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3"/>
  </p:notesMasterIdLst>
  <p:handoutMasterIdLst>
    <p:handoutMasterId r:id="rId144"/>
  </p:handoutMasterIdLst>
  <p:sldIdLst>
    <p:sldId id="256" r:id="rId2"/>
    <p:sldId id="273" r:id="rId3"/>
    <p:sldId id="401" r:id="rId4"/>
    <p:sldId id="274" r:id="rId5"/>
    <p:sldId id="262" r:id="rId6"/>
    <p:sldId id="275" r:id="rId7"/>
    <p:sldId id="277" r:id="rId8"/>
    <p:sldId id="279" r:id="rId9"/>
    <p:sldId id="282" r:id="rId10"/>
    <p:sldId id="372" r:id="rId11"/>
    <p:sldId id="284" r:id="rId12"/>
    <p:sldId id="406" r:id="rId13"/>
    <p:sldId id="405" r:id="rId14"/>
    <p:sldId id="404" r:id="rId15"/>
    <p:sldId id="403" r:id="rId16"/>
    <p:sldId id="402" r:id="rId17"/>
    <p:sldId id="374" r:id="rId18"/>
    <p:sldId id="383" r:id="rId19"/>
    <p:sldId id="384" r:id="rId20"/>
    <p:sldId id="375" r:id="rId21"/>
    <p:sldId id="291" r:id="rId22"/>
    <p:sldId id="292" r:id="rId23"/>
    <p:sldId id="365" r:id="rId24"/>
    <p:sldId id="369" r:id="rId25"/>
    <p:sldId id="371" r:id="rId26"/>
    <p:sldId id="376" r:id="rId27"/>
    <p:sldId id="377" r:id="rId28"/>
    <p:sldId id="378" r:id="rId29"/>
    <p:sldId id="379" r:id="rId30"/>
    <p:sldId id="380" r:id="rId31"/>
    <p:sldId id="385" r:id="rId32"/>
    <p:sldId id="366" r:id="rId33"/>
    <p:sldId id="387" r:id="rId34"/>
    <p:sldId id="388" r:id="rId35"/>
    <p:sldId id="389" r:id="rId36"/>
    <p:sldId id="390" r:id="rId37"/>
    <p:sldId id="391" r:id="rId38"/>
    <p:sldId id="392" r:id="rId39"/>
    <p:sldId id="393" r:id="rId40"/>
    <p:sldId id="386" r:id="rId41"/>
    <p:sldId id="368" r:id="rId42"/>
    <p:sldId id="400" r:id="rId43"/>
    <p:sldId id="395" r:id="rId44"/>
    <p:sldId id="396" r:id="rId45"/>
    <p:sldId id="399" r:id="rId46"/>
    <p:sldId id="398" r:id="rId47"/>
    <p:sldId id="397" r:id="rId48"/>
    <p:sldId id="281" r:id="rId49"/>
    <p:sldId id="294" r:id="rId50"/>
    <p:sldId id="287"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293" r:id="rId70"/>
    <p:sldId id="316" r:id="rId71"/>
    <p:sldId id="317" r:id="rId72"/>
    <p:sldId id="319" r:id="rId73"/>
    <p:sldId id="318"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39" r:id="rId94"/>
    <p:sldId id="340" r:id="rId95"/>
    <p:sldId id="341" r:id="rId96"/>
    <p:sldId id="342" r:id="rId97"/>
    <p:sldId id="315" r:id="rId98"/>
    <p:sldId id="295" r:id="rId99"/>
    <p:sldId id="343" r:id="rId100"/>
    <p:sldId id="344" r:id="rId101"/>
    <p:sldId id="346" r:id="rId102"/>
    <p:sldId id="347" r:id="rId103"/>
    <p:sldId id="348" r:id="rId104"/>
    <p:sldId id="349" r:id="rId105"/>
    <p:sldId id="350" r:id="rId106"/>
    <p:sldId id="351" r:id="rId107"/>
    <p:sldId id="352" r:id="rId108"/>
    <p:sldId id="353" r:id="rId109"/>
    <p:sldId id="354" r:id="rId110"/>
    <p:sldId id="355" r:id="rId111"/>
    <p:sldId id="356" r:id="rId112"/>
    <p:sldId id="357" r:id="rId113"/>
    <p:sldId id="358" r:id="rId114"/>
    <p:sldId id="359" r:id="rId115"/>
    <p:sldId id="360" r:id="rId116"/>
    <p:sldId id="361" r:id="rId117"/>
    <p:sldId id="362" r:id="rId118"/>
    <p:sldId id="363" r:id="rId119"/>
    <p:sldId id="364" r:id="rId120"/>
    <p:sldId id="286" r:id="rId121"/>
    <p:sldId id="345" r:id="rId122"/>
    <p:sldId id="290" r:id="rId123"/>
    <p:sldId id="410" r:id="rId124"/>
    <p:sldId id="409" r:id="rId125"/>
    <p:sldId id="408" r:id="rId126"/>
    <p:sldId id="411" r:id="rId127"/>
    <p:sldId id="412" r:id="rId128"/>
    <p:sldId id="413" r:id="rId129"/>
    <p:sldId id="414" r:id="rId130"/>
    <p:sldId id="415" r:id="rId131"/>
    <p:sldId id="416" r:id="rId132"/>
    <p:sldId id="417" r:id="rId133"/>
    <p:sldId id="418" r:id="rId134"/>
    <p:sldId id="419" r:id="rId135"/>
    <p:sldId id="420" r:id="rId136"/>
    <p:sldId id="421" r:id="rId137"/>
    <p:sldId id="423" r:id="rId138"/>
    <p:sldId id="424" r:id="rId139"/>
    <p:sldId id="422" r:id="rId140"/>
    <p:sldId id="425" r:id="rId141"/>
    <p:sldId id="426" r:id="rId1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A8617F-EE8B-4861-BF38-ACF22310F5D1}">
          <p14:sldIdLst>
            <p14:sldId id="256"/>
            <p14:sldId id="273"/>
            <p14:sldId id="401"/>
            <p14:sldId id="274"/>
            <p14:sldId id="262"/>
            <p14:sldId id="275"/>
            <p14:sldId id="277"/>
          </p14:sldIdLst>
        </p14:section>
        <p14:section name="BST Operations" id="{B0B2CFDE-FF9D-4BB5-AB1B-BBC06BED4EEA}">
          <p14:sldIdLst>
            <p14:sldId id="279"/>
            <p14:sldId id="282"/>
            <p14:sldId id="372"/>
            <p14:sldId id="284"/>
            <p14:sldId id="406"/>
            <p14:sldId id="405"/>
            <p14:sldId id="404"/>
            <p14:sldId id="403"/>
            <p14:sldId id="402"/>
            <p14:sldId id="374"/>
            <p14:sldId id="383"/>
            <p14:sldId id="384"/>
            <p14:sldId id="375"/>
            <p14:sldId id="291"/>
            <p14:sldId id="292"/>
            <p14:sldId id="365"/>
            <p14:sldId id="369"/>
            <p14:sldId id="371"/>
            <p14:sldId id="376"/>
            <p14:sldId id="377"/>
            <p14:sldId id="378"/>
            <p14:sldId id="379"/>
            <p14:sldId id="380"/>
            <p14:sldId id="385"/>
            <p14:sldId id="366"/>
            <p14:sldId id="387"/>
            <p14:sldId id="388"/>
            <p14:sldId id="389"/>
            <p14:sldId id="390"/>
            <p14:sldId id="391"/>
            <p14:sldId id="392"/>
            <p14:sldId id="393"/>
            <p14:sldId id="386"/>
            <p14:sldId id="368"/>
            <p14:sldId id="400"/>
            <p14:sldId id="395"/>
            <p14:sldId id="396"/>
            <p14:sldId id="399"/>
            <p14:sldId id="398"/>
            <p14:sldId id="397"/>
          </p14:sldIdLst>
        </p14:section>
        <p14:section name="Tree Traversal" id="{B8C6895B-E120-4044-ADFB-02735FEDB641}">
          <p14:sldIdLst>
            <p14:sldId id="281"/>
            <p14:sldId id="294"/>
          </p14:sldIdLst>
        </p14:section>
        <p14:section name="Pre-order Traversal" id="{C3ECAFDB-4B92-4AD4-9273-22885FC2EF44}">
          <p14:sldIdLst>
            <p14:sldId id="287"/>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293"/>
          </p14:sldIdLst>
        </p14:section>
        <p14:section name="Post-order Traversal" id="{246F545F-03DF-4568-AB1D-E6AF76DF1C8B}">
          <p14:sldIdLst>
            <p14:sldId id="316"/>
            <p14:sldId id="317"/>
            <p14:sldId id="319"/>
            <p14:sldId id="318"/>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15"/>
          </p14:sldIdLst>
        </p14:section>
        <p14:section name="In Order Traversal" id="{2338C7DE-AFA2-4733-91CA-EBC05DE63888}">
          <p14:sldIdLst>
            <p14:sldId id="295"/>
            <p14:sldId id="343"/>
            <p14:sldId id="344"/>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Lst>
        </p14:section>
        <p14:section name="Extra Traversal Stuff" id="{653F0DDA-8E3E-4DE5-ADAB-A9A140E7B435}">
          <p14:sldIdLst>
            <p14:sldId id="286"/>
            <p14:sldId id="345"/>
          </p14:sldIdLst>
        </p14:section>
        <p14:section name="Level Order Traversal" id="{4C5F2CAF-644D-478E-B07E-6D1FD1644B88}">
          <p14:sldIdLst>
            <p14:sldId id="290"/>
            <p14:sldId id="410"/>
            <p14:sldId id="409"/>
            <p14:sldId id="408"/>
            <p14:sldId id="411"/>
            <p14:sldId id="412"/>
            <p14:sldId id="413"/>
            <p14:sldId id="414"/>
            <p14:sldId id="415"/>
            <p14:sldId id="416"/>
            <p14:sldId id="417"/>
            <p14:sldId id="418"/>
            <p14:sldId id="419"/>
            <p14:sldId id="420"/>
            <p14:sldId id="421"/>
            <p14:sldId id="423"/>
            <p14:sldId id="424"/>
            <p14:sldId id="422"/>
            <p14:sldId id="425"/>
            <p14:sldId id="4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3C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91"/>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handoutMaster" Target="handoutMasters/handoutMaster1.xml"/><Relationship Id="rId149"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onho Kim" userId="494aa8befea4f3b1" providerId="LiveId" clId="{F1192899-C92E-47D7-A6E7-5EBC277CF8ED}"/>
  </pc:docChgLst>
  <pc:docChgLst>
    <pc:chgData name="Joonho Kim" userId="494aa8befea4f3b1" providerId="LiveId" clId="{116383B1-6A98-45EE-A565-71B0A466E40C}"/>
    <pc:docChg chg="modSld">
      <pc:chgData name="Joonho Kim" userId="494aa8befea4f3b1" providerId="LiveId" clId="{116383B1-6A98-45EE-A565-71B0A466E40C}" dt="2018-10-04T17:40:04.760" v="0" actId="20577"/>
      <pc:docMkLst>
        <pc:docMk/>
      </pc:docMkLst>
      <pc:sldChg chg="modSp">
        <pc:chgData name="Joonho Kim" userId="494aa8befea4f3b1" providerId="LiveId" clId="{116383B1-6A98-45EE-A565-71B0A466E40C}" dt="2018-10-04T17:40:04.760" v="0" actId="20577"/>
        <pc:sldMkLst>
          <pc:docMk/>
          <pc:sldMk cId="35784225" sldId="256"/>
        </pc:sldMkLst>
        <pc:spChg chg="mod">
          <ac:chgData name="Joonho Kim" userId="494aa8befea4f3b1" providerId="LiveId" clId="{116383B1-6A98-45EE-A565-71B0A466E40C}" dt="2018-10-04T17:40:04.760" v="0" actId="20577"/>
          <ac:spMkLst>
            <pc:docMk/>
            <pc:sldMk cId="35784225" sldId="256"/>
            <ac:spMk id="2" creationId="{00000000-0000-0000-0000-000000000000}"/>
          </ac:spMkLst>
        </pc:spChg>
      </pc:sldChg>
    </pc:docChg>
  </pc:docChgLst>
  <pc:docChgLst>
    <pc:chgData name="Joonho Kim" userId="494aa8befea4f3b1" providerId="LiveId" clId="{CC3054FC-F175-4803-8C41-037D26173A05}"/>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B33BB8-6C7A-4BE0-9B55-9EAC48D52EC6}" type="datetimeFigureOut">
              <a:rPr lang="en-US"/>
              <a:t>10/4/2018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F7AA83-DE31-4E93-AB07-EF7FB05F6670}" type="slidenum">
              <a:rPr/>
              <a:t>‹#›</a:t>
            </a:fld>
            <a:endParaRPr/>
          </a:p>
        </p:txBody>
      </p:sp>
    </p:spTree>
    <p:extLst>
      <p:ext uri="{BB962C8B-B14F-4D97-AF65-F5344CB8AC3E}">
        <p14:creationId xmlns:p14="http://schemas.microsoft.com/office/powerpoint/2010/main" val="3221290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1EF64-F73B-4314-BB6F-BC0937BBDF19}" type="datetimeFigureOut">
              <a:rPr lang="en-US"/>
              <a:t>10/4/2018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E2820-AFE1-45FA-949E-17BDB534E1DC}" type="slidenum">
              <a:rPr/>
              <a:t>‹#›</a:t>
            </a:fld>
            <a:endParaRPr/>
          </a:p>
        </p:txBody>
      </p:sp>
    </p:spTree>
    <p:extLst>
      <p:ext uri="{BB962C8B-B14F-4D97-AF65-F5344CB8AC3E}">
        <p14:creationId xmlns:p14="http://schemas.microsoft.com/office/powerpoint/2010/main" val="31579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5E2820-AFE1-45FA-949E-17BDB534E1DC}" type="slidenum">
              <a:rPr lang="en-US" smtClean="0"/>
              <a:t>1</a:t>
            </a:fld>
            <a:endParaRPr lang="en-US"/>
          </a:p>
        </p:txBody>
      </p:sp>
    </p:spTree>
    <p:extLst>
      <p:ext uri="{BB962C8B-B14F-4D97-AF65-F5344CB8AC3E}">
        <p14:creationId xmlns:p14="http://schemas.microsoft.com/office/powerpoint/2010/main" val="30699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157277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3</a:t>
            </a:fld>
            <a:endParaRPr lang="en-US"/>
          </a:p>
        </p:txBody>
      </p:sp>
    </p:spTree>
    <p:extLst>
      <p:ext uri="{BB962C8B-B14F-4D97-AF65-F5344CB8AC3E}">
        <p14:creationId xmlns:p14="http://schemas.microsoft.com/office/powerpoint/2010/main" val="4154486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4</a:t>
            </a:fld>
            <a:endParaRPr lang="en-US"/>
          </a:p>
        </p:txBody>
      </p:sp>
    </p:spTree>
    <p:extLst>
      <p:ext uri="{BB962C8B-B14F-4D97-AF65-F5344CB8AC3E}">
        <p14:creationId xmlns:p14="http://schemas.microsoft.com/office/powerpoint/2010/main" val="26189911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3" y="304800"/>
            <a:ext cx="7091361" cy="2793906"/>
          </a:xfrm>
        </p:spPr>
        <p:txBody>
          <a:bodyPr anchor="b">
            <a:normAutofit/>
          </a:bodyPr>
          <a:lstStyle>
            <a:lvl1pPr algn="l">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1065213" y="3108804"/>
            <a:ext cx="7091361" cy="838200"/>
          </a:xfrm>
        </p:spPr>
        <p:txBody>
          <a:bodyPr/>
          <a:lstStyle>
            <a:lvl1pPr marL="0" indent="0" algn="l">
              <a:spcBef>
                <a:spcPts val="0"/>
              </a:spcBef>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8" name="Date Placeholder 7"/>
          <p:cNvSpPr>
            <a:spLocks noGrp="1"/>
          </p:cNvSpPr>
          <p:nvPr>
            <p:ph type="dt" sz="half" idx="10"/>
          </p:nvPr>
        </p:nvSpPr>
        <p:spPr/>
        <p:txBody>
          <a:bodyPr/>
          <a:lstStyle/>
          <a:p>
            <a:fld id="{9D3B9702-7FBF-4720-8670-571C5E7EEDDE}" type="datetime1">
              <a:rPr lang="en-US"/>
              <a:t>10/4/2018</a:t>
            </a:fld>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8FDBFFB2-86D9-4B8F-A59A-553A60B94BBE}" type="slidenum">
              <a:rPr/>
              <a:pPr/>
              <a:t>‹#›</a:t>
            </a:fld>
            <a:endParaRPr/>
          </a:p>
        </p:txBody>
      </p:sp>
    </p:spTree>
    <p:extLst>
      <p:ext uri="{BB962C8B-B14F-4D97-AF65-F5344CB8AC3E}">
        <p14:creationId xmlns:p14="http://schemas.microsoft.com/office/powerpoint/2010/main" val="189054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7427AEA-BBBB-4C9B-AB23-214EAA8AB789}" type="datetime1">
              <a:rPr lang="en-US"/>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420766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5014" y="304801"/>
            <a:ext cx="1715800"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2209800" y="304801"/>
            <a:ext cx="7502814"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791CA30-F5CD-4CA0-B16A-349C6F830700}" type="datetime1">
              <a:rPr lang="en-US"/>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2994977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B3AF48E-ABA0-4B58-B562-D1D7408067C4}" type="datetime1">
              <a:rPr lang="en-US"/>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58999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80013" y="1600200"/>
            <a:ext cx="6400801" cy="2486025"/>
          </a:xfrm>
        </p:spPr>
        <p:txBody>
          <a:bodyPr anchor="b">
            <a:normAutofit/>
          </a:bodyPr>
          <a:lstStyle>
            <a:lvl1pPr>
              <a:defRPr sz="5200"/>
            </a:lvl1pPr>
          </a:lstStyle>
          <a:p>
            <a:r>
              <a:rPr lang="en-US"/>
              <a:t>Click to edit Master title style</a:t>
            </a:r>
            <a:endParaRPr/>
          </a:p>
        </p:txBody>
      </p:sp>
      <p:sp>
        <p:nvSpPr>
          <p:cNvPr id="3" name="Text Placeholder 2"/>
          <p:cNvSpPr>
            <a:spLocks noGrp="1"/>
          </p:cNvSpPr>
          <p:nvPr>
            <p:ph type="body" idx="1"/>
          </p:nvPr>
        </p:nvSpPr>
        <p:spPr>
          <a:xfrm>
            <a:off x="5180011" y="4105029"/>
            <a:ext cx="6400801" cy="914400"/>
          </a:xfrm>
        </p:spPr>
        <p:txBody>
          <a:bodyPr>
            <a:normAutofit/>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A5034C-8BD9-4B0C-893B-33834FAB227F}" type="datetime1">
              <a:rPr lang="en-US"/>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11791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2208213" y="1600200"/>
            <a:ext cx="4572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7008813" y="1600200"/>
            <a:ext cx="4572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7CD787AA-CBCD-47F9-A04C-7106C508CDE4}" type="datetime1">
              <a:rPr lang="en-US"/>
              <a:t>10/4/2018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0775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22082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208213" y="2505075"/>
            <a:ext cx="4572000" cy="33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70088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008813" y="2505075"/>
            <a:ext cx="4572000" cy="33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D1CC9DD-75F5-4611-BA0B-CFB1A226639C}" type="datetime1">
              <a:rPr lang="en-US"/>
              <a:t>10/4/2018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83304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980F1F9-2D3D-4243-878F-D000C3F2A1C4}" type="datetime1">
              <a:rPr lang="en-US"/>
              <a:t>10/4/2018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9830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ABCBE8-1824-4658-A8BB-BECFAEB7E35A}" type="datetime1">
              <a:rPr lang="en-US"/>
              <a:t>10/4/2018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22252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1293813" y="533400"/>
            <a:ext cx="6858000" cy="4800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85CD17-C377-4DE5-9FCA-CC7471605C58}" type="datetime1">
              <a:rPr lang="en-US"/>
              <a:t>10/4/2018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89770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a:t>Click to edit Master title style</a:t>
            </a:r>
            <a:endParaRPr/>
          </a:p>
        </p:txBody>
      </p:sp>
      <p:sp>
        <p:nvSpPr>
          <p:cNvPr id="8" name="Rounded Rectangle 7"/>
          <p:cNvSpPr/>
          <p:nvPr/>
        </p:nvSpPr>
        <p:spPr>
          <a:xfrm>
            <a:off x="1293812" y="533400"/>
            <a:ext cx="6858001" cy="4800600"/>
          </a:xfrm>
          <a:prstGeom prst="roundRect">
            <a:avLst>
              <a:gd name="adj" fmla="val 440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408112" y="647700"/>
            <a:ext cx="6629400" cy="4572000"/>
          </a:xfrm>
          <a:prstGeom prst="roundRect">
            <a:avLst>
              <a:gd name="adj" fmla="val 3725"/>
            </a:avLst>
          </a:prstGeo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BE9F02-BE96-4BAE-86A5-1FA60D24CAE2}" type="datetime1">
              <a:rPr lang="en-US"/>
              <a:t>10/4/2018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63930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8213" y="304800"/>
            <a:ext cx="9372600" cy="120041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2208213" y="1600200"/>
            <a:ext cx="9372600" cy="4114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253576" y="6505078"/>
            <a:ext cx="964036" cy="228600"/>
          </a:xfrm>
          <a:prstGeom prst="rect">
            <a:avLst/>
          </a:prstGeom>
        </p:spPr>
        <p:txBody>
          <a:bodyPr vert="horz" lIns="91440" tIns="45720" rIns="91440" bIns="45720" rtlCol="0" anchor="ctr"/>
          <a:lstStyle>
            <a:lvl1pPr algn="l">
              <a:defRPr sz="1100">
                <a:solidFill>
                  <a:schemeClr val="tx2"/>
                </a:solidFill>
              </a:defRPr>
            </a:lvl1pPr>
          </a:lstStyle>
          <a:p>
            <a:fld id="{9D3B9702-7FBF-4720-8670-571C5E7EEDDE}" type="datetime1">
              <a:rPr lang="en-US" smtClean="0"/>
              <a:pPr/>
              <a:t>10/4/2018</a:t>
            </a:fld>
            <a:endParaRPr lang="en-US" dirty="0"/>
          </a:p>
        </p:txBody>
      </p:sp>
      <p:sp>
        <p:nvSpPr>
          <p:cNvPr id="5" name="Footer Placeholder 4"/>
          <p:cNvSpPr>
            <a:spLocks noGrp="1"/>
          </p:cNvSpPr>
          <p:nvPr>
            <p:ph type="ftr" sz="quarter" idx="3"/>
          </p:nvPr>
        </p:nvSpPr>
        <p:spPr>
          <a:xfrm>
            <a:off x="1280159" y="6505078"/>
            <a:ext cx="6876415" cy="228600"/>
          </a:xfrm>
          <a:prstGeom prst="rect">
            <a:avLst/>
          </a:prstGeom>
        </p:spPr>
        <p:txBody>
          <a:bodyPr vert="horz" lIns="91440" tIns="45720" rIns="91440" bIns="45720" rtlCol="0" anchor="ctr"/>
          <a:lstStyle>
            <a:lvl1pPr algn="l">
              <a:defRPr sz="1100">
                <a:solidFill>
                  <a:schemeClr val="tx2"/>
                </a:solidFill>
              </a:defRPr>
            </a:lvl1pPr>
          </a:lstStyle>
          <a:p>
            <a:endParaRPr lang="en-US"/>
          </a:p>
        </p:txBody>
      </p:sp>
      <p:sp>
        <p:nvSpPr>
          <p:cNvPr id="6" name="Slide Number Placeholder 5"/>
          <p:cNvSpPr>
            <a:spLocks noGrp="1"/>
          </p:cNvSpPr>
          <p:nvPr>
            <p:ph type="sldNum" sz="quarter" idx="4"/>
          </p:nvPr>
        </p:nvSpPr>
        <p:spPr>
          <a:xfrm>
            <a:off x="11580814" y="6280298"/>
            <a:ext cx="533399" cy="349101"/>
          </a:xfrm>
          <a:prstGeom prst="rect">
            <a:avLst/>
          </a:prstGeom>
        </p:spPr>
        <p:txBody>
          <a:bodyPr vert="horz" lIns="91440" tIns="45720" rIns="91440" bIns="45720" rtlCol="0" anchor="ctr"/>
          <a:lstStyle>
            <a:lvl1pPr algn="ctr">
              <a:defRPr sz="1100" b="1">
                <a:solidFill>
                  <a:srgbClr val="AB3C19"/>
                </a:solidFill>
              </a:defRPr>
            </a:lvl1pPr>
          </a:lstStyle>
          <a:p>
            <a:fld id="{8FDBFFB2-86D9-4B8F-A59A-553A60B94BBE}" type="slidenum">
              <a:rPr lang="en-US" smtClean="0"/>
              <a:pPr/>
              <a:t>‹#›</a:t>
            </a:fld>
            <a:endParaRPr lang="en-US"/>
          </a:p>
        </p:txBody>
      </p:sp>
    </p:spTree>
    <p:extLst>
      <p:ext uri="{BB962C8B-B14F-4D97-AF65-F5344CB8AC3E}">
        <p14:creationId xmlns:p14="http://schemas.microsoft.com/office/powerpoint/2010/main" val="1170255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Trees</a:t>
            </a:r>
            <a:endParaRPr lang="en-US" dirty="0"/>
          </a:p>
        </p:txBody>
      </p:sp>
      <p:sp>
        <p:nvSpPr>
          <p:cNvPr id="3" name="Subtitle 2"/>
          <p:cNvSpPr>
            <a:spLocks noGrp="1"/>
          </p:cNvSpPr>
          <p:nvPr>
            <p:ph type="subTitle" idx="1"/>
          </p:nvPr>
        </p:nvSpPr>
        <p:spPr/>
        <p:txBody>
          <a:bodyPr/>
          <a:lstStyle/>
          <a:p>
            <a:r>
              <a:rPr lang="en-US" dirty="0"/>
              <a:t>Joonho Kim</a:t>
            </a:r>
          </a:p>
        </p:txBody>
      </p:sp>
    </p:spTree>
    <p:extLst>
      <p:ext uri="{BB962C8B-B14F-4D97-AF65-F5344CB8AC3E}">
        <p14:creationId xmlns:p14="http://schemas.microsoft.com/office/powerpoint/2010/main" val="3578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Add(T data) (last time)</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a:xfrm>
            <a:off x="2208213" y="1600200"/>
            <a:ext cx="4083530" cy="4114800"/>
          </a:xfrm>
        </p:spPr>
        <p:txBody>
          <a:bodyPr>
            <a:normAutofit/>
          </a:bodyPr>
          <a:lstStyle/>
          <a:p>
            <a:pPr marL="45720" indent="0">
              <a:buNone/>
            </a:pPr>
            <a:r>
              <a:rPr lang="en-US" dirty="0">
                <a:latin typeface="Consolas" panose="020B0609020204030204" pitchFamily="49" charset="0"/>
              </a:rPr>
              <a:t>void add(data) {</a:t>
            </a:r>
            <a:br>
              <a:rPr lang="en-US" dirty="0">
                <a:latin typeface="Consolas" panose="020B0609020204030204" pitchFamily="49" charset="0"/>
              </a:rPr>
            </a:br>
            <a:r>
              <a:rPr lang="en-US" dirty="0">
                <a:latin typeface="Consolas" panose="020B0609020204030204" pitchFamily="49" charset="0"/>
              </a:rPr>
              <a:t>  head = add(data, root)</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br>
              <a:rPr lang="en-US" dirty="0">
                <a:latin typeface="Consolas" panose="020B0609020204030204" pitchFamily="49" charset="0"/>
              </a:rPr>
            </a:br>
            <a:endParaRPr lang="en-US" dirty="0">
              <a:latin typeface="Consolas" panose="020B0609020204030204" pitchFamily="49" charset="0"/>
            </a:endParaRPr>
          </a:p>
        </p:txBody>
      </p:sp>
      <p:sp>
        <p:nvSpPr>
          <p:cNvPr id="4" name="TextBox 3">
            <a:extLst>
              <a:ext uri="{FF2B5EF4-FFF2-40B4-BE49-F238E27FC236}">
                <a16:creationId xmlns:a16="http://schemas.microsoft.com/office/drawing/2014/main" id="{B62870B6-F4F7-4501-9187-741E46A003CF}"/>
              </a:ext>
            </a:extLst>
          </p:cNvPr>
          <p:cNvSpPr txBox="1"/>
          <p:nvPr/>
        </p:nvSpPr>
        <p:spPr>
          <a:xfrm>
            <a:off x="6400800" y="1598103"/>
            <a:ext cx="5250155" cy="3139321"/>
          </a:xfrm>
          <a:prstGeom prst="rect">
            <a:avLst/>
          </a:prstGeom>
          <a:noFill/>
        </p:spPr>
        <p:txBody>
          <a:bodyPr wrap="none" rtlCol="0">
            <a:spAutoFit/>
          </a:bodyPr>
          <a:lstStyle/>
          <a:p>
            <a:r>
              <a:rPr lang="en-US" dirty="0" err="1">
                <a:latin typeface="Consolas" panose="020B0609020204030204" pitchFamily="49" charset="0"/>
              </a:rPr>
              <a:t>boolean</a:t>
            </a:r>
            <a:r>
              <a:rPr lang="en-US" dirty="0">
                <a:latin typeface="Consolas" panose="020B0609020204030204" pitchFamily="49" charset="0"/>
              </a:rPr>
              <a:t> add(data, node) {</a:t>
            </a:r>
            <a:br>
              <a:rPr lang="en-US" dirty="0">
                <a:latin typeface="Consolas" panose="020B0609020204030204" pitchFamily="49" charset="0"/>
              </a:rPr>
            </a:br>
            <a:r>
              <a:rPr lang="en-US" dirty="0">
                <a:latin typeface="Consolas" panose="020B0609020204030204" pitchFamily="49" charset="0"/>
              </a:rPr>
              <a:t>  if node is null</a:t>
            </a:r>
            <a:br>
              <a:rPr lang="en-US" dirty="0">
                <a:latin typeface="Consolas" panose="020B0609020204030204" pitchFamily="49" charset="0"/>
              </a:rPr>
            </a:br>
            <a:r>
              <a:rPr lang="en-US" dirty="0">
                <a:latin typeface="Consolas" panose="020B0609020204030204" pitchFamily="49" charset="0"/>
              </a:rPr>
              <a:t>    return Node(data)</a:t>
            </a:r>
            <a:br>
              <a:rPr lang="en-US" dirty="0">
                <a:latin typeface="Consolas" panose="020B0609020204030204" pitchFamily="49" charset="0"/>
              </a:rPr>
            </a:br>
            <a:r>
              <a:rPr lang="en-US" dirty="0">
                <a:latin typeface="Consolas" panose="020B0609020204030204" pitchFamily="49" charset="0"/>
              </a:rPr>
              <a:t>  else {</a:t>
            </a:r>
            <a:br>
              <a:rPr lang="en-US" dirty="0">
                <a:latin typeface="Consolas" panose="020B0609020204030204" pitchFamily="49" charset="0"/>
              </a:rPr>
            </a:br>
            <a:r>
              <a:rPr lang="en-US" dirty="0">
                <a:latin typeface="Consolas" panose="020B0609020204030204" pitchFamily="49" charset="0"/>
              </a:rPr>
              <a:t>    if data &lt; node. data</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node.left</a:t>
            </a:r>
            <a:r>
              <a:rPr lang="en-US" dirty="0">
                <a:latin typeface="Consolas" panose="020B0609020204030204" pitchFamily="49" charset="0"/>
              </a:rPr>
              <a:t>  = add(data, </a:t>
            </a:r>
            <a:r>
              <a:rPr lang="en-US" dirty="0" err="1">
                <a:latin typeface="Consolas" panose="020B0609020204030204" pitchFamily="49" charset="0"/>
              </a:rPr>
              <a:t>node.left</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else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node.right</a:t>
            </a:r>
            <a:r>
              <a:rPr lang="en-US" dirty="0">
                <a:latin typeface="Consolas" panose="020B0609020204030204" pitchFamily="49" charset="0"/>
              </a:rPr>
              <a:t> = add(data, </a:t>
            </a:r>
            <a:r>
              <a:rPr lang="en-US" dirty="0" err="1">
                <a:latin typeface="Consolas" panose="020B0609020204030204" pitchFamily="49" charset="0"/>
              </a:rPr>
              <a:t>node.right</a:t>
            </a:r>
            <a:r>
              <a:rPr lang="en-US" dirty="0">
                <a:latin typeface="Consolas" panose="020B0609020204030204" pitchFamily="49" charset="0"/>
              </a:rPr>
              <a:t>)</a:t>
            </a:r>
          </a:p>
          <a:p>
            <a:r>
              <a:rPr lang="en-US" dirty="0">
                <a:latin typeface="Consolas" panose="020B0609020204030204" pitchFamily="49" charset="0"/>
              </a:rPr>
              <a:t>    return node</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a:t>
            </a:r>
            <a:endParaRPr lang="en-US" dirty="0"/>
          </a:p>
        </p:txBody>
      </p:sp>
    </p:spTree>
    <p:extLst>
      <p:ext uri="{BB962C8B-B14F-4D97-AF65-F5344CB8AC3E}">
        <p14:creationId xmlns:p14="http://schemas.microsoft.com/office/powerpoint/2010/main" val="5205597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615699" cy="369332"/>
          </a:xfrm>
          <a:prstGeom prst="rect">
            <a:avLst/>
          </a:prstGeom>
          <a:noFill/>
        </p:spPr>
        <p:txBody>
          <a:bodyPr wrap="square" rtlCol="0">
            <a:spAutoFit/>
          </a:bodyPr>
          <a:lstStyle/>
          <a:p>
            <a:r>
              <a:rPr lang="en-US" dirty="0"/>
              <a:t>Print Order:</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1968FCD6-DE62-4268-AE4B-917645B31704}"/>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04127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615699" cy="369332"/>
          </a:xfrm>
          <a:prstGeom prst="rect">
            <a:avLst/>
          </a:prstGeom>
          <a:noFill/>
        </p:spPr>
        <p:txBody>
          <a:bodyPr wrap="square" rtlCol="0">
            <a:spAutoFit/>
          </a:bodyPr>
          <a:lstStyle/>
          <a:p>
            <a:r>
              <a:rPr lang="en-US" dirty="0"/>
              <a:t>Print </a:t>
            </a:r>
            <a:r>
              <a:rPr lang="en-US"/>
              <a:t>Order:</a:t>
            </a:r>
            <a:endParaRPr lang="en-US" dirty="0"/>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1968FCD6-DE62-4268-AE4B-917645B31704}"/>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21F21D1E-F927-4070-8400-BDF9AB2A082F}"/>
              </a:ext>
            </a:extLst>
          </p:cNvPr>
          <p:cNvSpPr/>
          <p:nvPr/>
        </p:nvSpPr>
        <p:spPr>
          <a:xfrm rot="2515032">
            <a:off x="2974006" y="2221906"/>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9909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615699" cy="369332"/>
          </a:xfrm>
          <a:prstGeom prst="rect">
            <a:avLst/>
          </a:prstGeom>
          <a:noFill/>
        </p:spPr>
        <p:txBody>
          <a:bodyPr wrap="square" rtlCol="0">
            <a:spAutoFit/>
          </a:bodyPr>
          <a:lstStyle/>
          <a:p>
            <a:r>
              <a:rPr lang="en-US" dirty="0"/>
              <a:t>Print </a:t>
            </a:r>
            <a:r>
              <a:rPr lang="en-US"/>
              <a:t>Order:</a:t>
            </a:r>
            <a:endParaRPr lang="en-US" dirty="0"/>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1968FCD6-DE62-4268-AE4B-917645B31704}"/>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21F21D1E-F927-4070-8400-BDF9AB2A082F}"/>
              </a:ext>
            </a:extLst>
          </p:cNvPr>
          <p:cNvSpPr/>
          <p:nvPr/>
        </p:nvSpPr>
        <p:spPr>
          <a:xfrm rot="2515032">
            <a:off x="2974006" y="2221906"/>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98F8E4A2-C8EE-40FB-89F4-6189A4479F02}"/>
              </a:ext>
            </a:extLst>
          </p:cNvPr>
          <p:cNvSpPr/>
          <p:nvPr/>
        </p:nvSpPr>
        <p:spPr>
          <a:xfrm rot="2515032">
            <a:off x="1922526" y="325951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3958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615699" cy="369332"/>
          </a:xfrm>
          <a:prstGeom prst="rect">
            <a:avLst/>
          </a:prstGeom>
          <a:noFill/>
        </p:spPr>
        <p:txBody>
          <a:bodyPr wrap="square" rtlCol="0">
            <a:spAutoFit/>
          </a:bodyPr>
          <a:lstStyle/>
          <a:p>
            <a:r>
              <a:rPr lang="en-US" dirty="0"/>
              <a:t>Print Order: A</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1968FCD6-DE62-4268-AE4B-917645B31704}"/>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21F21D1E-F927-4070-8400-BDF9AB2A082F}"/>
              </a:ext>
            </a:extLst>
          </p:cNvPr>
          <p:cNvSpPr/>
          <p:nvPr/>
        </p:nvSpPr>
        <p:spPr>
          <a:xfrm rot="2515032">
            <a:off x="2974006" y="2221906"/>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98F8E4A2-C8EE-40FB-89F4-6189A4479F02}"/>
              </a:ext>
            </a:extLst>
          </p:cNvPr>
          <p:cNvSpPr/>
          <p:nvPr/>
        </p:nvSpPr>
        <p:spPr>
          <a:xfrm rot="2515032">
            <a:off x="1922526" y="325951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42781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5803479" cy="369332"/>
          </a:xfrm>
          <a:prstGeom prst="rect">
            <a:avLst/>
          </a:prstGeom>
          <a:noFill/>
        </p:spPr>
        <p:txBody>
          <a:bodyPr wrap="square" rtlCol="0">
            <a:spAutoFit/>
          </a:bodyPr>
          <a:lstStyle/>
          <a:p>
            <a:r>
              <a:rPr lang="en-US" dirty="0"/>
              <a:t>Print Order: A, B</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1968FCD6-DE62-4268-AE4B-917645B31704}"/>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21F21D1E-F927-4070-8400-BDF9AB2A082F}"/>
              </a:ext>
            </a:extLst>
          </p:cNvPr>
          <p:cNvSpPr/>
          <p:nvPr/>
        </p:nvSpPr>
        <p:spPr>
          <a:xfrm rot="2515032">
            <a:off x="2974006" y="2221906"/>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148984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5803479" cy="369332"/>
          </a:xfrm>
          <a:prstGeom prst="rect">
            <a:avLst/>
          </a:prstGeom>
          <a:noFill/>
        </p:spPr>
        <p:txBody>
          <a:bodyPr wrap="square" rtlCol="0">
            <a:spAutoFit/>
          </a:bodyPr>
          <a:lstStyle/>
          <a:p>
            <a:r>
              <a:rPr lang="en-US" dirty="0"/>
              <a:t>Print Order: A, B</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1968FCD6-DE62-4268-AE4B-917645B31704}"/>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21F21D1E-F927-4070-8400-BDF9AB2A082F}"/>
              </a:ext>
            </a:extLst>
          </p:cNvPr>
          <p:cNvSpPr/>
          <p:nvPr/>
        </p:nvSpPr>
        <p:spPr>
          <a:xfrm rot="2515032">
            <a:off x="2974006" y="2221906"/>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972B51B5-2B03-4294-A10E-B6BF9D228B42}"/>
              </a:ext>
            </a:extLst>
          </p:cNvPr>
          <p:cNvSpPr/>
          <p:nvPr/>
        </p:nvSpPr>
        <p:spPr>
          <a:xfrm rot="2515032">
            <a:off x="4026039" y="3203988"/>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11150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5803479" cy="369332"/>
          </a:xfrm>
          <a:prstGeom prst="rect">
            <a:avLst/>
          </a:prstGeom>
          <a:noFill/>
        </p:spPr>
        <p:txBody>
          <a:bodyPr wrap="square" rtlCol="0">
            <a:spAutoFit/>
          </a:bodyPr>
          <a:lstStyle/>
          <a:p>
            <a:r>
              <a:rPr lang="en-US" dirty="0"/>
              <a:t>Print Order: A, B</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1968FCD6-DE62-4268-AE4B-917645B31704}"/>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21F21D1E-F927-4070-8400-BDF9AB2A082F}"/>
              </a:ext>
            </a:extLst>
          </p:cNvPr>
          <p:cNvSpPr/>
          <p:nvPr/>
        </p:nvSpPr>
        <p:spPr>
          <a:xfrm rot="2515032">
            <a:off x="2974006" y="2221906"/>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972B51B5-2B03-4294-A10E-B6BF9D228B42}"/>
              </a:ext>
            </a:extLst>
          </p:cNvPr>
          <p:cNvSpPr/>
          <p:nvPr/>
        </p:nvSpPr>
        <p:spPr>
          <a:xfrm rot="2515032">
            <a:off x="4026039" y="3203988"/>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AA71D402-F6C7-4BEE-B129-8BB0BD561C09}"/>
              </a:ext>
            </a:extLst>
          </p:cNvPr>
          <p:cNvSpPr/>
          <p:nvPr/>
        </p:nvSpPr>
        <p:spPr>
          <a:xfrm rot="2515032">
            <a:off x="3184353" y="4221782"/>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0306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5803479" cy="369332"/>
          </a:xfrm>
          <a:prstGeom prst="rect">
            <a:avLst/>
          </a:prstGeom>
          <a:noFill/>
        </p:spPr>
        <p:txBody>
          <a:bodyPr wrap="square" rtlCol="0">
            <a:spAutoFit/>
          </a:bodyPr>
          <a:lstStyle/>
          <a:p>
            <a:r>
              <a:rPr lang="en-US" dirty="0"/>
              <a:t>Print Order: A, B, C</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1968FCD6-DE62-4268-AE4B-917645B31704}"/>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21F21D1E-F927-4070-8400-BDF9AB2A082F}"/>
              </a:ext>
            </a:extLst>
          </p:cNvPr>
          <p:cNvSpPr/>
          <p:nvPr/>
        </p:nvSpPr>
        <p:spPr>
          <a:xfrm rot="2515032">
            <a:off x="2974006" y="2221906"/>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972B51B5-2B03-4294-A10E-B6BF9D228B42}"/>
              </a:ext>
            </a:extLst>
          </p:cNvPr>
          <p:cNvSpPr/>
          <p:nvPr/>
        </p:nvSpPr>
        <p:spPr>
          <a:xfrm rot="2515032">
            <a:off x="4026039" y="3203988"/>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AA71D402-F6C7-4BEE-B129-8BB0BD561C09}"/>
              </a:ext>
            </a:extLst>
          </p:cNvPr>
          <p:cNvSpPr/>
          <p:nvPr/>
        </p:nvSpPr>
        <p:spPr>
          <a:xfrm rot="2515032">
            <a:off x="3184353" y="4221782"/>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03031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5803479" cy="369332"/>
          </a:xfrm>
          <a:prstGeom prst="rect">
            <a:avLst/>
          </a:prstGeom>
          <a:noFill/>
        </p:spPr>
        <p:txBody>
          <a:bodyPr wrap="square" rtlCol="0">
            <a:spAutoFit/>
          </a:bodyPr>
          <a:lstStyle/>
          <a:p>
            <a:r>
              <a:rPr lang="en-US" dirty="0"/>
              <a:t>Print Order: A, B, C, D</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1968FCD6-DE62-4268-AE4B-917645B31704}"/>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21F21D1E-F927-4070-8400-BDF9AB2A082F}"/>
              </a:ext>
            </a:extLst>
          </p:cNvPr>
          <p:cNvSpPr/>
          <p:nvPr/>
        </p:nvSpPr>
        <p:spPr>
          <a:xfrm rot="2515032">
            <a:off x="2974006" y="2221906"/>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972B51B5-2B03-4294-A10E-B6BF9D228B42}"/>
              </a:ext>
            </a:extLst>
          </p:cNvPr>
          <p:cNvSpPr/>
          <p:nvPr/>
        </p:nvSpPr>
        <p:spPr>
          <a:xfrm rot="2515032">
            <a:off x="4026039" y="3203988"/>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00081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5803479" cy="369332"/>
          </a:xfrm>
          <a:prstGeom prst="rect">
            <a:avLst/>
          </a:prstGeom>
          <a:noFill/>
        </p:spPr>
        <p:txBody>
          <a:bodyPr wrap="square" rtlCol="0">
            <a:spAutoFit/>
          </a:bodyPr>
          <a:lstStyle/>
          <a:p>
            <a:r>
              <a:rPr lang="en-US" dirty="0"/>
              <a:t>Print Order: A, B, C, D</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1968FCD6-DE62-4268-AE4B-917645B31704}"/>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21F21D1E-F927-4070-8400-BDF9AB2A082F}"/>
              </a:ext>
            </a:extLst>
          </p:cNvPr>
          <p:cNvSpPr/>
          <p:nvPr/>
        </p:nvSpPr>
        <p:spPr>
          <a:xfrm rot="2515032">
            <a:off x="2974006" y="2221906"/>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4094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p:txBody>
          <a:bodyPr/>
          <a:lstStyle/>
          <a:p>
            <a:r>
              <a:rPr lang="en-US" dirty="0"/>
              <a:t>Removing a node from a BST requires two steps:</a:t>
            </a:r>
          </a:p>
        </p:txBody>
      </p:sp>
    </p:spTree>
    <p:extLst>
      <p:ext uri="{BB962C8B-B14F-4D97-AF65-F5344CB8AC3E}">
        <p14:creationId xmlns:p14="http://schemas.microsoft.com/office/powerpoint/2010/main" val="402851950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5803479" cy="369332"/>
          </a:xfrm>
          <a:prstGeom prst="rect">
            <a:avLst/>
          </a:prstGeom>
          <a:noFill/>
        </p:spPr>
        <p:txBody>
          <a:bodyPr wrap="square" rtlCol="0">
            <a:spAutoFit/>
          </a:bodyPr>
          <a:lstStyle/>
          <a:p>
            <a:r>
              <a:rPr lang="en-US" dirty="0"/>
              <a:t>Print Order: A, B, C, D, E</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1968FCD6-DE62-4268-AE4B-917645B31704}"/>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3258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5803479" cy="369332"/>
          </a:xfrm>
          <a:prstGeom prst="rect">
            <a:avLst/>
          </a:prstGeom>
          <a:noFill/>
        </p:spPr>
        <p:txBody>
          <a:bodyPr wrap="square" rtlCol="0">
            <a:spAutoFit/>
          </a:bodyPr>
          <a:lstStyle/>
          <a:p>
            <a:r>
              <a:rPr lang="en-US" dirty="0"/>
              <a:t>Print Order: A, B, C, D, E</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1968FCD6-DE62-4268-AE4B-917645B31704}"/>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A5DF1339-D383-4DFD-9A7C-19739022F2C7}"/>
              </a:ext>
            </a:extLst>
          </p:cNvPr>
          <p:cNvSpPr/>
          <p:nvPr/>
        </p:nvSpPr>
        <p:spPr>
          <a:xfrm rot="2515032">
            <a:off x="6915512" y="2248729"/>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44395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5803479" cy="369332"/>
          </a:xfrm>
          <a:prstGeom prst="rect">
            <a:avLst/>
          </a:prstGeom>
          <a:noFill/>
        </p:spPr>
        <p:txBody>
          <a:bodyPr wrap="square" rtlCol="0">
            <a:spAutoFit/>
          </a:bodyPr>
          <a:lstStyle/>
          <a:p>
            <a:r>
              <a:rPr lang="en-US" dirty="0"/>
              <a:t>Print Order: A, B, C, D, E</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1968FCD6-DE62-4268-AE4B-917645B31704}"/>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A5DF1339-D383-4DFD-9A7C-19739022F2C7}"/>
              </a:ext>
            </a:extLst>
          </p:cNvPr>
          <p:cNvSpPr/>
          <p:nvPr/>
        </p:nvSpPr>
        <p:spPr>
          <a:xfrm rot="2515032">
            <a:off x="6915512" y="2248729"/>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435E2618-1B45-4CAD-8E9B-97DFB4CA7F64}"/>
              </a:ext>
            </a:extLst>
          </p:cNvPr>
          <p:cNvSpPr/>
          <p:nvPr/>
        </p:nvSpPr>
        <p:spPr>
          <a:xfrm rot="2515032">
            <a:off x="5880229" y="3265151"/>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3928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5803479" cy="369332"/>
          </a:xfrm>
          <a:prstGeom prst="rect">
            <a:avLst/>
          </a:prstGeom>
          <a:noFill/>
        </p:spPr>
        <p:txBody>
          <a:bodyPr wrap="square" rtlCol="0">
            <a:spAutoFit/>
          </a:bodyPr>
          <a:lstStyle/>
          <a:p>
            <a:r>
              <a:rPr lang="en-US" dirty="0"/>
              <a:t>Print Order: A, B, C, D, E, F</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1968FCD6-DE62-4268-AE4B-917645B31704}"/>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A5DF1339-D383-4DFD-9A7C-19739022F2C7}"/>
              </a:ext>
            </a:extLst>
          </p:cNvPr>
          <p:cNvSpPr/>
          <p:nvPr/>
        </p:nvSpPr>
        <p:spPr>
          <a:xfrm rot="2515032">
            <a:off x="6915512" y="2248729"/>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435E2618-1B45-4CAD-8E9B-97DFB4CA7F64}"/>
              </a:ext>
            </a:extLst>
          </p:cNvPr>
          <p:cNvSpPr/>
          <p:nvPr/>
        </p:nvSpPr>
        <p:spPr>
          <a:xfrm rot="2515032">
            <a:off x="5880229" y="3265151"/>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597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5803479" cy="369332"/>
          </a:xfrm>
          <a:prstGeom prst="rect">
            <a:avLst/>
          </a:prstGeom>
          <a:noFill/>
        </p:spPr>
        <p:txBody>
          <a:bodyPr wrap="square" rtlCol="0">
            <a:spAutoFit/>
          </a:bodyPr>
          <a:lstStyle/>
          <a:p>
            <a:r>
              <a:rPr lang="en-US" dirty="0"/>
              <a:t>Print Order: A, B, C, D, E, F, G</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1968FCD6-DE62-4268-AE4B-917645B31704}"/>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A5DF1339-D383-4DFD-9A7C-19739022F2C7}"/>
              </a:ext>
            </a:extLst>
          </p:cNvPr>
          <p:cNvSpPr/>
          <p:nvPr/>
        </p:nvSpPr>
        <p:spPr>
          <a:xfrm rot="2515032">
            <a:off x="6915512" y="2248729"/>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13605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5803479" cy="369332"/>
          </a:xfrm>
          <a:prstGeom prst="rect">
            <a:avLst/>
          </a:prstGeom>
          <a:noFill/>
        </p:spPr>
        <p:txBody>
          <a:bodyPr wrap="square" rtlCol="0">
            <a:spAutoFit/>
          </a:bodyPr>
          <a:lstStyle/>
          <a:p>
            <a:r>
              <a:rPr lang="en-US" dirty="0"/>
              <a:t>Print Order: A, B, C, D, E, F, G</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1968FCD6-DE62-4268-AE4B-917645B31704}"/>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A5DF1339-D383-4DFD-9A7C-19739022F2C7}"/>
              </a:ext>
            </a:extLst>
          </p:cNvPr>
          <p:cNvSpPr/>
          <p:nvPr/>
        </p:nvSpPr>
        <p:spPr>
          <a:xfrm rot="2515032">
            <a:off x="6915512" y="2248729"/>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7BAD97C9-6BF0-4718-B109-0E1E8657A3B6}"/>
              </a:ext>
            </a:extLst>
          </p:cNvPr>
          <p:cNvSpPr/>
          <p:nvPr/>
        </p:nvSpPr>
        <p:spPr>
          <a:xfrm rot="2515032">
            <a:off x="7795565" y="3178015"/>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96281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5803479" cy="369332"/>
          </a:xfrm>
          <a:prstGeom prst="rect">
            <a:avLst/>
          </a:prstGeom>
          <a:noFill/>
        </p:spPr>
        <p:txBody>
          <a:bodyPr wrap="square" rtlCol="0">
            <a:spAutoFit/>
          </a:bodyPr>
          <a:lstStyle/>
          <a:p>
            <a:r>
              <a:rPr lang="en-US" dirty="0"/>
              <a:t>Print Order: A, B, C, D, E, F, G, H</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1968FCD6-DE62-4268-AE4B-917645B31704}"/>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A5DF1339-D383-4DFD-9A7C-19739022F2C7}"/>
              </a:ext>
            </a:extLst>
          </p:cNvPr>
          <p:cNvSpPr/>
          <p:nvPr/>
        </p:nvSpPr>
        <p:spPr>
          <a:xfrm rot="2515032">
            <a:off x="6915512" y="2248729"/>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7BAD97C9-6BF0-4718-B109-0E1E8657A3B6}"/>
              </a:ext>
            </a:extLst>
          </p:cNvPr>
          <p:cNvSpPr/>
          <p:nvPr/>
        </p:nvSpPr>
        <p:spPr>
          <a:xfrm rot="2515032">
            <a:off x="7795565" y="3178015"/>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015374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5803479" cy="369332"/>
          </a:xfrm>
          <a:prstGeom prst="rect">
            <a:avLst/>
          </a:prstGeom>
          <a:noFill/>
        </p:spPr>
        <p:txBody>
          <a:bodyPr wrap="square" rtlCol="0">
            <a:spAutoFit/>
          </a:bodyPr>
          <a:lstStyle/>
          <a:p>
            <a:r>
              <a:rPr lang="en-US" dirty="0"/>
              <a:t>Print Order: A, B, C, D, E, F, G, H</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1968FCD6-DE62-4268-AE4B-917645B31704}"/>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A5DF1339-D383-4DFD-9A7C-19739022F2C7}"/>
              </a:ext>
            </a:extLst>
          </p:cNvPr>
          <p:cNvSpPr/>
          <p:nvPr/>
        </p:nvSpPr>
        <p:spPr>
          <a:xfrm rot="2515032">
            <a:off x="6915512" y="2248729"/>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12312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5803479" cy="369332"/>
          </a:xfrm>
          <a:prstGeom prst="rect">
            <a:avLst/>
          </a:prstGeom>
          <a:noFill/>
        </p:spPr>
        <p:txBody>
          <a:bodyPr wrap="square" rtlCol="0">
            <a:spAutoFit/>
          </a:bodyPr>
          <a:lstStyle/>
          <a:p>
            <a:r>
              <a:rPr lang="en-US" dirty="0"/>
              <a:t>Print Order: A, B, C, D, E, F, G, H</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1968FCD6-DE62-4268-AE4B-917645B31704}"/>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026653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5803479" cy="369332"/>
          </a:xfrm>
          <a:prstGeom prst="rect">
            <a:avLst/>
          </a:prstGeom>
          <a:noFill/>
        </p:spPr>
        <p:txBody>
          <a:bodyPr wrap="square" rtlCol="0">
            <a:spAutoFit/>
          </a:bodyPr>
          <a:lstStyle/>
          <a:p>
            <a:r>
              <a:rPr lang="en-US" dirty="0"/>
              <a:t>Print Order: A, B, C, D, E, F, G, H</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759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p:txBody>
          <a:bodyPr/>
          <a:lstStyle/>
          <a:p>
            <a:r>
              <a:rPr lang="en-US" dirty="0"/>
              <a:t>Removing a node from a BST requires two steps:</a:t>
            </a:r>
          </a:p>
          <a:p>
            <a:pPr lvl="1"/>
            <a:r>
              <a:rPr lang="en-US" dirty="0"/>
              <a:t>Searching for the data.</a:t>
            </a:r>
          </a:p>
        </p:txBody>
      </p:sp>
    </p:spTree>
    <p:extLst>
      <p:ext uri="{BB962C8B-B14F-4D97-AF65-F5344CB8AC3E}">
        <p14:creationId xmlns:p14="http://schemas.microsoft.com/office/powerpoint/2010/main" val="240777366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idx="4294967295"/>
          </p:nvPr>
        </p:nvSpPr>
        <p:spPr>
          <a:xfrm>
            <a:off x="1986094" y="233637"/>
            <a:ext cx="9372600" cy="1200150"/>
          </a:xfrm>
        </p:spPr>
        <p:txBody>
          <a:bodyPr/>
          <a:lstStyle/>
          <a:p>
            <a:r>
              <a:rPr lang="en-US" dirty="0"/>
              <a:t>Binary Tree Traversals Side-by-Side</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sz="half" idx="4294967295"/>
          </p:nvPr>
        </p:nvSpPr>
        <p:spPr>
          <a:xfrm>
            <a:off x="4128082" y="1687238"/>
            <a:ext cx="3420101" cy="4337050"/>
          </a:xfrm>
        </p:spPr>
        <p:txBody>
          <a:bodyPr>
            <a:normAutofit/>
          </a:bodyPr>
          <a:lstStyle/>
          <a:p>
            <a:pPr marL="45720" indent="0">
              <a:buNone/>
            </a:pPr>
            <a:r>
              <a:rPr lang="en-US" sz="1600" dirty="0" err="1">
                <a:latin typeface="Consolas" panose="020B0609020204030204" pitchFamily="49" charset="0"/>
              </a:rPr>
              <a:t>inorder</a:t>
            </a:r>
            <a:r>
              <a:rPr lang="en-US" sz="1600" dirty="0">
                <a:latin typeface="Consolas" panose="020B0609020204030204" pitchFamily="49" charset="0"/>
              </a:rPr>
              <a:t>(node) {</a:t>
            </a:r>
            <a:br>
              <a:rPr lang="en-US" sz="1600" dirty="0">
                <a:latin typeface="Consolas" panose="020B0609020204030204" pitchFamily="49" charset="0"/>
              </a:rPr>
            </a:br>
            <a:r>
              <a:rPr lang="en-US" sz="1600" dirty="0">
                <a:latin typeface="Consolas" panose="020B0609020204030204" pitchFamily="49" charset="0"/>
              </a:rPr>
              <a:t>  if node is valid {</a:t>
            </a:r>
            <a:br>
              <a:rPr lang="en-US" sz="1600" dirty="0">
                <a:latin typeface="Consolas" panose="020B0609020204030204" pitchFamily="49" charset="0"/>
              </a:rPr>
            </a:br>
            <a:r>
              <a:rPr lang="en-US" sz="1600" dirty="0">
                <a:latin typeface="Consolas" panose="020B0609020204030204" pitchFamily="49" charset="0"/>
              </a:rPr>
              <a:t>    </a:t>
            </a:r>
            <a:r>
              <a:rPr lang="en-US" sz="1600" b="1" dirty="0" err="1">
                <a:latin typeface="Consolas" panose="020B0609020204030204" pitchFamily="49" charset="0"/>
              </a:rPr>
              <a:t>inorder</a:t>
            </a:r>
            <a:r>
              <a:rPr lang="en-US" sz="1600" dirty="0">
                <a:latin typeface="Consolas" panose="020B0609020204030204" pitchFamily="49" charset="0"/>
              </a:rPr>
              <a:t>(</a:t>
            </a:r>
            <a:r>
              <a:rPr lang="en-US" sz="1600" dirty="0" err="1">
                <a:latin typeface="Consolas" panose="020B0609020204030204" pitchFamily="49" charset="0"/>
              </a:rPr>
              <a:t>node.left</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b="1" dirty="0" err="1">
                <a:latin typeface="Consolas" panose="020B0609020204030204" pitchFamily="49" charset="0"/>
              </a:rPr>
              <a:t>performAction</a:t>
            </a:r>
            <a:r>
              <a:rPr lang="en-US" sz="1600" dirty="0">
                <a:latin typeface="Consolas" panose="020B0609020204030204" pitchFamily="49" charset="0"/>
              </a:rPr>
              <a:t>(node)</a:t>
            </a:r>
            <a:br>
              <a:rPr lang="en-US" sz="1600" dirty="0">
                <a:latin typeface="Consolas" panose="020B0609020204030204" pitchFamily="49" charset="0"/>
              </a:rPr>
            </a:br>
            <a:r>
              <a:rPr lang="en-US" sz="1600" dirty="0">
                <a:latin typeface="Consolas" panose="020B0609020204030204" pitchFamily="49" charset="0"/>
              </a:rPr>
              <a:t>    </a:t>
            </a:r>
            <a:r>
              <a:rPr lang="en-US" sz="1600" b="1" dirty="0" err="1">
                <a:latin typeface="Consolas" panose="020B0609020204030204" pitchFamily="49" charset="0"/>
              </a:rPr>
              <a:t>inorder</a:t>
            </a:r>
            <a:r>
              <a:rPr lang="en-US" sz="1600" dirty="0">
                <a:latin typeface="Consolas" panose="020B0609020204030204" pitchFamily="49" charset="0"/>
              </a:rPr>
              <a:t>(</a:t>
            </a:r>
            <a:r>
              <a:rPr lang="en-US" sz="1600" dirty="0" err="1">
                <a:latin typeface="Consolas" panose="020B0609020204030204" pitchFamily="49" charset="0"/>
              </a:rPr>
              <a:t>node.right</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a:t>
            </a:r>
          </a:p>
        </p:txBody>
      </p:sp>
      <p:sp>
        <p:nvSpPr>
          <p:cNvPr id="8" name="Content Placeholder 2">
            <a:extLst>
              <a:ext uri="{FF2B5EF4-FFF2-40B4-BE49-F238E27FC236}">
                <a16:creationId xmlns:a16="http://schemas.microsoft.com/office/drawing/2014/main" id="{81B41CE4-252F-48FD-B4B6-464439B6F047}"/>
              </a:ext>
            </a:extLst>
          </p:cNvPr>
          <p:cNvSpPr txBox="1">
            <a:spLocks/>
          </p:cNvSpPr>
          <p:nvPr/>
        </p:nvSpPr>
        <p:spPr>
          <a:xfrm>
            <a:off x="554020" y="1687238"/>
            <a:ext cx="3420101" cy="433705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a:lstStyle>
          <a:p>
            <a:pPr marL="45720" indent="0">
              <a:buFont typeface="Wingdings" panose="05000000000000000000" pitchFamily="2" charset="2"/>
              <a:buNone/>
            </a:pPr>
            <a:r>
              <a:rPr lang="en-US" sz="1600" dirty="0">
                <a:latin typeface="Consolas" panose="020B0609020204030204" pitchFamily="49" charset="0"/>
              </a:rPr>
              <a:t>preorder(node) {</a:t>
            </a:r>
            <a:br>
              <a:rPr lang="en-US" sz="1600" dirty="0">
                <a:latin typeface="Consolas" panose="020B0609020204030204" pitchFamily="49" charset="0"/>
              </a:rPr>
            </a:br>
            <a:r>
              <a:rPr lang="en-US" sz="1600" dirty="0">
                <a:latin typeface="Consolas" panose="020B0609020204030204" pitchFamily="49" charset="0"/>
              </a:rPr>
              <a:t>  if node is valid {</a:t>
            </a:r>
            <a:br>
              <a:rPr lang="en-US" sz="1600" dirty="0">
                <a:latin typeface="Consolas" panose="020B0609020204030204" pitchFamily="49" charset="0"/>
              </a:rPr>
            </a:br>
            <a:r>
              <a:rPr lang="en-US" sz="1600" dirty="0">
                <a:latin typeface="Consolas" panose="020B0609020204030204" pitchFamily="49" charset="0"/>
              </a:rPr>
              <a:t>    </a:t>
            </a:r>
            <a:r>
              <a:rPr lang="en-US" sz="1600" b="1" dirty="0" err="1">
                <a:latin typeface="Consolas" panose="020B0609020204030204" pitchFamily="49" charset="0"/>
              </a:rPr>
              <a:t>performAction</a:t>
            </a:r>
            <a:r>
              <a:rPr lang="en-US" sz="1600" dirty="0">
                <a:latin typeface="Consolas" panose="020B0609020204030204" pitchFamily="49" charset="0"/>
              </a:rPr>
              <a:t>(node)</a:t>
            </a:r>
            <a:br>
              <a:rPr lang="en-US" sz="1600" dirty="0">
                <a:latin typeface="Consolas" panose="020B0609020204030204" pitchFamily="49" charset="0"/>
              </a:rPr>
            </a:br>
            <a:r>
              <a:rPr lang="en-US" sz="1600" dirty="0">
                <a:latin typeface="Consolas" panose="020B0609020204030204" pitchFamily="49" charset="0"/>
              </a:rPr>
              <a:t>    </a:t>
            </a:r>
            <a:r>
              <a:rPr lang="en-US" sz="1600" b="1" dirty="0">
                <a:latin typeface="Consolas" panose="020B0609020204030204" pitchFamily="49" charset="0"/>
              </a:rPr>
              <a:t>preorder</a:t>
            </a:r>
            <a:r>
              <a:rPr lang="en-US" sz="1600" dirty="0">
                <a:latin typeface="Consolas" panose="020B0609020204030204" pitchFamily="49" charset="0"/>
              </a:rPr>
              <a:t>(</a:t>
            </a:r>
            <a:r>
              <a:rPr lang="en-US" sz="1600" dirty="0" err="1">
                <a:latin typeface="Consolas" panose="020B0609020204030204" pitchFamily="49" charset="0"/>
              </a:rPr>
              <a:t>node.left</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b="1" dirty="0">
                <a:latin typeface="Consolas" panose="020B0609020204030204" pitchFamily="49" charset="0"/>
              </a:rPr>
              <a:t>preorder</a:t>
            </a:r>
            <a:r>
              <a:rPr lang="en-US" sz="1600" dirty="0">
                <a:latin typeface="Consolas" panose="020B0609020204030204" pitchFamily="49" charset="0"/>
              </a:rPr>
              <a:t>(</a:t>
            </a:r>
            <a:r>
              <a:rPr lang="en-US" sz="1600" dirty="0" err="1">
                <a:latin typeface="Consolas" panose="020B0609020204030204" pitchFamily="49" charset="0"/>
              </a:rPr>
              <a:t>node.right</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a:t>
            </a:r>
          </a:p>
        </p:txBody>
      </p:sp>
      <p:sp>
        <p:nvSpPr>
          <p:cNvPr id="9" name="Content Placeholder 2">
            <a:extLst>
              <a:ext uri="{FF2B5EF4-FFF2-40B4-BE49-F238E27FC236}">
                <a16:creationId xmlns:a16="http://schemas.microsoft.com/office/drawing/2014/main" id="{55821E39-9A89-42B5-9D12-E7C20FB35C51}"/>
              </a:ext>
            </a:extLst>
          </p:cNvPr>
          <p:cNvSpPr txBox="1">
            <a:spLocks/>
          </p:cNvSpPr>
          <p:nvPr/>
        </p:nvSpPr>
        <p:spPr>
          <a:xfrm>
            <a:off x="7702144" y="1687238"/>
            <a:ext cx="3420101" cy="433705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a:lstStyle>
          <a:p>
            <a:pPr marL="45720" indent="0">
              <a:buNone/>
            </a:pPr>
            <a:r>
              <a:rPr lang="en-US" sz="1600" dirty="0" err="1">
                <a:latin typeface="Consolas" panose="020B0609020204030204" pitchFamily="49" charset="0"/>
              </a:rPr>
              <a:t>postorder</a:t>
            </a:r>
            <a:r>
              <a:rPr lang="en-US" sz="1600" dirty="0">
                <a:latin typeface="Consolas" panose="020B0609020204030204" pitchFamily="49" charset="0"/>
              </a:rPr>
              <a:t>(node) {</a:t>
            </a:r>
            <a:br>
              <a:rPr lang="en-US" sz="1600" dirty="0">
                <a:latin typeface="Consolas" panose="020B0609020204030204" pitchFamily="49" charset="0"/>
              </a:rPr>
            </a:br>
            <a:r>
              <a:rPr lang="en-US" sz="1600" dirty="0">
                <a:latin typeface="Consolas" panose="020B0609020204030204" pitchFamily="49" charset="0"/>
              </a:rPr>
              <a:t>  if node is valid {</a:t>
            </a:r>
            <a:br>
              <a:rPr lang="en-US" sz="1600" dirty="0">
                <a:latin typeface="Consolas" panose="020B0609020204030204" pitchFamily="49" charset="0"/>
              </a:rPr>
            </a:br>
            <a:r>
              <a:rPr lang="en-US" sz="1600" dirty="0">
                <a:latin typeface="Consolas" panose="020B0609020204030204" pitchFamily="49" charset="0"/>
              </a:rPr>
              <a:t>    </a:t>
            </a:r>
            <a:r>
              <a:rPr lang="en-US" sz="1600" b="1" dirty="0" err="1">
                <a:latin typeface="Consolas" panose="020B0609020204030204" pitchFamily="49" charset="0"/>
              </a:rPr>
              <a:t>postorder</a:t>
            </a:r>
            <a:r>
              <a:rPr lang="en-US" sz="1600" dirty="0">
                <a:latin typeface="Consolas" panose="020B0609020204030204" pitchFamily="49" charset="0"/>
              </a:rPr>
              <a:t>(</a:t>
            </a:r>
            <a:r>
              <a:rPr lang="en-US" sz="1600" dirty="0" err="1">
                <a:latin typeface="Consolas" panose="020B0609020204030204" pitchFamily="49" charset="0"/>
              </a:rPr>
              <a:t>node.left</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b="1" dirty="0" err="1">
                <a:latin typeface="Consolas" panose="020B0609020204030204" pitchFamily="49" charset="0"/>
              </a:rPr>
              <a:t>postorder</a:t>
            </a:r>
            <a:r>
              <a:rPr lang="en-US" sz="1600" dirty="0">
                <a:latin typeface="Consolas" panose="020B0609020204030204" pitchFamily="49" charset="0"/>
              </a:rPr>
              <a:t>(</a:t>
            </a:r>
            <a:r>
              <a:rPr lang="en-US" sz="1600" dirty="0" err="1">
                <a:latin typeface="Consolas" panose="020B0609020204030204" pitchFamily="49" charset="0"/>
              </a:rPr>
              <a:t>node.right</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a:t>
            </a:r>
            <a:r>
              <a:rPr lang="en-US" sz="1600" b="1" dirty="0" err="1">
                <a:latin typeface="Consolas" panose="020B0609020204030204" pitchFamily="49" charset="0"/>
              </a:rPr>
              <a:t>performAction</a:t>
            </a:r>
            <a:r>
              <a:rPr lang="en-US" sz="1600" dirty="0">
                <a:latin typeface="Consolas" panose="020B0609020204030204" pitchFamily="49" charset="0"/>
              </a:rPr>
              <a:t>(node)</a:t>
            </a:r>
            <a:br>
              <a:rPr lang="en-US" sz="1600" dirty="0">
                <a:latin typeface="Consolas" panose="020B0609020204030204" pitchFamily="49" charset="0"/>
              </a:rPr>
            </a:b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a:t>
            </a:r>
          </a:p>
        </p:txBody>
      </p:sp>
    </p:spTree>
    <p:extLst>
      <p:ext uri="{BB962C8B-B14F-4D97-AF65-F5344CB8AC3E}">
        <p14:creationId xmlns:p14="http://schemas.microsoft.com/office/powerpoint/2010/main" val="255914503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 method: Traversal by Hand</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p:txBody>
          <a:bodyPr>
            <a:normAutofit/>
          </a:bodyPr>
          <a:lstStyle/>
          <a:p>
            <a:r>
              <a:rPr lang="en-US" dirty="0"/>
              <a:t>An easy way to trace a tree traversal is to use the T method.</a:t>
            </a:r>
          </a:p>
          <a:p>
            <a:r>
              <a:rPr lang="en-US" dirty="0"/>
              <a:t>Do on board.  To hard to explain in words effectively LOL</a:t>
            </a:r>
          </a:p>
          <a:p>
            <a:pPr lvl="1"/>
            <a:endParaRPr lang="en-US" dirty="0"/>
          </a:p>
        </p:txBody>
      </p:sp>
      <p:sp>
        <p:nvSpPr>
          <p:cNvPr id="4" name="Oval 3">
            <a:extLst>
              <a:ext uri="{FF2B5EF4-FFF2-40B4-BE49-F238E27FC236}">
                <a16:creationId xmlns:a16="http://schemas.microsoft.com/office/drawing/2014/main" id="{F3E515E6-9082-43EB-A403-B3E972901779}"/>
              </a:ext>
            </a:extLst>
          </p:cNvPr>
          <p:cNvSpPr/>
          <p:nvPr/>
        </p:nvSpPr>
        <p:spPr>
          <a:xfrm>
            <a:off x="4651132" y="3613639"/>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Arrow: Left-Right-Up 4">
            <a:extLst>
              <a:ext uri="{FF2B5EF4-FFF2-40B4-BE49-F238E27FC236}">
                <a16:creationId xmlns:a16="http://schemas.microsoft.com/office/drawing/2014/main" id="{03418408-7132-4687-866A-A823226C5BBD}"/>
              </a:ext>
            </a:extLst>
          </p:cNvPr>
          <p:cNvSpPr/>
          <p:nvPr/>
        </p:nvSpPr>
        <p:spPr>
          <a:xfrm rot="10800000">
            <a:off x="4453304" y="3941620"/>
            <a:ext cx="1134208" cy="712178"/>
          </a:xfrm>
          <a:prstGeom prst="leftRightUpArrow">
            <a:avLst>
              <a:gd name="adj1" fmla="val 25000"/>
              <a:gd name="adj2" fmla="val 6560"/>
              <a:gd name="adj3" fmla="val 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922536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Level-order Traversal</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p:txBody>
          <a:bodyPr/>
          <a:lstStyle/>
          <a:p>
            <a:r>
              <a:rPr lang="en-US" dirty="0"/>
              <a:t>In a level-order traversal, we want traverse the tree by level (top to bottom).</a:t>
            </a:r>
          </a:p>
        </p:txBody>
      </p:sp>
    </p:spTree>
    <p:extLst>
      <p:ext uri="{BB962C8B-B14F-4D97-AF65-F5344CB8AC3E}">
        <p14:creationId xmlns:p14="http://schemas.microsoft.com/office/powerpoint/2010/main" val="371588651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Level-order Traversal</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p:txBody>
          <a:bodyPr/>
          <a:lstStyle/>
          <a:p>
            <a:r>
              <a:rPr lang="en-US" dirty="0"/>
              <a:t>In a level-order traversal, we want traverse the tree by level (top to bottom).</a:t>
            </a:r>
          </a:p>
          <a:p>
            <a:r>
              <a:rPr lang="en-US" dirty="0"/>
              <a:t>We don’t do this recursively, instead we use a Queue</a:t>
            </a:r>
          </a:p>
        </p:txBody>
      </p:sp>
    </p:spTree>
    <p:extLst>
      <p:ext uri="{BB962C8B-B14F-4D97-AF65-F5344CB8AC3E}">
        <p14:creationId xmlns:p14="http://schemas.microsoft.com/office/powerpoint/2010/main" val="1186114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Level-order Traversal Steps</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p:txBody>
          <a:bodyPr/>
          <a:lstStyle/>
          <a:p>
            <a:r>
              <a:rPr lang="en-US" dirty="0"/>
              <a:t>Have an empty Queue q</a:t>
            </a:r>
          </a:p>
          <a:p>
            <a:r>
              <a:rPr lang="en-US" dirty="0"/>
              <a:t>Enqueue root into the q</a:t>
            </a:r>
          </a:p>
          <a:p>
            <a:r>
              <a:rPr lang="en-US" dirty="0"/>
              <a:t>While q isn’t empty</a:t>
            </a:r>
          </a:p>
          <a:p>
            <a:pPr lvl="1"/>
            <a:r>
              <a:rPr lang="en-US" dirty="0" err="1"/>
              <a:t>curr</a:t>
            </a:r>
            <a:r>
              <a:rPr lang="en-US" dirty="0"/>
              <a:t> = </a:t>
            </a:r>
            <a:r>
              <a:rPr lang="en-US" dirty="0" err="1"/>
              <a:t>q.dequeue</a:t>
            </a:r>
            <a:endParaRPr lang="en-US" dirty="0"/>
          </a:p>
          <a:p>
            <a:pPr lvl="1"/>
            <a:r>
              <a:rPr lang="en-US" dirty="0"/>
              <a:t>perform action on </a:t>
            </a:r>
            <a:r>
              <a:rPr lang="en-US" dirty="0" err="1"/>
              <a:t>curr</a:t>
            </a:r>
            <a:endParaRPr lang="en-US" dirty="0"/>
          </a:p>
          <a:p>
            <a:pPr lvl="1"/>
            <a:r>
              <a:rPr lang="en-US" dirty="0" err="1"/>
              <a:t>Q.enqueue</a:t>
            </a:r>
            <a:r>
              <a:rPr lang="en-US" dirty="0"/>
              <a:t> </a:t>
            </a:r>
            <a:r>
              <a:rPr lang="en-US" dirty="0" err="1"/>
              <a:t>curr’s</a:t>
            </a:r>
            <a:r>
              <a:rPr lang="en-US" dirty="0"/>
              <a:t> children</a:t>
            </a:r>
          </a:p>
        </p:txBody>
      </p:sp>
    </p:spTree>
    <p:extLst>
      <p:ext uri="{BB962C8B-B14F-4D97-AF65-F5344CB8AC3E}">
        <p14:creationId xmlns:p14="http://schemas.microsoft.com/office/powerpoint/2010/main" val="331141697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403589" cy="369332"/>
          </a:xfrm>
          <a:prstGeom prst="rect">
            <a:avLst/>
          </a:prstGeom>
          <a:noFill/>
        </p:spPr>
        <p:txBody>
          <a:bodyPr wrap="none" rtlCol="0">
            <a:spAutoFit/>
          </a:bodyPr>
          <a:lstStyle/>
          <a:p>
            <a:r>
              <a:rPr lang="en-US" dirty="0"/>
              <a:t>Print Order:</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0CB3C3-C723-4A92-AEDA-978920A7A6FF}"/>
              </a:ext>
            </a:extLst>
          </p:cNvPr>
          <p:cNvSpPr txBox="1"/>
          <p:nvPr/>
        </p:nvSpPr>
        <p:spPr>
          <a:xfrm>
            <a:off x="5290532" y="5238019"/>
            <a:ext cx="947695" cy="369332"/>
          </a:xfrm>
          <a:prstGeom prst="rect">
            <a:avLst/>
          </a:prstGeom>
          <a:noFill/>
        </p:spPr>
        <p:txBody>
          <a:bodyPr wrap="none" rtlCol="0">
            <a:spAutoFit/>
          </a:bodyPr>
          <a:lstStyle/>
          <a:p>
            <a:r>
              <a:rPr lang="en-US" dirty="0"/>
              <a:t>Queue:</a:t>
            </a:r>
          </a:p>
        </p:txBody>
      </p:sp>
    </p:spTree>
    <p:extLst>
      <p:ext uri="{BB962C8B-B14F-4D97-AF65-F5344CB8AC3E}">
        <p14:creationId xmlns:p14="http://schemas.microsoft.com/office/powerpoint/2010/main" val="113957067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403589" cy="369332"/>
          </a:xfrm>
          <a:prstGeom prst="rect">
            <a:avLst/>
          </a:prstGeom>
          <a:noFill/>
        </p:spPr>
        <p:txBody>
          <a:bodyPr wrap="none" rtlCol="0">
            <a:spAutoFit/>
          </a:bodyPr>
          <a:lstStyle/>
          <a:p>
            <a:r>
              <a:rPr lang="en-US" dirty="0"/>
              <a:t>Print Order:</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0CB3C3-C723-4A92-AEDA-978920A7A6FF}"/>
              </a:ext>
            </a:extLst>
          </p:cNvPr>
          <p:cNvSpPr txBox="1"/>
          <p:nvPr/>
        </p:nvSpPr>
        <p:spPr>
          <a:xfrm>
            <a:off x="5290532" y="5238019"/>
            <a:ext cx="1140569" cy="369332"/>
          </a:xfrm>
          <a:prstGeom prst="rect">
            <a:avLst/>
          </a:prstGeom>
          <a:noFill/>
        </p:spPr>
        <p:txBody>
          <a:bodyPr wrap="none" rtlCol="0">
            <a:spAutoFit/>
          </a:bodyPr>
          <a:lstStyle/>
          <a:p>
            <a:r>
              <a:rPr lang="en-US" dirty="0"/>
              <a:t>Queue: E</a:t>
            </a:r>
          </a:p>
        </p:txBody>
      </p:sp>
      <p:sp>
        <p:nvSpPr>
          <p:cNvPr id="6" name="Arrow: Down 5">
            <a:extLst>
              <a:ext uri="{FF2B5EF4-FFF2-40B4-BE49-F238E27FC236}">
                <a16:creationId xmlns:a16="http://schemas.microsoft.com/office/drawing/2014/main" id="{02361F90-8522-4344-B826-5A4FCBCA8C0B}"/>
              </a:ext>
            </a:extLst>
          </p:cNvPr>
          <p:cNvSpPr/>
          <p:nvPr/>
        </p:nvSpPr>
        <p:spPr>
          <a:xfrm rot="18227134">
            <a:off x="3923881" y="1655580"/>
            <a:ext cx="176789" cy="260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2202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403589" cy="369332"/>
          </a:xfrm>
          <a:prstGeom prst="rect">
            <a:avLst/>
          </a:prstGeom>
          <a:noFill/>
        </p:spPr>
        <p:txBody>
          <a:bodyPr wrap="none" rtlCol="0">
            <a:spAutoFit/>
          </a:bodyPr>
          <a:lstStyle/>
          <a:p>
            <a:r>
              <a:rPr lang="en-US" dirty="0"/>
              <a:t>Print Order:</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0CB3C3-C723-4A92-AEDA-978920A7A6FF}"/>
              </a:ext>
            </a:extLst>
          </p:cNvPr>
          <p:cNvSpPr txBox="1"/>
          <p:nvPr/>
        </p:nvSpPr>
        <p:spPr>
          <a:xfrm>
            <a:off x="5290532" y="5238019"/>
            <a:ext cx="947695" cy="369332"/>
          </a:xfrm>
          <a:prstGeom prst="rect">
            <a:avLst/>
          </a:prstGeom>
          <a:noFill/>
        </p:spPr>
        <p:txBody>
          <a:bodyPr wrap="none" rtlCol="0">
            <a:spAutoFit/>
          </a:bodyPr>
          <a:lstStyle/>
          <a:p>
            <a:r>
              <a:rPr lang="en-US" dirty="0"/>
              <a:t>Queue:</a:t>
            </a:r>
          </a:p>
        </p:txBody>
      </p:sp>
      <p:sp>
        <p:nvSpPr>
          <p:cNvPr id="6" name="Arrow: Down 5">
            <a:extLst>
              <a:ext uri="{FF2B5EF4-FFF2-40B4-BE49-F238E27FC236}">
                <a16:creationId xmlns:a16="http://schemas.microsoft.com/office/drawing/2014/main" id="{02361F90-8522-4344-B826-5A4FCBCA8C0B}"/>
              </a:ext>
            </a:extLst>
          </p:cNvPr>
          <p:cNvSpPr/>
          <p:nvPr/>
        </p:nvSpPr>
        <p:spPr>
          <a:xfrm rot="18227134">
            <a:off x="3923881" y="1655580"/>
            <a:ext cx="176789" cy="260056"/>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18ACA58-561F-46CF-8677-D4F8C2AC1761}"/>
              </a:ext>
            </a:extLst>
          </p:cNvPr>
          <p:cNvSpPr txBox="1"/>
          <p:nvPr/>
        </p:nvSpPr>
        <p:spPr>
          <a:xfrm>
            <a:off x="5290531" y="5607351"/>
            <a:ext cx="888898" cy="369332"/>
          </a:xfrm>
          <a:prstGeom prst="rect">
            <a:avLst/>
          </a:prstGeom>
          <a:noFill/>
        </p:spPr>
        <p:txBody>
          <a:bodyPr wrap="none" rtlCol="0">
            <a:spAutoFit/>
          </a:bodyPr>
          <a:lstStyle/>
          <a:p>
            <a:r>
              <a:rPr lang="en-US" dirty="0" err="1"/>
              <a:t>Curr</a:t>
            </a:r>
            <a:r>
              <a:rPr lang="en-US" dirty="0"/>
              <a:t>: E</a:t>
            </a:r>
          </a:p>
        </p:txBody>
      </p:sp>
    </p:spTree>
    <p:extLst>
      <p:ext uri="{BB962C8B-B14F-4D97-AF65-F5344CB8AC3E}">
        <p14:creationId xmlns:p14="http://schemas.microsoft.com/office/powerpoint/2010/main" val="175750056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596463" cy="369332"/>
          </a:xfrm>
          <a:prstGeom prst="rect">
            <a:avLst/>
          </a:prstGeom>
          <a:noFill/>
        </p:spPr>
        <p:txBody>
          <a:bodyPr wrap="none" rtlCol="0">
            <a:spAutoFit/>
          </a:bodyPr>
          <a:lstStyle/>
          <a:p>
            <a:r>
              <a:rPr lang="en-US" dirty="0"/>
              <a:t>Print Order: E</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0CB3C3-C723-4A92-AEDA-978920A7A6FF}"/>
              </a:ext>
            </a:extLst>
          </p:cNvPr>
          <p:cNvSpPr txBox="1"/>
          <p:nvPr/>
        </p:nvSpPr>
        <p:spPr>
          <a:xfrm>
            <a:off x="5290532" y="5238019"/>
            <a:ext cx="947695" cy="369332"/>
          </a:xfrm>
          <a:prstGeom prst="rect">
            <a:avLst/>
          </a:prstGeom>
          <a:noFill/>
        </p:spPr>
        <p:txBody>
          <a:bodyPr wrap="none" rtlCol="0">
            <a:spAutoFit/>
          </a:bodyPr>
          <a:lstStyle/>
          <a:p>
            <a:r>
              <a:rPr lang="en-US" dirty="0"/>
              <a:t>Queue:</a:t>
            </a:r>
          </a:p>
        </p:txBody>
      </p:sp>
      <p:sp>
        <p:nvSpPr>
          <p:cNvPr id="6" name="Arrow: Down 5">
            <a:extLst>
              <a:ext uri="{FF2B5EF4-FFF2-40B4-BE49-F238E27FC236}">
                <a16:creationId xmlns:a16="http://schemas.microsoft.com/office/drawing/2014/main" id="{02361F90-8522-4344-B826-5A4FCBCA8C0B}"/>
              </a:ext>
            </a:extLst>
          </p:cNvPr>
          <p:cNvSpPr/>
          <p:nvPr/>
        </p:nvSpPr>
        <p:spPr>
          <a:xfrm rot="18227134">
            <a:off x="3923881" y="1655580"/>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18ACA58-561F-46CF-8677-D4F8C2AC1761}"/>
              </a:ext>
            </a:extLst>
          </p:cNvPr>
          <p:cNvSpPr txBox="1"/>
          <p:nvPr/>
        </p:nvSpPr>
        <p:spPr>
          <a:xfrm>
            <a:off x="5290531" y="5607351"/>
            <a:ext cx="888898" cy="369332"/>
          </a:xfrm>
          <a:prstGeom prst="rect">
            <a:avLst/>
          </a:prstGeom>
          <a:noFill/>
        </p:spPr>
        <p:txBody>
          <a:bodyPr wrap="none" rtlCol="0">
            <a:spAutoFit/>
          </a:bodyPr>
          <a:lstStyle/>
          <a:p>
            <a:r>
              <a:rPr lang="en-US" dirty="0" err="1"/>
              <a:t>Curr</a:t>
            </a:r>
            <a:r>
              <a:rPr lang="en-US" dirty="0"/>
              <a:t>: E</a:t>
            </a:r>
          </a:p>
        </p:txBody>
      </p:sp>
    </p:spTree>
    <p:extLst>
      <p:ext uri="{BB962C8B-B14F-4D97-AF65-F5344CB8AC3E}">
        <p14:creationId xmlns:p14="http://schemas.microsoft.com/office/powerpoint/2010/main" val="102444063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596463" cy="369332"/>
          </a:xfrm>
          <a:prstGeom prst="rect">
            <a:avLst/>
          </a:prstGeom>
          <a:noFill/>
        </p:spPr>
        <p:txBody>
          <a:bodyPr wrap="none" rtlCol="0">
            <a:spAutoFit/>
          </a:bodyPr>
          <a:lstStyle/>
          <a:p>
            <a:r>
              <a:rPr lang="en-US" dirty="0"/>
              <a:t>Print Order: E</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0CB3C3-C723-4A92-AEDA-978920A7A6FF}"/>
              </a:ext>
            </a:extLst>
          </p:cNvPr>
          <p:cNvSpPr txBox="1"/>
          <p:nvPr/>
        </p:nvSpPr>
        <p:spPr>
          <a:xfrm>
            <a:off x="5290532" y="5238019"/>
            <a:ext cx="1432828" cy="369332"/>
          </a:xfrm>
          <a:prstGeom prst="rect">
            <a:avLst/>
          </a:prstGeom>
          <a:noFill/>
        </p:spPr>
        <p:txBody>
          <a:bodyPr wrap="none" rtlCol="0">
            <a:spAutoFit/>
          </a:bodyPr>
          <a:lstStyle/>
          <a:p>
            <a:r>
              <a:rPr lang="en-US" dirty="0"/>
              <a:t>Queue: B, G</a:t>
            </a:r>
          </a:p>
        </p:txBody>
      </p:sp>
      <p:sp>
        <p:nvSpPr>
          <p:cNvPr id="6" name="Arrow: Down 5">
            <a:extLst>
              <a:ext uri="{FF2B5EF4-FFF2-40B4-BE49-F238E27FC236}">
                <a16:creationId xmlns:a16="http://schemas.microsoft.com/office/drawing/2014/main" id="{02361F90-8522-4344-B826-5A4FCBCA8C0B}"/>
              </a:ext>
            </a:extLst>
          </p:cNvPr>
          <p:cNvSpPr/>
          <p:nvPr/>
        </p:nvSpPr>
        <p:spPr>
          <a:xfrm rot="18227134">
            <a:off x="3923881" y="1655580"/>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18ACA58-561F-46CF-8677-D4F8C2AC1761}"/>
              </a:ext>
            </a:extLst>
          </p:cNvPr>
          <p:cNvSpPr txBox="1"/>
          <p:nvPr/>
        </p:nvSpPr>
        <p:spPr>
          <a:xfrm>
            <a:off x="5290531" y="5607351"/>
            <a:ext cx="888898" cy="369332"/>
          </a:xfrm>
          <a:prstGeom prst="rect">
            <a:avLst/>
          </a:prstGeom>
          <a:noFill/>
        </p:spPr>
        <p:txBody>
          <a:bodyPr wrap="none" rtlCol="0">
            <a:spAutoFit/>
          </a:bodyPr>
          <a:lstStyle/>
          <a:p>
            <a:r>
              <a:rPr lang="en-US" dirty="0" err="1"/>
              <a:t>Curr</a:t>
            </a:r>
            <a:r>
              <a:rPr lang="en-US" dirty="0"/>
              <a:t>: E</a:t>
            </a:r>
          </a:p>
        </p:txBody>
      </p:sp>
    </p:spTree>
    <p:extLst>
      <p:ext uri="{BB962C8B-B14F-4D97-AF65-F5344CB8AC3E}">
        <p14:creationId xmlns:p14="http://schemas.microsoft.com/office/powerpoint/2010/main" val="3255537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p:txBody>
          <a:bodyPr/>
          <a:lstStyle/>
          <a:p>
            <a:r>
              <a:rPr lang="en-US" dirty="0"/>
              <a:t>Removing a node from a BST requires two steps:</a:t>
            </a:r>
          </a:p>
          <a:p>
            <a:pPr lvl="1"/>
            <a:r>
              <a:rPr lang="en-US" dirty="0"/>
              <a:t>Searching for the data.</a:t>
            </a:r>
          </a:p>
          <a:p>
            <a:pPr lvl="1"/>
            <a:r>
              <a:rPr lang="en-US" dirty="0"/>
              <a:t>Removing the data by removing the node that contains </a:t>
            </a:r>
            <a:r>
              <a:rPr lang="en-US"/>
              <a:t>data.</a:t>
            </a:r>
            <a:endParaRPr lang="en-US" dirty="0"/>
          </a:p>
        </p:txBody>
      </p:sp>
    </p:spTree>
    <p:extLst>
      <p:ext uri="{BB962C8B-B14F-4D97-AF65-F5344CB8AC3E}">
        <p14:creationId xmlns:p14="http://schemas.microsoft.com/office/powerpoint/2010/main" val="216393627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596463" cy="369332"/>
          </a:xfrm>
          <a:prstGeom prst="rect">
            <a:avLst/>
          </a:prstGeom>
          <a:noFill/>
        </p:spPr>
        <p:txBody>
          <a:bodyPr wrap="none" rtlCol="0">
            <a:spAutoFit/>
          </a:bodyPr>
          <a:lstStyle/>
          <a:p>
            <a:r>
              <a:rPr lang="en-US" dirty="0"/>
              <a:t>Print Order: E</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0CB3C3-C723-4A92-AEDA-978920A7A6FF}"/>
              </a:ext>
            </a:extLst>
          </p:cNvPr>
          <p:cNvSpPr txBox="1"/>
          <p:nvPr/>
        </p:nvSpPr>
        <p:spPr>
          <a:xfrm>
            <a:off x="5290532" y="5238019"/>
            <a:ext cx="1167820" cy="369332"/>
          </a:xfrm>
          <a:prstGeom prst="rect">
            <a:avLst/>
          </a:prstGeom>
          <a:noFill/>
        </p:spPr>
        <p:txBody>
          <a:bodyPr wrap="none" rtlCol="0">
            <a:spAutoFit/>
          </a:bodyPr>
          <a:lstStyle/>
          <a:p>
            <a:r>
              <a:rPr lang="en-US" dirty="0"/>
              <a:t>Queue: G</a:t>
            </a:r>
          </a:p>
        </p:txBody>
      </p:sp>
      <p:sp>
        <p:nvSpPr>
          <p:cNvPr id="6" name="Arrow: Down 5">
            <a:extLst>
              <a:ext uri="{FF2B5EF4-FFF2-40B4-BE49-F238E27FC236}">
                <a16:creationId xmlns:a16="http://schemas.microsoft.com/office/drawing/2014/main" id="{02361F90-8522-4344-B826-5A4FCBCA8C0B}"/>
              </a:ext>
            </a:extLst>
          </p:cNvPr>
          <p:cNvSpPr/>
          <p:nvPr/>
        </p:nvSpPr>
        <p:spPr>
          <a:xfrm rot="18227134">
            <a:off x="3923881" y="1655580"/>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18ACA58-561F-46CF-8677-D4F8C2AC1761}"/>
              </a:ext>
            </a:extLst>
          </p:cNvPr>
          <p:cNvSpPr txBox="1"/>
          <p:nvPr/>
        </p:nvSpPr>
        <p:spPr>
          <a:xfrm>
            <a:off x="5290531" y="5607351"/>
            <a:ext cx="904928" cy="369332"/>
          </a:xfrm>
          <a:prstGeom prst="rect">
            <a:avLst/>
          </a:prstGeom>
          <a:noFill/>
        </p:spPr>
        <p:txBody>
          <a:bodyPr wrap="none" rtlCol="0">
            <a:spAutoFit/>
          </a:bodyPr>
          <a:lstStyle/>
          <a:p>
            <a:r>
              <a:rPr lang="en-US" dirty="0" err="1"/>
              <a:t>Curr</a:t>
            </a:r>
            <a:r>
              <a:rPr lang="en-US" dirty="0"/>
              <a:t>: B</a:t>
            </a:r>
          </a:p>
        </p:txBody>
      </p:sp>
      <p:sp>
        <p:nvSpPr>
          <p:cNvPr id="22" name="Arrow: Down 21">
            <a:extLst>
              <a:ext uri="{FF2B5EF4-FFF2-40B4-BE49-F238E27FC236}">
                <a16:creationId xmlns:a16="http://schemas.microsoft.com/office/drawing/2014/main" id="{B3A82802-856B-4986-8077-CA49393D77E5}"/>
              </a:ext>
            </a:extLst>
          </p:cNvPr>
          <p:cNvSpPr/>
          <p:nvPr/>
        </p:nvSpPr>
        <p:spPr>
          <a:xfrm rot="18227134">
            <a:off x="2170647" y="2519231"/>
            <a:ext cx="176789" cy="260056"/>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92243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861472" cy="369332"/>
          </a:xfrm>
          <a:prstGeom prst="rect">
            <a:avLst/>
          </a:prstGeom>
          <a:noFill/>
        </p:spPr>
        <p:txBody>
          <a:bodyPr wrap="none" rtlCol="0">
            <a:spAutoFit/>
          </a:bodyPr>
          <a:lstStyle/>
          <a:p>
            <a:r>
              <a:rPr lang="en-US" dirty="0"/>
              <a:t>Print Order: E, B</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0CB3C3-C723-4A92-AEDA-978920A7A6FF}"/>
              </a:ext>
            </a:extLst>
          </p:cNvPr>
          <p:cNvSpPr txBox="1"/>
          <p:nvPr/>
        </p:nvSpPr>
        <p:spPr>
          <a:xfrm>
            <a:off x="5290532" y="5238019"/>
            <a:ext cx="1167820" cy="369332"/>
          </a:xfrm>
          <a:prstGeom prst="rect">
            <a:avLst/>
          </a:prstGeom>
          <a:noFill/>
        </p:spPr>
        <p:txBody>
          <a:bodyPr wrap="none" rtlCol="0">
            <a:spAutoFit/>
          </a:bodyPr>
          <a:lstStyle/>
          <a:p>
            <a:r>
              <a:rPr lang="en-US" dirty="0"/>
              <a:t>Queue: G</a:t>
            </a:r>
          </a:p>
        </p:txBody>
      </p:sp>
      <p:sp>
        <p:nvSpPr>
          <p:cNvPr id="6" name="Arrow: Down 5">
            <a:extLst>
              <a:ext uri="{FF2B5EF4-FFF2-40B4-BE49-F238E27FC236}">
                <a16:creationId xmlns:a16="http://schemas.microsoft.com/office/drawing/2014/main" id="{02361F90-8522-4344-B826-5A4FCBCA8C0B}"/>
              </a:ext>
            </a:extLst>
          </p:cNvPr>
          <p:cNvSpPr/>
          <p:nvPr/>
        </p:nvSpPr>
        <p:spPr>
          <a:xfrm rot="18227134">
            <a:off x="3923881" y="1655580"/>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18ACA58-561F-46CF-8677-D4F8C2AC1761}"/>
              </a:ext>
            </a:extLst>
          </p:cNvPr>
          <p:cNvSpPr txBox="1"/>
          <p:nvPr/>
        </p:nvSpPr>
        <p:spPr>
          <a:xfrm>
            <a:off x="5290531" y="5607351"/>
            <a:ext cx="904928" cy="369332"/>
          </a:xfrm>
          <a:prstGeom prst="rect">
            <a:avLst/>
          </a:prstGeom>
          <a:noFill/>
        </p:spPr>
        <p:txBody>
          <a:bodyPr wrap="none" rtlCol="0">
            <a:spAutoFit/>
          </a:bodyPr>
          <a:lstStyle/>
          <a:p>
            <a:r>
              <a:rPr lang="en-US" dirty="0" err="1"/>
              <a:t>Curr</a:t>
            </a:r>
            <a:r>
              <a:rPr lang="en-US" dirty="0"/>
              <a:t>: B</a:t>
            </a:r>
          </a:p>
        </p:txBody>
      </p:sp>
      <p:sp>
        <p:nvSpPr>
          <p:cNvPr id="22" name="Arrow: Down 21">
            <a:extLst>
              <a:ext uri="{FF2B5EF4-FFF2-40B4-BE49-F238E27FC236}">
                <a16:creationId xmlns:a16="http://schemas.microsoft.com/office/drawing/2014/main" id="{B3A82802-856B-4986-8077-CA49393D77E5}"/>
              </a:ext>
            </a:extLst>
          </p:cNvPr>
          <p:cNvSpPr/>
          <p:nvPr/>
        </p:nvSpPr>
        <p:spPr>
          <a:xfrm rot="18227134">
            <a:off x="2170647" y="2519231"/>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822308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861472" cy="369332"/>
          </a:xfrm>
          <a:prstGeom prst="rect">
            <a:avLst/>
          </a:prstGeom>
          <a:noFill/>
        </p:spPr>
        <p:txBody>
          <a:bodyPr wrap="none" rtlCol="0">
            <a:spAutoFit/>
          </a:bodyPr>
          <a:lstStyle/>
          <a:p>
            <a:r>
              <a:rPr lang="en-US" dirty="0"/>
              <a:t>Print Order: E, B</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0CB3C3-C723-4A92-AEDA-978920A7A6FF}"/>
              </a:ext>
            </a:extLst>
          </p:cNvPr>
          <p:cNvSpPr txBox="1"/>
          <p:nvPr/>
        </p:nvSpPr>
        <p:spPr>
          <a:xfrm>
            <a:off x="5290532" y="5238019"/>
            <a:ext cx="1712264" cy="369332"/>
          </a:xfrm>
          <a:prstGeom prst="rect">
            <a:avLst/>
          </a:prstGeom>
          <a:noFill/>
        </p:spPr>
        <p:txBody>
          <a:bodyPr wrap="none" rtlCol="0">
            <a:spAutoFit/>
          </a:bodyPr>
          <a:lstStyle/>
          <a:p>
            <a:r>
              <a:rPr lang="en-US" dirty="0"/>
              <a:t>Queue: G, A, D</a:t>
            </a:r>
          </a:p>
        </p:txBody>
      </p:sp>
      <p:sp>
        <p:nvSpPr>
          <p:cNvPr id="6" name="Arrow: Down 5">
            <a:extLst>
              <a:ext uri="{FF2B5EF4-FFF2-40B4-BE49-F238E27FC236}">
                <a16:creationId xmlns:a16="http://schemas.microsoft.com/office/drawing/2014/main" id="{02361F90-8522-4344-B826-5A4FCBCA8C0B}"/>
              </a:ext>
            </a:extLst>
          </p:cNvPr>
          <p:cNvSpPr/>
          <p:nvPr/>
        </p:nvSpPr>
        <p:spPr>
          <a:xfrm rot="18227134">
            <a:off x="3923881" y="1655580"/>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18ACA58-561F-46CF-8677-D4F8C2AC1761}"/>
              </a:ext>
            </a:extLst>
          </p:cNvPr>
          <p:cNvSpPr txBox="1"/>
          <p:nvPr/>
        </p:nvSpPr>
        <p:spPr>
          <a:xfrm>
            <a:off x="5290531" y="5607351"/>
            <a:ext cx="904928" cy="369332"/>
          </a:xfrm>
          <a:prstGeom prst="rect">
            <a:avLst/>
          </a:prstGeom>
          <a:noFill/>
        </p:spPr>
        <p:txBody>
          <a:bodyPr wrap="none" rtlCol="0">
            <a:spAutoFit/>
          </a:bodyPr>
          <a:lstStyle/>
          <a:p>
            <a:r>
              <a:rPr lang="en-US" dirty="0" err="1"/>
              <a:t>Curr</a:t>
            </a:r>
            <a:r>
              <a:rPr lang="en-US" dirty="0"/>
              <a:t>: B</a:t>
            </a:r>
          </a:p>
        </p:txBody>
      </p:sp>
      <p:sp>
        <p:nvSpPr>
          <p:cNvPr id="22" name="Arrow: Down 21">
            <a:extLst>
              <a:ext uri="{FF2B5EF4-FFF2-40B4-BE49-F238E27FC236}">
                <a16:creationId xmlns:a16="http://schemas.microsoft.com/office/drawing/2014/main" id="{B3A82802-856B-4986-8077-CA49393D77E5}"/>
              </a:ext>
            </a:extLst>
          </p:cNvPr>
          <p:cNvSpPr/>
          <p:nvPr/>
        </p:nvSpPr>
        <p:spPr>
          <a:xfrm rot="18227134">
            <a:off x="2170647" y="2519231"/>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187542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861472" cy="369332"/>
          </a:xfrm>
          <a:prstGeom prst="rect">
            <a:avLst/>
          </a:prstGeom>
          <a:noFill/>
        </p:spPr>
        <p:txBody>
          <a:bodyPr wrap="none" rtlCol="0">
            <a:spAutoFit/>
          </a:bodyPr>
          <a:lstStyle/>
          <a:p>
            <a:r>
              <a:rPr lang="en-US" dirty="0"/>
              <a:t>Print Order: E, B</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0CB3C3-C723-4A92-AEDA-978920A7A6FF}"/>
              </a:ext>
            </a:extLst>
          </p:cNvPr>
          <p:cNvSpPr txBox="1"/>
          <p:nvPr/>
        </p:nvSpPr>
        <p:spPr>
          <a:xfrm>
            <a:off x="5290532" y="5238019"/>
            <a:ext cx="1436034" cy="369332"/>
          </a:xfrm>
          <a:prstGeom prst="rect">
            <a:avLst/>
          </a:prstGeom>
          <a:noFill/>
        </p:spPr>
        <p:txBody>
          <a:bodyPr wrap="none" rtlCol="0">
            <a:spAutoFit/>
          </a:bodyPr>
          <a:lstStyle/>
          <a:p>
            <a:r>
              <a:rPr lang="en-US" dirty="0"/>
              <a:t>Queue: A, D</a:t>
            </a:r>
          </a:p>
        </p:txBody>
      </p:sp>
      <p:sp>
        <p:nvSpPr>
          <p:cNvPr id="6" name="Arrow: Down 5">
            <a:extLst>
              <a:ext uri="{FF2B5EF4-FFF2-40B4-BE49-F238E27FC236}">
                <a16:creationId xmlns:a16="http://schemas.microsoft.com/office/drawing/2014/main" id="{02361F90-8522-4344-B826-5A4FCBCA8C0B}"/>
              </a:ext>
            </a:extLst>
          </p:cNvPr>
          <p:cNvSpPr/>
          <p:nvPr/>
        </p:nvSpPr>
        <p:spPr>
          <a:xfrm rot="18227134">
            <a:off x="3923881" y="1655580"/>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18ACA58-561F-46CF-8677-D4F8C2AC1761}"/>
              </a:ext>
            </a:extLst>
          </p:cNvPr>
          <p:cNvSpPr txBox="1"/>
          <p:nvPr/>
        </p:nvSpPr>
        <p:spPr>
          <a:xfrm>
            <a:off x="5290531" y="5607351"/>
            <a:ext cx="916148" cy="369332"/>
          </a:xfrm>
          <a:prstGeom prst="rect">
            <a:avLst/>
          </a:prstGeom>
          <a:noFill/>
        </p:spPr>
        <p:txBody>
          <a:bodyPr wrap="none" rtlCol="0">
            <a:spAutoFit/>
          </a:bodyPr>
          <a:lstStyle/>
          <a:p>
            <a:r>
              <a:rPr lang="en-US" dirty="0" err="1"/>
              <a:t>Curr</a:t>
            </a:r>
            <a:r>
              <a:rPr lang="en-US" dirty="0"/>
              <a:t>: G</a:t>
            </a:r>
          </a:p>
        </p:txBody>
      </p:sp>
      <p:sp>
        <p:nvSpPr>
          <p:cNvPr id="22" name="Arrow: Down 21">
            <a:extLst>
              <a:ext uri="{FF2B5EF4-FFF2-40B4-BE49-F238E27FC236}">
                <a16:creationId xmlns:a16="http://schemas.microsoft.com/office/drawing/2014/main" id="{B3A82802-856B-4986-8077-CA49393D77E5}"/>
              </a:ext>
            </a:extLst>
          </p:cNvPr>
          <p:cNvSpPr/>
          <p:nvPr/>
        </p:nvSpPr>
        <p:spPr>
          <a:xfrm rot="18227134">
            <a:off x="2170647" y="2519231"/>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0CF672DA-946D-48DC-B2B0-05326D52EA66}"/>
              </a:ext>
            </a:extLst>
          </p:cNvPr>
          <p:cNvSpPr/>
          <p:nvPr/>
        </p:nvSpPr>
        <p:spPr>
          <a:xfrm rot="18227134">
            <a:off x="6007605" y="2477591"/>
            <a:ext cx="176789" cy="260056"/>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80221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2137701" cy="369332"/>
          </a:xfrm>
          <a:prstGeom prst="rect">
            <a:avLst/>
          </a:prstGeom>
          <a:noFill/>
        </p:spPr>
        <p:txBody>
          <a:bodyPr wrap="none" rtlCol="0">
            <a:spAutoFit/>
          </a:bodyPr>
          <a:lstStyle/>
          <a:p>
            <a:r>
              <a:rPr lang="en-US" dirty="0"/>
              <a:t>Print Order: E, B, G</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0CB3C3-C723-4A92-AEDA-978920A7A6FF}"/>
              </a:ext>
            </a:extLst>
          </p:cNvPr>
          <p:cNvSpPr txBox="1"/>
          <p:nvPr/>
        </p:nvSpPr>
        <p:spPr>
          <a:xfrm>
            <a:off x="5290532" y="5238019"/>
            <a:ext cx="1436034" cy="369332"/>
          </a:xfrm>
          <a:prstGeom prst="rect">
            <a:avLst/>
          </a:prstGeom>
          <a:noFill/>
        </p:spPr>
        <p:txBody>
          <a:bodyPr wrap="none" rtlCol="0">
            <a:spAutoFit/>
          </a:bodyPr>
          <a:lstStyle/>
          <a:p>
            <a:r>
              <a:rPr lang="en-US" dirty="0"/>
              <a:t>Queue: A, D</a:t>
            </a:r>
          </a:p>
        </p:txBody>
      </p:sp>
      <p:sp>
        <p:nvSpPr>
          <p:cNvPr id="6" name="Arrow: Down 5">
            <a:extLst>
              <a:ext uri="{FF2B5EF4-FFF2-40B4-BE49-F238E27FC236}">
                <a16:creationId xmlns:a16="http://schemas.microsoft.com/office/drawing/2014/main" id="{02361F90-8522-4344-B826-5A4FCBCA8C0B}"/>
              </a:ext>
            </a:extLst>
          </p:cNvPr>
          <p:cNvSpPr/>
          <p:nvPr/>
        </p:nvSpPr>
        <p:spPr>
          <a:xfrm rot="18227134">
            <a:off x="3923881" y="1655580"/>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18ACA58-561F-46CF-8677-D4F8C2AC1761}"/>
              </a:ext>
            </a:extLst>
          </p:cNvPr>
          <p:cNvSpPr txBox="1"/>
          <p:nvPr/>
        </p:nvSpPr>
        <p:spPr>
          <a:xfrm>
            <a:off x="5290531" y="5607351"/>
            <a:ext cx="916148" cy="369332"/>
          </a:xfrm>
          <a:prstGeom prst="rect">
            <a:avLst/>
          </a:prstGeom>
          <a:noFill/>
        </p:spPr>
        <p:txBody>
          <a:bodyPr wrap="none" rtlCol="0">
            <a:spAutoFit/>
          </a:bodyPr>
          <a:lstStyle/>
          <a:p>
            <a:r>
              <a:rPr lang="en-US" dirty="0" err="1"/>
              <a:t>Curr</a:t>
            </a:r>
            <a:r>
              <a:rPr lang="en-US" dirty="0"/>
              <a:t>: G</a:t>
            </a:r>
          </a:p>
        </p:txBody>
      </p:sp>
      <p:sp>
        <p:nvSpPr>
          <p:cNvPr id="22" name="Arrow: Down 21">
            <a:extLst>
              <a:ext uri="{FF2B5EF4-FFF2-40B4-BE49-F238E27FC236}">
                <a16:creationId xmlns:a16="http://schemas.microsoft.com/office/drawing/2014/main" id="{B3A82802-856B-4986-8077-CA49393D77E5}"/>
              </a:ext>
            </a:extLst>
          </p:cNvPr>
          <p:cNvSpPr/>
          <p:nvPr/>
        </p:nvSpPr>
        <p:spPr>
          <a:xfrm rot="18227134">
            <a:off x="2170647" y="2519231"/>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0CF672DA-946D-48DC-B2B0-05326D52EA66}"/>
              </a:ext>
            </a:extLst>
          </p:cNvPr>
          <p:cNvSpPr/>
          <p:nvPr/>
        </p:nvSpPr>
        <p:spPr>
          <a:xfrm rot="18227134">
            <a:off x="6007605" y="2477591"/>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37332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2137701" cy="369332"/>
          </a:xfrm>
          <a:prstGeom prst="rect">
            <a:avLst/>
          </a:prstGeom>
          <a:noFill/>
        </p:spPr>
        <p:txBody>
          <a:bodyPr wrap="none" rtlCol="0">
            <a:spAutoFit/>
          </a:bodyPr>
          <a:lstStyle/>
          <a:p>
            <a:r>
              <a:rPr lang="en-US" dirty="0"/>
              <a:t>Print Order: E, B, G</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0CB3C3-C723-4A92-AEDA-978920A7A6FF}"/>
              </a:ext>
            </a:extLst>
          </p:cNvPr>
          <p:cNvSpPr txBox="1"/>
          <p:nvPr/>
        </p:nvSpPr>
        <p:spPr>
          <a:xfrm>
            <a:off x="5290532" y="5238019"/>
            <a:ext cx="1961243" cy="369332"/>
          </a:xfrm>
          <a:prstGeom prst="rect">
            <a:avLst/>
          </a:prstGeom>
          <a:noFill/>
        </p:spPr>
        <p:txBody>
          <a:bodyPr wrap="none" rtlCol="0">
            <a:spAutoFit/>
          </a:bodyPr>
          <a:lstStyle/>
          <a:p>
            <a:r>
              <a:rPr lang="en-US" dirty="0"/>
              <a:t>Queue: A, D, F, H</a:t>
            </a:r>
          </a:p>
        </p:txBody>
      </p:sp>
      <p:sp>
        <p:nvSpPr>
          <p:cNvPr id="6" name="Arrow: Down 5">
            <a:extLst>
              <a:ext uri="{FF2B5EF4-FFF2-40B4-BE49-F238E27FC236}">
                <a16:creationId xmlns:a16="http://schemas.microsoft.com/office/drawing/2014/main" id="{02361F90-8522-4344-B826-5A4FCBCA8C0B}"/>
              </a:ext>
            </a:extLst>
          </p:cNvPr>
          <p:cNvSpPr/>
          <p:nvPr/>
        </p:nvSpPr>
        <p:spPr>
          <a:xfrm rot="18227134">
            <a:off x="3923881" y="1655580"/>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18ACA58-561F-46CF-8677-D4F8C2AC1761}"/>
              </a:ext>
            </a:extLst>
          </p:cNvPr>
          <p:cNvSpPr txBox="1"/>
          <p:nvPr/>
        </p:nvSpPr>
        <p:spPr>
          <a:xfrm>
            <a:off x="5290531" y="5607351"/>
            <a:ext cx="916148" cy="369332"/>
          </a:xfrm>
          <a:prstGeom prst="rect">
            <a:avLst/>
          </a:prstGeom>
          <a:noFill/>
        </p:spPr>
        <p:txBody>
          <a:bodyPr wrap="none" rtlCol="0">
            <a:spAutoFit/>
          </a:bodyPr>
          <a:lstStyle/>
          <a:p>
            <a:r>
              <a:rPr lang="en-US" dirty="0" err="1"/>
              <a:t>Curr</a:t>
            </a:r>
            <a:r>
              <a:rPr lang="en-US" dirty="0"/>
              <a:t>: G</a:t>
            </a:r>
          </a:p>
        </p:txBody>
      </p:sp>
      <p:sp>
        <p:nvSpPr>
          <p:cNvPr id="22" name="Arrow: Down 21">
            <a:extLst>
              <a:ext uri="{FF2B5EF4-FFF2-40B4-BE49-F238E27FC236}">
                <a16:creationId xmlns:a16="http://schemas.microsoft.com/office/drawing/2014/main" id="{B3A82802-856B-4986-8077-CA49393D77E5}"/>
              </a:ext>
            </a:extLst>
          </p:cNvPr>
          <p:cNvSpPr/>
          <p:nvPr/>
        </p:nvSpPr>
        <p:spPr>
          <a:xfrm rot="18227134">
            <a:off x="2170647" y="2519231"/>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0CF672DA-946D-48DC-B2B0-05326D52EA66}"/>
              </a:ext>
            </a:extLst>
          </p:cNvPr>
          <p:cNvSpPr/>
          <p:nvPr/>
        </p:nvSpPr>
        <p:spPr>
          <a:xfrm rot="18227134">
            <a:off x="6007605" y="2477591"/>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4670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2137701" cy="369332"/>
          </a:xfrm>
          <a:prstGeom prst="rect">
            <a:avLst/>
          </a:prstGeom>
          <a:noFill/>
        </p:spPr>
        <p:txBody>
          <a:bodyPr wrap="none" rtlCol="0">
            <a:spAutoFit/>
          </a:bodyPr>
          <a:lstStyle/>
          <a:p>
            <a:r>
              <a:rPr lang="en-US" dirty="0"/>
              <a:t>Print Order: E, B, G</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0CB3C3-C723-4A92-AEDA-978920A7A6FF}"/>
              </a:ext>
            </a:extLst>
          </p:cNvPr>
          <p:cNvSpPr txBox="1"/>
          <p:nvPr/>
        </p:nvSpPr>
        <p:spPr>
          <a:xfrm>
            <a:off x="5290532" y="5238019"/>
            <a:ext cx="1693028" cy="369332"/>
          </a:xfrm>
          <a:prstGeom prst="rect">
            <a:avLst/>
          </a:prstGeom>
          <a:noFill/>
        </p:spPr>
        <p:txBody>
          <a:bodyPr wrap="none" rtlCol="0">
            <a:spAutoFit/>
          </a:bodyPr>
          <a:lstStyle/>
          <a:p>
            <a:r>
              <a:rPr lang="en-US" dirty="0"/>
              <a:t>Queue: D, F, H</a:t>
            </a:r>
          </a:p>
        </p:txBody>
      </p:sp>
      <p:sp>
        <p:nvSpPr>
          <p:cNvPr id="6" name="Arrow: Down 5">
            <a:extLst>
              <a:ext uri="{FF2B5EF4-FFF2-40B4-BE49-F238E27FC236}">
                <a16:creationId xmlns:a16="http://schemas.microsoft.com/office/drawing/2014/main" id="{02361F90-8522-4344-B826-5A4FCBCA8C0B}"/>
              </a:ext>
            </a:extLst>
          </p:cNvPr>
          <p:cNvSpPr/>
          <p:nvPr/>
        </p:nvSpPr>
        <p:spPr>
          <a:xfrm rot="18227134">
            <a:off x="3923881" y="1655580"/>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18ACA58-561F-46CF-8677-D4F8C2AC1761}"/>
              </a:ext>
            </a:extLst>
          </p:cNvPr>
          <p:cNvSpPr txBox="1"/>
          <p:nvPr/>
        </p:nvSpPr>
        <p:spPr>
          <a:xfrm>
            <a:off x="5290531" y="5607351"/>
            <a:ext cx="916148" cy="369332"/>
          </a:xfrm>
          <a:prstGeom prst="rect">
            <a:avLst/>
          </a:prstGeom>
          <a:noFill/>
        </p:spPr>
        <p:txBody>
          <a:bodyPr wrap="none" rtlCol="0">
            <a:spAutoFit/>
          </a:bodyPr>
          <a:lstStyle/>
          <a:p>
            <a:r>
              <a:rPr lang="en-US" dirty="0" err="1"/>
              <a:t>Curr</a:t>
            </a:r>
            <a:r>
              <a:rPr lang="en-US" dirty="0"/>
              <a:t>: A</a:t>
            </a:r>
          </a:p>
        </p:txBody>
      </p:sp>
      <p:sp>
        <p:nvSpPr>
          <p:cNvPr id="22" name="Arrow: Down 21">
            <a:extLst>
              <a:ext uri="{FF2B5EF4-FFF2-40B4-BE49-F238E27FC236}">
                <a16:creationId xmlns:a16="http://schemas.microsoft.com/office/drawing/2014/main" id="{B3A82802-856B-4986-8077-CA49393D77E5}"/>
              </a:ext>
            </a:extLst>
          </p:cNvPr>
          <p:cNvSpPr/>
          <p:nvPr/>
        </p:nvSpPr>
        <p:spPr>
          <a:xfrm rot="18227134">
            <a:off x="2170647" y="2519231"/>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0CF672DA-946D-48DC-B2B0-05326D52EA66}"/>
              </a:ext>
            </a:extLst>
          </p:cNvPr>
          <p:cNvSpPr/>
          <p:nvPr/>
        </p:nvSpPr>
        <p:spPr>
          <a:xfrm rot="18227134">
            <a:off x="6007605" y="2477591"/>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3BD43418-04EC-4690-ABCB-F7437AAECB4A}"/>
              </a:ext>
            </a:extLst>
          </p:cNvPr>
          <p:cNvSpPr/>
          <p:nvPr/>
        </p:nvSpPr>
        <p:spPr>
          <a:xfrm rot="18227134">
            <a:off x="1174473" y="3514564"/>
            <a:ext cx="176789" cy="260056"/>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487641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2405915" cy="369332"/>
          </a:xfrm>
          <a:prstGeom prst="rect">
            <a:avLst/>
          </a:prstGeom>
          <a:noFill/>
        </p:spPr>
        <p:txBody>
          <a:bodyPr wrap="none" rtlCol="0">
            <a:spAutoFit/>
          </a:bodyPr>
          <a:lstStyle/>
          <a:p>
            <a:r>
              <a:rPr lang="en-US" dirty="0"/>
              <a:t>Print Order: E, B, G, A</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0CB3C3-C723-4A92-AEDA-978920A7A6FF}"/>
              </a:ext>
            </a:extLst>
          </p:cNvPr>
          <p:cNvSpPr txBox="1"/>
          <p:nvPr/>
        </p:nvSpPr>
        <p:spPr>
          <a:xfrm>
            <a:off x="5290532" y="5238019"/>
            <a:ext cx="1693028" cy="369332"/>
          </a:xfrm>
          <a:prstGeom prst="rect">
            <a:avLst/>
          </a:prstGeom>
          <a:noFill/>
        </p:spPr>
        <p:txBody>
          <a:bodyPr wrap="none" rtlCol="0">
            <a:spAutoFit/>
          </a:bodyPr>
          <a:lstStyle/>
          <a:p>
            <a:r>
              <a:rPr lang="en-US" dirty="0"/>
              <a:t>Queue: D, F, H</a:t>
            </a:r>
          </a:p>
        </p:txBody>
      </p:sp>
      <p:sp>
        <p:nvSpPr>
          <p:cNvPr id="6" name="Arrow: Down 5">
            <a:extLst>
              <a:ext uri="{FF2B5EF4-FFF2-40B4-BE49-F238E27FC236}">
                <a16:creationId xmlns:a16="http://schemas.microsoft.com/office/drawing/2014/main" id="{02361F90-8522-4344-B826-5A4FCBCA8C0B}"/>
              </a:ext>
            </a:extLst>
          </p:cNvPr>
          <p:cNvSpPr/>
          <p:nvPr/>
        </p:nvSpPr>
        <p:spPr>
          <a:xfrm rot="18227134">
            <a:off x="3923881" y="1655580"/>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18ACA58-561F-46CF-8677-D4F8C2AC1761}"/>
              </a:ext>
            </a:extLst>
          </p:cNvPr>
          <p:cNvSpPr txBox="1"/>
          <p:nvPr/>
        </p:nvSpPr>
        <p:spPr>
          <a:xfrm>
            <a:off x="5290531" y="5607351"/>
            <a:ext cx="916148" cy="369332"/>
          </a:xfrm>
          <a:prstGeom prst="rect">
            <a:avLst/>
          </a:prstGeom>
          <a:noFill/>
        </p:spPr>
        <p:txBody>
          <a:bodyPr wrap="none" rtlCol="0">
            <a:spAutoFit/>
          </a:bodyPr>
          <a:lstStyle/>
          <a:p>
            <a:r>
              <a:rPr lang="en-US" dirty="0" err="1"/>
              <a:t>Curr</a:t>
            </a:r>
            <a:r>
              <a:rPr lang="en-US" dirty="0"/>
              <a:t>: A</a:t>
            </a:r>
          </a:p>
        </p:txBody>
      </p:sp>
      <p:sp>
        <p:nvSpPr>
          <p:cNvPr id="22" name="Arrow: Down 21">
            <a:extLst>
              <a:ext uri="{FF2B5EF4-FFF2-40B4-BE49-F238E27FC236}">
                <a16:creationId xmlns:a16="http://schemas.microsoft.com/office/drawing/2014/main" id="{B3A82802-856B-4986-8077-CA49393D77E5}"/>
              </a:ext>
            </a:extLst>
          </p:cNvPr>
          <p:cNvSpPr/>
          <p:nvPr/>
        </p:nvSpPr>
        <p:spPr>
          <a:xfrm rot="18227134">
            <a:off x="2170647" y="2519231"/>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0CF672DA-946D-48DC-B2B0-05326D52EA66}"/>
              </a:ext>
            </a:extLst>
          </p:cNvPr>
          <p:cNvSpPr/>
          <p:nvPr/>
        </p:nvSpPr>
        <p:spPr>
          <a:xfrm rot="18227134">
            <a:off x="6007605" y="2477591"/>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3BD43418-04EC-4690-ABCB-F7437AAECB4A}"/>
              </a:ext>
            </a:extLst>
          </p:cNvPr>
          <p:cNvSpPr/>
          <p:nvPr/>
        </p:nvSpPr>
        <p:spPr>
          <a:xfrm rot="18227134">
            <a:off x="1174473" y="3514564"/>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010599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2405915" cy="369332"/>
          </a:xfrm>
          <a:prstGeom prst="rect">
            <a:avLst/>
          </a:prstGeom>
          <a:noFill/>
        </p:spPr>
        <p:txBody>
          <a:bodyPr wrap="none" rtlCol="0">
            <a:spAutoFit/>
          </a:bodyPr>
          <a:lstStyle/>
          <a:p>
            <a:r>
              <a:rPr lang="en-US" dirty="0"/>
              <a:t>Print Order: E, B, G, A</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0CB3C3-C723-4A92-AEDA-978920A7A6FF}"/>
              </a:ext>
            </a:extLst>
          </p:cNvPr>
          <p:cNvSpPr txBox="1"/>
          <p:nvPr/>
        </p:nvSpPr>
        <p:spPr>
          <a:xfrm>
            <a:off x="5290532" y="5238019"/>
            <a:ext cx="1416798" cy="369332"/>
          </a:xfrm>
          <a:prstGeom prst="rect">
            <a:avLst/>
          </a:prstGeom>
          <a:noFill/>
        </p:spPr>
        <p:txBody>
          <a:bodyPr wrap="none" rtlCol="0">
            <a:spAutoFit/>
          </a:bodyPr>
          <a:lstStyle/>
          <a:p>
            <a:r>
              <a:rPr lang="en-US" dirty="0"/>
              <a:t>Queue: F, H</a:t>
            </a:r>
          </a:p>
        </p:txBody>
      </p:sp>
      <p:sp>
        <p:nvSpPr>
          <p:cNvPr id="6" name="Arrow: Down 5">
            <a:extLst>
              <a:ext uri="{FF2B5EF4-FFF2-40B4-BE49-F238E27FC236}">
                <a16:creationId xmlns:a16="http://schemas.microsoft.com/office/drawing/2014/main" id="{02361F90-8522-4344-B826-5A4FCBCA8C0B}"/>
              </a:ext>
            </a:extLst>
          </p:cNvPr>
          <p:cNvSpPr/>
          <p:nvPr/>
        </p:nvSpPr>
        <p:spPr>
          <a:xfrm rot="18227134">
            <a:off x="3923881" y="1655580"/>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18ACA58-561F-46CF-8677-D4F8C2AC1761}"/>
              </a:ext>
            </a:extLst>
          </p:cNvPr>
          <p:cNvSpPr txBox="1"/>
          <p:nvPr/>
        </p:nvSpPr>
        <p:spPr>
          <a:xfrm>
            <a:off x="5290531" y="5607351"/>
            <a:ext cx="916148" cy="369332"/>
          </a:xfrm>
          <a:prstGeom prst="rect">
            <a:avLst/>
          </a:prstGeom>
          <a:noFill/>
        </p:spPr>
        <p:txBody>
          <a:bodyPr wrap="none" rtlCol="0">
            <a:spAutoFit/>
          </a:bodyPr>
          <a:lstStyle/>
          <a:p>
            <a:r>
              <a:rPr lang="en-US" dirty="0" err="1"/>
              <a:t>Curr</a:t>
            </a:r>
            <a:r>
              <a:rPr lang="en-US" dirty="0"/>
              <a:t>: D</a:t>
            </a:r>
          </a:p>
        </p:txBody>
      </p:sp>
      <p:sp>
        <p:nvSpPr>
          <p:cNvPr id="22" name="Arrow: Down 21">
            <a:extLst>
              <a:ext uri="{FF2B5EF4-FFF2-40B4-BE49-F238E27FC236}">
                <a16:creationId xmlns:a16="http://schemas.microsoft.com/office/drawing/2014/main" id="{B3A82802-856B-4986-8077-CA49393D77E5}"/>
              </a:ext>
            </a:extLst>
          </p:cNvPr>
          <p:cNvSpPr/>
          <p:nvPr/>
        </p:nvSpPr>
        <p:spPr>
          <a:xfrm rot="18227134">
            <a:off x="2170647" y="2519231"/>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0CF672DA-946D-48DC-B2B0-05326D52EA66}"/>
              </a:ext>
            </a:extLst>
          </p:cNvPr>
          <p:cNvSpPr/>
          <p:nvPr/>
        </p:nvSpPr>
        <p:spPr>
          <a:xfrm rot="18227134">
            <a:off x="6007605" y="2477591"/>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3BD43418-04EC-4690-ABCB-F7437AAECB4A}"/>
              </a:ext>
            </a:extLst>
          </p:cNvPr>
          <p:cNvSpPr/>
          <p:nvPr/>
        </p:nvSpPr>
        <p:spPr>
          <a:xfrm rot="18227134">
            <a:off x="1174473" y="3514564"/>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B6634FF3-9EFF-4430-A1D0-9005B1B156F9}"/>
              </a:ext>
            </a:extLst>
          </p:cNvPr>
          <p:cNvSpPr/>
          <p:nvPr/>
        </p:nvSpPr>
        <p:spPr>
          <a:xfrm rot="18227134">
            <a:off x="3022777" y="3542903"/>
            <a:ext cx="176789" cy="260056"/>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3546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2682145" cy="369332"/>
          </a:xfrm>
          <a:prstGeom prst="rect">
            <a:avLst/>
          </a:prstGeom>
          <a:noFill/>
        </p:spPr>
        <p:txBody>
          <a:bodyPr wrap="none" rtlCol="0">
            <a:spAutoFit/>
          </a:bodyPr>
          <a:lstStyle/>
          <a:p>
            <a:r>
              <a:rPr lang="en-US" dirty="0"/>
              <a:t>Print Order: E, B, G, A, D</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0CB3C3-C723-4A92-AEDA-978920A7A6FF}"/>
              </a:ext>
            </a:extLst>
          </p:cNvPr>
          <p:cNvSpPr txBox="1"/>
          <p:nvPr/>
        </p:nvSpPr>
        <p:spPr>
          <a:xfrm>
            <a:off x="5290532" y="5238019"/>
            <a:ext cx="1416798" cy="369332"/>
          </a:xfrm>
          <a:prstGeom prst="rect">
            <a:avLst/>
          </a:prstGeom>
          <a:noFill/>
        </p:spPr>
        <p:txBody>
          <a:bodyPr wrap="none" rtlCol="0">
            <a:spAutoFit/>
          </a:bodyPr>
          <a:lstStyle/>
          <a:p>
            <a:r>
              <a:rPr lang="en-US" dirty="0"/>
              <a:t>Queue: F, H</a:t>
            </a:r>
          </a:p>
        </p:txBody>
      </p:sp>
      <p:sp>
        <p:nvSpPr>
          <p:cNvPr id="6" name="Arrow: Down 5">
            <a:extLst>
              <a:ext uri="{FF2B5EF4-FFF2-40B4-BE49-F238E27FC236}">
                <a16:creationId xmlns:a16="http://schemas.microsoft.com/office/drawing/2014/main" id="{02361F90-8522-4344-B826-5A4FCBCA8C0B}"/>
              </a:ext>
            </a:extLst>
          </p:cNvPr>
          <p:cNvSpPr/>
          <p:nvPr/>
        </p:nvSpPr>
        <p:spPr>
          <a:xfrm rot="18227134">
            <a:off x="3923881" y="1655580"/>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18ACA58-561F-46CF-8677-D4F8C2AC1761}"/>
              </a:ext>
            </a:extLst>
          </p:cNvPr>
          <p:cNvSpPr txBox="1"/>
          <p:nvPr/>
        </p:nvSpPr>
        <p:spPr>
          <a:xfrm>
            <a:off x="5290531" y="5607351"/>
            <a:ext cx="916148" cy="369332"/>
          </a:xfrm>
          <a:prstGeom prst="rect">
            <a:avLst/>
          </a:prstGeom>
          <a:noFill/>
        </p:spPr>
        <p:txBody>
          <a:bodyPr wrap="none" rtlCol="0">
            <a:spAutoFit/>
          </a:bodyPr>
          <a:lstStyle/>
          <a:p>
            <a:r>
              <a:rPr lang="en-US" dirty="0" err="1"/>
              <a:t>Curr</a:t>
            </a:r>
            <a:r>
              <a:rPr lang="en-US" dirty="0"/>
              <a:t>: D</a:t>
            </a:r>
          </a:p>
        </p:txBody>
      </p:sp>
      <p:sp>
        <p:nvSpPr>
          <p:cNvPr id="22" name="Arrow: Down 21">
            <a:extLst>
              <a:ext uri="{FF2B5EF4-FFF2-40B4-BE49-F238E27FC236}">
                <a16:creationId xmlns:a16="http://schemas.microsoft.com/office/drawing/2014/main" id="{B3A82802-856B-4986-8077-CA49393D77E5}"/>
              </a:ext>
            </a:extLst>
          </p:cNvPr>
          <p:cNvSpPr/>
          <p:nvPr/>
        </p:nvSpPr>
        <p:spPr>
          <a:xfrm rot="18227134">
            <a:off x="2170647" y="2519231"/>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0CF672DA-946D-48DC-B2B0-05326D52EA66}"/>
              </a:ext>
            </a:extLst>
          </p:cNvPr>
          <p:cNvSpPr/>
          <p:nvPr/>
        </p:nvSpPr>
        <p:spPr>
          <a:xfrm rot="18227134">
            <a:off x="6007605" y="2477591"/>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3BD43418-04EC-4690-ABCB-F7437AAECB4A}"/>
              </a:ext>
            </a:extLst>
          </p:cNvPr>
          <p:cNvSpPr/>
          <p:nvPr/>
        </p:nvSpPr>
        <p:spPr>
          <a:xfrm rot="18227134">
            <a:off x="1174473" y="3514564"/>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B6634FF3-9EFF-4430-A1D0-9005B1B156F9}"/>
              </a:ext>
            </a:extLst>
          </p:cNvPr>
          <p:cNvSpPr/>
          <p:nvPr/>
        </p:nvSpPr>
        <p:spPr>
          <a:xfrm rot="18227134">
            <a:off x="3022777" y="3542903"/>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0722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p:txBody>
          <a:bodyPr/>
          <a:lstStyle/>
          <a:p>
            <a:r>
              <a:rPr lang="en-US" dirty="0"/>
              <a:t>Removing a node from a BST requires two steps:</a:t>
            </a:r>
          </a:p>
          <a:p>
            <a:pPr lvl="1"/>
            <a:r>
              <a:rPr lang="en-US" dirty="0"/>
              <a:t>Searching for the data.</a:t>
            </a:r>
          </a:p>
          <a:p>
            <a:pPr lvl="1"/>
            <a:r>
              <a:rPr lang="en-US" dirty="0"/>
              <a:t>Removing the data by removing the node that contains data.</a:t>
            </a:r>
          </a:p>
          <a:p>
            <a:r>
              <a:rPr lang="en-US" dirty="0"/>
              <a:t>Searching for data is easy, we know how to do </a:t>
            </a:r>
            <a:r>
              <a:rPr lang="en-US"/>
              <a:t>that.</a:t>
            </a:r>
            <a:endParaRPr lang="en-US" dirty="0"/>
          </a:p>
        </p:txBody>
      </p:sp>
    </p:spTree>
    <p:extLst>
      <p:ext uri="{BB962C8B-B14F-4D97-AF65-F5344CB8AC3E}">
        <p14:creationId xmlns:p14="http://schemas.microsoft.com/office/powerpoint/2010/main" val="76182048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2682145" cy="369332"/>
          </a:xfrm>
          <a:prstGeom prst="rect">
            <a:avLst/>
          </a:prstGeom>
          <a:noFill/>
        </p:spPr>
        <p:txBody>
          <a:bodyPr wrap="none" rtlCol="0">
            <a:spAutoFit/>
          </a:bodyPr>
          <a:lstStyle/>
          <a:p>
            <a:r>
              <a:rPr lang="en-US" dirty="0"/>
              <a:t>Print Order: E, B, G, A, D</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0CB3C3-C723-4A92-AEDA-978920A7A6FF}"/>
              </a:ext>
            </a:extLst>
          </p:cNvPr>
          <p:cNvSpPr txBox="1"/>
          <p:nvPr/>
        </p:nvSpPr>
        <p:spPr>
          <a:xfrm>
            <a:off x="5290532" y="5238019"/>
            <a:ext cx="1693028" cy="369332"/>
          </a:xfrm>
          <a:prstGeom prst="rect">
            <a:avLst/>
          </a:prstGeom>
          <a:noFill/>
        </p:spPr>
        <p:txBody>
          <a:bodyPr wrap="none" rtlCol="0">
            <a:spAutoFit/>
          </a:bodyPr>
          <a:lstStyle/>
          <a:p>
            <a:r>
              <a:rPr lang="en-US" dirty="0"/>
              <a:t>Queue: F, H, C</a:t>
            </a:r>
          </a:p>
        </p:txBody>
      </p:sp>
      <p:sp>
        <p:nvSpPr>
          <p:cNvPr id="6" name="Arrow: Down 5">
            <a:extLst>
              <a:ext uri="{FF2B5EF4-FFF2-40B4-BE49-F238E27FC236}">
                <a16:creationId xmlns:a16="http://schemas.microsoft.com/office/drawing/2014/main" id="{02361F90-8522-4344-B826-5A4FCBCA8C0B}"/>
              </a:ext>
            </a:extLst>
          </p:cNvPr>
          <p:cNvSpPr/>
          <p:nvPr/>
        </p:nvSpPr>
        <p:spPr>
          <a:xfrm rot="18227134">
            <a:off x="3923881" y="1655580"/>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18ACA58-561F-46CF-8677-D4F8C2AC1761}"/>
              </a:ext>
            </a:extLst>
          </p:cNvPr>
          <p:cNvSpPr txBox="1"/>
          <p:nvPr/>
        </p:nvSpPr>
        <p:spPr>
          <a:xfrm>
            <a:off x="5290531" y="5607351"/>
            <a:ext cx="916148" cy="369332"/>
          </a:xfrm>
          <a:prstGeom prst="rect">
            <a:avLst/>
          </a:prstGeom>
          <a:noFill/>
        </p:spPr>
        <p:txBody>
          <a:bodyPr wrap="none" rtlCol="0">
            <a:spAutoFit/>
          </a:bodyPr>
          <a:lstStyle/>
          <a:p>
            <a:r>
              <a:rPr lang="en-US" dirty="0" err="1"/>
              <a:t>Curr</a:t>
            </a:r>
            <a:r>
              <a:rPr lang="en-US" dirty="0"/>
              <a:t>: D</a:t>
            </a:r>
          </a:p>
        </p:txBody>
      </p:sp>
      <p:sp>
        <p:nvSpPr>
          <p:cNvPr id="22" name="Arrow: Down 21">
            <a:extLst>
              <a:ext uri="{FF2B5EF4-FFF2-40B4-BE49-F238E27FC236}">
                <a16:creationId xmlns:a16="http://schemas.microsoft.com/office/drawing/2014/main" id="{B3A82802-856B-4986-8077-CA49393D77E5}"/>
              </a:ext>
            </a:extLst>
          </p:cNvPr>
          <p:cNvSpPr/>
          <p:nvPr/>
        </p:nvSpPr>
        <p:spPr>
          <a:xfrm rot="18227134">
            <a:off x="2170647" y="2519231"/>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0CF672DA-946D-48DC-B2B0-05326D52EA66}"/>
              </a:ext>
            </a:extLst>
          </p:cNvPr>
          <p:cNvSpPr/>
          <p:nvPr/>
        </p:nvSpPr>
        <p:spPr>
          <a:xfrm rot="18227134">
            <a:off x="6007605" y="2477591"/>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3BD43418-04EC-4690-ABCB-F7437AAECB4A}"/>
              </a:ext>
            </a:extLst>
          </p:cNvPr>
          <p:cNvSpPr/>
          <p:nvPr/>
        </p:nvSpPr>
        <p:spPr>
          <a:xfrm rot="18227134">
            <a:off x="1174473" y="3514564"/>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B6634FF3-9EFF-4430-A1D0-9005B1B156F9}"/>
              </a:ext>
            </a:extLst>
          </p:cNvPr>
          <p:cNvSpPr/>
          <p:nvPr/>
        </p:nvSpPr>
        <p:spPr>
          <a:xfrm rot="18227134">
            <a:off x="3022777" y="3542903"/>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8906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3483582" cy="369332"/>
          </a:xfrm>
          <a:prstGeom prst="rect">
            <a:avLst/>
          </a:prstGeom>
          <a:noFill/>
        </p:spPr>
        <p:txBody>
          <a:bodyPr wrap="none" rtlCol="0">
            <a:spAutoFit/>
          </a:bodyPr>
          <a:lstStyle/>
          <a:p>
            <a:r>
              <a:rPr lang="en-US" dirty="0"/>
              <a:t>Print Order: E, B, G, A, D, F, H, C</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0CB3C3-C723-4A92-AEDA-978920A7A6FF}"/>
              </a:ext>
            </a:extLst>
          </p:cNvPr>
          <p:cNvSpPr txBox="1"/>
          <p:nvPr/>
        </p:nvSpPr>
        <p:spPr>
          <a:xfrm>
            <a:off x="5290532" y="5238019"/>
            <a:ext cx="947695" cy="369332"/>
          </a:xfrm>
          <a:prstGeom prst="rect">
            <a:avLst/>
          </a:prstGeom>
          <a:noFill/>
        </p:spPr>
        <p:txBody>
          <a:bodyPr wrap="none" rtlCol="0">
            <a:spAutoFit/>
          </a:bodyPr>
          <a:lstStyle/>
          <a:p>
            <a:r>
              <a:rPr lang="en-US" dirty="0"/>
              <a:t>Queue:</a:t>
            </a:r>
          </a:p>
        </p:txBody>
      </p:sp>
      <p:sp>
        <p:nvSpPr>
          <p:cNvPr id="6" name="Arrow: Down 5">
            <a:extLst>
              <a:ext uri="{FF2B5EF4-FFF2-40B4-BE49-F238E27FC236}">
                <a16:creationId xmlns:a16="http://schemas.microsoft.com/office/drawing/2014/main" id="{02361F90-8522-4344-B826-5A4FCBCA8C0B}"/>
              </a:ext>
            </a:extLst>
          </p:cNvPr>
          <p:cNvSpPr/>
          <p:nvPr/>
        </p:nvSpPr>
        <p:spPr>
          <a:xfrm rot="18227134">
            <a:off x="3923881" y="1655580"/>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18ACA58-561F-46CF-8677-D4F8C2AC1761}"/>
              </a:ext>
            </a:extLst>
          </p:cNvPr>
          <p:cNvSpPr txBox="1"/>
          <p:nvPr/>
        </p:nvSpPr>
        <p:spPr>
          <a:xfrm>
            <a:off x="5290531" y="5607351"/>
            <a:ext cx="916148" cy="369332"/>
          </a:xfrm>
          <a:prstGeom prst="rect">
            <a:avLst/>
          </a:prstGeom>
          <a:noFill/>
        </p:spPr>
        <p:txBody>
          <a:bodyPr wrap="none" rtlCol="0">
            <a:spAutoFit/>
          </a:bodyPr>
          <a:lstStyle/>
          <a:p>
            <a:r>
              <a:rPr lang="en-US" dirty="0" err="1"/>
              <a:t>Curr</a:t>
            </a:r>
            <a:r>
              <a:rPr lang="en-US" dirty="0"/>
              <a:t>: C</a:t>
            </a:r>
          </a:p>
        </p:txBody>
      </p:sp>
      <p:sp>
        <p:nvSpPr>
          <p:cNvPr id="22" name="Arrow: Down 21">
            <a:extLst>
              <a:ext uri="{FF2B5EF4-FFF2-40B4-BE49-F238E27FC236}">
                <a16:creationId xmlns:a16="http://schemas.microsoft.com/office/drawing/2014/main" id="{B3A82802-856B-4986-8077-CA49393D77E5}"/>
              </a:ext>
            </a:extLst>
          </p:cNvPr>
          <p:cNvSpPr/>
          <p:nvPr/>
        </p:nvSpPr>
        <p:spPr>
          <a:xfrm rot="18227134">
            <a:off x="2170647" y="2519231"/>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0CF672DA-946D-48DC-B2B0-05326D52EA66}"/>
              </a:ext>
            </a:extLst>
          </p:cNvPr>
          <p:cNvSpPr/>
          <p:nvPr/>
        </p:nvSpPr>
        <p:spPr>
          <a:xfrm rot="18227134">
            <a:off x="6007605" y="2477591"/>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3BD43418-04EC-4690-ABCB-F7437AAECB4A}"/>
              </a:ext>
            </a:extLst>
          </p:cNvPr>
          <p:cNvSpPr/>
          <p:nvPr/>
        </p:nvSpPr>
        <p:spPr>
          <a:xfrm rot="18227134">
            <a:off x="1174473" y="3514564"/>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B6634FF3-9EFF-4430-A1D0-9005B1B156F9}"/>
              </a:ext>
            </a:extLst>
          </p:cNvPr>
          <p:cNvSpPr/>
          <p:nvPr/>
        </p:nvSpPr>
        <p:spPr>
          <a:xfrm rot="18227134">
            <a:off x="3022777" y="3542903"/>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E336FCC-A9DB-4F04-B794-C6297903BEDA}"/>
              </a:ext>
            </a:extLst>
          </p:cNvPr>
          <p:cNvSpPr/>
          <p:nvPr/>
        </p:nvSpPr>
        <p:spPr>
          <a:xfrm rot="18227134">
            <a:off x="2537968" y="4384397"/>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EEFB64DC-4B40-4753-8407-ED49D722578A}"/>
              </a:ext>
            </a:extLst>
          </p:cNvPr>
          <p:cNvSpPr/>
          <p:nvPr/>
        </p:nvSpPr>
        <p:spPr>
          <a:xfrm rot="18227134">
            <a:off x="5064416" y="3395769"/>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C81E8E6A-D4DF-4180-B3D2-F55504FB6BE7}"/>
              </a:ext>
            </a:extLst>
          </p:cNvPr>
          <p:cNvSpPr/>
          <p:nvPr/>
        </p:nvSpPr>
        <p:spPr>
          <a:xfrm rot="18227134">
            <a:off x="7052389" y="3507889"/>
            <a:ext cx="176789" cy="260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9780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p:txBody>
          <a:bodyPr/>
          <a:lstStyle/>
          <a:p>
            <a:r>
              <a:rPr lang="en-US" dirty="0"/>
              <a:t>Removing a node from a BST requires two steps:</a:t>
            </a:r>
          </a:p>
          <a:p>
            <a:pPr lvl="1"/>
            <a:r>
              <a:rPr lang="en-US" dirty="0"/>
              <a:t>Searching for the data.</a:t>
            </a:r>
          </a:p>
          <a:p>
            <a:pPr lvl="1"/>
            <a:r>
              <a:rPr lang="en-US" dirty="0"/>
              <a:t>Removing the data by removing the node that contains data.</a:t>
            </a:r>
          </a:p>
          <a:p>
            <a:r>
              <a:rPr lang="en-US" dirty="0"/>
              <a:t>Searching for data is easy, we know how to do that.</a:t>
            </a:r>
          </a:p>
          <a:p>
            <a:r>
              <a:rPr lang="en-US" dirty="0"/>
              <a:t>Removing the data is tricky.</a:t>
            </a:r>
          </a:p>
        </p:txBody>
      </p:sp>
    </p:spTree>
    <p:extLst>
      <p:ext uri="{BB962C8B-B14F-4D97-AF65-F5344CB8AC3E}">
        <p14:creationId xmlns:p14="http://schemas.microsoft.com/office/powerpoint/2010/main" val="1249506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p:txBody>
          <a:bodyPr/>
          <a:lstStyle/>
          <a:p>
            <a:r>
              <a:rPr lang="en-US" dirty="0"/>
              <a:t>Removing a node from a BST requires two steps:</a:t>
            </a:r>
          </a:p>
          <a:p>
            <a:pPr lvl="1"/>
            <a:r>
              <a:rPr lang="en-US" dirty="0"/>
              <a:t>Searching for the data.</a:t>
            </a:r>
          </a:p>
          <a:p>
            <a:pPr lvl="1"/>
            <a:r>
              <a:rPr lang="en-US" dirty="0"/>
              <a:t>Removing the data by removing the node that contains data.</a:t>
            </a:r>
          </a:p>
          <a:p>
            <a:r>
              <a:rPr lang="en-US" dirty="0"/>
              <a:t>Searching for data is easy, we know how to do that.</a:t>
            </a:r>
          </a:p>
          <a:p>
            <a:r>
              <a:rPr lang="en-US" dirty="0"/>
              <a:t>Removing the data is tricky.</a:t>
            </a:r>
          </a:p>
          <a:p>
            <a:r>
              <a:rPr lang="en-US" dirty="0"/>
              <a:t>Let’s have some remove code template with that recursive stuff.</a:t>
            </a:r>
          </a:p>
        </p:txBody>
      </p:sp>
    </p:spTree>
    <p:extLst>
      <p:ext uri="{BB962C8B-B14F-4D97-AF65-F5344CB8AC3E}">
        <p14:creationId xmlns:p14="http://schemas.microsoft.com/office/powerpoint/2010/main" val="1445461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Code</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a:xfrm>
            <a:off x="1988191" y="1600200"/>
            <a:ext cx="4107809" cy="4114800"/>
          </a:xfrm>
        </p:spPr>
        <p:txBody>
          <a:bodyPr/>
          <a:lstStyle/>
          <a:p>
            <a:pPr marL="45720" indent="0">
              <a:buNone/>
            </a:pPr>
            <a:r>
              <a:rPr lang="en-US" dirty="0">
                <a:latin typeface="Consolas" panose="020B0609020204030204" pitchFamily="49" charset="0"/>
              </a:rPr>
              <a:t>void remove(T data) {</a:t>
            </a:r>
            <a:br>
              <a:rPr lang="en-US" dirty="0">
                <a:latin typeface="Consolas" panose="020B0609020204030204" pitchFamily="49" charset="0"/>
              </a:rPr>
            </a:br>
            <a:r>
              <a:rPr lang="en-US" dirty="0">
                <a:latin typeface="Consolas" panose="020B0609020204030204" pitchFamily="49" charset="0"/>
              </a:rPr>
              <a:t>  head = remove(data, root)</a:t>
            </a:r>
            <a:br>
              <a:rPr lang="en-US" dirty="0">
                <a:latin typeface="Consolas" panose="020B0609020204030204" pitchFamily="49" charset="0"/>
              </a:rPr>
            </a:br>
            <a:r>
              <a:rPr lang="en-US" dirty="0">
                <a:latin typeface="Consolas" panose="020B0609020204030204" pitchFamily="49" charset="0"/>
              </a:rPr>
              <a:t>}</a:t>
            </a:r>
          </a:p>
        </p:txBody>
      </p:sp>
    </p:spTree>
    <p:extLst>
      <p:ext uri="{BB962C8B-B14F-4D97-AF65-F5344CB8AC3E}">
        <p14:creationId xmlns:p14="http://schemas.microsoft.com/office/powerpoint/2010/main" val="1418546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Code</a:t>
            </a:r>
          </a:p>
        </p:txBody>
      </p:sp>
      <p:sp>
        <p:nvSpPr>
          <p:cNvPr id="4" name="Content Placeholder 2">
            <a:extLst>
              <a:ext uri="{FF2B5EF4-FFF2-40B4-BE49-F238E27FC236}">
                <a16:creationId xmlns:a16="http://schemas.microsoft.com/office/drawing/2014/main" id="{B3F72856-8C81-46D2-B524-1B3EC613F7AA}"/>
              </a:ext>
            </a:extLst>
          </p:cNvPr>
          <p:cNvSpPr txBox="1">
            <a:spLocks/>
          </p:cNvSpPr>
          <p:nvPr/>
        </p:nvSpPr>
        <p:spPr>
          <a:xfrm>
            <a:off x="5092116" y="1600200"/>
            <a:ext cx="6291745" cy="41148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a:lstStyle>
          <a:p>
            <a:pPr marL="45720" indent="0">
              <a:buNone/>
            </a:pPr>
            <a:r>
              <a:rPr lang="en-US" sz="1800" dirty="0">
                <a:latin typeface="Consolas" panose="020B0609020204030204" pitchFamily="49" charset="0"/>
              </a:rPr>
              <a:t>node remove(data, node) {</a:t>
            </a:r>
            <a:br>
              <a:rPr lang="en-US" sz="1800" dirty="0">
                <a:latin typeface="Consolas" panose="020B0609020204030204" pitchFamily="49" charset="0"/>
              </a:rPr>
            </a:br>
            <a:r>
              <a:rPr lang="en-US" sz="1800" dirty="0">
                <a:latin typeface="Consolas" panose="020B0609020204030204" pitchFamily="49" charset="0"/>
              </a:rPr>
              <a:t>  if node is null {</a:t>
            </a:r>
            <a:br>
              <a:rPr lang="en-US" sz="1800" dirty="0">
                <a:latin typeface="Consolas" panose="020B0609020204030204" pitchFamily="49" charset="0"/>
              </a:rPr>
            </a:br>
            <a:r>
              <a:rPr lang="en-US" sz="1800" dirty="0">
                <a:latin typeface="Consolas" panose="020B0609020204030204" pitchFamily="49" charset="0"/>
              </a:rPr>
              <a:t>    return null</a:t>
            </a:r>
            <a:br>
              <a:rPr lang="en-US" sz="1800" dirty="0">
                <a:latin typeface="Consolas" panose="020B0609020204030204" pitchFamily="49" charset="0"/>
              </a:rPr>
            </a:br>
            <a:r>
              <a:rPr lang="en-US" sz="1800" dirty="0">
                <a:latin typeface="Consolas" panose="020B0609020204030204" pitchFamily="49" charset="0"/>
              </a:rPr>
              <a:t>  } else if data equals </a:t>
            </a:r>
            <a:r>
              <a:rPr lang="en-US" sz="1800" dirty="0" err="1">
                <a:latin typeface="Consolas" panose="020B0609020204030204" pitchFamily="49" charset="0"/>
              </a:rPr>
              <a:t>node.data</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return </a:t>
            </a:r>
            <a:r>
              <a:rPr lang="en-US" sz="1800" dirty="0" err="1">
                <a:latin typeface="Consolas" panose="020B0609020204030204" pitchFamily="49" charset="0"/>
              </a:rPr>
              <a:t>removeChildCase</a:t>
            </a:r>
            <a:r>
              <a:rPr lang="en-US" sz="1800" dirty="0">
                <a:latin typeface="Consolas" panose="020B0609020204030204" pitchFamily="49" charset="0"/>
              </a:rPr>
              <a:t>(node)</a:t>
            </a:r>
            <a:br>
              <a:rPr lang="en-US" sz="1800" dirty="0">
                <a:latin typeface="Consolas" panose="020B0609020204030204" pitchFamily="49" charset="0"/>
              </a:rPr>
            </a:br>
            <a:r>
              <a:rPr lang="en-US" sz="1800" dirty="0">
                <a:latin typeface="Consolas" panose="020B0609020204030204" pitchFamily="49" charset="0"/>
              </a:rPr>
              <a:t>  } else {</a:t>
            </a:r>
            <a:br>
              <a:rPr lang="en-US" sz="1800" dirty="0">
                <a:latin typeface="Consolas" panose="020B0609020204030204" pitchFamily="49" charset="0"/>
              </a:rPr>
            </a:br>
            <a:r>
              <a:rPr lang="en-US" sz="1800" dirty="0">
                <a:latin typeface="Consolas" panose="020B0609020204030204" pitchFamily="49" charset="0"/>
              </a:rPr>
              <a:t>    if data &lt; </a:t>
            </a:r>
            <a:r>
              <a:rPr lang="en-US" sz="1800" dirty="0" err="1">
                <a:latin typeface="Consolas" panose="020B0609020204030204" pitchFamily="49" charset="0"/>
              </a:rPr>
              <a:t>node.data</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node.left</a:t>
            </a:r>
            <a:r>
              <a:rPr lang="en-US" sz="1800" dirty="0">
                <a:latin typeface="Consolas" panose="020B0609020204030204" pitchFamily="49" charset="0"/>
              </a:rPr>
              <a:t> = remove(data, </a:t>
            </a:r>
            <a:r>
              <a:rPr lang="en-US" sz="1800" dirty="0" err="1">
                <a:latin typeface="Consolas" panose="020B0609020204030204" pitchFamily="49" charset="0"/>
              </a:rPr>
              <a:t>node.left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 else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node.right</a:t>
            </a:r>
            <a:r>
              <a:rPr lang="en-US" sz="1800" dirty="0">
                <a:latin typeface="Consolas" panose="020B0609020204030204" pitchFamily="49" charset="0"/>
              </a:rPr>
              <a:t> = remove(data, </a:t>
            </a:r>
            <a:r>
              <a:rPr lang="en-US" sz="1800" dirty="0" err="1">
                <a:latin typeface="Consolas" panose="020B0609020204030204" pitchFamily="49" charset="0"/>
              </a:rPr>
              <a:t>node.right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return node</a:t>
            </a:r>
            <a:br>
              <a:rPr lang="en-US" sz="1800" dirty="0">
                <a:latin typeface="Consolas" panose="020B0609020204030204" pitchFamily="49" charset="0"/>
              </a:rPr>
            </a:br>
            <a:r>
              <a:rPr lang="en-US" sz="1800" dirty="0">
                <a:latin typeface="Consolas" panose="020B0609020204030204" pitchFamily="49" charset="0"/>
              </a:rPr>
              <a:t>}</a:t>
            </a:r>
          </a:p>
        </p:txBody>
      </p:sp>
      <p:sp>
        <p:nvSpPr>
          <p:cNvPr id="7" name="Content Placeholder 2">
            <a:extLst>
              <a:ext uri="{FF2B5EF4-FFF2-40B4-BE49-F238E27FC236}">
                <a16:creationId xmlns:a16="http://schemas.microsoft.com/office/drawing/2014/main" id="{188C0D0C-6984-4042-B0D3-B1AFE9B41E22}"/>
              </a:ext>
            </a:extLst>
          </p:cNvPr>
          <p:cNvSpPr txBox="1">
            <a:spLocks/>
          </p:cNvSpPr>
          <p:nvPr/>
        </p:nvSpPr>
        <p:spPr>
          <a:xfrm>
            <a:off x="589137" y="1600200"/>
            <a:ext cx="4502979" cy="41148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a:lstStyle>
          <a:p>
            <a:pPr marL="45720" indent="0">
              <a:buFont typeface="Wingdings" panose="05000000000000000000" pitchFamily="2" charset="2"/>
              <a:buNone/>
            </a:pPr>
            <a:r>
              <a:rPr lang="en-US" sz="1400" dirty="0">
                <a:latin typeface="Consolas" panose="020B0609020204030204" pitchFamily="49" charset="0"/>
              </a:rPr>
              <a:t>void remove(T data) {</a:t>
            </a:r>
            <a:br>
              <a:rPr lang="en-US" sz="1400" dirty="0">
                <a:latin typeface="Consolas" panose="020B0609020204030204" pitchFamily="49" charset="0"/>
              </a:rPr>
            </a:br>
            <a:r>
              <a:rPr lang="en-US" sz="1400" dirty="0">
                <a:latin typeface="Consolas" panose="020B0609020204030204" pitchFamily="49" charset="0"/>
              </a:rPr>
              <a:t>  head = remove(data, root)</a:t>
            </a:r>
            <a:br>
              <a:rPr lang="en-US" sz="1400" dirty="0">
                <a:latin typeface="Consolas" panose="020B0609020204030204" pitchFamily="49" charset="0"/>
              </a:rPr>
            </a:br>
            <a:r>
              <a:rPr lang="en-US" sz="1400" dirty="0">
                <a:latin typeface="Consolas" panose="020B0609020204030204" pitchFamily="49" charset="0"/>
              </a:rPr>
              <a:t>}</a:t>
            </a:r>
          </a:p>
          <a:p>
            <a:pPr marL="45720" indent="0">
              <a:buFont typeface="Wingdings" panose="05000000000000000000" pitchFamily="2" charset="2"/>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949850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Code</a:t>
            </a:r>
          </a:p>
        </p:txBody>
      </p:sp>
      <p:sp>
        <p:nvSpPr>
          <p:cNvPr id="4" name="Content Placeholder 2">
            <a:extLst>
              <a:ext uri="{FF2B5EF4-FFF2-40B4-BE49-F238E27FC236}">
                <a16:creationId xmlns:a16="http://schemas.microsoft.com/office/drawing/2014/main" id="{B3F72856-8C81-46D2-B524-1B3EC613F7AA}"/>
              </a:ext>
            </a:extLst>
          </p:cNvPr>
          <p:cNvSpPr txBox="1">
            <a:spLocks/>
          </p:cNvSpPr>
          <p:nvPr/>
        </p:nvSpPr>
        <p:spPr>
          <a:xfrm>
            <a:off x="5092116" y="1600200"/>
            <a:ext cx="6291745" cy="41148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a:lstStyle>
          <a:p>
            <a:pPr marL="45720" indent="0">
              <a:buNone/>
            </a:pPr>
            <a:r>
              <a:rPr lang="en-US" sz="1800" dirty="0">
                <a:latin typeface="Consolas" panose="020B0609020204030204" pitchFamily="49" charset="0"/>
              </a:rPr>
              <a:t>node remove(data, node) {</a:t>
            </a:r>
            <a:br>
              <a:rPr lang="en-US" sz="1800" dirty="0">
                <a:latin typeface="Consolas" panose="020B0609020204030204" pitchFamily="49" charset="0"/>
              </a:rPr>
            </a:br>
            <a:r>
              <a:rPr lang="en-US" sz="1800" dirty="0">
                <a:latin typeface="Consolas" panose="020B0609020204030204" pitchFamily="49" charset="0"/>
              </a:rPr>
              <a:t>  if node is null {</a:t>
            </a:r>
            <a:br>
              <a:rPr lang="en-US" sz="1800" dirty="0">
                <a:latin typeface="Consolas" panose="020B0609020204030204" pitchFamily="49" charset="0"/>
              </a:rPr>
            </a:br>
            <a:r>
              <a:rPr lang="en-US" sz="1800" dirty="0">
                <a:latin typeface="Consolas" panose="020B0609020204030204" pitchFamily="49" charset="0"/>
              </a:rPr>
              <a:t>    return null</a:t>
            </a:r>
            <a:br>
              <a:rPr lang="en-US" sz="1800" dirty="0">
                <a:latin typeface="Consolas" panose="020B0609020204030204" pitchFamily="49" charset="0"/>
              </a:rPr>
            </a:br>
            <a:r>
              <a:rPr lang="en-US" sz="1800" dirty="0">
                <a:latin typeface="Consolas" panose="020B0609020204030204" pitchFamily="49" charset="0"/>
              </a:rPr>
              <a:t>  } else if data equals </a:t>
            </a:r>
            <a:r>
              <a:rPr lang="en-US" sz="1800" dirty="0" err="1">
                <a:latin typeface="Consolas" panose="020B0609020204030204" pitchFamily="49" charset="0"/>
              </a:rPr>
              <a:t>node.data</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a:t>
            </a:r>
            <a:r>
              <a:rPr lang="en-US" sz="1800" dirty="0">
                <a:highlight>
                  <a:srgbClr val="FFFF00"/>
                </a:highlight>
                <a:latin typeface="Consolas" panose="020B0609020204030204" pitchFamily="49" charset="0"/>
              </a:rPr>
              <a:t>return </a:t>
            </a:r>
            <a:r>
              <a:rPr lang="en-US" sz="1800" dirty="0" err="1">
                <a:highlight>
                  <a:srgbClr val="FFFF00"/>
                </a:highlight>
                <a:latin typeface="Consolas" panose="020B0609020204030204" pitchFamily="49" charset="0"/>
              </a:rPr>
              <a:t>removeChildCase</a:t>
            </a:r>
            <a:r>
              <a:rPr lang="en-US" sz="1800" dirty="0">
                <a:highlight>
                  <a:srgbClr val="FFFF00"/>
                </a:highlight>
                <a:latin typeface="Consolas" panose="020B0609020204030204" pitchFamily="49" charset="0"/>
              </a:rPr>
              <a:t>(node)</a:t>
            </a:r>
            <a:br>
              <a:rPr lang="en-US" sz="1800" dirty="0">
                <a:latin typeface="Consolas" panose="020B0609020204030204" pitchFamily="49" charset="0"/>
              </a:rPr>
            </a:br>
            <a:r>
              <a:rPr lang="en-US" sz="1800" dirty="0">
                <a:latin typeface="Consolas" panose="020B0609020204030204" pitchFamily="49" charset="0"/>
              </a:rPr>
              <a:t>  } else {</a:t>
            </a:r>
            <a:br>
              <a:rPr lang="en-US" sz="1800" dirty="0">
                <a:latin typeface="Consolas" panose="020B0609020204030204" pitchFamily="49" charset="0"/>
              </a:rPr>
            </a:br>
            <a:r>
              <a:rPr lang="en-US" sz="1800" dirty="0">
                <a:latin typeface="Consolas" panose="020B0609020204030204" pitchFamily="49" charset="0"/>
              </a:rPr>
              <a:t>    if data &lt; </a:t>
            </a:r>
            <a:r>
              <a:rPr lang="en-US" sz="1800" dirty="0" err="1">
                <a:latin typeface="Consolas" panose="020B0609020204030204" pitchFamily="49" charset="0"/>
              </a:rPr>
              <a:t>node.data</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node.left</a:t>
            </a:r>
            <a:r>
              <a:rPr lang="en-US" sz="1800" dirty="0">
                <a:latin typeface="Consolas" panose="020B0609020204030204" pitchFamily="49" charset="0"/>
              </a:rPr>
              <a:t> = remove(data, </a:t>
            </a:r>
            <a:r>
              <a:rPr lang="en-US" sz="1800" dirty="0" err="1">
                <a:latin typeface="Consolas" panose="020B0609020204030204" pitchFamily="49" charset="0"/>
              </a:rPr>
              <a:t>node.left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 else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node.right</a:t>
            </a:r>
            <a:r>
              <a:rPr lang="en-US" sz="1800" dirty="0">
                <a:latin typeface="Consolas" panose="020B0609020204030204" pitchFamily="49" charset="0"/>
              </a:rPr>
              <a:t> = remove(data, </a:t>
            </a:r>
            <a:r>
              <a:rPr lang="en-US" sz="1800" dirty="0" err="1">
                <a:latin typeface="Consolas" panose="020B0609020204030204" pitchFamily="49" charset="0"/>
              </a:rPr>
              <a:t>node.right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return node</a:t>
            </a:r>
            <a:br>
              <a:rPr lang="en-US" sz="1800" dirty="0">
                <a:latin typeface="Consolas" panose="020B0609020204030204" pitchFamily="49" charset="0"/>
              </a:rPr>
            </a:br>
            <a:r>
              <a:rPr lang="en-US" sz="1800" dirty="0">
                <a:latin typeface="Consolas" panose="020B0609020204030204" pitchFamily="49" charset="0"/>
              </a:rPr>
              <a:t>}</a:t>
            </a:r>
          </a:p>
        </p:txBody>
      </p:sp>
      <p:sp>
        <p:nvSpPr>
          <p:cNvPr id="7" name="Content Placeholder 2">
            <a:extLst>
              <a:ext uri="{FF2B5EF4-FFF2-40B4-BE49-F238E27FC236}">
                <a16:creationId xmlns:a16="http://schemas.microsoft.com/office/drawing/2014/main" id="{188C0D0C-6984-4042-B0D3-B1AFE9B41E22}"/>
              </a:ext>
            </a:extLst>
          </p:cNvPr>
          <p:cNvSpPr txBox="1">
            <a:spLocks/>
          </p:cNvSpPr>
          <p:nvPr/>
        </p:nvSpPr>
        <p:spPr>
          <a:xfrm>
            <a:off x="589137" y="1600200"/>
            <a:ext cx="4502979" cy="41148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a:lstStyle>
          <a:p>
            <a:pPr marL="45720" indent="0">
              <a:buFont typeface="Wingdings" panose="05000000000000000000" pitchFamily="2" charset="2"/>
              <a:buNone/>
            </a:pPr>
            <a:r>
              <a:rPr lang="en-US" sz="1400" dirty="0">
                <a:latin typeface="Consolas" panose="020B0609020204030204" pitchFamily="49" charset="0"/>
              </a:rPr>
              <a:t>void remove(T data) {</a:t>
            </a:r>
            <a:br>
              <a:rPr lang="en-US" sz="1400" dirty="0">
                <a:latin typeface="Consolas" panose="020B0609020204030204" pitchFamily="49" charset="0"/>
              </a:rPr>
            </a:br>
            <a:r>
              <a:rPr lang="en-US" sz="1400" dirty="0">
                <a:latin typeface="Consolas" panose="020B0609020204030204" pitchFamily="49" charset="0"/>
              </a:rPr>
              <a:t>  head = remove(data, root)</a:t>
            </a:r>
            <a:br>
              <a:rPr lang="en-US" sz="1400" dirty="0">
                <a:latin typeface="Consolas" panose="020B0609020204030204" pitchFamily="49" charset="0"/>
              </a:rPr>
            </a:br>
            <a:r>
              <a:rPr lang="en-US" sz="1400" dirty="0">
                <a:latin typeface="Consolas" panose="020B0609020204030204" pitchFamily="49" charset="0"/>
              </a:rPr>
              <a:t>}</a:t>
            </a:r>
          </a:p>
          <a:p>
            <a:pPr marL="45720" indent="0">
              <a:buFont typeface="Wingdings" panose="05000000000000000000" pitchFamily="2" charset="2"/>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3156312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a:lstStyle/>
          <a:p>
            <a:r>
              <a:rPr lang="en-US" dirty="0"/>
              <a:t>Homework 2 is due tonight</a:t>
            </a:r>
          </a:p>
          <a:p>
            <a:r>
              <a:rPr lang="en-US" dirty="0"/>
              <a:t>Homework 1 grades out</a:t>
            </a:r>
          </a:p>
          <a:p>
            <a:r>
              <a:rPr lang="en-US" dirty="0"/>
              <a:t>5 scribes please</a:t>
            </a:r>
          </a:p>
          <a:p>
            <a:pPr lvl="1"/>
            <a:r>
              <a:rPr lang="en-US" dirty="0"/>
              <a:t>Write names on white board to remember</a:t>
            </a:r>
          </a:p>
          <a:p>
            <a:r>
              <a:rPr lang="en-US" dirty="0"/>
              <a:t>2 No names who contacted me</a:t>
            </a:r>
          </a:p>
          <a:p>
            <a:pPr lvl="1"/>
            <a:r>
              <a:rPr lang="en-US" dirty="0"/>
              <a:t>please come up during Summary time.</a:t>
            </a:r>
          </a:p>
        </p:txBody>
      </p:sp>
      <p:sp>
        <p:nvSpPr>
          <p:cNvPr id="4" name="Slide Number Placeholder 3">
            <a:extLst>
              <a:ext uri="{FF2B5EF4-FFF2-40B4-BE49-F238E27FC236}">
                <a16:creationId xmlns:a16="http://schemas.microsoft.com/office/drawing/2014/main" id="{F317A474-CF82-45CB-AC3E-9ECEB6B8E9AD}"/>
              </a:ext>
            </a:extLst>
          </p:cNvPr>
          <p:cNvSpPr>
            <a:spLocks noGrp="1"/>
          </p:cNvSpPr>
          <p:nvPr>
            <p:ph type="sldNum" sz="quarter" idx="12"/>
          </p:nvPr>
        </p:nvSpPr>
        <p:spPr/>
        <p:txBody>
          <a:bodyPr/>
          <a:lstStyle/>
          <a:p>
            <a:fld id="{8FDBFFB2-86D9-4B8F-A59A-553A60B94BBE}" type="slidenum">
              <a:rPr lang="en-US" smtClean="0"/>
              <a:t>2</a:t>
            </a:fld>
            <a:endParaRPr lang="en-US"/>
          </a:p>
        </p:txBody>
      </p:sp>
    </p:spTree>
    <p:extLst>
      <p:ext uri="{BB962C8B-B14F-4D97-AF65-F5344CB8AC3E}">
        <p14:creationId xmlns:p14="http://schemas.microsoft.com/office/powerpoint/2010/main" val="371273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Code</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a:xfrm>
            <a:off x="589137" y="1600200"/>
            <a:ext cx="4502979" cy="4114800"/>
          </a:xfrm>
        </p:spPr>
        <p:txBody>
          <a:bodyPr>
            <a:normAutofit/>
          </a:bodyPr>
          <a:lstStyle/>
          <a:p>
            <a:pPr marL="45720" indent="0">
              <a:buNone/>
            </a:pPr>
            <a:r>
              <a:rPr lang="en-US" sz="1400" dirty="0">
                <a:latin typeface="Consolas" panose="020B0609020204030204" pitchFamily="49" charset="0"/>
              </a:rPr>
              <a:t>void remove(T data) {</a:t>
            </a:r>
            <a:br>
              <a:rPr lang="en-US" sz="1400" dirty="0">
                <a:latin typeface="Consolas" panose="020B0609020204030204" pitchFamily="49" charset="0"/>
              </a:rPr>
            </a:br>
            <a:r>
              <a:rPr lang="en-US" sz="1400" dirty="0">
                <a:latin typeface="Consolas" panose="020B0609020204030204" pitchFamily="49" charset="0"/>
              </a:rPr>
              <a:t>  head = remove(data, root)</a:t>
            </a:r>
            <a:br>
              <a:rPr lang="en-US" sz="1400" dirty="0">
                <a:latin typeface="Consolas" panose="020B0609020204030204" pitchFamily="49" charset="0"/>
              </a:rPr>
            </a:br>
            <a:r>
              <a:rPr lang="en-US" sz="1400" dirty="0">
                <a:latin typeface="Consolas" panose="020B0609020204030204" pitchFamily="49" charset="0"/>
              </a:rPr>
              <a:t>}</a:t>
            </a:r>
          </a:p>
          <a:p>
            <a:pPr marL="45720" indent="0">
              <a:buNone/>
            </a:pPr>
            <a:r>
              <a:rPr lang="en-US" sz="1400" dirty="0">
                <a:latin typeface="Consolas" panose="020B0609020204030204" pitchFamily="49" charset="0"/>
              </a:rPr>
              <a:t>node remove(data, node) {</a:t>
            </a:r>
            <a:br>
              <a:rPr lang="en-US" sz="1400" dirty="0">
                <a:latin typeface="Consolas" panose="020B0609020204030204" pitchFamily="49" charset="0"/>
              </a:rPr>
            </a:br>
            <a:r>
              <a:rPr lang="en-US" sz="1400" dirty="0">
                <a:latin typeface="Consolas" panose="020B0609020204030204" pitchFamily="49" charset="0"/>
              </a:rPr>
              <a:t>  if node is null {</a:t>
            </a:r>
            <a:br>
              <a:rPr lang="en-US" sz="1400" dirty="0">
                <a:latin typeface="Consolas" panose="020B0609020204030204" pitchFamily="49" charset="0"/>
              </a:rPr>
            </a:br>
            <a:r>
              <a:rPr lang="en-US" sz="1400" dirty="0">
                <a:latin typeface="Consolas" panose="020B0609020204030204" pitchFamily="49" charset="0"/>
              </a:rPr>
              <a:t>    return null</a:t>
            </a:r>
            <a:br>
              <a:rPr lang="en-US" sz="1400" dirty="0">
                <a:latin typeface="Consolas" panose="020B0609020204030204" pitchFamily="49" charset="0"/>
              </a:rPr>
            </a:br>
            <a:r>
              <a:rPr lang="en-US" sz="1400" dirty="0">
                <a:latin typeface="Consolas" panose="020B0609020204030204" pitchFamily="49" charset="0"/>
              </a:rPr>
              <a:t>  } else if data equals </a:t>
            </a:r>
            <a:r>
              <a:rPr lang="en-US" sz="1400" dirty="0" err="1">
                <a:latin typeface="Consolas" panose="020B0609020204030204" pitchFamily="49" charset="0"/>
              </a:rPr>
              <a:t>node.data</a:t>
            </a: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a:t>
            </a:r>
            <a:r>
              <a:rPr lang="en-US" sz="1400" dirty="0">
                <a:highlight>
                  <a:srgbClr val="FFFF00"/>
                </a:highlight>
                <a:latin typeface="Consolas" panose="020B0609020204030204" pitchFamily="49" charset="0"/>
              </a:rPr>
              <a:t>return </a:t>
            </a:r>
            <a:r>
              <a:rPr lang="en-US" sz="1400" dirty="0" err="1">
                <a:highlight>
                  <a:srgbClr val="FFFF00"/>
                </a:highlight>
                <a:latin typeface="Consolas" panose="020B0609020204030204" pitchFamily="49" charset="0"/>
              </a:rPr>
              <a:t>removeChildCase</a:t>
            </a:r>
            <a:r>
              <a:rPr lang="en-US" sz="1400" dirty="0">
                <a:highlight>
                  <a:srgbClr val="FFFF00"/>
                </a:highlight>
                <a:latin typeface="Consolas" panose="020B0609020204030204" pitchFamily="49" charset="0"/>
              </a:rPr>
              <a:t>(node)</a:t>
            </a:r>
            <a:br>
              <a:rPr lang="en-US" sz="1400" dirty="0">
                <a:latin typeface="Consolas" panose="020B0609020204030204" pitchFamily="49" charset="0"/>
              </a:rPr>
            </a:br>
            <a:r>
              <a:rPr lang="en-US" sz="1400" dirty="0">
                <a:latin typeface="Consolas" panose="020B0609020204030204" pitchFamily="49" charset="0"/>
              </a:rPr>
              <a:t>  } else {</a:t>
            </a:r>
            <a:br>
              <a:rPr lang="en-US" sz="1400" dirty="0">
                <a:latin typeface="Consolas" panose="020B0609020204030204" pitchFamily="49" charset="0"/>
              </a:rPr>
            </a:br>
            <a:r>
              <a:rPr lang="en-US" sz="1400" dirty="0">
                <a:latin typeface="Consolas" panose="020B0609020204030204" pitchFamily="49" charset="0"/>
              </a:rPr>
              <a:t>    if data &lt; </a:t>
            </a:r>
            <a:r>
              <a:rPr lang="en-US" sz="1400" dirty="0" err="1">
                <a:latin typeface="Consolas" panose="020B0609020204030204" pitchFamily="49" charset="0"/>
              </a:rPr>
              <a:t>node.data</a:t>
            </a: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node.left</a:t>
            </a:r>
            <a:r>
              <a:rPr lang="en-US" sz="1400" dirty="0">
                <a:latin typeface="Consolas" panose="020B0609020204030204" pitchFamily="49" charset="0"/>
              </a:rPr>
              <a:t> = remove(data, </a:t>
            </a:r>
            <a:r>
              <a:rPr lang="en-US" sz="1400" dirty="0" err="1">
                <a:latin typeface="Consolas" panose="020B0609020204030204" pitchFamily="49" charset="0"/>
              </a:rPr>
              <a:t>node.left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 else {</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node.right</a:t>
            </a:r>
            <a:r>
              <a:rPr lang="en-US" sz="1400" dirty="0">
                <a:latin typeface="Consolas" panose="020B0609020204030204" pitchFamily="49" charset="0"/>
              </a:rPr>
              <a:t> = remove(data, </a:t>
            </a:r>
            <a:r>
              <a:rPr lang="en-US" sz="1400" dirty="0" err="1">
                <a:latin typeface="Consolas" panose="020B0609020204030204" pitchFamily="49" charset="0"/>
              </a:rPr>
              <a:t>node.right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return node</a:t>
            </a:r>
            <a:br>
              <a:rPr lang="en-US" sz="1400" dirty="0">
                <a:latin typeface="Consolas" panose="020B0609020204030204" pitchFamily="49" charset="0"/>
              </a:rPr>
            </a:br>
            <a:r>
              <a:rPr lang="en-US" sz="1400" dirty="0">
                <a:latin typeface="Consolas" panose="020B0609020204030204" pitchFamily="49" charset="0"/>
              </a:rPr>
              <a:t>}</a:t>
            </a:r>
          </a:p>
          <a:p>
            <a:pPr marL="45720" indent="0">
              <a:buNone/>
            </a:pPr>
            <a:endParaRPr lang="en-US" sz="1400" dirty="0">
              <a:latin typeface="Consolas" panose="020B0609020204030204" pitchFamily="49" charset="0"/>
            </a:endParaRPr>
          </a:p>
        </p:txBody>
      </p:sp>
      <p:sp>
        <p:nvSpPr>
          <p:cNvPr id="4" name="Content Placeholder 2">
            <a:extLst>
              <a:ext uri="{FF2B5EF4-FFF2-40B4-BE49-F238E27FC236}">
                <a16:creationId xmlns:a16="http://schemas.microsoft.com/office/drawing/2014/main" id="{B3F72856-8C81-46D2-B524-1B3EC613F7AA}"/>
              </a:ext>
            </a:extLst>
          </p:cNvPr>
          <p:cNvSpPr txBox="1">
            <a:spLocks/>
          </p:cNvSpPr>
          <p:nvPr/>
        </p:nvSpPr>
        <p:spPr>
          <a:xfrm>
            <a:off x="5092116" y="1600200"/>
            <a:ext cx="6291745" cy="41148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a:lstStyle>
          <a:p>
            <a:pPr marL="45720" indent="0">
              <a:buNone/>
            </a:pPr>
            <a:r>
              <a:rPr lang="en-US" sz="1800" dirty="0">
                <a:latin typeface="Consolas" panose="020B0609020204030204" pitchFamily="49" charset="0"/>
              </a:rPr>
              <a:t>node </a:t>
            </a:r>
            <a:r>
              <a:rPr lang="en-US" sz="1800" dirty="0" err="1">
                <a:latin typeface="Consolas" panose="020B0609020204030204" pitchFamily="49" charset="0"/>
              </a:rPr>
              <a:t>removeChildCase</a:t>
            </a:r>
            <a:r>
              <a:rPr lang="en-US" sz="1800" dirty="0">
                <a:latin typeface="Consolas" panose="020B0609020204030204" pitchFamily="49" charset="0"/>
              </a:rPr>
              <a:t>(node) {</a:t>
            </a:r>
            <a:br>
              <a:rPr lang="en-US" sz="1800" dirty="0">
                <a:latin typeface="Consolas" panose="020B0609020204030204" pitchFamily="49" charset="0"/>
              </a:rPr>
            </a:br>
            <a:r>
              <a:rPr lang="en-US" sz="1800" dirty="0">
                <a:latin typeface="Consolas" panose="020B0609020204030204" pitchFamily="49" charset="0"/>
              </a:rPr>
              <a:t>  if node has no children {</a:t>
            </a:r>
            <a:br>
              <a:rPr lang="en-US" sz="1800" dirty="0">
                <a:latin typeface="Consolas" panose="020B0609020204030204" pitchFamily="49" charset="0"/>
              </a:rPr>
            </a:b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 else if node has 1 child {</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  } else { // if node has 2 children</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a:t>
            </a:r>
          </a:p>
        </p:txBody>
      </p:sp>
    </p:spTree>
    <p:extLst>
      <p:ext uri="{BB962C8B-B14F-4D97-AF65-F5344CB8AC3E}">
        <p14:creationId xmlns:p14="http://schemas.microsoft.com/office/powerpoint/2010/main" val="1991558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Cases</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p:txBody>
          <a:bodyPr/>
          <a:lstStyle/>
          <a:p>
            <a:r>
              <a:rPr lang="en-US" dirty="0"/>
              <a:t>If we find our node to remove, our node could be in one of three situations:</a:t>
            </a:r>
          </a:p>
          <a:p>
            <a:pPr lvl="1"/>
            <a:r>
              <a:rPr lang="en-US" dirty="0"/>
              <a:t>node has no children (leaf node)</a:t>
            </a:r>
          </a:p>
          <a:p>
            <a:pPr lvl="1"/>
            <a:r>
              <a:rPr lang="en-US" dirty="0"/>
              <a:t>node has 1 child</a:t>
            </a:r>
          </a:p>
          <a:p>
            <a:pPr lvl="1"/>
            <a:r>
              <a:rPr lang="en-US" dirty="0"/>
              <a:t>node has two children</a:t>
            </a:r>
          </a:p>
        </p:txBody>
      </p:sp>
    </p:spTree>
    <p:extLst>
      <p:ext uri="{BB962C8B-B14F-4D97-AF65-F5344CB8AC3E}">
        <p14:creationId xmlns:p14="http://schemas.microsoft.com/office/powerpoint/2010/main" val="1192064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Cases</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p:txBody>
          <a:bodyPr/>
          <a:lstStyle/>
          <a:p>
            <a:r>
              <a:rPr lang="en-US" dirty="0"/>
              <a:t>If we find our node to remove, our node could be in one of three situations:</a:t>
            </a:r>
          </a:p>
          <a:p>
            <a:pPr lvl="1"/>
            <a:r>
              <a:rPr lang="en-US" dirty="0"/>
              <a:t>node has no children (leaf node)</a:t>
            </a:r>
          </a:p>
          <a:p>
            <a:pPr lvl="1"/>
            <a:r>
              <a:rPr lang="en-US" dirty="0"/>
              <a:t>node has 1 child</a:t>
            </a:r>
          </a:p>
          <a:p>
            <a:pPr lvl="1"/>
            <a:r>
              <a:rPr lang="en-US" dirty="0"/>
              <a:t>node has two children</a:t>
            </a:r>
          </a:p>
          <a:p>
            <a:r>
              <a:rPr lang="en-US" dirty="0"/>
              <a:t>With our recursive pointer reinforcement, we have decide what node to return given each case.</a:t>
            </a:r>
          </a:p>
        </p:txBody>
      </p:sp>
    </p:spTree>
    <p:extLst>
      <p:ext uri="{BB962C8B-B14F-4D97-AF65-F5344CB8AC3E}">
        <p14:creationId xmlns:p14="http://schemas.microsoft.com/office/powerpoint/2010/main" val="447615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No Children</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p:txBody>
          <a:bodyPr/>
          <a:lstStyle/>
          <a:p>
            <a:r>
              <a:rPr lang="en-US" dirty="0"/>
              <a:t>If we remove a node n that has no children, we are remove a leaf.</a:t>
            </a:r>
          </a:p>
          <a:p>
            <a:pPr lvl="1"/>
            <a:r>
              <a:rPr lang="en-US" dirty="0"/>
              <a:t>For the parent node of n, set the left or right (whichever n is) to null.</a:t>
            </a:r>
          </a:p>
          <a:p>
            <a:pPr lvl="1"/>
            <a:r>
              <a:rPr lang="en-US" dirty="0"/>
              <a:t>If we use the recursive pointer reinforcement idea, then we find data, return null</a:t>
            </a:r>
          </a:p>
        </p:txBody>
      </p:sp>
    </p:spTree>
    <p:extLst>
      <p:ext uri="{BB962C8B-B14F-4D97-AF65-F5344CB8AC3E}">
        <p14:creationId xmlns:p14="http://schemas.microsoft.com/office/powerpoint/2010/main" val="3344358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No Children Visualization</a:t>
            </a:r>
          </a:p>
        </p:txBody>
      </p:sp>
      <p:sp>
        <p:nvSpPr>
          <p:cNvPr id="6" name="Oval 5">
            <a:extLst>
              <a:ext uri="{FF2B5EF4-FFF2-40B4-BE49-F238E27FC236}">
                <a16:creationId xmlns:a16="http://schemas.microsoft.com/office/drawing/2014/main" id="{E26B47FE-22F4-4603-85C5-A15C7952A785}"/>
              </a:ext>
            </a:extLst>
          </p:cNvPr>
          <p:cNvSpPr/>
          <p:nvPr/>
        </p:nvSpPr>
        <p:spPr>
          <a:xfrm>
            <a:off x="3313052" y="187338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7" name="Oval 6">
            <a:extLst>
              <a:ext uri="{FF2B5EF4-FFF2-40B4-BE49-F238E27FC236}">
                <a16:creationId xmlns:a16="http://schemas.microsoft.com/office/drawing/2014/main" id="{CA9FF57C-8771-466D-A886-14B921F9B47F}"/>
              </a:ext>
            </a:extLst>
          </p:cNvPr>
          <p:cNvSpPr/>
          <p:nvPr/>
        </p:nvSpPr>
        <p:spPr>
          <a:xfrm>
            <a:off x="2027284"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1655F7DA-7722-4665-9A1C-20D889699D5A}"/>
              </a:ext>
            </a:extLst>
          </p:cNvPr>
          <p:cNvSpPr/>
          <p:nvPr/>
        </p:nvSpPr>
        <p:spPr>
          <a:xfrm>
            <a:off x="4641271"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DF562377-4C1B-4326-B894-8B65920B67C0}"/>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0" name="Oval 9">
            <a:extLst>
              <a:ext uri="{FF2B5EF4-FFF2-40B4-BE49-F238E27FC236}">
                <a16:creationId xmlns:a16="http://schemas.microsoft.com/office/drawing/2014/main" id="{CFF45A37-BFC2-4C41-84CC-D7414A7AB695}"/>
              </a:ext>
            </a:extLst>
          </p:cNvPr>
          <p:cNvSpPr/>
          <p:nvPr/>
        </p:nvSpPr>
        <p:spPr>
          <a:xfrm>
            <a:off x="279181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C25A5149-826B-45AC-ADAE-569530C6A19B}"/>
              </a:ext>
            </a:extLst>
          </p:cNvPr>
          <p:cNvSpPr/>
          <p:nvPr/>
        </p:nvSpPr>
        <p:spPr>
          <a:xfrm>
            <a:off x="396806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2" name="Oval 11">
            <a:extLst>
              <a:ext uri="{FF2B5EF4-FFF2-40B4-BE49-F238E27FC236}">
                <a16:creationId xmlns:a16="http://schemas.microsoft.com/office/drawing/2014/main" id="{9AC19945-48D4-4D2A-BC6F-584E6E368378}"/>
              </a:ext>
            </a:extLst>
          </p:cNvPr>
          <p:cNvSpPr/>
          <p:nvPr/>
        </p:nvSpPr>
        <p:spPr>
          <a:xfrm>
            <a:off x="2288401"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3" name="Straight Connector 12">
            <a:extLst>
              <a:ext uri="{FF2B5EF4-FFF2-40B4-BE49-F238E27FC236}">
                <a16:creationId xmlns:a16="http://schemas.microsoft.com/office/drawing/2014/main" id="{D6931914-02E5-49FB-AE43-214E2DA41A92}"/>
              </a:ext>
            </a:extLst>
          </p:cNvPr>
          <p:cNvCxnSpPr>
            <a:cxnSpLocks/>
            <a:stCxn id="6" idx="3"/>
            <a:endCxn id="7" idx="7"/>
          </p:cNvCxnSpPr>
          <p:nvPr/>
        </p:nvCxnSpPr>
        <p:spPr>
          <a:xfrm flipH="1">
            <a:off x="2657678" y="2481269"/>
            <a:ext cx="763533"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74118B-4D98-4F7E-9FA6-17BCCEE60B12}"/>
              </a:ext>
            </a:extLst>
          </p:cNvPr>
          <p:cNvCxnSpPr>
            <a:cxnSpLocks/>
            <a:stCxn id="8" idx="0"/>
            <a:endCxn id="6" idx="5"/>
          </p:cNvCxnSpPr>
          <p:nvPr/>
        </p:nvCxnSpPr>
        <p:spPr>
          <a:xfrm flipH="1" flipV="1">
            <a:off x="3943446" y="2481269"/>
            <a:ext cx="1067102" cy="2297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D41726F-E871-479A-A837-F3E606CA6B37}"/>
              </a:ext>
            </a:extLst>
          </p:cNvPr>
          <p:cNvCxnSpPr>
            <a:cxnSpLocks/>
            <a:stCxn id="7" idx="3"/>
            <a:endCxn id="9" idx="0"/>
          </p:cNvCxnSpPr>
          <p:nvPr/>
        </p:nvCxnSpPr>
        <p:spPr>
          <a:xfrm flipH="1">
            <a:off x="1658008" y="3318856"/>
            <a:ext cx="477435"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EC687E4-8FF5-49E8-AE1A-6B4AEB4353B1}"/>
              </a:ext>
            </a:extLst>
          </p:cNvPr>
          <p:cNvCxnSpPr>
            <a:cxnSpLocks/>
            <a:stCxn id="10" idx="0"/>
            <a:endCxn id="7" idx="5"/>
          </p:cNvCxnSpPr>
          <p:nvPr/>
        </p:nvCxnSpPr>
        <p:spPr>
          <a:xfrm flipH="1" flipV="1">
            <a:off x="2657678" y="3318856"/>
            <a:ext cx="503410"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37D26D-5776-4F07-A95D-F9C5688C1C7D}"/>
              </a:ext>
            </a:extLst>
          </p:cNvPr>
          <p:cNvCxnSpPr>
            <a:cxnSpLocks/>
            <a:stCxn id="8" idx="3"/>
            <a:endCxn id="11" idx="0"/>
          </p:cNvCxnSpPr>
          <p:nvPr/>
        </p:nvCxnSpPr>
        <p:spPr>
          <a:xfrm flipH="1">
            <a:off x="4337344" y="3318856"/>
            <a:ext cx="412086"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D5F633-B86C-452F-8092-CF8BECB83533}"/>
              </a:ext>
            </a:extLst>
          </p:cNvPr>
          <p:cNvCxnSpPr>
            <a:cxnSpLocks/>
            <a:stCxn id="10" idx="3"/>
            <a:endCxn id="12" idx="0"/>
          </p:cNvCxnSpPr>
          <p:nvPr/>
        </p:nvCxnSpPr>
        <p:spPr>
          <a:xfrm flipH="1">
            <a:off x="2657678" y="4291859"/>
            <a:ext cx="242292"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E351E73-5213-4A4C-8DEF-A283CB8E86CF}"/>
              </a:ext>
            </a:extLst>
          </p:cNvPr>
          <p:cNvSpPr/>
          <p:nvPr/>
        </p:nvSpPr>
        <p:spPr>
          <a:xfrm>
            <a:off x="535744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21" name="Straight Connector 20">
            <a:extLst>
              <a:ext uri="{FF2B5EF4-FFF2-40B4-BE49-F238E27FC236}">
                <a16:creationId xmlns:a16="http://schemas.microsoft.com/office/drawing/2014/main" id="{F1D6B879-6370-40A0-9712-4CA7B6BF38E1}"/>
              </a:ext>
            </a:extLst>
          </p:cNvPr>
          <p:cNvCxnSpPr>
            <a:cxnSpLocks/>
            <a:stCxn id="20" idx="0"/>
            <a:endCxn id="8" idx="5"/>
          </p:cNvCxnSpPr>
          <p:nvPr/>
        </p:nvCxnSpPr>
        <p:spPr>
          <a:xfrm flipH="1" flipV="1">
            <a:off x="5271665" y="3318856"/>
            <a:ext cx="455059"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9DCFF50-AA33-46AA-897F-EAF2E9B6776A}"/>
              </a:ext>
            </a:extLst>
          </p:cNvPr>
          <p:cNvSpPr txBox="1"/>
          <p:nvPr/>
        </p:nvSpPr>
        <p:spPr>
          <a:xfrm>
            <a:off x="6096000" y="1873387"/>
            <a:ext cx="1314784" cy="369332"/>
          </a:xfrm>
          <a:prstGeom prst="rect">
            <a:avLst/>
          </a:prstGeom>
          <a:noFill/>
        </p:spPr>
        <p:txBody>
          <a:bodyPr wrap="none" rtlCol="0">
            <a:spAutoFit/>
          </a:bodyPr>
          <a:lstStyle/>
          <a:p>
            <a:r>
              <a:rPr lang="en-US" dirty="0"/>
              <a:t>Remove(H)</a:t>
            </a:r>
          </a:p>
        </p:txBody>
      </p:sp>
    </p:spTree>
    <p:extLst>
      <p:ext uri="{BB962C8B-B14F-4D97-AF65-F5344CB8AC3E}">
        <p14:creationId xmlns:p14="http://schemas.microsoft.com/office/powerpoint/2010/main" val="3687529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No Children Visualization</a:t>
            </a:r>
          </a:p>
        </p:txBody>
      </p:sp>
      <p:sp>
        <p:nvSpPr>
          <p:cNvPr id="6" name="Oval 5">
            <a:extLst>
              <a:ext uri="{FF2B5EF4-FFF2-40B4-BE49-F238E27FC236}">
                <a16:creationId xmlns:a16="http://schemas.microsoft.com/office/drawing/2014/main" id="{E26B47FE-22F4-4603-85C5-A15C7952A785}"/>
              </a:ext>
            </a:extLst>
          </p:cNvPr>
          <p:cNvSpPr/>
          <p:nvPr/>
        </p:nvSpPr>
        <p:spPr>
          <a:xfrm>
            <a:off x="3313052" y="187338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7" name="Oval 6">
            <a:extLst>
              <a:ext uri="{FF2B5EF4-FFF2-40B4-BE49-F238E27FC236}">
                <a16:creationId xmlns:a16="http://schemas.microsoft.com/office/drawing/2014/main" id="{CA9FF57C-8771-466D-A886-14B921F9B47F}"/>
              </a:ext>
            </a:extLst>
          </p:cNvPr>
          <p:cNvSpPr/>
          <p:nvPr/>
        </p:nvSpPr>
        <p:spPr>
          <a:xfrm>
            <a:off x="2027284"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1655F7DA-7722-4665-9A1C-20D889699D5A}"/>
              </a:ext>
            </a:extLst>
          </p:cNvPr>
          <p:cNvSpPr/>
          <p:nvPr/>
        </p:nvSpPr>
        <p:spPr>
          <a:xfrm>
            <a:off x="4641271"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DF562377-4C1B-4326-B894-8B65920B67C0}"/>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0" name="Oval 9">
            <a:extLst>
              <a:ext uri="{FF2B5EF4-FFF2-40B4-BE49-F238E27FC236}">
                <a16:creationId xmlns:a16="http://schemas.microsoft.com/office/drawing/2014/main" id="{CFF45A37-BFC2-4C41-84CC-D7414A7AB695}"/>
              </a:ext>
            </a:extLst>
          </p:cNvPr>
          <p:cNvSpPr/>
          <p:nvPr/>
        </p:nvSpPr>
        <p:spPr>
          <a:xfrm>
            <a:off x="279181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C25A5149-826B-45AC-ADAE-569530C6A19B}"/>
              </a:ext>
            </a:extLst>
          </p:cNvPr>
          <p:cNvSpPr/>
          <p:nvPr/>
        </p:nvSpPr>
        <p:spPr>
          <a:xfrm>
            <a:off x="396806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2" name="Oval 11">
            <a:extLst>
              <a:ext uri="{FF2B5EF4-FFF2-40B4-BE49-F238E27FC236}">
                <a16:creationId xmlns:a16="http://schemas.microsoft.com/office/drawing/2014/main" id="{9AC19945-48D4-4D2A-BC6F-584E6E368378}"/>
              </a:ext>
            </a:extLst>
          </p:cNvPr>
          <p:cNvSpPr/>
          <p:nvPr/>
        </p:nvSpPr>
        <p:spPr>
          <a:xfrm>
            <a:off x="2288401"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3" name="Straight Connector 12">
            <a:extLst>
              <a:ext uri="{FF2B5EF4-FFF2-40B4-BE49-F238E27FC236}">
                <a16:creationId xmlns:a16="http://schemas.microsoft.com/office/drawing/2014/main" id="{D6931914-02E5-49FB-AE43-214E2DA41A92}"/>
              </a:ext>
            </a:extLst>
          </p:cNvPr>
          <p:cNvCxnSpPr>
            <a:cxnSpLocks/>
            <a:stCxn id="6" idx="3"/>
            <a:endCxn id="7" idx="7"/>
          </p:cNvCxnSpPr>
          <p:nvPr/>
        </p:nvCxnSpPr>
        <p:spPr>
          <a:xfrm flipH="1">
            <a:off x="2657678" y="2481269"/>
            <a:ext cx="763533"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74118B-4D98-4F7E-9FA6-17BCCEE60B12}"/>
              </a:ext>
            </a:extLst>
          </p:cNvPr>
          <p:cNvCxnSpPr>
            <a:cxnSpLocks/>
            <a:stCxn id="8" idx="0"/>
            <a:endCxn id="6" idx="5"/>
          </p:cNvCxnSpPr>
          <p:nvPr/>
        </p:nvCxnSpPr>
        <p:spPr>
          <a:xfrm flipH="1" flipV="1">
            <a:off x="3943446" y="2481269"/>
            <a:ext cx="1067102" cy="2297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D41726F-E871-479A-A837-F3E606CA6B37}"/>
              </a:ext>
            </a:extLst>
          </p:cNvPr>
          <p:cNvCxnSpPr>
            <a:cxnSpLocks/>
            <a:stCxn id="7" idx="3"/>
            <a:endCxn id="9" idx="0"/>
          </p:cNvCxnSpPr>
          <p:nvPr/>
        </p:nvCxnSpPr>
        <p:spPr>
          <a:xfrm flipH="1">
            <a:off x="1658008" y="3318856"/>
            <a:ext cx="477435"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EC687E4-8FF5-49E8-AE1A-6B4AEB4353B1}"/>
              </a:ext>
            </a:extLst>
          </p:cNvPr>
          <p:cNvCxnSpPr>
            <a:cxnSpLocks/>
            <a:stCxn id="10" idx="0"/>
            <a:endCxn id="7" idx="5"/>
          </p:cNvCxnSpPr>
          <p:nvPr/>
        </p:nvCxnSpPr>
        <p:spPr>
          <a:xfrm flipH="1" flipV="1">
            <a:off x="2657678" y="3318856"/>
            <a:ext cx="503410"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37D26D-5776-4F07-A95D-F9C5688C1C7D}"/>
              </a:ext>
            </a:extLst>
          </p:cNvPr>
          <p:cNvCxnSpPr>
            <a:cxnSpLocks/>
            <a:stCxn id="8" idx="3"/>
            <a:endCxn id="11" idx="0"/>
          </p:cNvCxnSpPr>
          <p:nvPr/>
        </p:nvCxnSpPr>
        <p:spPr>
          <a:xfrm flipH="1">
            <a:off x="4337344" y="3318856"/>
            <a:ext cx="412086"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D5F633-B86C-452F-8092-CF8BECB83533}"/>
              </a:ext>
            </a:extLst>
          </p:cNvPr>
          <p:cNvCxnSpPr>
            <a:cxnSpLocks/>
            <a:stCxn id="10" idx="3"/>
            <a:endCxn id="12" idx="0"/>
          </p:cNvCxnSpPr>
          <p:nvPr/>
        </p:nvCxnSpPr>
        <p:spPr>
          <a:xfrm flipH="1">
            <a:off x="2657678" y="4291859"/>
            <a:ext cx="242292"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E351E73-5213-4A4C-8DEF-A283CB8E86CF}"/>
              </a:ext>
            </a:extLst>
          </p:cNvPr>
          <p:cNvSpPr/>
          <p:nvPr/>
        </p:nvSpPr>
        <p:spPr>
          <a:xfrm>
            <a:off x="535744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21" name="Straight Connector 20">
            <a:extLst>
              <a:ext uri="{FF2B5EF4-FFF2-40B4-BE49-F238E27FC236}">
                <a16:creationId xmlns:a16="http://schemas.microsoft.com/office/drawing/2014/main" id="{F1D6B879-6370-40A0-9712-4CA7B6BF38E1}"/>
              </a:ext>
            </a:extLst>
          </p:cNvPr>
          <p:cNvCxnSpPr>
            <a:cxnSpLocks/>
            <a:stCxn id="20" idx="0"/>
            <a:endCxn id="8" idx="5"/>
          </p:cNvCxnSpPr>
          <p:nvPr/>
        </p:nvCxnSpPr>
        <p:spPr>
          <a:xfrm flipH="1" flipV="1">
            <a:off x="5271665" y="3318856"/>
            <a:ext cx="455059"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9DCFF50-AA33-46AA-897F-EAF2E9B6776A}"/>
              </a:ext>
            </a:extLst>
          </p:cNvPr>
          <p:cNvSpPr txBox="1"/>
          <p:nvPr/>
        </p:nvSpPr>
        <p:spPr>
          <a:xfrm>
            <a:off x="6096000" y="1873387"/>
            <a:ext cx="3225627" cy="646331"/>
          </a:xfrm>
          <a:prstGeom prst="rect">
            <a:avLst/>
          </a:prstGeom>
          <a:noFill/>
        </p:spPr>
        <p:txBody>
          <a:bodyPr wrap="none" rtlCol="0">
            <a:spAutoFit/>
          </a:bodyPr>
          <a:lstStyle/>
          <a:p>
            <a:r>
              <a:rPr lang="en-US" dirty="0"/>
              <a:t>Remove(H)</a:t>
            </a:r>
          </a:p>
          <a:p>
            <a:r>
              <a:rPr lang="en-US" dirty="0"/>
              <a:t>  head = remove(H, node(E))</a:t>
            </a:r>
          </a:p>
        </p:txBody>
      </p:sp>
      <p:sp>
        <p:nvSpPr>
          <p:cNvPr id="3" name="Arrow: Right 2">
            <a:extLst>
              <a:ext uri="{FF2B5EF4-FFF2-40B4-BE49-F238E27FC236}">
                <a16:creationId xmlns:a16="http://schemas.microsoft.com/office/drawing/2014/main" id="{0AEACBFC-DCF7-48B1-BCBB-42BAA236AF47}"/>
              </a:ext>
            </a:extLst>
          </p:cNvPr>
          <p:cNvSpPr/>
          <p:nvPr/>
        </p:nvSpPr>
        <p:spPr>
          <a:xfrm rot="3031477">
            <a:off x="2997044" y="1681655"/>
            <a:ext cx="413082" cy="25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6794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No Children Visualization</a:t>
            </a:r>
          </a:p>
        </p:txBody>
      </p:sp>
      <p:sp>
        <p:nvSpPr>
          <p:cNvPr id="6" name="Oval 5">
            <a:extLst>
              <a:ext uri="{FF2B5EF4-FFF2-40B4-BE49-F238E27FC236}">
                <a16:creationId xmlns:a16="http://schemas.microsoft.com/office/drawing/2014/main" id="{E26B47FE-22F4-4603-85C5-A15C7952A785}"/>
              </a:ext>
            </a:extLst>
          </p:cNvPr>
          <p:cNvSpPr/>
          <p:nvPr/>
        </p:nvSpPr>
        <p:spPr>
          <a:xfrm>
            <a:off x="3313052" y="187338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7" name="Oval 6">
            <a:extLst>
              <a:ext uri="{FF2B5EF4-FFF2-40B4-BE49-F238E27FC236}">
                <a16:creationId xmlns:a16="http://schemas.microsoft.com/office/drawing/2014/main" id="{CA9FF57C-8771-466D-A886-14B921F9B47F}"/>
              </a:ext>
            </a:extLst>
          </p:cNvPr>
          <p:cNvSpPr/>
          <p:nvPr/>
        </p:nvSpPr>
        <p:spPr>
          <a:xfrm>
            <a:off x="2027284"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1655F7DA-7722-4665-9A1C-20D889699D5A}"/>
              </a:ext>
            </a:extLst>
          </p:cNvPr>
          <p:cNvSpPr/>
          <p:nvPr/>
        </p:nvSpPr>
        <p:spPr>
          <a:xfrm>
            <a:off x="4641271"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DF562377-4C1B-4326-B894-8B65920B67C0}"/>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0" name="Oval 9">
            <a:extLst>
              <a:ext uri="{FF2B5EF4-FFF2-40B4-BE49-F238E27FC236}">
                <a16:creationId xmlns:a16="http://schemas.microsoft.com/office/drawing/2014/main" id="{CFF45A37-BFC2-4C41-84CC-D7414A7AB695}"/>
              </a:ext>
            </a:extLst>
          </p:cNvPr>
          <p:cNvSpPr/>
          <p:nvPr/>
        </p:nvSpPr>
        <p:spPr>
          <a:xfrm>
            <a:off x="279181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C25A5149-826B-45AC-ADAE-569530C6A19B}"/>
              </a:ext>
            </a:extLst>
          </p:cNvPr>
          <p:cNvSpPr/>
          <p:nvPr/>
        </p:nvSpPr>
        <p:spPr>
          <a:xfrm>
            <a:off x="396806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2" name="Oval 11">
            <a:extLst>
              <a:ext uri="{FF2B5EF4-FFF2-40B4-BE49-F238E27FC236}">
                <a16:creationId xmlns:a16="http://schemas.microsoft.com/office/drawing/2014/main" id="{9AC19945-48D4-4D2A-BC6F-584E6E368378}"/>
              </a:ext>
            </a:extLst>
          </p:cNvPr>
          <p:cNvSpPr/>
          <p:nvPr/>
        </p:nvSpPr>
        <p:spPr>
          <a:xfrm>
            <a:off x="2288401"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3" name="Straight Connector 12">
            <a:extLst>
              <a:ext uri="{FF2B5EF4-FFF2-40B4-BE49-F238E27FC236}">
                <a16:creationId xmlns:a16="http://schemas.microsoft.com/office/drawing/2014/main" id="{D6931914-02E5-49FB-AE43-214E2DA41A92}"/>
              </a:ext>
            </a:extLst>
          </p:cNvPr>
          <p:cNvCxnSpPr>
            <a:cxnSpLocks/>
            <a:stCxn id="6" idx="3"/>
            <a:endCxn id="7" idx="7"/>
          </p:cNvCxnSpPr>
          <p:nvPr/>
        </p:nvCxnSpPr>
        <p:spPr>
          <a:xfrm flipH="1">
            <a:off x="2657678" y="2481269"/>
            <a:ext cx="763533"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74118B-4D98-4F7E-9FA6-17BCCEE60B12}"/>
              </a:ext>
            </a:extLst>
          </p:cNvPr>
          <p:cNvCxnSpPr>
            <a:cxnSpLocks/>
            <a:stCxn id="8" idx="0"/>
            <a:endCxn id="6" idx="5"/>
          </p:cNvCxnSpPr>
          <p:nvPr/>
        </p:nvCxnSpPr>
        <p:spPr>
          <a:xfrm flipH="1" flipV="1">
            <a:off x="3943446" y="2481269"/>
            <a:ext cx="1067102" cy="2297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D41726F-E871-479A-A837-F3E606CA6B37}"/>
              </a:ext>
            </a:extLst>
          </p:cNvPr>
          <p:cNvCxnSpPr>
            <a:cxnSpLocks/>
            <a:stCxn id="7" idx="3"/>
            <a:endCxn id="9" idx="0"/>
          </p:cNvCxnSpPr>
          <p:nvPr/>
        </p:nvCxnSpPr>
        <p:spPr>
          <a:xfrm flipH="1">
            <a:off x="1658008" y="3318856"/>
            <a:ext cx="477435"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EC687E4-8FF5-49E8-AE1A-6B4AEB4353B1}"/>
              </a:ext>
            </a:extLst>
          </p:cNvPr>
          <p:cNvCxnSpPr>
            <a:cxnSpLocks/>
            <a:stCxn id="10" idx="0"/>
            <a:endCxn id="7" idx="5"/>
          </p:cNvCxnSpPr>
          <p:nvPr/>
        </p:nvCxnSpPr>
        <p:spPr>
          <a:xfrm flipH="1" flipV="1">
            <a:off x="2657678" y="3318856"/>
            <a:ext cx="503410"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37D26D-5776-4F07-A95D-F9C5688C1C7D}"/>
              </a:ext>
            </a:extLst>
          </p:cNvPr>
          <p:cNvCxnSpPr>
            <a:cxnSpLocks/>
            <a:stCxn id="8" idx="3"/>
            <a:endCxn id="11" idx="0"/>
          </p:cNvCxnSpPr>
          <p:nvPr/>
        </p:nvCxnSpPr>
        <p:spPr>
          <a:xfrm flipH="1">
            <a:off x="4337344" y="3318856"/>
            <a:ext cx="412086"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D5F633-B86C-452F-8092-CF8BECB83533}"/>
              </a:ext>
            </a:extLst>
          </p:cNvPr>
          <p:cNvCxnSpPr>
            <a:cxnSpLocks/>
            <a:stCxn id="10" idx="3"/>
            <a:endCxn id="12" idx="0"/>
          </p:cNvCxnSpPr>
          <p:nvPr/>
        </p:nvCxnSpPr>
        <p:spPr>
          <a:xfrm flipH="1">
            <a:off x="2657678" y="4291859"/>
            <a:ext cx="242292"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E351E73-5213-4A4C-8DEF-A283CB8E86CF}"/>
              </a:ext>
            </a:extLst>
          </p:cNvPr>
          <p:cNvSpPr/>
          <p:nvPr/>
        </p:nvSpPr>
        <p:spPr>
          <a:xfrm>
            <a:off x="535744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21" name="Straight Connector 20">
            <a:extLst>
              <a:ext uri="{FF2B5EF4-FFF2-40B4-BE49-F238E27FC236}">
                <a16:creationId xmlns:a16="http://schemas.microsoft.com/office/drawing/2014/main" id="{F1D6B879-6370-40A0-9712-4CA7B6BF38E1}"/>
              </a:ext>
            </a:extLst>
          </p:cNvPr>
          <p:cNvCxnSpPr>
            <a:cxnSpLocks/>
            <a:stCxn id="20" idx="0"/>
            <a:endCxn id="8" idx="5"/>
          </p:cNvCxnSpPr>
          <p:nvPr/>
        </p:nvCxnSpPr>
        <p:spPr>
          <a:xfrm flipH="1" flipV="1">
            <a:off x="5271665" y="3318856"/>
            <a:ext cx="455059"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9DCFF50-AA33-46AA-897F-EAF2E9B6776A}"/>
              </a:ext>
            </a:extLst>
          </p:cNvPr>
          <p:cNvSpPr txBox="1"/>
          <p:nvPr/>
        </p:nvSpPr>
        <p:spPr>
          <a:xfrm>
            <a:off x="6096000" y="1873387"/>
            <a:ext cx="4288418" cy="923330"/>
          </a:xfrm>
          <a:prstGeom prst="rect">
            <a:avLst/>
          </a:prstGeom>
          <a:noFill/>
        </p:spPr>
        <p:txBody>
          <a:bodyPr wrap="none" rtlCol="0">
            <a:spAutoFit/>
          </a:bodyPr>
          <a:lstStyle/>
          <a:p>
            <a:r>
              <a:rPr lang="en-US" dirty="0"/>
              <a:t>Remove(H)</a:t>
            </a:r>
          </a:p>
          <a:p>
            <a:r>
              <a:rPr lang="en-US" dirty="0"/>
              <a:t>  head = remove(H, node(E))</a:t>
            </a:r>
          </a:p>
          <a:p>
            <a:r>
              <a:rPr lang="en-US" dirty="0"/>
              <a:t>    node(E).right = remove(H, node(G))</a:t>
            </a:r>
          </a:p>
        </p:txBody>
      </p:sp>
      <p:sp>
        <p:nvSpPr>
          <p:cNvPr id="23" name="Arrow: Right 22">
            <a:extLst>
              <a:ext uri="{FF2B5EF4-FFF2-40B4-BE49-F238E27FC236}">
                <a16:creationId xmlns:a16="http://schemas.microsoft.com/office/drawing/2014/main" id="{0C9C023A-E3B7-4623-B95D-2AAEA0741774}"/>
              </a:ext>
            </a:extLst>
          </p:cNvPr>
          <p:cNvSpPr/>
          <p:nvPr/>
        </p:nvSpPr>
        <p:spPr>
          <a:xfrm rot="3031477">
            <a:off x="4520527" y="2343070"/>
            <a:ext cx="413082" cy="25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167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No Children Visualization</a:t>
            </a:r>
          </a:p>
        </p:txBody>
      </p:sp>
      <p:sp>
        <p:nvSpPr>
          <p:cNvPr id="6" name="Oval 5">
            <a:extLst>
              <a:ext uri="{FF2B5EF4-FFF2-40B4-BE49-F238E27FC236}">
                <a16:creationId xmlns:a16="http://schemas.microsoft.com/office/drawing/2014/main" id="{E26B47FE-22F4-4603-85C5-A15C7952A785}"/>
              </a:ext>
            </a:extLst>
          </p:cNvPr>
          <p:cNvSpPr/>
          <p:nvPr/>
        </p:nvSpPr>
        <p:spPr>
          <a:xfrm>
            <a:off x="3313052" y="187338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7" name="Oval 6">
            <a:extLst>
              <a:ext uri="{FF2B5EF4-FFF2-40B4-BE49-F238E27FC236}">
                <a16:creationId xmlns:a16="http://schemas.microsoft.com/office/drawing/2014/main" id="{CA9FF57C-8771-466D-A886-14B921F9B47F}"/>
              </a:ext>
            </a:extLst>
          </p:cNvPr>
          <p:cNvSpPr/>
          <p:nvPr/>
        </p:nvSpPr>
        <p:spPr>
          <a:xfrm>
            <a:off x="2027284"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1655F7DA-7722-4665-9A1C-20D889699D5A}"/>
              </a:ext>
            </a:extLst>
          </p:cNvPr>
          <p:cNvSpPr/>
          <p:nvPr/>
        </p:nvSpPr>
        <p:spPr>
          <a:xfrm>
            <a:off x="4641271"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DF562377-4C1B-4326-B894-8B65920B67C0}"/>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0" name="Oval 9">
            <a:extLst>
              <a:ext uri="{FF2B5EF4-FFF2-40B4-BE49-F238E27FC236}">
                <a16:creationId xmlns:a16="http://schemas.microsoft.com/office/drawing/2014/main" id="{CFF45A37-BFC2-4C41-84CC-D7414A7AB695}"/>
              </a:ext>
            </a:extLst>
          </p:cNvPr>
          <p:cNvSpPr/>
          <p:nvPr/>
        </p:nvSpPr>
        <p:spPr>
          <a:xfrm>
            <a:off x="279181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C25A5149-826B-45AC-ADAE-569530C6A19B}"/>
              </a:ext>
            </a:extLst>
          </p:cNvPr>
          <p:cNvSpPr/>
          <p:nvPr/>
        </p:nvSpPr>
        <p:spPr>
          <a:xfrm>
            <a:off x="396806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2" name="Oval 11">
            <a:extLst>
              <a:ext uri="{FF2B5EF4-FFF2-40B4-BE49-F238E27FC236}">
                <a16:creationId xmlns:a16="http://schemas.microsoft.com/office/drawing/2014/main" id="{9AC19945-48D4-4D2A-BC6F-584E6E368378}"/>
              </a:ext>
            </a:extLst>
          </p:cNvPr>
          <p:cNvSpPr/>
          <p:nvPr/>
        </p:nvSpPr>
        <p:spPr>
          <a:xfrm>
            <a:off x="2288401"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3" name="Straight Connector 12">
            <a:extLst>
              <a:ext uri="{FF2B5EF4-FFF2-40B4-BE49-F238E27FC236}">
                <a16:creationId xmlns:a16="http://schemas.microsoft.com/office/drawing/2014/main" id="{D6931914-02E5-49FB-AE43-214E2DA41A92}"/>
              </a:ext>
            </a:extLst>
          </p:cNvPr>
          <p:cNvCxnSpPr>
            <a:cxnSpLocks/>
            <a:stCxn id="6" idx="3"/>
            <a:endCxn id="7" idx="7"/>
          </p:cNvCxnSpPr>
          <p:nvPr/>
        </p:nvCxnSpPr>
        <p:spPr>
          <a:xfrm flipH="1">
            <a:off x="2657678" y="2481269"/>
            <a:ext cx="763533"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74118B-4D98-4F7E-9FA6-17BCCEE60B12}"/>
              </a:ext>
            </a:extLst>
          </p:cNvPr>
          <p:cNvCxnSpPr>
            <a:cxnSpLocks/>
            <a:stCxn id="8" idx="0"/>
            <a:endCxn id="6" idx="5"/>
          </p:cNvCxnSpPr>
          <p:nvPr/>
        </p:nvCxnSpPr>
        <p:spPr>
          <a:xfrm flipH="1" flipV="1">
            <a:off x="3943446" y="2481269"/>
            <a:ext cx="1067102" cy="2297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D41726F-E871-479A-A837-F3E606CA6B37}"/>
              </a:ext>
            </a:extLst>
          </p:cNvPr>
          <p:cNvCxnSpPr>
            <a:cxnSpLocks/>
            <a:stCxn id="7" idx="3"/>
            <a:endCxn id="9" idx="0"/>
          </p:cNvCxnSpPr>
          <p:nvPr/>
        </p:nvCxnSpPr>
        <p:spPr>
          <a:xfrm flipH="1">
            <a:off x="1658008" y="3318856"/>
            <a:ext cx="477435"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EC687E4-8FF5-49E8-AE1A-6B4AEB4353B1}"/>
              </a:ext>
            </a:extLst>
          </p:cNvPr>
          <p:cNvCxnSpPr>
            <a:cxnSpLocks/>
            <a:stCxn id="10" idx="0"/>
            <a:endCxn id="7" idx="5"/>
          </p:cNvCxnSpPr>
          <p:nvPr/>
        </p:nvCxnSpPr>
        <p:spPr>
          <a:xfrm flipH="1" flipV="1">
            <a:off x="2657678" y="3318856"/>
            <a:ext cx="503410"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37D26D-5776-4F07-A95D-F9C5688C1C7D}"/>
              </a:ext>
            </a:extLst>
          </p:cNvPr>
          <p:cNvCxnSpPr>
            <a:cxnSpLocks/>
            <a:stCxn id="8" idx="3"/>
            <a:endCxn id="11" idx="0"/>
          </p:cNvCxnSpPr>
          <p:nvPr/>
        </p:nvCxnSpPr>
        <p:spPr>
          <a:xfrm flipH="1">
            <a:off x="4337344" y="3318856"/>
            <a:ext cx="412086"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D5F633-B86C-452F-8092-CF8BECB83533}"/>
              </a:ext>
            </a:extLst>
          </p:cNvPr>
          <p:cNvCxnSpPr>
            <a:cxnSpLocks/>
            <a:stCxn id="10" idx="3"/>
            <a:endCxn id="12" idx="0"/>
          </p:cNvCxnSpPr>
          <p:nvPr/>
        </p:nvCxnSpPr>
        <p:spPr>
          <a:xfrm flipH="1">
            <a:off x="2657678" y="4291859"/>
            <a:ext cx="242292"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E351E73-5213-4A4C-8DEF-A283CB8E86CF}"/>
              </a:ext>
            </a:extLst>
          </p:cNvPr>
          <p:cNvSpPr/>
          <p:nvPr/>
        </p:nvSpPr>
        <p:spPr>
          <a:xfrm>
            <a:off x="535744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21" name="Straight Connector 20">
            <a:extLst>
              <a:ext uri="{FF2B5EF4-FFF2-40B4-BE49-F238E27FC236}">
                <a16:creationId xmlns:a16="http://schemas.microsoft.com/office/drawing/2014/main" id="{F1D6B879-6370-40A0-9712-4CA7B6BF38E1}"/>
              </a:ext>
            </a:extLst>
          </p:cNvPr>
          <p:cNvCxnSpPr>
            <a:cxnSpLocks/>
            <a:stCxn id="20" idx="0"/>
            <a:endCxn id="8" idx="5"/>
          </p:cNvCxnSpPr>
          <p:nvPr/>
        </p:nvCxnSpPr>
        <p:spPr>
          <a:xfrm flipH="1" flipV="1">
            <a:off x="5271665" y="3318856"/>
            <a:ext cx="455059"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9DCFF50-AA33-46AA-897F-EAF2E9B6776A}"/>
              </a:ext>
            </a:extLst>
          </p:cNvPr>
          <p:cNvSpPr txBox="1"/>
          <p:nvPr/>
        </p:nvSpPr>
        <p:spPr>
          <a:xfrm>
            <a:off x="6096000" y="1873387"/>
            <a:ext cx="4552913" cy="1200329"/>
          </a:xfrm>
          <a:prstGeom prst="rect">
            <a:avLst/>
          </a:prstGeom>
          <a:noFill/>
        </p:spPr>
        <p:txBody>
          <a:bodyPr wrap="none" rtlCol="0">
            <a:spAutoFit/>
          </a:bodyPr>
          <a:lstStyle/>
          <a:p>
            <a:r>
              <a:rPr lang="en-US" dirty="0"/>
              <a:t>Remove(H)</a:t>
            </a:r>
          </a:p>
          <a:p>
            <a:r>
              <a:rPr lang="en-US" dirty="0"/>
              <a:t>  head = remove(H, node(E))</a:t>
            </a:r>
          </a:p>
          <a:p>
            <a:r>
              <a:rPr lang="en-US" dirty="0"/>
              <a:t>    node(E).right = remove(H, node(G))</a:t>
            </a:r>
          </a:p>
          <a:p>
            <a:r>
              <a:rPr lang="en-US" dirty="0"/>
              <a:t>      node(G).right = remove(H, node(H))</a:t>
            </a:r>
          </a:p>
        </p:txBody>
      </p:sp>
      <p:sp>
        <p:nvSpPr>
          <p:cNvPr id="23" name="Arrow: Right 22">
            <a:extLst>
              <a:ext uri="{FF2B5EF4-FFF2-40B4-BE49-F238E27FC236}">
                <a16:creationId xmlns:a16="http://schemas.microsoft.com/office/drawing/2014/main" id="{0C9C023A-E3B7-4623-B95D-2AAEA0741774}"/>
              </a:ext>
            </a:extLst>
          </p:cNvPr>
          <p:cNvSpPr/>
          <p:nvPr/>
        </p:nvSpPr>
        <p:spPr>
          <a:xfrm rot="3031477">
            <a:off x="5346733" y="3297319"/>
            <a:ext cx="413082" cy="25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9710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No Children Visualization</a:t>
            </a:r>
          </a:p>
        </p:txBody>
      </p:sp>
      <p:sp>
        <p:nvSpPr>
          <p:cNvPr id="6" name="Oval 5">
            <a:extLst>
              <a:ext uri="{FF2B5EF4-FFF2-40B4-BE49-F238E27FC236}">
                <a16:creationId xmlns:a16="http://schemas.microsoft.com/office/drawing/2014/main" id="{E26B47FE-22F4-4603-85C5-A15C7952A785}"/>
              </a:ext>
            </a:extLst>
          </p:cNvPr>
          <p:cNvSpPr/>
          <p:nvPr/>
        </p:nvSpPr>
        <p:spPr>
          <a:xfrm>
            <a:off x="3313052" y="187338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7" name="Oval 6">
            <a:extLst>
              <a:ext uri="{FF2B5EF4-FFF2-40B4-BE49-F238E27FC236}">
                <a16:creationId xmlns:a16="http://schemas.microsoft.com/office/drawing/2014/main" id="{CA9FF57C-8771-466D-A886-14B921F9B47F}"/>
              </a:ext>
            </a:extLst>
          </p:cNvPr>
          <p:cNvSpPr/>
          <p:nvPr/>
        </p:nvSpPr>
        <p:spPr>
          <a:xfrm>
            <a:off x="2027284"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1655F7DA-7722-4665-9A1C-20D889699D5A}"/>
              </a:ext>
            </a:extLst>
          </p:cNvPr>
          <p:cNvSpPr/>
          <p:nvPr/>
        </p:nvSpPr>
        <p:spPr>
          <a:xfrm>
            <a:off x="4641271"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DF562377-4C1B-4326-B894-8B65920B67C0}"/>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0" name="Oval 9">
            <a:extLst>
              <a:ext uri="{FF2B5EF4-FFF2-40B4-BE49-F238E27FC236}">
                <a16:creationId xmlns:a16="http://schemas.microsoft.com/office/drawing/2014/main" id="{CFF45A37-BFC2-4C41-84CC-D7414A7AB695}"/>
              </a:ext>
            </a:extLst>
          </p:cNvPr>
          <p:cNvSpPr/>
          <p:nvPr/>
        </p:nvSpPr>
        <p:spPr>
          <a:xfrm>
            <a:off x="279181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C25A5149-826B-45AC-ADAE-569530C6A19B}"/>
              </a:ext>
            </a:extLst>
          </p:cNvPr>
          <p:cNvSpPr/>
          <p:nvPr/>
        </p:nvSpPr>
        <p:spPr>
          <a:xfrm>
            <a:off x="396806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2" name="Oval 11">
            <a:extLst>
              <a:ext uri="{FF2B5EF4-FFF2-40B4-BE49-F238E27FC236}">
                <a16:creationId xmlns:a16="http://schemas.microsoft.com/office/drawing/2014/main" id="{9AC19945-48D4-4D2A-BC6F-584E6E368378}"/>
              </a:ext>
            </a:extLst>
          </p:cNvPr>
          <p:cNvSpPr/>
          <p:nvPr/>
        </p:nvSpPr>
        <p:spPr>
          <a:xfrm>
            <a:off x="2288401"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3" name="Straight Connector 12">
            <a:extLst>
              <a:ext uri="{FF2B5EF4-FFF2-40B4-BE49-F238E27FC236}">
                <a16:creationId xmlns:a16="http://schemas.microsoft.com/office/drawing/2014/main" id="{D6931914-02E5-49FB-AE43-214E2DA41A92}"/>
              </a:ext>
            </a:extLst>
          </p:cNvPr>
          <p:cNvCxnSpPr>
            <a:cxnSpLocks/>
            <a:stCxn id="6" idx="3"/>
            <a:endCxn id="7" idx="7"/>
          </p:cNvCxnSpPr>
          <p:nvPr/>
        </p:nvCxnSpPr>
        <p:spPr>
          <a:xfrm flipH="1">
            <a:off x="2657678" y="2481269"/>
            <a:ext cx="763533"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74118B-4D98-4F7E-9FA6-17BCCEE60B12}"/>
              </a:ext>
            </a:extLst>
          </p:cNvPr>
          <p:cNvCxnSpPr>
            <a:cxnSpLocks/>
            <a:stCxn id="8" idx="0"/>
            <a:endCxn id="6" idx="5"/>
          </p:cNvCxnSpPr>
          <p:nvPr/>
        </p:nvCxnSpPr>
        <p:spPr>
          <a:xfrm flipH="1" flipV="1">
            <a:off x="3943446" y="2481269"/>
            <a:ext cx="1067102" cy="2297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D41726F-E871-479A-A837-F3E606CA6B37}"/>
              </a:ext>
            </a:extLst>
          </p:cNvPr>
          <p:cNvCxnSpPr>
            <a:cxnSpLocks/>
            <a:stCxn id="7" idx="3"/>
            <a:endCxn id="9" idx="0"/>
          </p:cNvCxnSpPr>
          <p:nvPr/>
        </p:nvCxnSpPr>
        <p:spPr>
          <a:xfrm flipH="1">
            <a:off x="1658008" y="3318856"/>
            <a:ext cx="477435"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EC687E4-8FF5-49E8-AE1A-6B4AEB4353B1}"/>
              </a:ext>
            </a:extLst>
          </p:cNvPr>
          <p:cNvCxnSpPr>
            <a:cxnSpLocks/>
            <a:stCxn id="10" idx="0"/>
            <a:endCxn id="7" idx="5"/>
          </p:cNvCxnSpPr>
          <p:nvPr/>
        </p:nvCxnSpPr>
        <p:spPr>
          <a:xfrm flipH="1" flipV="1">
            <a:off x="2657678" y="3318856"/>
            <a:ext cx="503410"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37D26D-5776-4F07-A95D-F9C5688C1C7D}"/>
              </a:ext>
            </a:extLst>
          </p:cNvPr>
          <p:cNvCxnSpPr>
            <a:cxnSpLocks/>
            <a:stCxn id="8" idx="3"/>
            <a:endCxn id="11" idx="0"/>
          </p:cNvCxnSpPr>
          <p:nvPr/>
        </p:nvCxnSpPr>
        <p:spPr>
          <a:xfrm flipH="1">
            <a:off x="4337344" y="3318856"/>
            <a:ext cx="412086"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D5F633-B86C-452F-8092-CF8BECB83533}"/>
              </a:ext>
            </a:extLst>
          </p:cNvPr>
          <p:cNvCxnSpPr>
            <a:cxnSpLocks/>
            <a:stCxn id="10" idx="3"/>
            <a:endCxn id="12" idx="0"/>
          </p:cNvCxnSpPr>
          <p:nvPr/>
        </p:nvCxnSpPr>
        <p:spPr>
          <a:xfrm flipH="1">
            <a:off x="2657678" y="4291859"/>
            <a:ext cx="242292"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E351E73-5213-4A4C-8DEF-A283CB8E86CF}"/>
              </a:ext>
            </a:extLst>
          </p:cNvPr>
          <p:cNvSpPr/>
          <p:nvPr/>
        </p:nvSpPr>
        <p:spPr>
          <a:xfrm>
            <a:off x="5781712" y="4110143"/>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sp>
        <p:nvSpPr>
          <p:cNvPr id="22" name="TextBox 21">
            <a:extLst>
              <a:ext uri="{FF2B5EF4-FFF2-40B4-BE49-F238E27FC236}">
                <a16:creationId xmlns:a16="http://schemas.microsoft.com/office/drawing/2014/main" id="{29DCFF50-AA33-46AA-897F-EAF2E9B6776A}"/>
              </a:ext>
            </a:extLst>
          </p:cNvPr>
          <p:cNvSpPr txBox="1"/>
          <p:nvPr/>
        </p:nvSpPr>
        <p:spPr>
          <a:xfrm>
            <a:off x="6096000" y="1873387"/>
            <a:ext cx="5154103" cy="1477328"/>
          </a:xfrm>
          <a:prstGeom prst="rect">
            <a:avLst/>
          </a:prstGeom>
          <a:noFill/>
        </p:spPr>
        <p:txBody>
          <a:bodyPr wrap="none" rtlCol="0">
            <a:spAutoFit/>
          </a:bodyPr>
          <a:lstStyle/>
          <a:p>
            <a:r>
              <a:rPr lang="en-US" dirty="0"/>
              <a:t>Remove(H)</a:t>
            </a:r>
          </a:p>
          <a:p>
            <a:r>
              <a:rPr lang="en-US" dirty="0"/>
              <a:t>  head = remove(H, node(E))</a:t>
            </a:r>
          </a:p>
          <a:p>
            <a:r>
              <a:rPr lang="en-US" dirty="0"/>
              <a:t>    node(E).right = remove(H, node(G))</a:t>
            </a:r>
          </a:p>
          <a:p>
            <a:r>
              <a:rPr lang="en-US" dirty="0"/>
              <a:t>      node(G).right = remove(H, node(H))</a:t>
            </a:r>
          </a:p>
          <a:p>
            <a:r>
              <a:rPr lang="en-US" dirty="0"/>
              <a:t>        node(H) has no children, so return null</a:t>
            </a:r>
          </a:p>
        </p:txBody>
      </p:sp>
      <p:sp>
        <p:nvSpPr>
          <p:cNvPr id="23" name="Arrow: Right 22">
            <a:extLst>
              <a:ext uri="{FF2B5EF4-FFF2-40B4-BE49-F238E27FC236}">
                <a16:creationId xmlns:a16="http://schemas.microsoft.com/office/drawing/2014/main" id="{0C9C023A-E3B7-4623-B95D-2AAEA0741774}"/>
              </a:ext>
            </a:extLst>
          </p:cNvPr>
          <p:cNvSpPr/>
          <p:nvPr/>
        </p:nvSpPr>
        <p:spPr>
          <a:xfrm rot="3031477">
            <a:off x="5346733" y="3297319"/>
            <a:ext cx="413082" cy="25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6252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No Children Visualization</a:t>
            </a:r>
          </a:p>
        </p:txBody>
      </p:sp>
      <p:sp>
        <p:nvSpPr>
          <p:cNvPr id="6" name="Oval 5">
            <a:extLst>
              <a:ext uri="{FF2B5EF4-FFF2-40B4-BE49-F238E27FC236}">
                <a16:creationId xmlns:a16="http://schemas.microsoft.com/office/drawing/2014/main" id="{E26B47FE-22F4-4603-85C5-A15C7952A785}"/>
              </a:ext>
            </a:extLst>
          </p:cNvPr>
          <p:cNvSpPr/>
          <p:nvPr/>
        </p:nvSpPr>
        <p:spPr>
          <a:xfrm>
            <a:off x="3313052" y="187338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7" name="Oval 6">
            <a:extLst>
              <a:ext uri="{FF2B5EF4-FFF2-40B4-BE49-F238E27FC236}">
                <a16:creationId xmlns:a16="http://schemas.microsoft.com/office/drawing/2014/main" id="{CA9FF57C-8771-466D-A886-14B921F9B47F}"/>
              </a:ext>
            </a:extLst>
          </p:cNvPr>
          <p:cNvSpPr/>
          <p:nvPr/>
        </p:nvSpPr>
        <p:spPr>
          <a:xfrm>
            <a:off x="2027284"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1655F7DA-7722-4665-9A1C-20D889699D5A}"/>
              </a:ext>
            </a:extLst>
          </p:cNvPr>
          <p:cNvSpPr/>
          <p:nvPr/>
        </p:nvSpPr>
        <p:spPr>
          <a:xfrm>
            <a:off x="4641271"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DF562377-4C1B-4326-B894-8B65920B67C0}"/>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0" name="Oval 9">
            <a:extLst>
              <a:ext uri="{FF2B5EF4-FFF2-40B4-BE49-F238E27FC236}">
                <a16:creationId xmlns:a16="http://schemas.microsoft.com/office/drawing/2014/main" id="{CFF45A37-BFC2-4C41-84CC-D7414A7AB695}"/>
              </a:ext>
            </a:extLst>
          </p:cNvPr>
          <p:cNvSpPr/>
          <p:nvPr/>
        </p:nvSpPr>
        <p:spPr>
          <a:xfrm>
            <a:off x="279181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C25A5149-826B-45AC-ADAE-569530C6A19B}"/>
              </a:ext>
            </a:extLst>
          </p:cNvPr>
          <p:cNvSpPr/>
          <p:nvPr/>
        </p:nvSpPr>
        <p:spPr>
          <a:xfrm>
            <a:off x="396806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2" name="Oval 11">
            <a:extLst>
              <a:ext uri="{FF2B5EF4-FFF2-40B4-BE49-F238E27FC236}">
                <a16:creationId xmlns:a16="http://schemas.microsoft.com/office/drawing/2014/main" id="{9AC19945-48D4-4D2A-BC6F-584E6E368378}"/>
              </a:ext>
            </a:extLst>
          </p:cNvPr>
          <p:cNvSpPr/>
          <p:nvPr/>
        </p:nvSpPr>
        <p:spPr>
          <a:xfrm>
            <a:off x="2288401"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3" name="Straight Connector 12">
            <a:extLst>
              <a:ext uri="{FF2B5EF4-FFF2-40B4-BE49-F238E27FC236}">
                <a16:creationId xmlns:a16="http://schemas.microsoft.com/office/drawing/2014/main" id="{D6931914-02E5-49FB-AE43-214E2DA41A92}"/>
              </a:ext>
            </a:extLst>
          </p:cNvPr>
          <p:cNvCxnSpPr>
            <a:cxnSpLocks/>
            <a:stCxn id="6" idx="3"/>
            <a:endCxn id="7" idx="7"/>
          </p:cNvCxnSpPr>
          <p:nvPr/>
        </p:nvCxnSpPr>
        <p:spPr>
          <a:xfrm flipH="1">
            <a:off x="2657678" y="2481269"/>
            <a:ext cx="763533"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74118B-4D98-4F7E-9FA6-17BCCEE60B12}"/>
              </a:ext>
            </a:extLst>
          </p:cNvPr>
          <p:cNvCxnSpPr>
            <a:cxnSpLocks/>
            <a:stCxn id="8" idx="0"/>
            <a:endCxn id="6" idx="5"/>
          </p:cNvCxnSpPr>
          <p:nvPr/>
        </p:nvCxnSpPr>
        <p:spPr>
          <a:xfrm flipH="1" flipV="1">
            <a:off x="3943446" y="2481269"/>
            <a:ext cx="1067102" cy="2297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D41726F-E871-479A-A837-F3E606CA6B37}"/>
              </a:ext>
            </a:extLst>
          </p:cNvPr>
          <p:cNvCxnSpPr>
            <a:cxnSpLocks/>
            <a:stCxn id="7" idx="3"/>
            <a:endCxn id="9" idx="0"/>
          </p:cNvCxnSpPr>
          <p:nvPr/>
        </p:nvCxnSpPr>
        <p:spPr>
          <a:xfrm flipH="1">
            <a:off x="1658008" y="3318856"/>
            <a:ext cx="477435"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EC687E4-8FF5-49E8-AE1A-6B4AEB4353B1}"/>
              </a:ext>
            </a:extLst>
          </p:cNvPr>
          <p:cNvCxnSpPr>
            <a:cxnSpLocks/>
            <a:stCxn id="10" idx="0"/>
            <a:endCxn id="7" idx="5"/>
          </p:cNvCxnSpPr>
          <p:nvPr/>
        </p:nvCxnSpPr>
        <p:spPr>
          <a:xfrm flipH="1" flipV="1">
            <a:off x="2657678" y="3318856"/>
            <a:ext cx="503410"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37D26D-5776-4F07-A95D-F9C5688C1C7D}"/>
              </a:ext>
            </a:extLst>
          </p:cNvPr>
          <p:cNvCxnSpPr>
            <a:cxnSpLocks/>
            <a:stCxn id="8" idx="3"/>
            <a:endCxn id="11" idx="0"/>
          </p:cNvCxnSpPr>
          <p:nvPr/>
        </p:nvCxnSpPr>
        <p:spPr>
          <a:xfrm flipH="1">
            <a:off x="4337344" y="3318856"/>
            <a:ext cx="412086"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D5F633-B86C-452F-8092-CF8BECB83533}"/>
              </a:ext>
            </a:extLst>
          </p:cNvPr>
          <p:cNvCxnSpPr>
            <a:cxnSpLocks/>
            <a:stCxn id="10" idx="3"/>
            <a:endCxn id="12" idx="0"/>
          </p:cNvCxnSpPr>
          <p:nvPr/>
        </p:nvCxnSpPr>
        <p:spPr>
          <a:xfrm flipH="1">
            <a:off x="2657678" y="4291859"/>
            <a:ext cx="242292"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9DCFF50-AA33-46AA-897F-EAF2E9B6776A}"/>
              </a:ext>
            </a:extLst>
          </p:cNvPr>
          <p:cNvSpPr txBox="1"/>
          <p:nvPr/>
        </p:nvSpPr>
        <p:spPr>
          <a:xfrm>
            <a:off x="6096000" y="1873387"/>
            <a:ext cx="4288418" cy="1200329"/>
          </a:xfrm>
          <a:prstGeom prst="rect">
            <a:avLst/>
          </a:prstGeom>
          <a:noFill/>
        </p:spPr>
        <p:txBody>
          <a:bodyPr wrap="none" rtlCol="0">
            <a:spAutoFit/>
          </a:bodyPr>
          <a:lstStyle/>
          <a:p>
            <a:r>
              <a:rPr lang="en-US" dirty="0"/>
              <a:t>Remove(H)</a:t>
            </a:r>
          </a:p>
          <a:p>
            <a:r>
              <a:rPr lang="en-US" dirty="0"/>
              <a:t>  head = remove(H, node(E))</a:t>
            </a:r>
          </a:p>
          <a:p>
            <a:r>
              <a:rPr lang="en-US" dirty="0"/>
              <a:t>    node(E).right = remove(H, node(G))</a:t>
            </a:r>
          </a:p>
          <a:p>
            <a:r>
              <a:rPr lang="en-US" dirty="0"/>
              <a:t>      node(G).right = null</a:t>
            </a:r>
          </a:p>
        </p:txBody>
      </p:sp>
      <p:sp>
        <p:nvSpPr>
          <p:cNvPr id="23" name="Arrow: Right 22">
            <a:extLst>
              <a:ext uri="{FF2B5EF4-FFF2-40B4-BE49-F238E27FC236}">
                <a16:creationId xmlns:a16="http://schemas.microsoft.com/office/drawing/2014/main" id="{0C9C023A-E3B7-4623-B95D-2AAEA0741774}"/>
              </a:ext>
            </a:extLst>
          </p:cNvPr>
          <p:cNvSpPr/>
          <p:nvPr/>
        </p:nvSpPr>
        <p:spPr>
          <a:xfrm rot="3031477">
            <a:off x="4542889" y="2350718"/>
            <a:ext cx="413082" cy="25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052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Style Feedback</a:t>
            </a:r>
          </a:p>
        </p:txBody>
      </p:sp>
      <p:sp>
        <p:nvSpPr>
          <p:cNvPr id="3" name="Content Placeholder 2"/>
          <p:cNvSpPr>
            <a:spLocks noGrp="1"/>
          </p:cNvSpPr>
          <p:nvPr>
            <p:ph idx="1"/>
          </p:nvPr>
        </p:nvSpPr>
        <p:spPr/>
        <p:txBody>
          <a:bodyPr/>
          <a:lstStyle/>
          <a:p>
            <a:r>
              <a:rPr lang="en-US" dirty="0"/>
              <a:t>Even distribution of preference for slides, whiteboard, worksheets</a:t>
            </a:r>
          </a:p>
        </p:txBody>
      </p:sp>
      <p:sp>
        <p:nvSpPr>
          <p:cNvPr id="4" name="Slide Number Placeholder 3">
            <a:extLst>
              <a:ext uri="{FF2B5EF4-FFF2-40B4-BE49-F238E27FC236}">
                <a16:creationId xmlns:a16="http://schemas.microsoft.com/office/drawing/2014/main" id="{F317A474-CF82-45CB-AC3E-9ECEB6B8E9AD}"/>
              </a:ext>
            </a:extLst>
          </p:cNvPr>
          <p:cNvSpPr>
            <a:spLocks noGrp="1"/>
          </p:cNvSpPr>
          <p:nvPr>
            <p:ph type="sldNum" sz="quarter" idx="12"/>
          </p:nvPr>
        </p:nvSpPr>
        <p:spPr/>
        <p:txBody>
          <a:bodyPr/>
          <a:lstStyle/>
          <a:p>
            <a:fld id="{8FDBFFB2-86D9-4B8F-A59A-553A60B94BBE}" type="slidenum">
              <a:rPr lang="en-US" smtClean="0"/>
              <a:t>3</a:t>
            </a:fld>
            <a:endParaRPr lang="en-US"/>
          </a:p>
        </p:txBody>
      </p:sp>
      <p:pic>
        <p:nvPicPr>
          <p:cNvPr id="6" name="Picture 5">
            <a:extLst>
              <a:ext uri="{FF2B5EF4-FFF2-40B4-BE49-F238E27FC236}">
                <a16:creationId xmlns:a16="http://schemas.microsoft.com/office/drawing/2014/main" id="{EC084634-2E9A-4E25-98CF-52FCE27293E4}"/>
              </a:ext>
            </a:extLst>
          </p:cNvPr>
          <p:cNvPicPr>
            <a:picLocks noChangeAspect="1"/>
          </p:cNvPicPr>
          <p:nvPr/>
        </p:nvPicPr>
        <p:blipFill rotWithShape="1">
          <a:blip r:embed="rId3">
            <a:extLst>
              <a:ext uri="{28A0092B-C50C-407E-A947-70E740481C1C}">
                <a14:useLocalDpi xmlns:a14="http://schemas.microsoft.com/office/drawing/2010/main" val="0"/>
              </a:ext>
            </a:extLst>
          </a:blip>
          <a:srcRect l="14709" t="23650" r="17583" b="29500"/>
          <a:stretch/>
        </p:blipFill>
        <p:spPr>
          <a:xfrm>
            <a:off x="2208213" y="2158635"/>
            <a:ext cx="6654720" cy="3453600"/>
          </a:xfrm>
          <a:prstGeom prst="rect">
            <a:avLst/>
          </a:prstGeom>
        </p:spPr>
      </p:pic>
    </p:spTree>
    <p:extLst>
      <p:ext uri="{BB962C8B-B14F-4D97-AF65-F5344CB8AC3E}">
        <p14:creationId xmlns:p14="http://schemas.microsoft.com/office/powerpoint/2010/main" val="3052330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No Children Visualization</a:t>
            </a:r>
          </a:p>
        </p:txBody>
      </p:sp>
      <p:sp>
        <p:nvSpPr>
          <p:cNvPr id="6" name="Oval 5">
            <a:extLst>
              <a:ext uri="{FF2B5EF4-FFF2-40B4-BE49-F238E27FC236}">
                <a16:creationId xmlns:a16="http://schemas.microsoft.com/office/drawing/2014/main" id="{E26B47FE-22F4-4603-85C5-A15C7952A785}"/>
              </a:ext>
            </a:extLst>
          </p:cNvPr>
          <p:cNvSpPr/>
          <p:nvPr/>
        </p:nvSpPr>
        <p:spPr>
          <a:xfrm>
            <a:off x="3313052" y="187338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7" name="Oval 6">
            <a:extLst>
              <a:ext uri="{FF2B5EF4-FFF2-40B4-BE49-F238E27FC236}">
                <a16:creationId xmlns:a16="http://schemas.microsoft.com/office/drawing/2014/main" id="{CA9FF57C-8771-466D-A886-14B921F9B47F}"/>
              </a:ext>
            </a:extLst>
          </p:cNvPr>
          <p:cNvSpPr/>
          <p:nvPr/>
        </p:nvSpPr>
        <p:spPr>
          <a:xfrm>
            <a:off x="2027284"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1655F7DA-7722-4665-9A1C-20D889699D5A}"/>
              </a:ext>
            </a:extLst>
          </p:cNvPr>
          <p:cNvSpPr/>
          <p:nvPr/>
        </p:nvSpPr>
        <p:spPr>
          <a:xfrm>
            <a:off x="4641271"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DF562377-4C1B-4326-B894-8B65920B67C0}"/>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0" name="Oval 9">
            <a:extLst>
              <a:ext uri="{FF2B5EF4-FFF2-40B4-BE49-F238E27FC236}">
                <a16:creationId xmlns:a16="http://schemas.microsoft.com/office/drawing/2014/main" id="{CFF45A37-BFC2-4C41-84CC-D7414A7AB695}"/>
              </a:ext>
            </a:extLst>
          </p:cNvPr>
          <p:cNvSpPr/>
          <p:nvPr/>
        </p:nvSpPr>
        <p:spPr>
          <a:xfrm>
            <a:off x="279181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C25A5149-826B-45AC-ADAE-569530C6A19B}"/>
              </a:ext>
            </a:extLst>
          </p:cNvPr>
          <p:cNvSpPr/>
          <p:nvPr/>
        </p:nvSpPr>
        <p:spPr>
          <a:xfrm>
            <a:off x="396806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2" name="Oval 11">
            <a:extLst>
              <a:ext uri="{FF2B5EF4-FFF2-40B4-BE49-F238E27FC236}">
                <a16:creationId xmlns:a16="http://schemas.microsoft.com/office/drawing/2014/main" id="{9AC19945-48D4-4D2A-BC6F-584E6E368378}"/>
              </a:ext>
            </a:extLst>
          </p:cNvPr>
          <p:cNvSpPr/>
          <p:nvPr/>
        </p:nvSpPr>
        <p:spPr>
          <a:xfrm>
            <a:off x="2288401"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3" name="Straight Connector 12">
            <a:extLst>
              <a:ext uri="{FF2B5EF4-FFF2-40B4-BE49-F238E27FC236}">
                <a16:creationId xmlns:a16="http://schemas.microsoft.com/office/drawing/2014/main" id="{D6931914-02E5-49FB-AE43-214E2DA41A92}"/>
              </a:ext>
            </a:extLst>
          </p:cNvPr>
          <p:cNvCxnSpPr>
            <a:cxnSpLocks/>
            <a:stCxn id="6" idx="3"/>
            <a:endCxn id="7" idx="7"/>
          </p:cNvCxnSpPr>
          <p:nvPr/>
        </p:nvCxnSpPr>
        <p:spPr>
          <a:xfrm flipH="1">
            <a:off x="2657678" y="2481269"/>
            <a:ext cx="763533"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74118B-4D98-4F7E-9FA6-17BCCEE60B12}"/>
              </a:ext>
            </a:extLst>
          </p:cNvPr>
          <p:cNvCxnSpPr>
            <a:cxnSpLocks/>
            <a:stCxn id="8" idx="0"/>
            <a:endCxn id="6" idx="5"/>
          </p:cNvCxnSpPr>
          <p:nvPr/>
        </p:nvCxnSpPr>
        <p:spPr>
          <a:xfrm flipH="1" flipV="1">
            <a:off x="3943446" y="2481269"/>
            <a:ext cx="1067102" cy="2297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D41726F-E871-479A-A837-F3E606CA6B37}"/>
              </a:ext>
            </a:extLst>
          </p:cNvPr>
          <p:cNvCxnSpPr>
            <a:cxnSpLocks/>
            <a:stCxn id="7" idx="3"/>
            <a:endCxn id="9" idx="0"/>
          </p:cNvCxnSpPr>
          <p:nvPr/>
        </p:nvCxnSpPr>
        <p:spPr>
          <a:xfrm flipH="1">
            <a:off x="1658008" y="3318856"/>
            <a:ext cx="477435"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EC687E4-8FF5-49E8-AE1A-6B4AEB4353B1}"/>
              </a:ext>
            </a:extLst>
          </p:cNvPr>
          <p:cNvCxnSpPr>
            <a:cxnSpLocks/>
            <a:stCxn id="10" idx="0"/>
            <a:endCxn id="7" idx="5"/>
          </p:cNvCxnSpPr>
          <p:nvPr/>
        </p:nvCxnSpPr>
        <p:spPr>
          <a:xfrm flipH="1" flipV="1">
            <a:off x="2657678" y="3318856"/>
            <a:ext cx="503410"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37D26D-5776-4F07-A95D-F9C5688C1C7D}"/>
              </a:ext>
            </a:extLst>
          </p:cNvPr>
          <p:cNvCxnSpPr>
            <a:cxnSpLocks/>
            <a:stCxn id="8" idx="3"/>
            <a:endCxn id="11" idx="0"/>
          </p:cNvCxnSpPr>
          <p:nvPr/>
        </p:nvCxnSpPr>
        <p:spPr>
          <a:xfrm flipH="1">
            <a:off x="4337344" y="3318856"/>
            <a:ext cx="412086"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D5F633-B86C-452F-8092-CF8BECB83533}"/>
              </a:ext>
            </a:extLst>
          </p:cNvPr>
          <p:cNvCxnSpPr>
            <a:cxnSpLocks/>
            <a:stCxn id="10" idx="3"/>
            <a:endCxn id="12" idx="0"/>
          </p:cNvCxnSpPr>
          <p:nvPr/>
        </p:nvCxnSpPr>
        <p:spPr>
          <a:xfrm flipH="1">
            <a:off x="2657678" y="4291859"/>
            <a:ext cx="242292"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370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Code</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a:xfrm>
            <a:off x="589137" y="1600200"/>
            <a:ext cx="4502979" cy="4114800"/>
          </a:xfrm>
        </p:spPr>
        <p:txBody>
          <a:bodyPr>
            <a:normAutofit/>
          </a:bodyPr>
          <a:lstStyle/>
          <a:p>
            <a:pPr marL="45720" indent="0">
              <a:buNone/>
            </a:pPr>
            <a:r>
              <a:rPr lang="en-US" sz="1400" dirty="0">
                <a:latin typeface="Consolas" panose="020B0609020204030204" pitchFamily="49" charset="0"/>
              </a:rPr>
              <a:t>void remove(T data) {</a:t>
            </a:r>
            <a:br>
              <a:rPr lang="en-US" sz="1400" dirty="0">
                <a:latin typeface="Consolas" panose="020B0609020204030204" pitchFamily="49" charset="0"/>
              </a:rPr>
            </a:br>
            <a:r>
              <a:rPr lang="en-US" sz="1400" dirty="0">
                <a:latin typeface="Consolas" panose="020B0609020204030204" pitchFamily="49" charset="0"/>
              </a:rPr>
              <a:t>  head = remove(data, root)</a:t>
            </a:r>
            <a:br>
              <a:rPr lang="en-US" sz="1400" dirty="0">
                <a:latin typeface="Consolas" panose="020B0609020204030204" pitchFamily="49" charset="0"/>
              </a:rPr>
            </a:br>
            <a:r>
              <a:rPr lang="en-US" sz="1400" dirty="0">
                <a:latin typeface="Consolas" panose="020B0609020204030204" pitchFamily="49" charset="0"/>
              </a:rPr>
              <a:t>}</a:t>
            </a:r>
          </a:p>
          <a:p>
            <a:pPr marL="45720" indent="0">
              <a:buNone/>
            </a:pPr>
            <a:r>
              <a:rPr lang="en-US" sz="1400" dirty="0">
                <a:latin typeface="Consolas" panose="020B0609020204030204" pitchFamily="49" charset="0"/>
              </a:rPr>
              <a:t>node remove(data, node) {</a:t>
            </a:r>
            <a:br>
              <a:rPr lang="en-US" sz="1400" dirty="0">
                <a:latin typeface="Consolas" panose="020B0609020204030204" pitchFamily="49" charset="0"/>
              </a:rPr>
            </a:br>
            <a:r>
              <a:rPr lang="en-US" sz="1400" dirty="0">
                <a:latin typeface="Consolas" panose="020B0609020204030204" pitchFamily="49" charset="0"/>
              </a:rPr>
              <a:t>  if node is null {</a:t>
            </a:r>
            <a:br>
              <a:rPr lang="en-US" sz="1400" dirty="0">
                <a:latin typeface="Consolas" panose="020B0609020204030204" pitchFamily="49" charset="0"/>
              </a:rPr>
            </a:br>
            <a:r>
              <a:rPr lang="en-US" sz="1400" dirty="0">
                <a:latin typeface="Consolas" panose="020B0609020204030204" pitchFamily="49" charset="0"/>
              </a:rPr>
              <a:t>    return null</a:t>
            </a:r>
            <a:br>
              <a:rPr lang="en-US" sz="1400" dirty="0">
                <a:latin typeface="Consolas" panose="020B0609020204030204" pitchFamily="49" charset="0"/>
              </a:rPr>
            </a:br>
            <a:r>
              <a:rPr lang="en-US" sz="1400" dirty="0">
                <a:latin typeface="Consolas" panose="020B0609020204030204" pitchFamily="49" charset="0"/>
              </a:rPr>
              <a:t>  } else if data equals </a:t>
            </a:r>
            <a:r>
              <a:rPr lang="en-US" sz="1400" dirty="0" err="1">
                <a:latin typeface="Consolas" panose="020B0609020204030204" pitchFamily="49" charset="0"/>
              </a:rPr>
              <a:t>node.data</a:t>
            </a: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a:t>
            </a:r>
            <a:r>
              <a:rPr lang="en-US" sz="1400" dirty="0">
                <a:highlight>
                  <a:srgbClr val="FFFF00"/>
                </a:highlight>
                <a:latin typeface="Consolas" panose="020B0609020204030204" pitchFamily="49" charset="0"/>
              </a:rPr>
              <a:t>return </a:t>
            </a:r>
            <a:r>
              <a:rPr lang="en-US" sz="1400" dirty="0" err="1">
                <a:highlight>
                  <a:srgbClr val="FFFF00"/>
                </a:highlight>
                <a:latin typeface="Consolas" panose="020B0609020204030204" pitchFamily="49" charset="0"/>
              </a:rPr>
              <a:t>removeChildCase</a:t>
            </a:r>
            <a:r>
              <a:rPr lang="en-US" sz="1400" dirty="0">
                <a:highlight>
                  <a:srgbClr val="FFFF00"/>
                </a:highlight>
                <a:latin typeface="Consolas" panose="020B0609020204030204" pitchFamily="49" charset="0"/>
              </a:rPr>
              <a:t>(node)</a:t>
            </a:r>
            <a:br>
              <a:rPr lang="en-US" sz="1400" dirty="0">
                <a:latin typeface="Consolas" panose="020B0609020204030204" pitchFamily="49" charset="0"/>
              </a:rPr>
            </a:br>
            <a:r>
              <a:rPr lang="en-US" sz="1400" dirty="0">
                <a:latin typeface="Consolas" panose="020B0609020204030204" pitchFamily="49" charset="0"/>
              </a:rPr>
              <a:t>  } else {</a:t>
            </a:r>
            <a:br>
              <a:rPr lang="en-US" sz="1400" dirty="0">
                <a:latin typeface="Consolas" panose="020B0609020204030204" pitchFamily="49" charset="0"/>
              </a:rPr>
            </a:br>
            <a:r>
              <a:rPr lang="en-US" sz="1400" dirty="0">
                <a:latin typeface="Consolas" panose="020B0609020204030204" pitchFamily="49" charset="0"/>
              </a:rPr>
              <a:t>    if data &lt; </a:t>
            </a:r>
            <a:r>
              <a:rPr lang="en-US" sz="1400" dirty="0" err="1">
                <a:latin typeface="Consolas" panose="020B0609020204030204" pitchFamily="49" charset="0"/>
              </a:rPr>
              <a:t>node.data</a:t>
            </a: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node.left</a:t>
            </a:r>
            <a:r>
              <a:rPr lang="en-US" sz="1400" dirty="0">
                <a:latin typeface="Consolas" panose="020B0609020204030204" pitchFamily="49" charset="0"/>
              </a:rPr>
              <a:t> = remove(data, </a:t>
            </a:r>
            <a:r>
              <a:rPr lang="en-US" sz="1400" dirty="0" err="1">
                <a:latin typeface="Consolas" panose="020B0609020204030204" pitchFamily="49" charset="0"/>
              </a:rPr>
              <a:t>node.left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 else {</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node.right</a:t>
            </a:r>
            <a:r>
              <a:rPr lang="en-US" sz="1400" dirty="0">
                <a:latin typeface="Consolas" panose="020B0609020204030204" pitchFamily="49" charset="0"/>
              </a:rPr>
              <a:t> = remove(data, </a:t>
            </a:r>
            <a:r>
              <a:rPr lang="en-US" sz="1400" dirty="0" err="1">
                <a:latin typeface="Consolas" panose="020B0609020204030204" pitchFamily="49" charset="0"/>
              </a:rPr>
              <a:t>node.right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return node</a:t>
            </a:r>
            <a:br>
              <a:rPr lang="en-US" sz="1400" dirty="0">
                <a:latin typeface="Consolas" panose="020B0609020204030204" pitchFamily="49" charset="0"/>
              </a:rPr>
            </a:br>
            <a:r>
              <a:rPr lang="en-US" sz="1400" dirty="0">
                <a:latin typeface="Consolas" panose="020B0609020204030204" pitchFamily="49" charset="0"/>
              </a:rPr>
              <a:t>}</a:t>
            </a:r>
          </a:p>
          <a:p>
            <a:pPr marL="45720" indent="0">
              <a:buNone/>
            </a:pPr>
            <a:endParaRPr lang="en-US" sz="1400" dirty="0">
              <a:latin typeface="Consolas" panose="020B0609020204030204" pitchFamily="49" charset="0"/>
            </a:endParaRPr>
          </a:p>
        </p:txBody>
      </p:sp>
      <p:sp>
        <p:nvSpPr>
          <p:cNvPr id="4" name="Content Placeholder 2">
            <a:extLst>
              <a:ext uri="{FF2B5EF4-FFF2-40B4-BE49-F238E27FC236}">
                <a16:creationId xmlns:a16="http://schemas.microsoft.com/office/drawing/2014/main" id="{B3F72856-8C81-46D2-B524-1B3EC613F7AA}"/>
              </a:ext>
            </a:extLst>
          </p:cNvPr>
          <p:cNvSpPr txBox="1">
            <a:spLocks/>
          </p:cNvSpPr>
          <p:nvPr/>
        </p:nvSpPr>
        <p:spPr>
          <a:xfrm>
            <a:off x="5092116" y="1600200"/>
            <a:ext cx="6291745" cy="41148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a:lstStyle>
          <a:p>
            <a:pPr marL="45720" indent="0">
              <a:buNone/>
            </a:pPr>
            <a:r>
              <a:rPr lang="en-US" sz="1800" dirty="0">
                <a:latin typeface="Consolas" panose="020B0609020204030204" pitchFamily="49" charset="0"/>
              </a:rPr>
              <a:t>node </a:t>
            </a:r>
            <a:r>
              <a:rPr lang="en-US" sz="1800" dirty="0" err="1">
                <a:latin typeface="Consolas" panose="020B0609020204030204" pitchFamily="49" charset="0"/>
              </a:rPr>
              <a:t>removeChildCase</a:t>
            </a:r>
            <a:r>
              <a:rPr lang="en-US" sz="1800" dirty="0">
                <a:latin typeface="Consolas" panose="020B0609020204030204" pitchFamily="49" charset="0"/>
              </a:rPr>
              <a:t>(node) {</a:t>
            </a:r>
            <a:br>
              <a:rPr lang="en-US" sz="1800" dirty="0">
                <a:latin typeface="Consolas" panose="020B0609020204030204" pitchFamily="49" charset="0"/>
              </a:rPr>
            </a:br>
            <a:r>
              <a:rPr lang="en-US" sz="1800" dirty="0">
                <a:latin typeface="Consolas" panose="020B0609020204030204" pitchFamily="49" charset="0"/>
              </a:rPr>
              <a:t>  if node has no children {</a:t>
            </a:r>
            <a:br>
              <a:rPr lang="en-US" sz="1800" dirty="0">
                <a:latin typeface="Consolas" panose="020B0609020204030204" pitchFamily="49" charset="0"/>
              </a:rPr>
            </a:br>
            <a:r>
              <a:rPr lang="en-US" sz="1800" dirty="0">
                <a:latin typeface="Consolas" panose="020B0609020204030204" pitchFamily="49" charset="0"/>
              </a:rPr>
              <a:t>    return null</a:t>
            </a:r>
            <a:br>
              <a:rPr lang="en-US" sz="1800" dirty="0">
                <a:latin typeface="Consolas" panose="020B0609020204030204" pitchFamily="49" charset="0"/>
              </a:rPr>
            </a:br>
            <a:r>
              <a:rPr lang="en-US" sz="1800" dirty="0">
                <a:latin typeface="Consolas" panose="020B0609020204030204" pitchFamily="49" charset="0"/>
              </a:rPr>
              <a:t>  } else if node has 1 child {</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  } else { // if node has 2 children</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a:t>
            </a:r>
          </a:p>
        </p:txBody>
      </p:sp>
    </p:spTree>
    <p:extLst>
      <p:ext uri="{BB962C8B-B14F-4D97-AF65-F5344CB8AC3E}">
        <p14:creationId xmlns:p14="http://schemas.microsoft.com/office/powerpoint/2010/main" val="2137788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1 Child</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p:txBody>
          <a:bodyPr/>
          <a:lstStyle/>
          <a:p>
            <a:r>
              <a:rPr lang="en-US" dirty="0"/>
              <a:t>If we remove a node n that has 1 child:</a:t>
            </a:r>
          </a:p>
          <a:p>
            <a:pPr lvl="1"/>
            <a:r>
              <a:rPr lang="en-US" dirty="0"/>
              <a:t>For the parent node of n, set the left or right (whichever n is) to that 1 child of n.</a:t>
            </a:r>
          </a:p>
          <a:p>
            <a:pPr lvl="1"/>
            <a:r>
              <a:rPr lang="en-US" dirty="0"/>
              <a:t>That child is the only node that can replace n and still maintain the BST property.</a:t>
            </a:r>
          </a:p>
        </p:txBody>
      </p:sp>
    </p:spTree>
    <p:extLst>
      <p:ext uri="{BB962C8B-B14F-4D97-AF65-F5344CB8AC3E}">
        <p14:creationId xmlns:p14="http://schemas.microsoft.com/office/powerpoint/2010/main" val="1258279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1 Child Visualization</a:t>
            </a:r>
          </a:p>
        </p:txBody>
      </p:sp>
      <p:sp>
        <p:nvSpPr>
          <p:cNvPr id="6" name="Oval 5">
            <a:extLst>
              <a:ext uri="{FF2B5EF4-FFF2-40B4-BE49-F238E27FC236}">
                <a16:creationId xmlns:a16="http://schemas.microsoft.com/office/drawing/2014/main" id="{E26B47FE-22F4-4603-85C5-A15C7952A785}"/>
              </a:ext>
            </a:extLst>
          </p:cNvPr>
          <p:cNvSpPr/>
          <p:nvPr/>
        </p:nvSpPr>
        <p:spPr>
          <a:xfrm>
            <a:off x="3313052" y="187338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7" name="Oval 6">
            <a:extLst>
              <a:ext uri="{FF2B5EF4-FFF2-40B4-BE49-F238E27FC236}">
                <a16:creationId xmlns:a16="http://schemas.microsoft.com/office/drawing/2014/main" id="{CA9FF57C-8771-466D-A886-14B921F9B47F}"/>
              </a:ext>
            </a:extLst>
          </p:cNvPr>
          <p:cNvSpPr/>
          <p:nvPr/>
        </p:nvSpPr>
        <p:spPr>
          <a:xfrm>
            <a:off x="2027284"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1655F7DA-7722-4665-9A1C-20D889699D5A}"/>
              </a:ext>
            </a:extLst>
          </p:cNvPr>
          <p:cNvSpPr/>
          <p:nvPr/>
        </p:nvSpPr>
        <p:spPr>
          <a:xfrm>
            <a:off x="4641271"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DF562377-4C1B-4326-B894-8B65920B67C0}"/>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0" name="Oval 9">
            <a:extLst>
              <a:ext uri="{FF2B5EF4-FFF2-40B4-BE49-F238E27FC236}">
                <a16:creationId xmlns:a16="http://schemas.microsoft.com/office/drawing/2014/main" id="{CFF45A37-BFC2-4C41-84CC-D7414A7AB695}"/>
              </a:ext>
            </a:extLst>
          </p:cNvPr>
          <p:cNvSpPr/>
          <p:nvPr/>
        </p:nvSpPr>
        <p:spPr>
          <a:xfrm>
            <a:off x="279181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C25A5149-826B-45AC-ADAE-569530C6A19B}"/>
              </a:ext>
            </a:extLst>
          </p:cNvPr>
          <p:cNvSpPr/>
          <p:nvPr/>
        </p:nvSpPr>
        <p:spPr>
          <a:xfrm>
            <a:off x="396806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2" name="Oval 11">
            <a:extLst>
              <a:ext uri="{FF2B5EF4-FFF2-40B4-BE49-F238E27FC236}">
                <a16:creationId xmlns:a16="http://schemas.microsoft.com/office/drawing/2014/main" id="{9AC19945-48D4-4D2A-BC6F-584E6E368378}"/>
              </a:ext>
            </a:extLst>
          </p:cNvPr>
          <p:cNvSpPr/>
          <p:nvPr/>
        </p:nvSpPr>
        <p:spPr>
          <a:xfrm>
            <a:off x="2288401"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3" name="Straight Connector 12">
            <a:extLst>
              <a:ext uri="{FF2B5EF4-FFF2-40B4-BE49-F238E27FC236}">
                <a16:creationId xmlns:a16="http://schemas.microsoft.com/office/drawing/2014/main" id="{D6931914-02E5-49FB-AE43-214E2DA41A92}"/>
              </a:ext>
            </a:extLst>
          </p:cNvPr>
          <p:cNvCxnSpPr>
            <a:cxnSpLocks/>
            <a:stCxn id="6" idx="3"/>
            <a:endCxn id="7" idx="7"/>
          </p:cNvCxnSpPr>
          <p:nvPr/>
        </p:nvCxnSpPr>
        <p:spPr>
          <a:xfrm flipH="1">
            <a:off x="2657678" y="2481269"/>
            <a:ext cx="763533"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74118B-4D98-4F7E-9FA6-17BCCEE60B12}"/>
              </a:ext>
            </a:extLst>
          </p:cNvPr>
          <p:cNvCxnSpPr>
            <a:cxnSpLocks/>
            <a:stCxn id="8" idx="0"/>
            <a:endCxn id="6" idx="5"/>
          </p:cNvCxnSpPr>
          <p:nvPr/>
        </p:nvCxnSpPr>
        <p:spPr>
          <a:xfrm flipH="1" flipV="1">
            <a:off x="3943446" y="2481269"/>
            <a:ext cx="1067102" cy="2297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D41726F-E871-479A-A837-F3E606CA6B37}"/>
              </a:ext>
            </a:extLst>
          </p:cNvPr>
          <p:cNvCxnSpPr>
            <a:cxnSpLocks/>
            <a:stCxn id="7" idx="3"/>
            <a:endCxn id="9" idx="0"/>
          </p:cNvCxnSpPr>
          <p:nvPr/>
        </p:nvCxnSpPr>
        <p:spPr>
          <a:xfrm flipH="1">
            <a:off x="1658008" y="3318856"/>
            <a:ext cx="477435"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EC687E4-8FF5-49E8-AE1A-6B4AEB4353B1}"/>
              </a:ext>
            </a:extLst>
          </p:cNvPr>
          <p:cNvCxnSpPr>
            <a:cxnSpLocks/>
            <a:stCxn id="10" idx="0"/>
            <a:endCxn id="7" idx="5"/>
          </p:cNvCxnSpPr>
          <p:nvPr/>
        </p:nvCxnSpPr>
        <p:spPr>
          <a:xfrm flipH="1" flipV="1">
            <a:off x="2657678" y="3318856"/>
            <a:ext cx="503410"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37D26D-5776-4F07-A95D-F9C5688C1C7D}"/>
              </a:ext>
            </a:extLst>
          </p:cNvPr>
          <p:cNvCxnSpPr>
            <a:cxnSpLocks/>
            <a:stCxn id="8" idx="3"/>
            <a:endCxn id="11" idx="0"/>
          </p:cNvCxnSpPr>
          <p:nvPr/>
        </p:nvCxnSpPr>
        <p:spPr>
          <a:xfrm flipH="1">
            <a:off x="4337344" y="3318856"/>
            <a:ext cx="412086"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D5F633-B86C-452F-8092-CF8BECB83533}"/>
              </a:ext>
            </a:extLst>
          </p:cNvPr>
          <p:cNvCxnSpPr>
            <a:cxnSpLocks/>
            <a:stCxn id="10" idx="3"/>
            <a:endCxn id="12" idx="0"/>
          </p:cNvCxnSpPr>
          <p:nvPr/>
        </p:nvCxnSpPr>
        <p:spPr>
          <a:xfrm flipH="1">
            <a:off x="2657678" y="4291859"/>
            <a:ext cx="242292"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E351E73-5213-4A4C-8DEF-A283CB8E86CF}"/>
              </a:ext>
            </a:extLst>
          </p:cNvPr>
          <p:cNvSpPr/>
          <p:nvPr/>
        </p:nvSpPr>
        <p:spPr>
          <a:xfrm>
            <a:off x="535744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21" name="Straight Connector 20">
            <a:extLst>
              <a:ext uri="{FF2B5EF4-FFF2-40B4-BE49-F238E27FC236}">
                <a16:creationId xmlns:a16="http://schemas.microsoft.com/office/drawing/2014/main" id="{F1D6B879-6370-40A0-9712-4CA7B6BF38E1}"/>
              </a:ext>
            </a:extLst>
          </p:cNvPr>
          <p:cNvCxnSpPr>
            <a:cxnSpLocks/>
            <a:stCxn id="20" idx="0"/>
            <a:endCxn id="8" idx="5"/>
          </p:cNvCxnSpPr>
          <p:nvPr/>
        </p:nvCxnSpPr>
        <p:spPr>
          <a:xfrm flipH="1" flipV="1">
            <a:off x="5271665" y="3318856"/>
            <a:ext cx="455059"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9DCFF50-AA33-46AA-897F-EAF2E9B6776A}"/>
              </a:ext>
            </a:extLst>
          </p:cNvPr>
          <p:cNvSpPr txBox="1"/>
          <p:nvPr/>
        </p:nvSpPr>
        <p:spPr>
          <a:xfrm>
            <a:off x="6096000" y="1873387"/>
            <a:ext cx="1314784" cy="369332"/>
          </a:xfrm>
          <a:prstGeom prst="rect">
            <a:avLst/>
          </a:prstGeom>
          <a:noFill/>
        </p:spPr>
        <p:txBody>
          <a:bodyPr wrap="none" rtlCol="0">
            <a:spAutoFit/>
          </a:bodyPr>
          <a:lstStyle/>
          <a:p>
            <a:r>
              <a:rPr lang="en-US" dirty="0"/>
              <a:t>Remove(D)</a:t>
            </a:r>
          </a:p>
        </p:txBody>
      </p:sp>
    </p:spTree>
    <p:extLst>
      <p:ext uri="{BB962C8B-B14F-4D97-AF65-F5344CB8AC3E}">
        <p14:creationId xmlns:p14="http://schemas.microsoft.com/office/powerpoint/2010/main" val="1695282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1 Child Visualization</a:t>
            </a:r>
          </a:p>
        </p:txBody>
      </p:sp>
      <p:sp>
        <p:nvSpPr>
          <p:cNvPr id="6" name="Oval 5">
            <a:extLst>
              <a:ext uri="{FF2B5EF4-FFF2-40B4-BE49-F238E27FC236}">
                <a16:creationId xmlns:a16="http://schemas.microsoft.com/office/drawing/2014/main" id="{E26B47FE-22F4-4603-85C5-A15C7952A785}"/>
              </a:ext>
            </a:extLst>
          </p:cNvPr>
          <p:cNvSpPr/>
          <p:nvPr/>
        </p:nvSpPr>
        <p:spPr>
          <a:xfrm>
            <a:off x="3313052" y="187338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7" name="Oval 6">
            <a:extLst>
              <a:ext uri="{FF2B5EF4-FFF2-40B4-BE49-F238E27FC236}">
                <a16:creationId xmlns:a16="http://schemas.microsoft.com/office/drawing/2014/main" id="{CA9FF57C-8771-466D-A886-14B921F9B47F}"/>
              </a:ext>
            </a:extLst>
          </p:cNvPr>
          <p:cNvSpPr/>
          <p:nvPr/>
        </p:nvSpPr>
        <p:spPr>
          <a:xfrm>
            <a:off x="2027284"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1655F7DA-7722-4665-9A1C-20D889699D5A}"/>
              </a:ext>
            </a:extLst>
          </p:cNvPr>
          <p:cNvSpPr/>
          <p:nvPr/>
        </p:nvSpPr>
        <p:spPr>
          <a:xfrm>
            <a:off x="4641271"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DF562377-4C1B-4326-B894-8B65920B67C0}"/>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0" name="Oval 9">
            <a:extLst>
              <a:ext uri="{FF2B5EF4-FFF2-40B4-BE49-F238E27FC236}">
                <a16:creationId xmlns:a16="http://schemas.microsoft.com/office/drawing/2014/main" id="{CFF45A37-BFC2-4C41-84CC-D7414A7AB695}"/>
              </a:ext>
            </a:extLst>
          </p:cNvPr>
          <p:cNvSpPr/>
          <p:nvPr/>
        </p:nvSpPr>
        <p:spPr>
          <a:xfrm>
            <a:off x="279181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C25A5149-826B-45AC-ADAE-569530C6A19B}"/>
              </a:ext>
            </a:extLst>
          </p:cNvPr>
          <p:cNvSpPr/>
          <p:nvPr/>
        </p:nvSpPr>
        <p:spPr>
          <a:xfrm>
            <a:off x="396806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2" name="Oval 11">
            <a:extLst>
              <a:ext uri="{FF2B5EF4-FFF2-40B4-BE49-F238E27FC236}">
                <a16:creationId xmlns:a16="http://schemas.microsoft.com/office/drawing/2014/main" id="{9AC19945-48D4-4D2A-BC6F-584E6E368378}"/>
              </a:ext>
            </a:extLst>
          </p:cNvPr>
          <p:cNvSpPr/>
          <p:nvPr/>
        </p:nvSpPr>
        <p:spPr>
          <a:xfrm>
            <a:off x="2288401"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3" name="Straight Connector 12">
            <a:extLst>
              <a:ext uri="{FF2B5EF4-FFF2-40B4-BE49-F238E27FC236}">
                <a16:creationId xmlns:a16="http://schemas.microsoft.com/office/drawing/2014/main" id="{D6931914-02E5-49FB-AE43-214E2DA41A92}"/>
              </a:ext>
            </a:extLst>
          </p:cNvPr>
          <p:cNvCxnSpPr>
            <a:cxnSpLocks/>
            <a:stCxn id="6" idx="3"/>
            <a:endCxn id="7" idx="7"/>
          </p:cNvCxnSpPr>
          <p:nvPr/>
        </p:nvCxnSpPr>
        <p:spPr>
          <a:xfrm flipH="1">
            <a:off x="2657678" y="2481269"/>
            <a:ext cx="763533"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74118B-4D98-4F7E-9FA6-17BCCEE60B12}"/>
              </a:ext>
            </a:extLst>
          </p:cNvPr>
          <p:cNvCxnSpPr>
            <a:cxnSpLocks/>
            <a:stCxn id="8" idx="0"/>
            <a:endCxn id="6" idx="5"/>
          </p:cNvCxnSpPr>
          <p:nvPr/>
        </p:nvCxnSpPr>
        <p:spPr>
          <a:xfrm flipH="1" flipV="1">
            <a:off x="3943446" y="2481269"/>
            <a:ext cx="1067102" cy="2297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D41726F-E871-479A-A837-F3E606CA6B37}"/>
              </a:ext>
            </a:extLst>
          </p:cNvPr>
          <p:cNvCxnSpPr>
            <a:cxnSpLocks/>
            <a:stCxn id="7" idx="3"/>
            <a:endCxn id="9" idx="0"/>
          </p:cNvCxnSpPr>
          <p:nvPr/>
        </p:nvCxnSpPr>
        <p:spPr>
          <a:xfrm flipH="1">
            <a:off x="1658008" y="3318856"/>
            <a:ext cx="477435"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EC687E4-8FF5-49E8-AE1A-6B4AEB4353B1}"/>
              </a:ext>
            </a:extLst>
          </p:cNvPr>
          <p:cNvCxnSpPr>
            <a:cxnSpLocks/>
            <a:stCxn id="10" idx="0"/>
            <a:endCxn id="7" idx="5"/>
          </p:cNvCxnSpPr>
          <p:nvPr/>
        </p:nvCxnSpPr>
        <p:spPr>
          <a:xfrm flipH="1" flipV="1">
            <a:off x="2657678" y="3318856"/>
            <a:ext cx="503410"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37D26D-5776-4F07-A95D-F9C5688C1C7D}"/>
              </a:ext>
            </a:extLst>
          </p:cNvPr>
          <p:cNvCxnSpPr>
            <a:cxnSpLocks/>
            <a:stCxn id="8" idx="3"/>
            <a:endCxn id="11" idx="0"/>
          </p:cNvCxnSpPr>
          <p:nvPr/>
        </p:nvCxnSpPr>
        <p:spPr>
          <a:xfrm flipH="1">
            <a:off x="4337344" y="3318856"/>
            <a:ext cx="412086"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D5F633-B86C-452F-8092-CF8BECB83533}"/>
              </a:ext>
            </a:extLst>
          </p:cNvPr>
          <p:cNvCxnSpPr>
            <a:cxnSpLocks/>
            <a:stCxn id="10" idx="3"/>
            <a:endCxn id="12" idx="0"/>
          </p:cNvCxnSpPr>
          <p:nvPr/>
        </p:nvCxnSpPr>
        <p:spPr>
          <a:xfrm flipH="1">
            <a:off x="2657678" y="4291859"/>
            <a:ext cx="242292"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E351E73-5213-4A4C-8DEF-A283CB8E86CF}"/>
              </a:ext>
            </a:extLst>
          </p:cNvPr>
          <p:cNvSpPr/>
          <p:nvPr/>
        </p:nvSpPr>
        <p:spPr>
          <a:xfrm>
            <a:off x="535744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21" name="Straight Connector 20">
            <a:extLst>
              <a:ext uri="{FF2B5EF4-FFF2-40B4-BE49-F238E27FC236}">
                <a16:creationId xmlns:a16="http://schemas.microsoft.com/office/drawing/2014/main" id="{F1D6B879-6370-40A0-9712-4CA7B6BF38E1}"/>
              </a:ext>
            </a:extLst>
          </p:cNvPr>
          <p:cNvCxnSpPr>
            <a:cxnSpLocks/>
            <a:stCxn id="20" idx="0"/>
            <a:endCxn id="8" idx="5"/>
          </p:cNvCxnSpPr>
          <p:nvPr/>
        </p:nvCxnSpPr>
        <p:spPr>
          <a:xfrm flipH="1" flipV="1">
            <a:off x="5271665" y="3318856"/>
            <a:ext cx="455059"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9DCFF50-AA33-46AA-897F-EAF2E9B6776A}"/>
              </a:ext>
            </a:extLst>
          </p:cNvPr>
          <p:cNvSpPr txBox="1"/>
          <p:nvPr/>
        </p:nvSpPr>
        <p:spPr>
          <a:xfrm>
            <a:off x="6096000" y="1873387"/>
            <a:ext cx="3124766" cy="646331"/>
          </a:xfrm>
          <a:prstGeom prst="rect">
            <a:avLst/>
          </a:prstGeom>
          <a:noFill/>
        </p:spPr>
        <p:txBody>
          <a:bodyPr wrap="none" rtlCol="0">
            <a:spAutoFit/>
          </a:bodyPr>
          <a:lstStyle/>
          <a:p>
            <a:r>
              <a:rPr lang="en-US" dirty="0"/>
              <a:t>Remove(D)</a:t>
            </a:r>
          </a:p>
          <a:p>
            <a:r>
              <a:rPr lang="en-US" dirty="0"/>
              <a:t>  root = remove(D, node(E))</a:t>
            </a:r>
          </a:p>
        </p:txBody>
      </p:sp>
      <p:sp>
        <p:nvSpPr>
          <p:cNvPr id="23" name="Arrow: Right 22">
            <a:extLst>
              <a:ext uri="{FF2B5EF4-FFF2-40B4-BE49-F238E27FC236}">
                <a16:creationId xmlns:a16="http://schemas.microsoft.com/office/drawing/2014/main" id="{37A00001-2F78-4FBD-A5DC-1E763AD1EE51}"/>
              </a:ext>
            </a:extLst>
          </p:cNvPr>
          <p:cNvSpPr/>
          <p:nvPr/>
        </p:nvSpPr>
        <p:spPr>
          <a:xfrm rot="3031477">
            <a:off x="2997044" y="1681655"/>
            <a:ext cx="413082" cy="25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3046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1 Child Visualization</a:t>
            </a:r>
          </a:p>
        </p:txBody>
      </p:sp>
      <p:sp>
        <p:nvSpPr>
          <p:cNvPr id="6" name="Oval 5">
            <a:extLst>
              <a:ext uri="{FF2B5EF4-FFF2-40B4-BE49-F238E27FC236}">
                <a16:creationId xmlns:a16="http://schemas.microsoft.com/office/drawing/2014/main" id="{E26B47FE-22F4-4603-85C5-A15C7952A785}"/>
              </a:ext>
            </a:extLst>
          </p:cNvPr>
          <p:cNvSpPr/>
          <p:nvPr/>
        </p:nvSpPr>
        <p:spPr>
          <a:xfrm>
            <a:off x="3313052" y="187338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7" name="Oval 6">
            <a:extLst>
              <a:ext uri="{FF2B5EF4-FFF2-40B4-BE49-F238E27FC236}">
                <a16:creationId xmlns:a16="http://schemas.microsoft.com/office/drawing/2014/main" id="{CA9FF57C-8771-466D-A886-14B921F9B47F}"/>
              </a:ext>
            </a:extLst>
          </p:cNvPr>
          <p:cNvSpPr/>
          <p:nvPr/>
        </p:nvSpPr>
        <p:spPr>
          <a:xfrm>
            <a:off x="2027284"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1655F7DA-7722-4665-9A1C-20D889699D5A}"/>
              </a:ext>
            </a:extLst>
          </p:cNvPr>
          <p:cNvSpPr/>
          <p:nvPr/>
        </p:nvSpPr>
        <p:spPr>
          <a:xfrm>
            <a:off x="4641271"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DF562377-4C1B-4326-B894-8B65920B67C0}"/>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0" name="Oval 9">
            <a:extLst>
              <a:ext uri="{FF2B5EF4-FFF2-40B4-BE49-F238E27FC236}">
                <a16:creationId xmlns:a16="http://schemas.microsoft.com/office/drawing/2014/main" id="{CFF45A37-BFC2-4C41-84CC-D7414A7AB695}"/>
              </a:ext>
            </a:extLst>
          </p:cNvPr>
          <p:cNvSpPr/>
          <p:nvPr/>
        </p:nvSpPr>
        <p:spPr>
          <a:xfrm>
            <a:off x="279181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C25A5149-826B-45AC-ADAE-569530C6A19B}"/>
              </a:ext>
            </a:extLst>
          </p:cNvPr>
          <p:cNvSpPr/>
          <p:nvPr/>
        </p:nvSpPr>
        <p:spPr>
          <a:xfrm>
            <a:off x="396806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2" name="Oval 11">
            <a:extLst>
              <a:ext uri="{FF2B5EF4-FFF2-40B4-BE49-F238E27FC236}">
                <a16:creationId xmlns:a16="http://schemas.microsoft.com/office/drawing/2014/main" id="{9AC19945-48D4-4D2A-BC6F-584E6E368378}"/>
              </a:ext>
            </a:extLst>
          </p:cNvPr>
          <p:cNvSpPr/>
          <p:nvPr/>
        </p:nvSpPr>
        <p:spPr>
          <a:xfrm>
            <a:off x="2288401"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3" name="Straight Connector 12">
            <a:extLst>
              <a:ext uri="{FF2B5EF4-FFF2-40B4-BE49-F238E27FC236}">
                <a16:creationId xmlns:a16="http://schemas.microsoft.com/office/drawing/2014/main" id="{D6931914-02E5-49FB-AE43-214E2DA41A92}"/>
              </a:ext>
            </a:extLst>
          </p:cNvPr>
          <p:cNvCxnSpPr>
            <a:cxnSpLocks/>
            <a:stCxn id="6" idx="3"/>
            <a:endCxn id="7" idx="7"/>
          </p:cNvCxnSpPr>
          <p:nvPr/>
        </p:nvCxnSpPr>
        <p:spPr>
          <a:xfrm flipH="1">
            <a:off x="2657678" y="2481269"/>
            <a:ext cx="763533"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74118B-4D98-4F7E-9FA6-17BCCEE60B12}"/>
              </a:ext>
            </a:extLst>
          </p:cNvPr>
          <p:cNvCxnSpPr>
            <a:cxnSpLocks/>
            <a:stCxn id="8" idx="0"/>
            <a:endCxn id="6" idx="5"/>
          </p:cNvCxnSpPr>
          <p:nvPr/>
        </p:nvCxnSpPr>
        <p:spPr>
          <a:xfrm flipH="1" flipV="1">
            <a:off x="3943446" y="2481269"/>
            <a:ext cx="1067102" cy="2297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D41726F-E871-479A-A837-F3E606CA6B37}"/>
              </a:ext>
            </a:extLst>
          </p:cNvPr>
          <p:cNvCxnSpPr>
            <a:cxnSpLocks/>
            <a:stCxn id="7" idx="3"/>
            <a:endCxn id="9" idx="0"/>
          </p:cNvCxnSpPr>
          <p:nvPr/>
        </p:nvCxnSpPr>
        <p:spPr>
          <a:xfrm flipH="1">
            <a:off x="1658008" y="3318856"/>
            <a:ext cx="477435"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EC687E4-8FF5-49E8-AE1A-6B4AEB4353B1}"/>
              </a:ext>
            </a:extLst>
          </p:cNvPr>
          <p:cNvCxnSpPr>
            <a:cxnSpLocks/>
            <a:stCxn id="10" idx="0"/>
            <a:endCxn id="7" idx="5"/>
          </p:cNvCxnSpPr>
          <p:nvPr/>
        </p:nvCxnSpPr>
        <p:spPr>
          <a:xfrm flipH="1" flipV="1">
            <a:off x="2657678" y="3318856"/>
            <a:ext cx="503410"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37D26D-5776-4F07-A95D-F9C5688C1C7D}"/>
              </a:ext>
            </a:extLst>
          </p:cNvPr>
          <p:cNvCxnSpPr>
            <a:cxnSpLocks/>
            <a:stCxn id="8" idx="3"/>
            <a:endCxn id="11" idx="0"/>
          </p:cNvCxnSpPr>
          <p:nvPr/>
        </p:nvCxnSpPr>
        <p:spPr>
          <a:xfrm flipH="1">
            <a:off x="4337344" y="3318856"/>
            <a:ext cx="412086"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D5F633-B86C-452F-8092-CF8BECB83533}"/>
              </a:ext>
            </a:extLst>
          </p:cNvPr>
          <p:cNvCxnSpPr>
            <a:cxnSpLocks/>
            <a:stCxn id="10" idx="3"/>
            <a:endCxn id="12" idx="0"/>
          </p:cNvCxnSpPr>
          <p:nvPr/>
        </p:nvCxnSpPr>
        <p:spPr>
          <a:xfrm flipH="1">
            <a:off x="2657678" y="4291859"/>
            <a:ext cx="242292"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E351E73-5213-4A4C-8DEF-A283CB8E86CF}"/>
              </a:ext>
            </a:extLst>
          </p:cNvPr>
          <p:cNvSpPr/>
          <p:nvPr/>
        </p:nvSpPr>
        <p:spPr>
          <a:xfrm>
            <a:off x="535744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21" name="Straight Connector 20">
            <a:extLst>
              <a:ext uri="{FF2B5EF4-FFF2-40B4-BE49-F238E27FC236}">
                <a16:creationId xmlns:a16="http://schemas.microsoft.com/office/drawing/2014/main" id="{F1D6B879-6370-40A0-9712-4CA7B6BF38E1}"/>
              </a:ext>
            </a:extLst>
          </p:cNvPr>
          <p:cNvCxnSpPr>
            <a:cxnSpLocks/>
            <a:stCxn id="20" idx="0"/>
            <a:endCxn id="8" idx="5"/>
          </p:cNvCxnSpPr>
          <p:nvPr/>
        </p:nvCxnSpPr>
        <p:spPr>
          <a:xfrm flipH="1" flipV="1">
            <a:off x="5271665" y="3318856"/>
            <a:ext cx="455059"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9DCFF50-AA33-46AA-897F-EAF2E9B6776A}"/>
              </a:ext>
            </a:extLst>
          </p:cNvPr>
          <p:cNvSpPr txBox="1"/>
          <p:nvPr/>
        </p:nvSpPr>
        <p:spPr>
          <a:xfrm>
            <a:off x="6096000" y="1873387"/>
            <a:ext cx="4129720" cy="923330"/>
          </a:xfrm>
          <a:prstGeom prst="rect">
            <a:avLst/>
          </a:prstGeom>
          <a:noFill/>
        </p:spPr>
        <p:txBody>
          <a:bodyPr wrap="none" rtlCol="0">
            <a:spAutoFit/>
          </a:bodyPr>
          <a:lstStyle/>
          <a:p>
            <a:r>
              <a:rPr lang="en-US" dirty="0"/>
              <a:t>Remove(D)</a:t>
            </a:r>
          </a:p>
          <a:p>
            <a:r>
              <a:rPr lang="en-US" dirty="0"/>
              <a:t>  root = remove(D, node(E))</a:t>
            </a:r>
          </a:p>
          <a:p>
            <a:r>
              <a:rPr lang="en-US" dirty="0"/>
              <a:t>    node(E).left = remove(D, node(B))</a:t>
            </a:r>
          </a:p>
        </p:txBody>
      </p:sp>
      <p:sp>
        <p:nvSpPr>
          <p:cNvPr id="23" name="Arrow: Right 22">
            <a:extLst>
              <a:ext uri="{FF2B5EF4-FFF2-40B4-BE49-F238E27FC236}">
                <a16:creationId xmlns:a16="http://schemas.microsoft.com/office/drawing/2014/main" id="{37A00001-2F78-4FBD-A5DC-1E763AD1EE51}"/>
              </a:ext>
            </a:extLst>
          </p:cNvPr>
          <p:cNvSpPr/>
          <p:nvPr/>
        </p:nvSpPr>
        <p:spPr>
          <a:xfrm rot="3031477">
            <a:off x="1873787" y="2355435"/>
            <a:ext cx="413082" cy="25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3571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1 Child Visualization</a:t>
            </a:r>
          </a:p>
        </p:txBody>
      </p:sp>
      <p:sp>
        <p:nvSpPr>
          <p:cNvPr id="6" name="Oval 5">
            <a:extLst>
              <a:ext uri="{FF2B5EF4-FFF2-40B4-BE49-F238E27FC236}">
                <a16:creationId xmlns:a16="http://schemas.microsoft.com/office/drawing/2014/main" id="{E26B47FE-22F4-4603-85C5-A15C7952A785}"/>
              </a:ext>
            </a:extLst>
          </p:cNvPr>
          <p:cNvSpPr/>
          <p:nvPr/>
        </p:nvSpPr>
        <p:spPr>
          <a:xfrm>
            <a:off x="3313052" y="187338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7" name="Oval 6">
            <a:extLst>
              <a:ext uri="{FF2B5EF4-FFF2-40B4-BE49-F238E27FC236}">
                <a16:creationId xmlns:a16="http://schemas.microsoft.com/office/drawing/2014/main" id="{CA9FF57C-8771-466D-A886-14B921F9B47F}"/>
              </a:ext>
            </a:extLst>
          </p:cNvPr>
          <p:cNvSpPr/>
          <p:nvPr/>
        </p:nvSpPr>
        <p:spPr>
          <a:xfrm>
            <a:off x="2027284"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1655F7DA-7722-4665-9A1C-20D889699D5A}"/>
              </a:ext>
            </a:extLst>
          </p:cNvPr>
          <p:cNvSpPr/>
          <p:nvPr/>
        </p:nvSpPr>
        <p:spPr>
          <a:xfrm>
            <a:off x="4641271"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DF562377-4C1B-4326-B894-8B65920B67C0}"/>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0" name="Oval 9">
            <a:extLst>
              <a:ext uri="{FF2B5EF4-FFF2-40B4-BE49-F238E27FC236}">
                <a16:creationId xmlns:a16="http://schemas.microsoft.com/office/drawing/2014/main" id="{CFF45A37-BFC2-4C41-84CC-D7414A7AB695}"/>
              </a:ext>
            </a:extLst>
          </p:cNvPr>
          <p:cNvSpPr/>
          <p:nvPr/>
        </p:nvSpPr>
        <p:spPr>
          <a:xfrm>
            <a:off x="279181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C25A5149-826B-45AC-ADAE-569530C6A19B}"/>
              </a:ext>
            </a:extLst>
          </p:cNvPr>
          <p:cNvSpPr/>
          <p:nvPr/>
        </p:nvSpPr>
        <p:spPr>
          <a:xfrm>
            <a:off x="396806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2" name="Oval 11">
            <a:extLst>
              <a:ext uri="{FF2B5EF4-FFF2-40B4-BE49-F238E27FC236}">
                <a16:creationId xmlns:a16="http://schemas.microsoft.com/office/drawing/2014/main" id="{9AC19945-48D4-4D2A-BC6F-584E6E368378}"/>
              </a:ext>
            </a:extLst>
          </p:cNvPr>
          <p:cNvSpPr/>
          <p:nvPr/>
        </p:nvSpPr>
        <p:spPr>
          <a:xfrm>
            <a:off x="2288401"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3" name="Straight Connector 12">
            <a:extLst>
              <a:ext uri="{FF2B5EF4-FFF2-40B4-BE49-F238E27FC236}">
                <a16:creationId xmlns:a16="http://schemas.microsoft.com/office/drawing/2014/main" id="{D6931914-02E5-49FB-AE43-214E2DA41A92}"/>
              </a:ext>
            </a:extLst>
          </p:cNvPr>
          <p:cNvCxnSpPr>
            <a:cxnSpLocks/>
            <a:stCxn id="6" idx="3"/>
            <a:endCxn id="7" idx="7"/>
          </p:cNvCxnSpPr>
          <p:nvPr/>
        </p:nvCxnSpPr>
        <p:spPr>
          <a:xfrm flipH="1">
            <a:off x="2657678" y="2481269"/>
            <a:ext cx="763533"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74118B-4D98-4F7E-9FA6-17BCCEE60B12}"/>
              </a:ext>
            </a:extLst>
          </p:cNvPr>
          <p:cNvCxnSpPr>
            <a:cxnSpLocks/>
            <a:stCxn id="8" idx="0"/>
            <a:endCxn id="6" idx="5"/>
          </p:cNvCxnSpPr>
          <p:nvPr/>
        </p:nvCxnSpPr>
        <p:spPr>
          <a:xfrm flipH="1" flipV="1">
            <a:off x="3943446" y="2481269"/>
            <a:ext cx="1067102" cy="2297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D41726F-E871-479A-A837-F3E606CA6B37}"/>
              </a:ext>
            </a:extLst>
          </p:cNvPr>
          <p:cNvCxnSpPr>
            <a:cxnSpLocks/>
            <a:stCxn id="7" idx="3"/>
            <a:endCxn id="9" idx="0"/>
          </p:cNvCxnSpPr>
          <p:nvPr/>
        </p:nvCxnSpPr>
        <p:spPr>
          <a:xfrm flipH="1">
            <a:off x="1658008" y="3318856"/>
            <a:ext cx="477435"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EC687E4-8FF5-49E8-AE1A-6B4AEB4353B1}"/>
              </a:ext>
            </a:extLst>
          </p:cNvPr>
          <p:cNvCxnSpPr>
            <a:cxnSpLocks/>
            <a:stCxn id="10" idx="0"/>
            <a:endCxn id="7" idx="5"/>
          </p:cNvCxnSpPr>
          <p:nvPr/>
        </p:nvCxnSpPr>
        <p:spPr>
          <a:xfrm flipH="1" flipV="1">
            <a:off x="2657678" y="3318856"/>
            <a:ext cx="503410"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37D26D-5776-4F07-A95D-F9C5688C1C7D}"/>
              </a:ext>
            </a:extLst>
          </p:cNvPr>
          <p:cNvCxnSpPr>
            <a:cxnSpLocks/>
            <a:stCxn id="8" idx="3"/>
            <a:endCxn id="11" idx="0"/>
          </p:cNvCxnSpPr>
          <p:nvPr/>
        </p:nvCxnSpPr>
        <p:spPr>
          <a:xfrm flipH="1">
            <a:off x="4337344" y="3318856"/>
            <a:ext cx="412086"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D5F633-B86C-452F-8092-CF8BECB83533}"/>
              </a:ext>
            </a:extLst>
          </p:cNvPr>
          <p:cNvCxnSpPr>
            <a:cxnSpLocks/>
            <a:stCxn id="10" idx="3"/>
            <a:endCxn id="12" idx="0"/>
          </p:cNvCxnSpPr>
          <p:nvPr/>
        </p:nvCxnSpPr>
        <p:spPr>
          <a:xfrm flipH="1">
            <a:off x="2657678" y="4291859"/>
            <a:ext cx="242292"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E351E73-5213-4A4C-8DEF-A283CB8E86CF}"/>
              </a:ext>
            </a:extLst>
          </p:cNvPr>
          <p:cNvSpPr/>
          <p:nvPr/>
        </p:nvSpPr>
        <p:spPr>
          <a:xfrm>
            <a:off x="535744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21" name="Straight Connector 20">
            <a:extLst>
              <a:ext uri="{FF2B5EF4-FFF2-40B4-BE49-F238E27FC236}">
                <a16:creationId xmlns:a16="http://schemas.microsoft.com/office/drawing/2014/main" id="{F1D6B879-6370-40A0-9712-4CA7B6BF38E1}"/>
              </a:ext>
            </a:extLst>
          </p:cNvPr>
          <p:cNvCxnSpPr>
            <a:cxnSpLocks/>
            <a:stCxn id="20" idx="0"/>
            <a:endCxn id="8" idx="5"/>
          </p:cNvCxnSpPr>
          <p:nvPr/>
        </p:nvCxnSpPr>
        <p:spPr>
          <a:xfrm flipH="1" flipV="1">
            <a:off x="5271665" y="3318856"/>
            <a:ext cx="455059"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9DCFF50-AA33-46AA-897F-EAF2E9B6776A}"/>
              </a:ext>
            </a:extLst>
          </p:cNvPr>
          <p:cNvSpPr txBox="1"/>
          <p:nvPr/>
        </p:nvSpPr>
        <p:spPr>
          <a:xfrm>
            <a:off x="6096000" y="1873387"/>
            <a:ext cx="6183424" cy="1477328"/>
          </a:xfrm>
          <a:prstGeom prst="rect">
            <a:avLst/>
          </a:prstGeom>
          <a:noFill/>
        </p:spPr>
        <p:txBody>
          <a:bodyPr wrap="none" rtlCol="0">
            <a:spAutoFit/>
          </a:bodyPr>
          <a:lstStyle/>
          <a:p>
            <a:r>
              <a:rPr lang="en-US" dirty="0"/>
              <a:t>Remove(D)</a:t>
            </a:r>
          </a:p>
          <a:p>
            <a:r>
              <a:rPr lang="en-US" dirty="0"/>
              <a:t>  root = remove(D, node(E))</a:t>
            </a:r>
          </a:p>
          <a:p>
            <a:r>
              <a:rPr lang="en-US" dirty="0"/>
              <a:t>    node(E).left = remove(D, node(B))</a:t>
            </a:r>
          </a:p>
          <a:p>
            <a:r>
              <a:rPr lang="en-US" dirty="0"/>
              <a:t>      node(B).right = remove(D, node(D))</a:t>
            </a:r>
          </a:p>
          <a:p>
            <a:r>
              <a:rPr lang="en-US" dirty="0"/>
              <a:t>        node(D) has 1 child, so return that child node(C)</a:t>
            </a:r>
          </a:p>
        </p:txBody>
      </p:sp>
      <p:sp>
        <p:nvSpPr>
          <p:cNvPr id="23" name="Arrow: Right 22">
            <a:extLst>
              <a:ext uri="{FF2B5EF4-FFF2-40B4-BE49-F238E27FC236}">
                <a16:creationId xmlns:a16="http://schemas.microsoft.com/office/drawing/2014/main" id="{37A00001-2F78-4FBD-A5DC-1E763AD1EE51}"/>
              </a:ext>
            </a:extLst>
          </p:cNvPr>
          <p:cNvSpPr/>
          <p:nvPr/>
        </p:nvSpPr>
        <p:spPr>
          <a:xfrm rot="3031477">
            <a:off x="2671122" y="3318718"/>
            <a:ext cx="413082" cy="25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527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1 Child Visualization</a:t>
            </a:r>
          </a:p>
        </p:txBody>
      </p:sp>
      <p:sp>
        <p:nvSpPr>
          <p:cNvPr id="6" name="Oval 5">
            <a:extLst>
              <a:ext uri="{FF2B5EF4-FFF2-40B4-BE49-F238E27FC236}">
                <a16:creationId xmlns:a16="http://schemas.microsoft.com/office/drawing/2014/main" id="{E26B47FE-22F4-4603-85C5-A15C7952A785}"/>
              </a:ext>
            </a:extLst>
          </p:cNvPr>
          <p:cNvSpPr/>
          <p:nvPr/>
        </p:nvSpPr>
        <p:spPr>
          <a:xfrm>
            <a:off x="3313052" y="187338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7" name="Oval 6">
            <a:extLst>
              <a:ext uri="{FF2B5EF4-FFF2-40B4-BE49-F238E27FC236}">
                <a16:creationId xmlns:a16="http://schemas.microsoft.com/office/drawing/2014/main" id="{CA9FF57C-8771-466D-A886-14B921F9B47F}"/>
              </a:ext>
            </a:extLst>
          </p:cNvPr>
          <p:cNvSpPr/>
          <p:nvPr/>
        </p:nvSpPr>
        <p:spPr>
          <a:xfrm>
            <a:off x="2027284"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1655F7DA-7722-4665-9A1C-20D889699D5A}"/>
              </a:ext>
            </a:extLst>
          </p:cNvPr>
          <p:cNvSpPr/>
          <p:nvPr/>
        </p:nvSpPr>
        <p:spPr>
          <a:xfrm>
            <a:off x="4641271"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DF562377-4C1B-4326-B894-8B65920B67C0}"/>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0" name="Oval 9">
            <a:extLst>
              <a:ext uri="{FF2B5EF4-FFF2-40B4-BE49-F238E27FC236}">
                <a16:creationId xmlns:a16="http://schemas.microsoft.com/office/drawing/2014/main" id="{CFF45A37-BFC2-4C41-84CC-D7414A7AB695}"/>
              </a:ext>
            </a:extLst>
          </p:cNvPr>
          <p:cNvSpPr/>
          <p:nvPr/>
        </p:nvSpPr>
        <p:spPr>
          <a:xfrm>
            <a:off x="279181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C25A5149-826B-45AC-ADAE-569530C6A19B}"/>
              </a:ext>
            </a:extLst>
          </p:cNvPr>
          <p:cNvSpPr/>
          <p:nvPr/>
        </p:nvSpPr>
        <p:spPr>
          <a:xfrm>
            <a:off x="396806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2" name="Oval 11">
            <a:extLst>
              <a:ext uri="{FF2B5EF4-FFF2-40B4-BE49-F238E27FC236}">
                <a16:creationId xmlns:a16="http://schemas.microsoft.com/office/drawing/2014/main" id="{9AC19945-48D4-4D2A-BC6F-584E6E368378}"/>
              </a:ext>
            </a:extLst>
          </p:cNvPr>
          <p:cNvSpPr/>
          <p:nvPr/>
        </p:nvSpPr>
        <p:spPr>
          <a:xfrm>
            <a:off x="2288401"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3" name="Straight Connector 12">
            <a:extLst>
              <a:ext uri="{FF2B5EF4-FFF2-40B4-BE49-F238E27FC236}">
                <a16:creationId xmlns:a16="http://schemas.microsoft.com/office/drawing/2014/main" id="{D6931914-02E5-49FB-AE43-214E2DA41A92}"/>
              </a:ext>
            </a:extLst>
          </p:cNvPr>
          <p:cNvCxnSpPr>
            <a:cxnSpLocks/>
            <a:stCxn id="6" idx="3"/>
            <a:endCxn id="7" idx="7"/>
          </p:cNvCxnSpPr>
          <p:nvPr/>
        </p:nvCxnSpPr>
        <p:spPr>
          <a:xfrm flipH="1">
            <a:off x="2657678" y="2481269"/>
            <a:ext cx="763533"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74118B-4D98-4F7E-9FA6-17BCCEE60B12}"/>
              </a:ext>
            </a:extLst>
          </p:cNvPr>
          <p:cNvCxnSpPr>
            <a:cxnSpLocks/>
            <a:stCxn id="8" idx="0"/>
            <a:endCxn id="6" idx="5"/>
          </p:cNvCxnSpPr>
          <p:nvPr/>
        </p:nvCxnSpPr>
        <p:spPr>
          <a:xfrm flipH="1" flipV="1">
            <a:off x="3943446" y="2481269"/>
            <a:ext cx="1067102" cy="2297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D41726F-E871-479A-A837-F3E606CA6B37}"/>
              </a:ext>
            </a:extLst>
          </p:cNvPr>
          <p:cNvCxnSpPr>
            <a:cxnSpLocks/>
            <a:stCxn id="7" idx="3"/>
            <a:endCxn id="9" idx="0"/>
          </p:cNvCxnSpPr>
          <p:nvPr/>
        </p:nvCxnSpPr>
        <p:spPr>
          <a:xfrm flipH="1">
            <a:off x="1658008" y="3318856"/>
            <a:ext cx="477435"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EC687E4-8FF5-49E8-AE1A-6B4AEB4353B1}"/>
              </a:ext>
            </a:extLst>
          </p:cNvPr>
          <p:cNvCxnSpPr>
            <a:cxnSpLocks/>
            <a:stCxn id="12" idx="0"/>
            <a:endCxn id="7" idx="5"/>
          </p:cNvCxnSpPr>
          <p:nvPr/>
        </p:nvCxnSpPr>
        <p:spPr>
          <a:xfrm flipV="1">
            <a:off x="2657678" y="3318856"/>
            <a:ext cx="0" cy="1321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37D26D-5776-4F07-A95D-F9C5688C1C7D}"/>
              </a:ext>
            </a:extLst>
          </p:cNvPr>
          <p:cNvCxnSpPr>
            <a:cxnSpLocks/>
            <a:stCxn id="8" idx="3"/>
            <a:endCxn id="11" idx="0"/>
          </p:cNvCxnSpPr>
          <p:nvPr/>
        </p:nvCxnSpPr>
        <p:spPr>
          <a:xfrm flipH="1">
            <a:off x="4337344" y="3318856"/>
            <a:ext cx="412086"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D5F633-B86C-452F-8092-CF8BECB83533}"/>
              </a:ext>
            </a:extLst>
          </p:cNvPr>
          <p:cNvCxnSpPr>
            <a:cxnSpLocks/>
            <a:stCxn id="10" idx="3"/>
            <a:endCxn id="12" idx="0"/>
          </p:cNvCxnSpPr>
          <p:nvPr/>
        </p:nvCxnSpPr>
        <p:spPr>
          <a:xfrm flipH="1">
            <a:off x="2657678" y="4291859"/>
            <a:ext cx="242292"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E351E73-5213-4A4C-8DEF-A283CB8E86CF}"/>
              </a:ext>
            </a:extLst>
          </p:cNvPr>
          <p:cNvSpPr/>
          <p:nvPr/>
        </p:nvSpPr>
        <p:spPr>
          <a:xfrm>
            <a:off x="535744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21" name="Straight Connector 20">
            <a:extLst>
              <a:ext uri="{FF2B5EF4-FFF2-40B4-BE49-F238E27FC236}">
                <a16:creationId xmlns:a16="http://schemas.microsoft.com/office/drawing/2014/main" id="{F1D6B879-6370-40A0-9712-4CA7B6BF38E1}"/>
              </a:ext>
            </a:extLst>
          </p:cNvPr>
          <p:cNvCxnSpPr>
            <a:cxnSpLocks/>
            <a:stCxn id="20" idx="0"/>
            <a:endCxn id="8" idx="5"/>
          </p:cNvCxnSpPr>
          <p:nvPr/>
        </p:nvCxnSpPr>
        <p:spPr>
          <a:xfrm flipH="1" flipV="1">
            <a:off x="5271665" y="3318856"/>
            <a:ext cx="455059"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9DCFF50-AA33-46AA-897F-EAF2E9B6776A}"/>
              </a:ext>
            </a:extLst>
          </p:cNvPr>
          <p:cNvSpPr txBox="1"/>
          <p:nvPr/>
        </p:nvSpPr>
        <p:spPr>
          <a:xfrm>
            <a:off x="6096000" y="1873387"/>
            <a:ext cx="4129720" cy="1200329"/>
          </a:xfrm>
          <a:prstGeom prst="rect">
            <a:avLst/>
          </a:prstGeom>
          <a:noFill/>
        </p:spPr>
        <p:txBody>
          <a:bodyPr wrap="none" rtlCol="0">
            <a:spAutoFit/>
          </a:bodyPr>
          <a:lstStyle/>
          <a:p>
            <a:r>
              <a:rPr lang="en-US" dirty="0"/>
              <a:t>Remove(D)</a:t>
            </a:r>
          </a:p>
          <a:p>
            <a:r>
              <a:rPr lang="en-US" dirty="0"/>
              <a:t>  root = remove(D, node(E))</a:t>
            </a:r>
          </a:p>
          <a:p>
            <a:r>
              <a:rPr lang="en-US" dirty="0"/>
              <a:t>    node(E).left = remove(D, node(B))</a:t>
            </a:r>
          </a:p>
          <a:p>
            <a:r>
              <a:rPr lang="en-US" dirty="0"/>
              <a:t>      node(B).right = node(C)</a:t>
            </a:r>
          </a:p>
        </p:txBody>
      </p:sp>
      <p:sp>
        <p:nvSpPr>
          <p:cNvPr id="23" name="Arrow: Right 22">
            <a:extLst>
              <a:ext uri="{FF2B5EF4-FFF2-40B4-BE49-F238E27FC236}">
                <a16:creationId xmlns:a16="http://schemas.microsoft.com/office/drawing/2014/main" id="{37A00001-2F78-4FBD-A5DC-1E763AD1EE51}"/>
              </a:ext>
            </a:extLst>
          </p:cNvPr>
          <p:cNvSpPr/>
          <p:nvPr/>
        </p:nvSpPr>
        <p:spPr>
          <a:xfrm rot="3031477">
            <a:off x="1792620" y="2410229"/>
            <a:ext cx="413082" cy="25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2383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1 Child Visualization</a:t>
            </a:r>
          </a:p>
        </p:txBody>
      </p:sp>
      <p:sp>
        <p:nvSpPr>
          <p:cNvPr id="6" name="Oval 5">
            <a:extLst>
              <a:ext uri="{FF2B5EF4-FFF2-40B4-BE49-F238E27FC236}">
                <a16:creationId xmlns:a16="http://schemas.microsoft.com/office/drawing/2014/main" id="{E26B47FE-22F4-4603-85C5-A15C7952A785}"/>
              </a:ext>
            </a:extLst>
          </p:cNvPr>
          <p:cNvSpPr/>
          <p:nvPr/>
        </p:nvSpPr>
        <p:spPr>
          <a:xfrm>
            <a:off x="3313052" y="187338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7" name="Oval 6">
            <a:extLst>
              <a:ext uri="{FF2B5EF4-FFF2-40B4-BE49-F238E27FC236}">
                <a16:creationId xmlns:a16="http://schemas.microsoft.com/office/drawing/2014/main" id="{CA9FF57C-8771-466D-A886-14B921F9B47F}"/>
              </a:ext>
            </a:extLst>
          </p:cNvPr>
          <p:cNvSpPr/>
          <p:nvPr/>
        </p:nvSpPr>
        <p:spPr>
          <a:xfrm>
            <a:off x="2027284"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1655F7DA-7722-4665-9A1C-20D889699D5A}"/>
              </a:ext>
            </a:extLst>
          </p:cNvPr>
          <p:cNvSpPr/>
          <p:nvPr/>
        </p:nvSpPr>
        <p:spPr>
          <a:xfrm>
            <a:off x="4641271"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DF562377-4C1B-4326-B894-8B65920B67C0}"/>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0" name="Oval 9">
            <a:extLst>
              <a:ext uri="{FF2B5EF4-FFF2-40B4-BE49-F238E27FC236}">
                <a16:creationId xmlns:a16="http://schemas.microsoft.com/office/drawing/2014/main" id="{CFF45A37-BFC2-4C41-84CC-D7414A7AB695}"/>
              </a:ext>
            </a:extLst>
          </p:cNvPr>
          <p:cNvSpPr/>
          <p:nvPr/>
        </p:nvSpPr>
        <p:spPr>
          <a:xfrm>
            <a:off x="279181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1" name="Oval 10">
            <a:extLst>
              <a:ext uri="{FF2B5EF4-FFF2-40B4-BE49-F238E27FC236}">
                <a16:creationId xmlns:a16="http://schemas.microsoft.com/office/drawing/2014/main" id="{C25A5149-826B-45AC-ADAE-569530C6A19B}"/>
              </a:ext>
            </a:extLst>
          </p:cNvPr>
          <p:cNvSpPr/>
          <p:nvPr/>
        </p:nvSpPr>
        <p:spPr>
          <a:xfrm>
            <a:off x="396806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cxnSp>
        <p:nvCxnSpPr>
          <p:cNvPr id="13" name="Straight Connector 12">
            <a:extLst>
              <a:ext uri="{FF2B5EF4-FFF2-40B4-BE49-F238E27FC236}">
                <a16:creationId xmlns:a16="http://schemas.microsoft.com/office/drawing/2014/main" id="{D6931914-02E5-49FB-AE43-214E2DA41A92}"/>
              </a:ext>
            </a:extLst>
          </p:cNvPr>
          <p:cNvCxnSpPr>
            <a:cxnSpLocks/>
            <a:stCxn id="6" idx="3"/>
            <a:endCxn id="7" idx="7"/>
          </p:cNvCxnSpPr>
          <p:nvPr/>
        </p:nvCxnSpPr>
        <p:spPr>
          <a:xfrm flipH="1">
            <a:off x="2657678" y="2481269"/>
            <a:ext cx="763533"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74118B-4D98-4F7E-9FA6-17BCCEE60B12}"/>
              </a:ext>
            </a:extLst>
          </p:cNvPr>
          <p:cNvCxnSpPr>
            <a:cxnSpLocks/>
            <a:stCxn id="8" idx="0"/>
            <a:endCxn id="6" idx="5"/>
          </p:cNvCxnSpPr>
          <p:nvPr/>
        </p:nvCxnSpPr>
        <p:spPr>
          <a:xfrm flipH="1" flipV="1">
            <a:off x="3943446" y="2481269"/>
            <a:ext cx="1067102" cy="2297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D41726F-E871-479A-A837-F3E606CA6B37}"/>
              </a:ext>
            </a:extLst>
          </p:cNvPr>
          <p:cNvCxnSpPr>
            <a:cxnSpLocks/>
            <a:stCxn id="7" idx="3"/>
            <a:endCxn id="9" idx="0"/>
          </p:cNvCxnSpPr>
          <p:nvPr/>
        </p:nvCxnSpPr>
        <p:spPr>
          <a:xfrm flipH="1">
            <a:off x="1658008" y="3318856"/>
            <a:ext cx="477435"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EC687E4-8FF5-49E8-AE1A-6B4AEB4353B1}"/>
              </a:ext>
            </a:extLst>
          </p:cNvPr>
          <p:cNvCxnSpPr>
            <a:cxnSpLocks/>
            <a:stCxn id="10" idx="0"/>
            <a:endCxn id="7" idx="5"/>
          </p:cNvCxnSpPr>
          <p:nvPr/>
        </p:nvCxnSpPr>
        <p:spPr>
          <a:xfrm flipH="1" flipV="1">
            <a:off x="2657678" y="3318856"/>
            <a:ext cx="503410"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37D26D-5776-4F07-A95D-F9C5688C1C7D}"/>
              </a:ext>
            </a:extLst>
          </p:cNvPr>
          <p:cNvCxnSpPr>
            <a:cxnSpLocks/>
            <a:stCxn id="8" idx="3"/>
            <a:endCxn id="11" idx="0"/>
          </p:cNvCxnSpPr>
          <p:nvPr/>
        </p:nvCxnSpPr>
        <p:spPr>
          <a:xfrm flipH="1">
            <a:off x="4337344" y="3318856"/>
            <a:ext cx="412086"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E351E73-5213-4A4C-8DEF-A283CB8E86CF}"/>
              </a:ext>
            </a:extLst>
          </p:cNvPr>
          <p:cNvSpPr/>
          <p:nvPr/>
        </p:nvSpPr>
        <p:spPr>
          <a:xfrm>
            <a:off x="535744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21" name="Straight Connector 20">
            <a:extLst>
              <a:ext uri="{FF2B5EF4-FFF2-40B4-BE49-F238E27FC236}">
                <a16:creationId xmlns:a16="http://schemas.microsoft.com/office/drawing/2014/main" id="{F1D6B879-6370-40A0-9712-4CA7B6BF38E1}"/>
              </a:ext>
            </a:extLst>
          </p:cNvPr>
          <p:cNvCxnSpPr>
            <a:cxnSpLocks/>
            <a:stCxn id="20" idx="0"/>
            <a:endCxn id="8" idx="5"/>
          </p:cNvCxnSpPr>
          <p:nvPr/>
        </p:nvCxnSpPr>
        <p:spPr>
          <a:xfrm flipH="1" flipV="1">
            <a:off x="5271665" y="3318856"/>
            <a:ext cx="455059"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9DCFF50-AA33-46AA-897F-EAF2E9B6776A}"/>
              </a:ext>
            </a:extLst>
          </p:cNvPr>
          <p:cNvSpPr txBox="1"/>
          <p:nvPr/>
        </p:nvSpPr>
        <p:spPr>
          <a:xfrm>
            <a:off x="6096000" y="1873387"/>
            <a:ext cx="4129720" cy="1200329"/>
          </a:xfrm>
          <a:prstGeom prst="rect">
            <a:avLst/>
          </a:prstGeom>
          <a:noFill/>
        </p:spPr>
        <p:txBody>
          <a:bodyPr wrap="none" rtlCol="0">
            <a:spAutoFit/>
          </a:bodyPr>
          <a:lstStyle/>
          <a:p>
            <a:r>
              <a:rPr lang="en-US" dirty="0"/>
              <a:t>Remove(D)</a:t>
            </a:r>
          </a:p>
          <a:p>
            <a:r>
              <a:rPr lang="en-US" dirty="0"/>
              <a:t>  root = remove(D, node(E))</a:t>
            </a:r>
          </a:p>
          <a:p>
            <a:r>
              <a:rPr lang="en-US" dirty="0"/>
              <a:t>    node(E).left = remove(D, node(B))</a:t>
            </a:r>
          </a:p>
          <a:p>
            <a:r>
              <a:rPr lang="en-US" dirty="0"/>
              <a:t>      node(B).right = node(C)</a:t>
            </a:r>
          </a:p>
        </p:txBody>
      </p:sp>
      <p:sp>
        <p:nvSpPr>
          <p:cNvPr id="23" name="Arrow: Right 22">
            <a:extLst>
              <a:ext uri="{FF2B5EF4-FFF2-40B4-BE49-F238E27FC236}">
                <a16:creationId xmlns:a16="http://schemas.microsoft.com/office/drawing/2014/main" id="{37A00001-2F78-4FBD-A5DC-1E763AD1EE51}"/>
              </a:ext>
            </a:extLst>
          </p:cNvPr>
          <p:cNvSpPr/>
          <p:nvPr/>
        </p:nvSpPr>
        <p:spPr>
          <a:xfrm rot="3031477">
            <a:off x="1792620" y="2410229"/>
            <a:ext cx="413082" cy="25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83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1 Child Visualization</a:t>
            </a:r>
          </a:p>
        </p:txBody>
      </p:sp>
      <p:sp>
        <p:nvSpPr>
          <p:cNvPr id="6" name="Oval 5">
            <a:extLst>
              <a:ext uri="{FF2B5EF4-FFF2-40B4-BE49-F238E27FC236}">
                <a16:creationId xmlns:a16="http://schemas.microsoft.com/office/drawing/2014/main" id="{E26B47FE-22F4-4603-85C5-A15C7952A785}"/>
              </a:ext>
            </a:extLst>
          </p:cNvPr>
          <p:cNvSpPr/>
          <p:nvPr/>
        </p:nvSpPr>
        <p:spPr>
          <a:xfrm>
            <a:off x="3313052" y="187338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7" name="Oval 6">
            <a:extLst>
              <a:ext uri="{FF2B5EF4-FFF2-40B4-BE49-F238E27FC236}">
                <a16:creationId xmlns:a16="http://schemas.microsoft.com/office/drawing/2014/main" id="{CA9FF57C-8771-466D-A886-14B921F9B47F}"/>
              </a:ext>
            </a:extLst>
          </p:cNvPr>
          <p:cNvSpPr/>
          <p:nvPr/>
        </p:nvSpPr>
        <p:spPr>
          <a:xfrm>
            <a:off x="2027284"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1655F7DA-7722-4665-9A1C-20D889699D5A}"/>
              </a:ext>
            </a:extLst>
          </p:cNvPr>
          <p:cNvSpPr/>
          <p:nvPr/>
        </p:nvSpPr>
        <p:spPr>
          <a:xfrm>
            <a:off x="4641271" y="271097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DF562377-4C1B-4326-B894-8B65920B67C0}"/>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0" name="Oval 9">
            <a:extLst>
              <a:ext uri="{FF2B5EF4-FFF2-40B4-BE49-F238E27FC236}">
                <a16:creationId xmlns:a16="http://schemas.microsoft.com/office/drawing/2014/main" id="{CFF45A37-BFC2-4C41-84CC-D7414A7AB695}"/>
              </a:ext>
            </a:extLst>
          </p:cNvPr>
          <p:cNvSpPr/>
          <p:nvPr/>
        </p:nvSpPr>
        <p:spPr>
          <a:xfrm>
            <a:off x="279181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1" name="Oval 10">
            <a:extLst>
              <a:ext uri="{FF2B5EF4-FFF2-40B4-BE49-F238E27FC236}">
                <a16:creationId xmlns:a16="http://schemas.microsoft.com/office/drawing/2014/main" id="{C25A5149-826B-45AC-ADAE-569530C6A19B}"/>
              </a:ext>
            </a:extLst>
          </p:cNvPr>
          <p:cNvSpPr/>
          <p:nvPr/>
        </p:nvSpPr>
        <p:spPr>
          <a:xfrm>
            <a:off x="396806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cxnSp>
        <p:nvCxnSpPr>
          <p:cNvPr id="13" name="Straight Connector 12">
            <a:extLst>
              <a:ext uri="{FF2B5EF4-FFF2-40B4-BE49-F238E27FC236}">
                <a16:creationId xmlns:a16="http://schemas.microsoft.com/office/drawing/2014/main" id="{D6931914-02E5-49FB-AE43-214E2DA41A92}"/>
              </a:ext>
            </a:extLst>
          </p:cNvPr>
          <p:cNvCxnSpPr>
            <a:cxnSpLocks/>
            <a:stCxn id="6" idx="3"/>
            <a:endCxn id="7" idx="7"/>
          </p:cNvCxnSpPr>
          <p:nvPr/>
        </p:nvCxnSpPr>
        <p:spPr>
          <a:xfrm flipH="1">
            <a:off x="2657678" y="2481269"/>
            <a:ext cx="763533"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74118B-4D98-4F7E-9FA6-17BCCEE60B12}"/>
              </a:ext>
            </a:extLst>
          </p:cNvPr>
          <p:cNvCxnSpPr>
            <a:cxnSpLocks/>
            <a:stCxn id="8" idx="0"/>
            <a:endCxn id="6" idx="5"/>
          </p:cNvCxnSpPr>
          <p:nvPr/>
        </p:nvCxnSpPr>
        <p:spPr>
          <a:xfrm flipH="1" flipV="1">
            <a:off x="3943446" y="2481269"/>
            <a:ext cx="1067102" cy="2297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D41726F-E871-479A-A837-F3E606CA6B37}"/>
              </a:ext>
            </a:extLst>
          </p:cNvPr>
          <p:cNvCxnSpPr>
            <a:cxnSpLocks/>
            <a:stCxn id="7" idx="3"/>
            <a:endCxn id="9" idx="0"/>
          </p:cNvCxnSpPr>
          <p:nvPr/>
        </p:nvCxnSpPr>
        <p:spPr>
          <a:xfrm flipH="1">
            <a:off x="1658008" y="3318856"/>
            <a:ext cx="477435"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EC687E4-8FF5-49E8-AE1A-6B4AEB4353B1}"/>
              </a:ext>
            </a:extLst>
          </p:cNvPr>
          <p:cNvCxnSpPr>
            <a:cxnSpLocks/>
            <a:stCxn id="10" idx="0"/>
            <a:endCxn id="7" idx="5"/>
          </p:cNvCxnSpPr>
          <p:nvPr/>
        </p:nvCxnSpPr>
        <p:spPr>
          <a:xfrm flipH="1" flipV="1">
            <a:off x="2657678" y="3318856"/>
            <a:ext cx="503410" cy="365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37D26D-5776-4F07-A95D-F9C5688C1C7D}"/>
              </a:ext>
            </a:extLst>
          </p:cNvPr>
          <p:cNvCxnSpPr>
            <a:cxnSpLocks/>
            <a:stCxn id="8" idx="3"/>
            <a:endCxn id="11" idx="0"/>
          </p:cNvCxnSpPr>
          <p:nvPr/>
        </p:nvCxnSpPr>
        <p:spPr>
          <a:xfrm flipH="1">
            <a:off x="4337344" y="3318856"/>
            <a:ext cx="412086"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E351E73-5213-4A4C-8DEF-A283CB8E86CF}"/>
              </a:ext>
            </a:extLst>
          </p:cNvPr>
          <p:cNvSpPr/>
          <p:nvPr/>
        </p:nvSpPr>
        <p:spPr>
          <a:xfrm>
            <a:off x="5357447" y="365285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21" name="Straight Connector 20">
            <a:extLst>
              <a:ext uri="{FF2B5EF4-FFF2-40B4-BE49-F238E27FC236}">
                <a16:creationId xmlns:a16="http://schemas.microsoft.com/office/drawing/2014/main" id="{F1D6B879-6370-40A0-9712-4CA7B6BF38E1}"/>
              </a:ext>
            </a:extLst>
          </p:cNvPr>
          <p:cNvCxnSpPr>
            <a:cxnSpLocks/>
            <a:stCxn id="20" idx="0"/>
            <a:endCxn id="8" idx="5"/>
          </p:cNvCxnSpPr>
          <p:nvPr/>
        </p:nvCxnSpPr>
        <p:spPr>
          <a:xfrm flipH="1" flipV="1">
            <a:off x="5271665" y="3318856"/>
            <a:ext cx="455059" cy="334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460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a:t>
            </a:r>
          </a:p>
        </p:txBody>
      </p:sp>
      <p:sp>
        <p:nvSpPr>
          <p:cNvPr id="3" name="Content Placeholder 2"/>
          <p:cNvSpPr>
            <a:spLocks noGrp="1"/>
          </p:cNvSpPr>
          <p:nvPr>
            <p:ph idx="1"/>
          </p:nvPr>
        </p:nvSpPr>
        <p:spPr/>
        <p:txBody>
          <a:bodyPr/>
          <a:lstStyle/>
          <a:p>
            <a:r>
              <a:rPr lang="en-US" dirty="0"/>
              <a:t>There will be </a:t>
            </a:r>
            <a:r>
              <a:rPr lang="en-US" dirty="0">
                <a:highlight>
                  <a:srgbClr val="FFFF00"/>
                </a:highlight>
              </a:rPr>
              <a:t>questions</a:t>
            </a:r>
            <a:r>
              <a:rPr lang="en-US" dirty="0"/>
              <a:t> on these slides.  Please have a clean piece of paper to write your answers.  Write your name on the top right corner for our record.  At the end of lecture, we will collect these pieces of paper for your participation grade.</a:t>
            </a:r>
          </a:p>
          <a:p>
            <a:r>
              <a:rPr lang="en-US" dirty="0"/>
              <a:t>Scribes should get ready to scribe.</a:t>
            </a:r>
          </a:p>
          <a:p>
            <a:endParaRPr lang="en-US" dirty="0"/>
          </a:p>
        </p:txBody>
      </p:sp>
      <p:sp>
        <p:nvSpPr>
          <p:cNvPr id="4" name="Slide Number Placeholder 3">
            <a:extLst>
              <a:ext uri="{FF2B5EF4-FFF2-40B4-BE49-F238E27FC236}">
                <a16:creationId xmlns:a16="http://schemas.microsoft.com/office/drawing/2014/main" id="{F317A474-CF82-45CB-AC3E-9ECEB6B8E9AD}"/>
              </a:ext>
            </a:extLst>
          </p:cNvPr>
          <p:cNvSpPr>
            <a:spLocks noGrp="1"/>
          </p:cNvSpPr>
          <p:nvPr>
            <p:ph type="sldNum" sz="quarter" idx="12"/>
          </p:nvPr>
        </p:nvSpPr>
        <p:spPr/>
        <p:txBody>
          <a:bodyPr/>
          <a:lstStyle/>
          <a:p>
            <a:fld id="{8FDBFFB2-86D9-4B8F-A59A-553A60B94BBE}" type="slidenum">
              <a:rPr lang="en-US" smtClean="0"/>
              <a:t>4</a:t>
            </a:fld>
            <a:endParaRPr lang="en-US"/>
          </a:p>
        </p:txBody>
      </p:sp>
    </p:spTree>
    <p:extLst>
      <p:ext uri="{BB962C8B-B14F-4D97-AF65-F5344CB8AC3E}">
        <p14:creationId xmlns:p14="http://schemas.microsoft.com/office/powerpoint/2010/main" val="2270294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Code</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a:xfrm>
            <a:off x="589137" y="1600200"/>
            <a:ext cx="4502979" cy="4114800"/>
          </a:xfrm>
        </p:spPr>
        <p:txBody>
          <a:bodyPr>
            <a:normAutofit/>
          </a:bodyPr>
          <a:lstStyle/>
          <a:p>
            <a:pPr marL="45720" indent="0">
              <a:buNone/>
            </a:pPr>
            <a:r>
              <a:rPr lang="en-US" sz="1400" dirty="0">
                <a:latin typeface="Consolas" panose="020B0609020204030204" pitchFamily="49" charset="0"/>
              </a:rPr>
              <a:t>void remove(T data) {</a:t>
            </a:r>
            <a:br>
              <a:rPr lang="en-US" sz="1400" dirty="0">
                <a:latin typeface="Consolas" panose="020B0609020204030204" pitchFamily="49" charset="0"/>
              </a:rPr>
            </a:br>
            <a:r>
              <a:rPr lang="en-US" sz="1400" dirty="0">
                <a:latin typeface="Consolas" panose="020B0609020204030204" pitchFamily="49" charset="0"/>
              </a:rPr>
              <a:t>  head = remove(data, root)</a:t>
            </a:r>
            <a:br>
              <a:rPr lang="en-US" sz="1400" dirty="0">
                <a:latin typeface="Consolas" panose="020B0609020204030204" pitchFamily="49" charset="0"/>
              </a:rPr>
            </a:br>
            <a:r>
              <a:rPr lang="en-US" sz="1400" dirty="0">
                <a:latin typeface="Consolas" panose="020B0609020204030204" pitchFamily="49" charset="0"/>
              </a:rPr>
              <a:t>}</a:t>
            </a:r>
          </a:p>
          <a:p>
            <a:pPr marL="45720" indent="0">
              <a:buNone/>
            </a:pPr>
            <a:r>
              <a:rPr lang="en-US" sz="1400" dirty="0">
                <a:latin typeface="Consolas" panose="020B0609020204030204" pitchFamily="49" charset="0"/>
              </a:rPr>
              <a:t>node remove(data, node) {</a:t>
            </a:r>
            <a:br>
              <a:rPr lang="en-US" sz="1400" dirty="0">
                <a:latin typeface="Consolas" panose="020B0609020204030204" pitchFamily="49" charset="0"/>
              </a:rPr>
            </a:br>
            <a:r>
              <a:rPr lang="en-US" sz="1400" dirty="0">
                <a:latin typeface="Consolas" panose="020B0609020204030204" pitchFamily="49" charset="0"/>
              </a:rPr>
              <a:t>  if node is null {</a:t>
            </a:r>
            <a:br>
              <a:rPr lang="en-US" sz="1400" dirty="0">
                <a:latin typeface="Consolas" panose="020B0609020204030204" pitchFamily="49" charset="0"/>
              </a:rPr>
            </a:br>
            <a:r>
              <a:rPr lang="en-US" sz="1400" dirty="0">
                <a:latin typeface="Consolas" panose="020B0609020204030204" pitchFamily="49" charset="0"/>
              </a:rPr>
              <a:t>    return null</a:t>
            </a:r>
            <a:br>
              <a:rPr lang="en-US" sz="1400" dirty="0">
                <a:latin typeface="Consolas" panose="020B0609020204030204" pitchFamily="49" charset="0"/>
              </a:rPr>
            </a:br>
            <a:r>
              <a:rPr lang="en-US" sz="1400" dirty="0">
                <a:latin typeface="Consolas" panose="020B0609020204030204" pitchFamily="49" charset="0"/>
              </a:rPr>
              <a:t>  } else if data equals </a:t>
            </a:r>
            <a:r>
              <a:rPr lang="en-US" sz="1400" dirty="0" err="1">
                <a:latin typeface="Consolas" panose="020B0609020204030204" pitchFamily="49" charset="0"/>
              </a:rPr>
              <a:t>node.data</a:t>
            </a: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a:t>
            </a:r>
            <a:r>
              <a:rPr lang="en-US" sz="1400" dirty="0">
                <a:highlight>
                  <a:srgbClr val="FFFF00"/>
                </a:highlight>
                <a:latin typeface="Consolas" panose="020B0609020204030204" pitchFamily="49" charset="0"/>
              </a:rPr>
              <a:t>return </a:t>
            </a:r>
            <a:r>
              <a:rPr lang="en-US" sz="1400" dirty="0" err="1">
                <a:highlight>
                  <a:srgbClr val="FFFF00"/>
                </a:highlight>
                <a:latin typeface="Consolas" panose="020B0609020204030204" pitchFamily="49" charset="0"/>
              </a:rPr>
              <a:t>removeChildCase</a:t>
            </a:r>
            <a:r>
              <a:rPr lang="en-US" sz="1400" dirty="0">
                <a:highlight>
                  <a:srgbClr val="FFFF00"/>
                </a:highlight>
                <a:latin typeface="Consolas" panose="020B0609020204030204" pitchFamily="49" charset="0"/>
              </a:rPr>
              <a:t>(node)</a:t>
            </a:r>
            <a:br>
              <a:rPr lang="en-US" sz="1400" dirty="0">
                <a:latin typeface="Consolas" panose="020B0609020204030204" pitchFamily="49" charset="0"/>
              </a:rPr>
            </a:br>
            <a:r>
              <a:rPr lang="en-US" sz="1400" dirty="0">
                <a:latin typeface="Consolas" panose="020B0609020204030204" pitchFamily="49" charset="0"/>
              </a:rPr>
              <a:t>  } else {</a:t>
            </a:r>
            <a:br>
              <a:rPr lang="en-US" sz="1400" dirty="0">
                <a:latin typeface="Consolas" panose="020B0609020204030204" pitchFamily="49" charset="0"/>
              </a:rPr>
            </a:br>
            <a:r>
              <a:rPr lang="en-US" sz="1400" dirty="0">
                <a:latin typeface="Consolas" panose="020B0609020204030204" pitchFamily="49" charset="0"/>
              </a:rPr>
              <a:t>    if data &lt; </a:t>
            </a:r>
            <a:r>
              <a:rPr lang="en-US" sz="1400" dirty="0" err="1">
                <a:latin typeface="Consolas" panose="020B0609020204030204" pitchFamily="49" charset="0"/>
              </a:rPr>
              <a:t>node.data</a:t>
            </a: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node.left</a:t>
            </a:r>
            <a:r>
              <a:rPr lang="en-US" sz="1400" dirty="0">
                <a:latin typeface="Consolas" panose="020B0609020204030204" pitchFamily="49" charset="0"/>
              </a:rPr>
              <a:t> = remove(data, </a:t>
            </a:r>
            <a:r>
              <a:rPr lang="en-US" sz="1400" dirty="0" err="1">
                <a:latin typeface="Consolas" panose="020B0609020204030204" pitchFamily="49" charset="0"/>
              </a:rPr>
              <a:t>node.left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 else {</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node.right</a:t>
            </a:r>
            <a:r>
              <a:rPr lang="en-US" sz="1400" dirty="0">
                <a:latin typeface="Consolas" panose="020B0609020204030204" pitchFamily="49" charset="0"/>
              </a:rPr>
              <a:t> = remove(data, </a:t>
            </a:r>
            <a:r>
              <a:rPr lang="en-US" sz="1400" dirty="0" err="1">
                <a:latin typeface="Consolas" panose="020B0609020204030204" pitchFamily="49" charset="0"/>
              </a:rPr>
              <a:t>node.right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return node</a:t>
            </a:r>
            <a:br>
              <a:rPr lang="en-US" sz="1400" dirty="0">
                <a:latin typeface="Consolas" panose="020B0609020204030204" pitchFamily="49" charset="0"/>
              </a:rPr>
            </a:br>
            <a:r>
              <a:rPr lang="en-US" sz="1400" dirty="0">
                <a:latin typeface="Consolas" panose="020B0609020204030204" pitchFamily="49" charset="0"/>
              </a:rPr>
              <a:t>}</a:t>
            </a:r>
          </a:p>
          <a:p>
            <a:pPr marL="45720" indent="0">
              <a:buNone/>
            </a:pPr>
            <a:endParaRPr lang="en-US" sz="1400" dirty="0">
              <a:latin typeface="Consolas" panose="020B0609020204030204" pitchFamily="49" charset="0"/>
            </a:endParaRPr>
          </a:p>
        </p:txBody>
      </p:sp>
      <p:sp>
        <p:nvSpPr>
          <p:cNvPr id="4" name="Content Placeholder 2">
            <a:extLst>
              <a:ext uri="{FF2B5EF4-FFF2-40B4-BE49-F238E27FC236}">
                <a16:creationId xmlns:a16="http://schemas.microsoft.com/office/drawing/2014/main" id="{B3F72856-8C81-46D2-B524-1B3EC613F7AA}"/>
              </a:ext>
            </a:extLst>
          </p:cNvPr>
          <p:cNvSpPr txBox="1">
            <a:spLocks/>
          </p:cNvSpPr>
          <p:nvPr/>
        </p:nvSpPr>
        <p:spPr>
          <a:xfrm>
            <a:off x="5092116" y="1600200"/>
            <a:ext cx="6291745" cy="41148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a:lstStyle>
          <a:p>
            <a:pPr marL="45720" indent="0">
              <a:buNone/>
            </a:pPr>
            <a:r>
              <a:rPr lang="en-US" sz="1800" dirty="0">
                <a:latin typeface="Consolas" panose="020B0609020204030204" pitchFamily="49" charset="0"/>
              </a:rPr>
              <a:t>node </a:t>
            </a:r>
            <a:r>
              <a:rPr lang="en-US" sz="1800" dirty="0" err="1">
                <a:latin typeface="Consolas" panose="020B0609020204030204" pitchFamily="49" charset="0"/>
              </a:rPr>
              <a:t>removeChildCase</a:t>
            </a:r>
            <a:r>
              <a:rPr lang="en-US" sz="1800" dirty="0">
                <a:latin typeface="Consolas" panose="020B0609020204030204" pitchFamily="49" charset="0"/>
              </a:rPr>
              <a:t>(node) {</a:t>
            </a:r>
            <a:br>
              <a:rPr lang="en-US" sz="1800" dirty="0">
                <a:latin typeface="Consolas" panose="020B0609020204030204" pitchFamily="49" charset="0"/>
              </a:rPr>
            </a:br>
            <a:r>
              <a:rPr lang="en-US" sz="1800" dirty="0">
                <a:latin typeface="Consolas" panose="020B0609020204030204" pitchFamily="49" charset="0"/>
              </a:rPr>
              <a:t>  if node has no children {</a:t>
            </a:r>
            <a:br>
              <a:rPr lang="en-US" sz="1800" dirty="0">
                <a:latin typeface="Consolas" panose="020B0609020204030204" pitchFamily="49" charset="0"/>
              </a:rPr>
            </a:br>
            <a:r>
              <a:rPr lang="en-US" sz="1800" dirty="0">
                <a:latin typeface="Consolas" panose="020B0609020204030204" pitchFamily="49" charset="0"/>
              </a:rPr>
              <a:t>    return null</a:t>
            </a:r>
            <a:br>
              <a:rPr lang="en-US" sz="1800" dirty="0">
                <a:latin typeface="Consolas" panose="020B0609020204030204" pitchFamily="49" charset="0"/>
              </a:rPr>
            </a:br>
            <a:r>
              <a:rPr lang="en-US" sz="1800" dirty="0">
                <a:latin typeface="Consolas" panose="020B0609020204030204" pitchFamily="49" charset="0"/>
              </a:rPr>
              <a:t>  } else if node has 1 child {</a:t>
            </a:r>
            <a:br>
              <a:rPr lang="en-US" sz="1800" dirty="0">
                <a:latin typeface="Consolas" panose="020B0609020204030204" pitchFamily="49" charset="0"/>
              </a:rPr>
            </a:br>
            <a:r>
              <a:rPr lang="en-US" sz="1800" dirty="0">
                <a:latin typeface="Consolas" panose="020B0609020204030204" pitchFamily="49" charset="0"/>
              </a:rPr>
              <a:t>    return that 1 child</a:t>
            </a:r>
            <a:br>
              <a:rPr lang="en-US" sz="1800" dirty="0">
                <a:latin typeface="Consolas" panose="020B0609020204030204" pitchFamily="49" charset="0"/>
              </a:rPr>
            </a:br>
            <a:r>
              <a:rPr lang="en-US" sz="1800" dirty="0">
                <a:latin typeface="Consolas" panose="020B0609020204030204" pitchFamily="49" charset="0"/>
              </a:rPr>
              <a:t>  } else { // if node has 2 children</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a:t>
            </a:r>
          </a:p>
        </p:txBody>
      </p:sp>
    </p:spTree>
    <p:extLst>
      <p:ext uri="{BB962C8B-B14F-4D97-AF65-F5344CB8AC3E}">
        <p14:creationId xmlns:p14="http://schemas.microsoft.com/office/powerpoint/2010/main" val="3726211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2 Children</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p:txBody>
          <a:bodyPr/>
          <a:lstStyle/>
          <a:p>
            <a:r>
              <a:rPr lang="en-US" dirty="0"/>
              <a:t>If we remove a node n that has 2 children:</a:t>
            </a:r>
          </a:p>
          <a:p>
            <a:pPr lvl="1"/>
            <a:r>
              <a:rPr lang="en-US" dirty="0"/>
              <a:t>This is trickier.</a:t>
            </a:r>
          </a:p>
          <a:p>
            <a:pPr lvl="1"/>
            <a:r>
              <a:rPr lang="en-US" dirty="0"/>
              <a:t>Do this on the board </a:t>
            </a:r>
          </a:p>
        </p:txBody>
      </p:sp>
    </p:spTree>
    <p:extLst>
      <p:ext uri="{BB962C8B-B14F-4D97-AF65-F5344CB8AC3E}">
        <p14:creationId xmlns:p14="http://schemas.microsoft.com/office/powerpoint/2010/main" val="3220483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2 Children</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p:txBody>
          <a:bodyPr/>
          <a:lstStyle/>
          <a:p>
            <a:r>
              <a:rPr lang="en-US" dirty="0"/>
              <a:t>If we remove a node n that has 2 children:</a:t>
            </a:r>
          </a:p>
          <a:p>
            <a:pPr lvl="1"/>
            <a:r>
              <a:rPr lang="en-US" dirty="0"/>
              <a:t>This is trickier.</a:t>
            </a:r>
          </a:p>
          <a:p>
            <a:pPr lvl="1"/>
            <a:r>
              <a:rPr lang="en-US" dirty="0"/>
              <a:t>Do this on the board</a:t>
            </a:r>
          </a:p>
          <a:p>
            <a:pPr lvl="1"/>
            <a:r>
              <a:rPr lang="en-US" dirty="0"/>
              <a:t>We must find the successor (or predecessor).</a:t>
            </a:r>
          </a:p>
          <a:p>
            <a:pPr lvl="2"/>
            <a:r>
              <a:rPr lang="en-US" dirty="0"/>
              <a:t>Copy this successor data into n</a:t>
            </a:r>
          </a:p>
          <a:p>
            <a:pPr lvl="2"/>
            <a:r>
              <a:rPr lang="en-US" dirty="0"/>
              <a:t>Remove the successor from </a:t>
            </a:r>
            <a:r>
              <a:rPr lang="en-US" dirty="0" err="1"/>
              <a:t>n.right</a:t>
            </a:r>
            <a:r>
              <a:rPr lang="en-US" dirty="0"/>
              <a:t> subtree</a:t>
            </a:r>
          </a:p>
          <a:p>
            <a:pPr lvl="1"/>
            <a:endParaRPr lang="en-US" dirty="0"/>
          </a:p>
        </p:txBody>
      </p:sp>
    </p:spTree>
    <p:extLst>
      <p:ext uri="{BB962C8B-B14F-4D97-AF65-F5344CB8AC3E}">
        <p14:creationId xmlns:p14="http://schemas.microsoft.com/office/powerpoint/2010/main" val="21096890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Remove(T data) Code</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a:xfrm>
            <a:off x="589137" y="1600200"/>
            <a:ext cx="4502979" cy="4114800"/>
          </a:xfrm>
        </p:spPr>
        <p:txBody>
          <a:bodyPr>
            <a:normAutofit/>
          </a:bodyPr>
          <a:lstStyle/>
          <a:p>
            <a:pPr marL="45720" indent="0">
              <a:buNone/>
            </a:pPr>
            <a:r>
              <a:rPr lang="en-US" sz="1400" dirty="0">
                <a:latin typeface="Consolas" panose="020B0609020204030204" pitchFamily="49" charset="0"/>
              </a:rPr>
              <a:t>void remove(T data) {</a:t>
            </a:r>
            <a:br>
              <a:rPr lang="en-US" sz="1400" dirty="0">
                <a:latin typeface="Consolas" panose="020B0609020204030204" pitchFamily="49" charset="0"/>
              </a:rPr>
            </a:br>
            <a:r>
              <a:rPr lang="en-US" sz="1400" dirty="0">
                <a:latin typeface="Consolas" panose="020B0609020204030204" pitchFamily="49" charset="0"/>
              </a:rPr>
              <a:t>  head = remove(data, root)</a:t>
            </a:r>
            <a:br>
              <a:rPr lang="en-US" sz="1400" dirty="0">
                <a:latin typeface="Consolas" panose="020B0609020204030204" pitchFamily="49" charset="0"/>
              </a:rPr>
            </a:br>
            <a:r>
              <a:rPr lang="en-US" sz="1400" dirty="0">
                <a:latin typeface="Consolas" panose="020B0609020204030204" pitchFamily="49" charset="0"/>
              </a:rPr>
              <a:t>}</a:t>
            </a:r>
          </a:p>
          <a:p>
            <a:pPr marL="45720" indent="0">
              <a:buNone/>
            </a:pPr>
            <a:r>
              <a:rPr lang="en-US" sz="1400" dirty="0">
                <a:latin typeface="Consolas" panose="020B0609020204030204" pitchFamily="49" charset="0"/>
              </a:rPr>
              <a:t>node remove(data, node) {</a:t>
            </a:r>
            <a:br>
              <a:rPr lang="en-US" sz="1400" dirty="0">
                <a:latin typeface="Consolas" panose="020B0609020204030204" pitchFamily="49" charset="0"/>
              </a:rPr>
            </a:br>
            <a:r>
              <a:rPr lang="en-US" sz="1400" dirty="0">
                <a:latin typeface="Consolas" panose="020B0609020204030204" pitchFamily="49" charset="0"/>
              </a:rPr>
              <a:t>  if node is null {</a:t>
            </a:r>
            <a:br>
              <a:rPr lang="en-US" sz="1400" dirty="0">
                <a:latin typeface="Consolas" panose="020B0609020204030204" pitchFamily="49" charset="0"/>
              </a:rPr>
            </a:br>
            <a:r>
              <a:rPr lang="en-US" sz="1400" dirty="0">
                <a:latin typeface="Consolas" panose="020B0609020204030204" pitchFamily="49" charset="0"/>
              </a:rPr>
              <a:t>    return null</a:t>
            </a:r>
            <a:br>
              <a:rPr lang="en-US" sz="1400" dirty="0">
                <a:latin typeface="Consolas" panose="020B0609020204030204" pitchFamily="49" charset="0"/>
              </a:rPr>
            </a:br>
            <a:r>
              <a:rPr lang="en-US" sz="1400" dirty="0">
                <a:latin typeface="Consolas" panose="020B0609020204030204" pitchFamily="49" charset="0"/>
              </a:rPr>
              <a:t>  } else if data equals </a:t>
            </a:r>
            <a:r>
              <a:rPr lang="en-US" sz="1400" dirty="0" err="1">
                <a:latin typeface="Consolas" panose="020B0609020204030204" pitchFamily="49" charset="0"/>
              </a:rPr>
              <a:t>node.data</a:t>
            </a: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a:t>
            </a:r>
            <a:r>
              <a:rPr lang="en-US" sz="1400" dirty="0">
                <a:highlight>
                  <a:srgbClr val="FFFF00"/>
                </a:highlight>
                <a:latin typeface="Consolas" panose="020B0609020204030204" pitchFamily="49" charset="0"/>
              </a:rPr>
              <a:t>return </a:t>
            </a:r>
            <a:r>
              <a:rPr lang="en-US" sz="1400" dirty="0" err="1">
                <a:highlight>
                  <a:srgbClr val="FFFF00"/>
                </a:highlight>
                <a:latin typeface="Consolas" panose="020B0609020204030204" pitchFamily="49" charset="0"/>
              </a:rPr>
              <a:t>removeChildCase</a:t>
            </a:r>
            <a:r>
              <a:rPr lang="en-US" sz="1400" dirty="0">
                <a:highlight>
                  <a:srgbClr val="FFFF00"/>
                </a:highlight>
                <a:latin typeface="Consolas" panose="020B0609020204030204" pitchFamily="49" charset="0"/>
              </a:rPr>
              <a:t>(node)</a:t>
            </a:r>
            <a:br>
              <a:rPr lang="en-US" sz="1400" dirty="0">
                <a:latin typeface="Consolas" panose="020B0609020204030204" pitchFamily="49" charset="0"/>
              </a:rPr>
            </a:br>
            <a:r>
              <a:rPr lang="en-US" sz="1400" dirty="0">
                <a:latin typeface="Consolas" panose="020B0609020204030204" pitchFamily="49" charset="0"/>
              </a:rPr>
              <a:t>  } else {</a:t>
            </a:r>
            <a:br>
              <a:rPr lang="en-US" sz="1400" dirty="0">
                <a:latin typeface="Consolas" panose="020B0609020204030204" pitchFamily="49" charset="0"/>
              </a:rPr>
            </a:br>
            <a:r>
              <a:rPr lang="en-US" sz="1400" dirty="0">
                <a:latin typeface="Consolas" panose="020B0609020204030204" pitchFamily="49" charset="0"/>
              </a:rPr>
              <a:t>    if data &lt; </a:t>
            </a:r>
            <a:r>
              <a:rPr lang="en-US" sz="1400" dirty="0" err="1">
                <a:latin typeface="Consolas" panose="020B0609020204030204" pitchFamily="49" charset="0"/>
              </a:rPr>
              <a:t>node.data</a:t>
            </a: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node.left</a:t>
            </a:r>
            <a:r>
              <a:rPr lang="en-US" sz="1400" dirty="0">
                <a:latin typeface="Consolas" panose="020B0609020204030204" pitchFamily="49" charset="0"/>
              </a:rPr>
              <a:t> = remove(data, </a:t>
            </a:r>
            <a:r>
              <a:rPr lang="en-US" sz="1400" dirty="0" err="1">
                <a:latin typeface="Consolas" panose="020B0609020204030204" pitchFamily="49" charset="0"/>
              </a:rPr>
              <a:t>node.left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 else {</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node.right</a:t>
            </a:r>
            <a:r>
              <a:rPr lang="en-US" sz="1400" dirty="0">
                <a:latin typeface="Consolas" panose="020B0609020204030204" pitchFamily="49" charset="0"/>
              </a:rPr>
              <a:t> = remove(data, </a:t>
            </a:r>
            <a:r>
              <a:rPr lang="en-US" sz="1400" dirty="0" err="1">
                <a:latin typeface="Consolas" panose="020B0609020204030204" pitchFamily="49" charset="0"/>
              </a:rPr>
              <a:t>node.right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return node</a:t>
            </a:r>
            <a:br>
              <a:rPr lang="en-US" sz="1400" dirty="0">
                <a:latin typeface="Consolas" panose="020B0609020204030204" pitchFamily="49" charset="0"/>
              </a:rPr>
            </a:br>
            <a:r>
              <a:rPr lang="en-US" sz="1400" dirty="0">
                <a:latin typeface="Consolas" panose="020B0609020204030204" pitchFamily="49" charset="0"/>
              </a:rPr>
              <a:t>}</a:t>
            </a:r>
          </a:p>
          <a:p>
            <a:pPr marL="45720" indent="0">
              <a:buNone/>
            </a:pPr>
            <a:endParaRPr lang="en-US" sz="1400" dirty="0">
              <a:latin typeface="Consolas" panose="020B0609020204030204" pitchFamily="49" charset="0"/>
            </a:endParaRPr>
          </a:p>
        </p:txBody>
      </p:sp>
      <p:sp>
        <p:nvSpPr>
          <p:cNvPr id="4" name="Content Placeholder 2">
            <a:extLst>
              <a:ext uri="{FF2B5EF4-FFF2-40B4-BE49-F238E27FC236}">
                <a16:creationId xmlns:a16="http://schemas.microsoft.com/office/drawing/2014/main" id="{B3F72856-8C81-46D2-B524-1B3EC613F7AA}"/>
              </a:ext>
            </a:extLst>
          </p:cNvPr>
          <p:cNvSpPr txBox="1">
            <a:spLocks/>
          </p:cNvSpPr>
          <p:nvPr/>
        </p:nvSpPr>
        <p:spPr>
          <a:xfrm>
            <a:off x="5092116" y="1600200"/>
            <a:ext cx="6291745" cy="4114800"/>
          </a:xfrm>
          <a:prstGeom prst="rect">
            <a:avLst/>
          </a:prstGeom>
        </p:spPr>
        <p:txBody>
          <a:bodyPr vert="horz" lIns="91440" tIns="45720" rIns="91440" bIns="45720" rtlCol="0">
            <a:normAutofit fontScale="92500" lnSpcReduction="10000"/>
          </a:bodyPr>
          <a:lst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a:lstStyle>
          <a:p>
            <a:pPr marL="45720" indent="0">
              <a:buNone/>
            </a:pPr>
            <a:r>
              <a:rPr lang="en-US" sz="1800" dirty="0">
                <a:latin typeface="Consolas" panose="020B0609020204030204" pitchFamily="49" charset="0"/>
              </a:rPr>
              <a:t>node </a:t>
            </a:r>
            <a:r>
              <a:rPr lang="en-US" sz="1800" dirty="0" err="1">
                <a:latin typeface="Consolas" panose="020B0609020204030204" pitchFamily="49" charset="0"/>
              </a:rPr>
              <a:t>removeChildCase</a:t>
            </a:r>
            <a:r>
              <a:rPr lang="en-US" sz="1800" dirty="0">
                <a:latin typeface="Consolas" panose="020B0609020204030204" pitchFamily="49" charset="0"/>
              </a:rPr>
              <a:t>(node) {</a:t>
            </a:r>
            <a:br>
              <a:rPr lang="en-US" sz="1800" dirty="0">
                <a:latin typeface="Consolas" panose="020B0609020204030204" pitchFamily="49" charset="0"/>
              </a:rPr>
            </a:br>
            <a:r>
              <a:rPr lang="en-US" sz="1800" dirty="0">
                <a:latin typeface="Consolas" panose="020B0609020204030204" pitchFamily="49" charset="0"/>
              </a:rPr>
              <a:t>  if node has no children {</a:t>
            </a:r>
            <a:br>
              <a:rPr lang="en-US" sz="1800" dirty="0">
                <a:latin typeface="Consolas" panose="020B0609020204030204" pitchFamily="49" charset="0"/>
              </a:rPr>
            </a:br>
            <a:r>
              <a:rPr lang="en-US" sz="1800" dirty="0">
                <a:latin typeface="Consolas" panose="020B0609020204030204" pitchFamily="49" charset="0"/>
              </a:rPr>
              <a:t>    return null</a:t>
            </a:r>
            <a:br>
              <a:rPr lang="en-US" sz="1800" dirty="0">
                <a:latin typeface="Consolas" panose="020B0609020204030204" pitchFamily="49" charset="0"/>
              </a:rPr>
            </a:br>
            <a:r>
              <a:rPr lang="en-US" sz="1800" dirty="0">
                <a:latin typeface="Consolas" panose="020B0609020204030204" pitchFamily="49" charset="0"/>
              </a:rPr>
              <a:t>  } else if node has 1 child {</a:t>
            </a:r>
            <a:br>
              <a:rPr lang="en-US" sz="1800" dirty="0">
                <a:latin typeface="Consolas" panose="020B0609020204030204" pitchFamily="49" charset="0"/>
              </a:rPr>
            </a:br>
            <a:r>
              <a:rPr lang="en-US" sz="1800" dirty="0">
                <a:latin typeface="Consolas" panose="020B0609020204030204" pitchFamily="49" charset="0"/>
              </a:rPr>
              <a:t>    return that 1 child</a:t>
            </a:r>
            <a:br>
              <a:rPr lang="en-US" sz="1800" dirty="0">
                <a:latin typeface="Consolas" panose="020B0609020204030204" pitchFamily="49" charset="0"/>
              </a:rPr>
            </a:br>
            <a:r>
              <a:rPr lang="en-US" sz="1800" dirty="0">
                <a:latin typeface="Consolas" panose="020B0609020204030204" pitchFamily="49" charset="0"/>
              </a:rPr>
              <a:t>  } else { // if node has 2 children</a:t>
            </a:r>
            <a:br>
              <a:rPr lang="en-US" sz="1800" dirty="0">
                <a:latin typeface="Consolas" panose="020B0609020204030204" pitchFamily="49" charset="0"/>
              </a:rPr>
            </a:br>
            <a:r>
              <a:rPr lang="en-US" sz="1800" dirty="0">
                <a:latin typeface="Consolas" panose="020B0609020204030204" pitchFamily="49" charset="0"/>
              </a:rPr>
              <a:t>    successor = </a:t>
            </a:r>
            <a:r>
              <a:rPr lang="en-US" sz="1800" dirty="0" err="1">
                <a:latin typeface="Consolas" panose="020B0609020204030204" pitchFamily="49" charset="0"/>
              </a:rPr>
              <a:t>findMin</a:t>
            </a:r>
            <a:r>
              <a:rPr lang="en-US" sz="1800" dirty="0">
                <a:latin typeface="Consolas" panose="020B0609020204030204" pitchFamily="49" charset="0"/>
              </a:rPr>
              <a:t>(</a:t>
            </a:r>
            <a:r>
              <a:rPr lang="en-US" sz="1800" dirty="0" err="1">
                <a:latin typeface="Consolas" panose="020B0609020204030204" pitchFamily="49" charset="0"/>
              </a:rPr>
              <a:t>node.right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node.data</a:t>
            </a:r>
            <a:r>
              <a:rPr lang="en-US" sz="1800" dirty="0">
                <a:latin typeface="Consolas" panose="020B0609020204030204" pitchFamily="49" charset="0"/>
              </a:rPr>
              <a:t> = successor</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node.right</a:t>
            </a:r>
            <a:r>
              <a:rPr lang="en-US" sz="1800" dirty="0">
                <a:latin typeface="Consolas" panose="020B0609020204030204" pitchFamily="49" charset="0"/>
              </a:rPr>
              <a:t> = remove(</a:t>
            </a:r>
            <a:r>
              <a:rPr lang="en-US" sz="1800" dirty="0" err="1">
                <a:latin typeface="Consolas" panose="020B0609020204030204" pitchFamily="49" charset="0"/>
              </a:rPr>
              <a:t>node.data</a:t>
            </a:r>
            <a:r>
              <a:rPr lang="en-US" sz="1800" dirty="0">
                <a:latin typeface="Consolas" panose="020B0609020204030204" pitchFamily="49" charset="0"/>
              </a:rPr>
              <a:t>, </a:t>
            </a:r>
            <a:r>
              <a:rPr lang="en-US" sz="1800" dirty="0" err="1">
                <a:latin typeface="Consolas" panose="020B0609020204030204" pitchFamily="49" charset="0"/>
              </a:rPr>
              <a:t>node.right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return node</a:t>
            </a:r>
            <a:br>
              <a:rPr lang="en-US" sz="1800" dirty="0">
                <a:latin typeface="Consolas" panose="020B0609020204030204" pitchFamily="49" charset="0"/>
              </a:rPr>
            </a:b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a:t>
            </a:r>
          </a:p>
          <a:p>
            <a:pPr marL="45720" indent="0">
              <a:buNone/>
            </a:pPr>
            <a:r>
              <a:rPr lang="en-US" sz="1800" dirty="0">
                <a:latin typeface="Consolas" panose="020B0609020204030204" pitchFamily="49" charset="0"/>
              </a:rPr>
              <a:t>T </a:t>
            </a:r>
            <a:r>
              <a:rPr lang="en-US" sz="1800" dirty="0" err="1">
                <a:latin typeface="Consolas" panose="020B0609020204030204" pitchFamily="49" charset="0"/>
              </a:rPr>
              <a:t>findMin</a:t>
            </a:r>
            <a:r>
              <a:rPr lang="en-US" sz="1800" dirty="0">
                <a:latin typeface="Consolas" panose="020B0609020204030204" pitchFamily="49" charset="0"/>
              </a:rPr>
              <a:t>(node)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curr</a:t>
            </a:r>
            <a:r>
              <a:rPr lang="en-US" sz="1800" dirty="0">
                <a:latin typeface="Consolas" panose="020B0609020204030204" pitchFamily="49" charset="0"/>
              </a:rPr>
              <a:t> = node</a:t>
            </a:r>
            <a:br>
              <a:rPr lang="en-US" sz="1800" dirty="0">
                <a:latin typeface="Consolas" panose="020B0609020204030204" pitchFamily="49" charset="0"/>
              </a:rPr>
            </a:br>
            <a:r>
              <a:rPr lang="en-US" sz="1800" dirty="0">
                <a:latin typeface="Consolas" panose="020B0609020204030204" pitchFamily="49" charset="0"/>
              </a:rPr>
              <a:t>  while </a:t>
            </a:r>
            <a:r>
              <a:rPr lang="en-US" sz="1800" dirty="0" err="1">
                <a:latin typeface="Consolas" panose="020B0609020204030204" pitchFamily="49" charset="0"/>
              </a:rPr>
              <a:t>curr.left</a:t>
            </a:r>
            <a:r>
              <a:rPr lang="en-US" sz="1800" dirty="0">
                <a:latin typeface="Consolas" panose="020B0609020204030204" pitchFamily="49" charset="0"/>
              </a:rPr>
              <a:t> isn’t null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curr</a:t>
            </a:r>
            <a:r>
              <a:rPr lang="en-US" sz="1800" dirty="0">
                <a:latin typeface="Consolas" panose="020B0609020204030204" pitchFamily="49" charset="0"/>
              </a:rPr>
              <a:t> = </a:t>
            </a:r>
            <a:r>
              <a:rPr lang="en-US" sz="1800" dirty="0" err="1">
                <a:latin typeface="Consolas" panose="020B0609020204030204" pitchFamily="49" charset="0"/>
              </a:rPr>
              <a:t>curr.left</a:t>
            </a:r>
            <a:br>
              <a:rPr lang="en-US" sz="1800" dirty="0">
                <a:latin typeface="Consolas" panose="020B0609020204030204" pitchFamily="49" charset="0"/>
              </a:rPr>
            </a:br>
            <a:r>
              <a:rPr lang="en-US" sz="1800" dirty="0">
                <a:latin typeface="Consolas" panose="020B0609020204030204" pitchFamily="49" charset="0"/>
              </a:rPr>
              <a:t>  return </a:t>
            </a:r>
            <a:r>
              <a:rPr lang="en-US" sz="1800" dirty="0" err="1">
                <a:latin typeface="Consolas" panose="020B0609020204030204" pitchFamily="49" charset="0"/>
              </a:rPr>
              <a:t>curr.data</a:t>
            </a:r>
            <a:br>
              <a:rPr lang="en-US" sz="1800" dirty="0">
                <a:latin typeface="Consolas" panose="020B0609020204030204" pitchFamily="49" charset="0"/>
              </a:rPr>
            </a:br>
            <a:r>
              <a:rPr lang="en-US" sz="1800" dirty="0">
                <a:latin typeface="Consolas" panose="020B0609020204030204" pitchFamily="49" charset="0"/>
              </a:rPr>
              <a:t>}</a:t>
            </a:r>
          </a:p>
        </p:txBody>
      </p:sp>
    </p:spTree>
    <p:extLst>
      <p:ext uri="{BB962C8B-B14F-4D97-AF65-F5344CB8AC3E}">
        <p14:creationId xmlns:p14="http://schemas.microsoft.com/office/powerpoint/2010/main" val="2085765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DD5E-E282-43C9-8387-D3481A3F622D}"/>
              </a:ext>
            </a:extLst>
          </p:cNvPr>
          <p:cNvSpPr>
            <a:spLocks noGrp="1"/>
          </p:cNvSpPr>
          <p:nvPr>
            <p:ph type="title"/>
          </p:nvPr>
        </p:nvSpPr>
        <p:spPr/>
        <p:txBody>
          <a:bodyPr/>
          <a:lstStyle/>
          <a:p>
            <a:r>
              <a:rPr lang="en-US" dirty="0"/>
              <a:t>BST Operations Analysis</a:t>
            </a:r>
          </a:p>
        </p:txBody>
      </p:sp>
      <p:sp>
        <p:nvSpPr>
          <p:cNvPr id="3" name="Content Placeholder 2">
            <a:extLst>
              <a:ext uri="{FF2B5EF4-FFF2-40B4-BE49-F238E27FC236}">
                <a16:creationId xmlns:a16="http://schemas.microsoft.com/office/drawing/2014/main" id="{5CABAB13-ACB6-456A-B48C-55DD2CBA1C85}"/>
              </a:ext>
            </a:extLst>
          </p:cNvPr>
          <p:cNvSpPr>
            <a:spLocks noGrp="1"/>
          </p:cNvSpPr>
          <p:nvPr>
            <p:ph idx="1"/>
          </p:nvPr>
        </p:nvSpPr>
        <p:spPr/>
        <p:txBody>
          <a:bodyPr/>
          <a:lstStyle/>
          <a:p>
            <a:r>
              <a:rPr lang="en-US" dirty="0"/>
              <a:t>On average, our BST operations will run in O(</a:t>
            </a:r>
            <a:r>
              <a:rPr lang="en-US" dirty="0" err="1"/>
              <a:t>logn</a:t>
            </a:r>
            <a:r>
              <a:rPr lang="en-US" dirty="0"/>
              <a:t>).</a:t>
            </a:r>
          </a:p>
        </p:txBody>
      </p:sp>
    </p:spTree>
    <p:extLst>
      <p:ext uri="{BB962C8B-B14F-4D97-AF65-F5344CB8AC3E}">
        <p14:creationId xmlns:p14="http://schemas.microsoft.com/office/powerpoint/2010/main" val="467234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DD5E-E282-43C9-8387-D3481A3F622D}"/>
              </a:ext>
            </a:extLst>
          </p:cNvPr>
          <p:cNvSpPr>
            <a:spLocks noGrp="1"/>
          </p:cNvSpPr>
          <p:nvPr>
            <p:ph type="title"/>
          </p:nvPr>
        </p:nvSpPr>
        <p:spPr/>
        <p:txBody>
          <a:bodyPr/>
          <a:lstStyle/>
          <a:p>
            <a:r>
              <a:rPr lang="en-US" dirty="0"/>
              <a:t>BST Operations Analysis</a:t>
            </a:r>
          </a:p>
        </p:txBody>
      </p:sp>
      <p:sp>
        <p:nvSpPr>
          <p:cNvPr id="3" name="Content Placeholder 2">
            <a:extLst>
              <a:ext uri="{FF2B5EF4-FFF2-40B4-BE49-F238E27FC236}">
                <a16:creationId xmlns:a16="http://schemas.microsoft.com/office/drawing/2014/main" id="{5CABAB13-ACB6-456A-B48C-55DD2CBA1C85}"/>
              </a:ext>
            </a:extLst>
          </p:cNvPr>
          <p:cNvSpPr>
            <a:spLocks noGrp="1"/>
          </p:cNvSpPr>
          <p:nvPr>
            <p:ph idx="1"/>
          </p:nvPr>
        </p:nvSpPr>
        <p:spPr/>
        <p:txBody>
          <a:bodyPr/>
          <a:lstStyle/>
          <a:p>
            <a:r>
              <a:rPr lang="en-US" dirty="0"/>
              <a:t>On average, our BST operations will run in O(</a:t>
            </a:r>
            <a:r>
              <a:rPr lang="en-US" dirty="0" err="1"/>
              <a:t>logn</a:t>
            </a:r>
            <a:r>
              <a:rPr lang="en-US" dirty="0"/>
              <a:t>).</a:t>
            </a:r>
          </a:p>
          <a:p>
            <a:r>
              <a:rPr lang="en-US" dirty="0"/>
              <a:t>Worst case, our BST turns into a long linked list and our operations will end up being O(</a:t>
            </a:r>
            <a:r>
              <a:rPr lang="en-US"/>
              <a:t>n).</a:t>
            </a:r>
            <a:endParaRPr lang="en-US" dirty="0"/>
          </a:p>
        </p:txBody>
      </p:sp>
    </p:spTree>
    <p:extLst>
      <p:ext uri="{BB962C8B-B14F-4D97-AF65-F5344CB8AC3E}">
        <p14:creationId xmlns:p14="http://schemas.microsoft.com/office/powerpoint/2010/main" val="38091572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DD5E-E282-43C9-8387-D3481A3F622D}"/>
              </a:ext>
            </a:extLst>
          </p:cNvPr>
          <p:cNvSpPr>
            <a:spLocks noGrp="1"/>
          </p:cNvSpPr>
          <p:nvPr>
            <p:ph type="title"/>
          </p:nvPr>
        </p:nvSpPr>
        <p:spPr/>
        <p:txBody>
          <a:bodyPr/>
          <a:lstStyle/>
          <a:p>
            <a:r>
              <a:rPr lang="en-US" dirty="0"/>
              <a:t>BST Operations Analysis</a:t>
            </a:r>
          </a:p>
        </p:txBody>
      </p:sp>
      <p:sp>
        <p:nvSpPr>
          <p:cNvPr id="3" name="Content Placeholder 2">
            <a:extLst>
              <a:ext uri="{FF2B5EF4-FFF2-40B4-BE49-F238E27FC236}">
                <a16:creationId xmlns:a16="http://schemas.microsoft.com/office/drawing/2014/main" id="{5CABAB13-ACB6-456A-B48C-55DD2CBA1C85}"/>
              </a:ext>
            </a:extLst>
          </p:cNvPr>
          <p:cNvSpPr>
            <a:spLocks noGrp="1"/>
          </p:cNvSpPr>
          <p:nvPr>
            <p:ph idx="1"/>
          </p:nvPr>
        </p:nvSpPr>
        <p:spPr/>
        <p:txBody>
          <a:bodyPr/>
          <a:lstStyle/>
          <a:p>
            <a:r>
              <a:rPr lang="en-US" dirty="0"/>
              <a:t>On average, our BST operations will run in O(</a:t>
            </a:r>
            <a:r>
              <a:rPr lang="en-US" dirty="0" err="1"/>
              <a:t>logn</a:t>
            </a:r>
            <a:r>
              <a:rPr lang="en-US" dirty="0"/>
              <a:t>).</a:t>
            </a:r>
          </a:p>
          <a:p>
            <a:r>
              <a:rPr lang="en-US" dirty="0"/>
              <a:t>Worst case, our BST turns into a long linked list and our operations will end up being O(n).</a:t>
            </a:r>
          </a:p>
          <a:p>
            <a:r>
              <a:rPr lang="en-US" dirty="0"/>
              <a:t>Performance of the BST depends on the order of adds and </a:t>
            </a:r>
            <a:r>
              <a:rPr lang="en-US"/>
              <a:t>removes.</a:t>
            </a:r>
            <a:endParaRPr lang="en-US" dirty="0"/>
          </a:p>
        </p:txBody>
      </p:sp>
    </p:spTree>
    <p:extLst>
      <p:ext uri="{BB962C8B-B14F-4D97-AF65-F5344CB8AC3E}">
        <p14:creationId xmlns:p14="http://schemas.microsoft.com/office/powerpoint/2010/main" val="2609229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DD5E-E282-43C9-8387-D3481A3F622D}"/>
              </a:ext>
            </a:extLst>
          </p:cNvPr>
          <p:cNvSpPr>
            <a:spLocks noGrp="1"/>
          </p:cNvSpPr>
          <p:nvPr>
            <p:ph type="title"/>
          </p:nvPr>
        </p:nvSpPr>
        <p:spPr/>
        <p:txBody>
          <a:bodyPr/>
          <a:lstStyle/>
          <a:p>
            <a:r>
              <a:rPr lang="en-US" dirty="0"/>
              <a:t>BST Operations Analysis</a:t>
            </a:r>
          </a:p>
        </p:txBody>
      </p:sp>
      <p:sp>
        <p:nvSpPr>
          <p:cNvPr id="3" name="Content Placeholder 2">
            <a:extLst>
              <a:ext uri="{FF2B5EF4-FFF2-40B4-BE49-F238E27FC236}">
                <a16:creationId xmlns:a16="http://schemas.microsoft.com/office/drawing/2014/main" id="{5CABAB13-ACB6-456A-B48C-55DD2CBA1C85}"/>
              </a:ext>
            </a:extLst>
          </p:cNvPr>
          <p:cNvSpPr>
            <a:spLocks noGrp="1"/>
          </p:cNvSpPr>
          <p:nvPr>
            <p:ph idx="1"/>
          </p:nvPr>
        </p:nvSpPr>
        <p:spPr/>
        <p:txBody>
          <a:bodyPr/>
          <a:lstStyle/>
          <a:p>
            <a:r>
              <a:rPr lang="en-US" dirty="0"/>
              <a:t>On average, our BST operations will run in O(</a:t>
            </a:r>
            <a:r>
              <a:rPr lang="en-US" dirty="0" err="1"/>
              <a:t>logn</a:t>
            </a:r>
            <a:r>
              <a:rPr lang="en-US" dirty="0"/>
              <a:t>).</a:t>
            </a:r>
          </a:p>
          <a:p>
            <a:r>
              <a:rPr lang="en-US" dirty="0"/>
              <a:t>Worst case, our BST turns into a long linked list and our operations will end up being O(n).</a:t>
            </a:r>
          </a:p>
          <a:p>
            <a:r>
              <a:rPr lang="en-US" dirty="0"/>
              <a:t>Performance of the BST depends on the order of adds and removes.</a:t>
            </a:r>
          </a:p>
          <a:p>
            <a:r>
              <a:rPr lang="en-US" dirty="0"/>
              <a:t>Later we will see a tree that has self-balancing properties.</a:t>
            </a:r>
          </a:p>
        </p:txBody>
      </p:sp>
    </p:spTree>
    <p:extLst>
      <p:ext uri="{BB962C8B-B14F-4D97-AF65-F5344CB8AC3E}">
        <p14:creationId xmlns:p14="http://schemas.microsoft.com/office/powerpoint/2010/main" val="3513417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8697-B3EC-444B-8EAD-F8350FDEC5B5}"/>
              </a:ext>
            </a:extLst>
          </p:cNvPr>
          <p:cNvSpPr>
            <a:spLocks noGrp="1"/>
          </p:cNvSpPr>
          <p:nvPr>
            <p:ph type="title"/>
          </p:nvPr>
        </p:nvSpPr>
        <p:spPr/>
        <p:txBody>
          <a:bodyPr/>
          <a:lstStyle/>
          <a:p>
            <a:r>
              <a:rPr lang="en-US" dirty="0"/>
              <a:t>Tree Traversals</a:t>
            </a:r>
          </a:p>
        </p:txBody>
      </p:sp>
      <p:sp>
        <p:nvSpPr>
          <p:cNvPr id="3" name="Text Placeholder 2">
            <a:extLst>
              <a:ext uri="{FF2B5EF4-FFF2-40B4-BE49-F238E27FC236}">
                <a16:creationId xmlns:a16="http://schemas.microsoft.com/office/drawing/2014/main" id="{8B23C28A-8E8E-4493-A4A2-08B69F68797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076090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Tree Traversals</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p:txBody>
          <a:bodyPr>
            <a:normAutofit/>
          </a:bodyPr>
          <a:lstStyle/>
          <a:p>
            <a:r>
              <a:rPr lang="en-US" dirty="0"/>
              <a:t>Sometimes we want to traverse the entire tree in a systematic manner.</a:t>
            </a:r>
          </a:p>
          <a:p>
            <a:pPr lvl="1"/>
            <a:r>
              <a:rPr lang="en-US" dirty="0"/>
              <a:t>Let’s say we wanted to print all the values inside a tree.  If the nodes have a various number of children, how can we print everything algorithmically?</a:t>
            </a:r>
          </a:p>
          <a:p>
            <a:pPr lvl="1"/>
            <a:r>
              <a:rPr lang="en-US" dirty="0"/>
              <a:t>Let’s try recursion first.  If we’re at a node, n we can do two things:</a:t>
            </a:r>
          </a:p>
          <a:p>
            <a:pPr lvl="2"/>
            <a:r>
              <a:rPr lang="en-US" dirty="0"/>
              <a:t>Print the value of our current node.</a:t>
            </a:r>
          </a:p>
          <a:p>
            <a:pPr lvl="2"/>
            <a:r>
              <a:rPr lang="en-US" dirty="0"/>
              <a:t>Recursively traverse into all of </a:t>
            </a:r>
            <a:r>
              <a:rPr lang="en-US" dirty="0" err="1"/>
              <a:t>n.children</a:t>
            </a:r>
            <a:r>
              <a:rPr lang="en-US" dirty="0"/>
              <a:t>.</a:t>
            </a:r>
          </a:p>
          <a:p>
            <a:pPr lvl="1"/>
            <a:r>
              <a:rPr lang="en-US" dirty="0"/>
              <a:t>Depending on if you print first then recursively traverse or recursively traverse and then print, you get a different printing order.</a:t>
            </a:r>
          </a:p>
        </p:txBody>
      </p:sp>
    </p:spTree>
    <p:extLst>
      <p:ext uri="{BB962C8B-B14F-4D97-AF65-F5344CB8AC3E}">
        <p14:creationId xmlns:p14="http://schemas.microsoft.com/office/powerpoint/2010/main" val="469616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8B07-FC69-4F76-8649-7639D73C4850}"/>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FB64F171-6BB7-4E6B-AF2C-9F6B3C37C206}"/>
              </a:ext>
            </a:extLst>
          </p:cNvPr>
          <p:cNvSpPr>
            <a:spLocks noGrp="1"/>
          </p:cNvSpPr>
          <p:nvPr>
            <p:ph idx="1"/>
          </p:nvPr>
        </p:nvSpPr>
        <p:spPr/>
        <p:txBody>
          <a:bodyPr/>
          <a:lstStyle/>
          <a:p>
            <a:r>
              <a:rPr lang="en-US" dirty="0"/>
              <a:t>BST Removal</a:t>
            </a:r>
          </a:p>
          <a:p>
            <a:r>
              <a:rPr lang="en-US" dirty="0"/>
              <a:t>Tree Traversal</a:t>
            </a:r>
          </a:p>
        </p:txBody>
      </p:sp>
      <p:sp>
        <p:nvSpPr>
          <p:cNvPr id="4" name="Slide Number Placeholder 3">
            <a:extLst>
              <a:ext uri="{FF2B5EF4-FFF2-40B4-BE49-F238E27FC236}">
                <a16:creationId xmlns:a16="http://schemas.microsoft.com/office/drawing/2014/main" id="{B40BD46E-0FDC-49CE-8F75-9B37778EEBF2}"/>
              </a:ext>
            </a:extLst>
          </p:cNvPr>
          <p:cNvSpPr>
            <a:spLocks noGrp="1"/>
          </p:cNvSpPr>
          <p:nvPr>
            <p:ph type="sldNum" sz="quarter" idx="12"/>
          </p:nvPr>
        </p:nvSpPr>
        <p:spPr/>
        <p:txBody>
          <a:bodyPr/>
          <a:lstStyle/>
          <a:p>
            <a:fld id="{8FDBFFB2-86D9-4B8F-A59A-553A60B94BBE}" type="slidenum">
              <a:rPr lang="en-US" smtClean="0"/>
              <a:t>5</a:t>
            </a:fld>
            <a:endParaRPr lang="en-US"/>
          </a:p>
        </p:txBody>
      </p:sp>
    </p:spTree>
    <p:extLst>
      <p:ext uri="{BB962C8B-B14F-4D97-AF65-F5344CB8AC3E}">
        <p14:creationId xmlns:p14="http://schemas.microsoft.com/office/powerpoint/2010/main" val="31562785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Print then Traverse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403589" cy="369332"/>
          </a:xfrm>
          <a:prstGeom prst="rect">
            <a:avLst/>
          </a:prstGeom>
          <a:noFill/>
        </p:spPr>
        <p:txBody>
          <a:bodyPr wrap="none" rtlCol="0">
            <a:spAutoFit/>
          </a:bodyPr>
          <a:lstStyle/>
          <a:p>
            <a:r>
              <a:rPr lang="en-US" dirty="0"/>
              <a:t>Print Order:</a:t>
            </a:r>
          </a:p>
        </p:txBody>
      </p:sp>
    </p:spTree>
    <p:extLst>
      <p:ext uri="{BB962C8B-B14F-4D97-AF65-F5344CB8AC3E}">
        <p14:creationId xmlns:p14="http://schemas.microsoft.com/office/powerpoint/2010/main" val="9869622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Print then Traverse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615699" cy="369332"/>
          </a:xfrm>
          <a:prstGeom prst="rect">
            <a:avLst/>
          </a:prstGeom>
          <a:noFill/>
        </p:spPr>
        <p:txBody>
          <a:bodyPr wrap="none" rtlCol="0">
            <a:spAutoFit/>
          </a:bodyPr>
          <a:lstStyle/>
          <a:p>
            <a:r>
              <a:rPr lang="en-US" dirty="0"/>
              <a:t>Print Order: A</a:t>
            </a:r>
          </a:p>
        </p:txBody>
      </p:sp>
      <p:sp>
        <p:nvSpPr>
          <p:cNvPr id="28" name="Arrow: Down 27">
            <a:extLst>
              <a:ext uri="{FF2B5EF4-FFF2-40B4-BE49-F238E27FC236}">
                <a16:creationId xmlns:a16="http://schemas.microsoft.com/office/drawing/2014/main" id="{0417A1AB-AE89-41E9-8F28-8B852E08136A}"/>
              </a:ext>
            </a:extLst>
          </p:cNvPr>
          <p:cNvSpPr/>
          <p:nvPr/>
        </p:nvSpPr>
        <p:spPr>
          <a:xfrm rot="2515032">
            <a:off x="4958861" y="1346127"/>
            <a:ext cx="257909" cy="488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3063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Print then Traverse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880708" cy="369332"/>
          </a:xfrm>
          <a:prstGeom prst="rect">
            <a:avLst/>
          </a:prstGeom>
          <a:noFill/>
        </p:spPr>
        <p:txBody>
          <a:bodyPr wrap="none" rtlCol="0">
            <a:spAutoFit/>
          </a:bodyPr>
          <a:lstStyle/>
          <a:p>
            <a:r>
              <a:rPr lang="en-US" dirty="0"/>
              <a:t>Print Order: A, B</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2168770"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7121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Print then Traverse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2156937" cy="369332"/>
          </a:xfrm>
          <a:prstGeom prst="rect">
            <a:avLst/>
          </a:prstGeom>
          <a:noFill/>
        </p:spPr>
        <p:txBody>
          <a:bodyPr wrap="none" rtlCol="0">
            <a:spAutoFit/>
          </a:bodyPr>
          <a:lstStyle/>
          <a:p>
            <a:r>
              <a:rPr lang="en-US" dirty="0"/>
              <a:t>Print Order: A, B, C</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2168770" y="2143060"/>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95E46601-8FF9-4E36-8B21-0CCDB2D848D6}"/>
              </a:ext>
            </a:extLst>
          </p:cNvPr>
          <p:cNvSpPr/>
          <p:nvPr/>
        </p:nvSpPr>
        <p:spPr>
          <a:xfrm rot="2515032">
            <a:off x="1819994" y="3254626"/>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24077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Print then Traverse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2401107" cy="369332"/>
          </a:xfrm>
          <a:prstGeom prst="rect">
            <a:avLst/>
          </a:prstGeom>
          <a:noFill/>
        </p:spPr>
        <p:txBody>
          <a:bodyPr wrap="none" rtlCol="0">
            <a:spAutoFit/>
          </a:bodyPr>
          <a:lstStyle/>
          <a:p>
            <a:r>
              <a:rPr lang="en-US" dirty="0"/>
              <a:t>Print Order: A, B, C, J</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2168770" y="2143060"/>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95E46601-8FF9-4E36-8B21-0CCDB2D848D6}"/>
              </a:ext>
            </a:extLst>
          </p:cNvPr>
          <p:cNvSpPr/>
          <p:nvPr/>
        </p:nvSpPr>
        <p:spPr>
          <a:xfrm rot="2515032">
            <a:off x="2681639" y="3254626"/>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5336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Print then Traverse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2401107" cy="369332"/>
          </a:xfrm>
          <a:prstGeom prst="rect">
            <a:avLst/>
          </a:prstGeom>
          <a:noFill/>
        </p:spPr>
        <p:txBody>
          <a:bodyPr wrap="none" rtlCol="0">
            <a:spAutoFit/>
          </a:bodyPr>
          <a:lstStyle/>
          <a:p>
            <a:r>
              <a:rPr lang="en-US" dirty="0"/>
              <a:t>Print Order: A, B, C, J</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2168770" y="2143060"/>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984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Print then Traverse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2677336" cy="369332"/>
          </a:xfrm>
          <a:prstGeom prst="rect">
            <a:avLst/>
          </a:prstGeom>
          <a:noFill/>
        </p:spPr>
        <p:txBody>
          <a:bodyPr wrap="none" rtlCol="0">
            <a:spAutoFit/>
          </a:bodyPr>
          <a:lstStyle/>
          <a:p>
            <a:r>
              <a:rPr lang="en-US" dirty="0"/>
              <a:t>Print Order: A, B, C, J, D</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4402010"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2738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Print then Traverse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2919902" cy="369332"/>
          </a:xfrm>
          <a:prstGeom prst="rect">
            <a:avLst/>
          </a:prstGeom>
          <a:noFill/>
        </p:spPr>
        <p:txBody>
          <a:bodyPr wrap="none" rtlCol="0">
            <a:spAutoFit/>
          </a:bodyPr>
          <a:lstStyle/>
          <a:p>
            <a:r>
              <a:rPr lang="en-US" dirty="0"/>
              <a:t>Print Order: A, B, C, J, D, L</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4402010" y="2143060"/>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90C9953A-5C27-4C17-9C3E-B2EAABEC0C19}"/>
              </a:ext>
            </a:extLst>
          </p:cNvPr>
          <p:cNvSpPr/>
          <p:nvPr/>
        </p:nvSpPr>
        <p:spPr>
          <a:xfrm rot="2515032">
            <a:off x="4317008" y="3254626"/>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92026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Print then Traverse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3164071" cy="369332"/>
          </a:xfrm>
          <a:prstGeom prst="rect">
            <a:avLst/>
          </a:prstGeom>
          <a:noFill/>
        </p:spPr>
        <p:txBody>
          <a:bodyPr wrap="none" rtlCol="0">
            <a:spAutoFit/>
          </a:bodyPr>
          <a:lstStyle/>
          <a:p>
            <a:r>
              <a:rPr lang="en-US" dirty="0"/>
              <a:t>Print Order: A, B, C, J, D, L, I</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4402010" y="2143060"/>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90C9953A-5C27-4C17-9C3E-B2EAABEC0C19}"/>
              </a:ext>
            </a:extLst>
          </p:cNvPr>
          <p:cNvSpPr/>
          <p:nvPr/>
        </p:nvSpPr>
        <p:spPr>
          <a:xfrm rot="2515032">
            <a:off x="4317008" y="3254626"/>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292A2006-FFB5-4942-AE71-B16C7A441920}"/>
              </a:ext>
            </a:extLst>
          </p:cNvPr>
          <p:cNvSpPr/>
          <p:nvPr/>
        </p:nvSpPr>
        <p:spPr>
          <a:xfrm rot="2515032">
            <a:off x="3749532" y="42757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55638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Print then Traverse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3446713" cy="369332"/>
          </a:xfrm>
          <a:prstGeom prst="rect">
            <a:avLst/>
          </a:prstGeom>
          <a:noFill/>
        </p:spPr>
        <p:txBody>
          <a:bodyPr wrap="none" rtlCol="0">
            <a:spAutoFit/>
          </a:bodyPr>
          <a:lstStyle/>
          <a:p>
            <a:r>
              <a:rPr lang="en-US" dirty="0"/>
              <a:t>Print Order: A, B, C, J, D, L, I, H</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4402010" y="2143060"/>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90C9953A-5C27-4C17-9C3E-B2EAABEC0C19}"/>
              </a:ext>
            </a:extLst>
          </p:cNvPr>
          <p:cNvSpPr/>
          <p:nvPr/>
        </p:nvSpPr>
        <p:spPr>
          <a:xfrm rot="2515032">
            <a:off x="4317008" y="3254626"/>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292A2006-FFB5-4942-AE71-B16C7A441920}"/>
              </a:ext>
            </a:extLst>
          </p:cNvPr>
          <p:cNvSpPr/>
          <p:nvPr/>
        </p:nvSpPr>
        <p:spPr>
          <a:xfrm rot="2515032">
            <a:off x="4663929" y="42757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286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7378-5E9C-4382-BC40-13F22F71DCD4}"/>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17F12DC8-E901-4A7D-8296-B862F34C3A35}"/>
              </a:ext>
            </a:extLst>
          </p:cNvPr>
          <p:cNvSpPr>
            <a:spLocks noGrp="1"/>
          </p:cNvSpPr>
          <p:nvPr>
            <p:ph idx="1"/>
          </p:nvPr>
        </p:nvSpPr>
        <p:spPr/>
        <p:txBody>
          <a:bodyPr/>
          <a:lstStyle/>
          <a:p>
            <a:r>
              <a:rPr lang="en-US" dirty="0">
                <a:highlight>
                  <a:srgbClr val="FFFF00"/>
                </a:highlight>
              </a:rPr>
              <a:t>Take 3 min to write down a summary of the following:</a:t>
            </a:r>
          </a:p>
          <a:p>
            <a:pPr lvl="1"/>
            <a:r>
              <a:rPr lang="en-US" dirty="0"/>
              <a:t>Trees</a:t>
            </a:r>
          </a:p>
          <a:p>
            <a:pPr lvl="1"/>
            <a:r>
              <a:rPr lang="en-US" dirty="0"/>
              <a:t>Binary Trees</a:t>
            </a:r>
          </a:p>
          <a:p>
            <a:pPr lvl="1"/>
            <a:r>
              <a:rPr lang="en-US" dirty="0"/>
              <a:t>Binary Search Trees</a:t>
            </a:r>
          </a:p>
          <a:p>
            <a:pPr lvl="2"/>
            <a:r>
              <a:rPr lang="en-US" dirty="0"/>
              <a:t>Add</a:t>
            </a:r>
          </a:p>
          <a:p>
            <a:pPr lvl="2"/>
            <a:r>
              <a:rPr lang="en-US" dirty="0"/>
              <a:t>Remove</a:t>
            </a:r>
          </a:p>
          <a:p>
            <a:pPr lvl="1"/>
            <a:r>
              <a:rPr lang="en-US" dirty="0"/>
              <a:t>Write a recursive search operation on Linked List</a:t>
            </a:r>
          </a:p>
        </p:txBody>
      </p:sp>
    </p:spTree>
    <p:extLst>
      <p:ext uri="{BB962C8B-B14F-4D97-AF65-F5344CB8AC3E}">
        <p14:creationId xmlns:p14="http://schemas.microsoft.com/office/powerpoint/2010/main" val="20812706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Print then Traverse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3446713" cy="369332"/>
          </a:xfrm>
          <a:prstGeom prst="rect">
            <a:avLst/>
          </a:prstGeom>
          <a:noFill/>
        </p:spPr>
        <p:txBody>
          <a:bodyPr wrap="none" rtlCol="0">
            <a:spAutoFit/>
          </a:bodyPr>
          <a:lstStyle/>
          <a:p>
            <a:r>
              <a:rPr lang="en-US" dirty="0"/>
              <a:t>Print Order: A, B, C, J, D, L, I, H</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4402010" y="2143060"/>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90C9953A-5C27-4C17-9C3E-B2EAABEC0C19}"/>
              </a:ext>
            </a:extLst>
          </p:cNvPr>
          <p:cNvSpPr/>
          <p:nvPr/>
        </p:nvSpPr>
        <p:spPr>
          <a:xfrm rot="2515032">
            <a:off x="4317008" y="3254626"/>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48354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Print then Traverse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3446713" cy="369332"/>
          </a:xfrm>
          <a:prstGeom prst="rect">
            <a:avLst/>
          </a:prstGeom>
          <a:noFill/>
        </p:spPr>
        <p:txBody>
          <a:bodyPr wrap="none" rtlCol="0">
            <a:spAutoFit/>
          </a:bodyPr>
          <a:lstStyle/>
          <a:p>
            <a:r>
              <a:rPr lang="en-US" dirty="0"/>
              <a:t>Print Order: A, B, C, J, D, L, I, H</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4402010" y="2143060"/>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2224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Print then Traverse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3689280" cy="369332"/>
          </a:xfrm>
          <a:prstGeom prst="rect">
            <a:avLst/>
          </a:prstGeom>
          <a:noFill/>
        </p:spPr>
        <p:txBody>
          <a:bodyPr wrap="none" rtlCol="0">
            <a:spAutoFit/>
          </a:bodyPr>
          <a:lstStyle/>
          <a:p>
            <a:r>
              <a:rPr lang="en-US" dirty="0"/>
              <a:t>Print Order: A, B, C, J, D, L, I, H, F</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6819893"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42896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Print then Traverse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3965509" cy="369332"/>
          </a:xfrm>
          <a:prstGeom prst="rect">
            <a:avLst/>
          </a:prstGeom>
          <a:noFill/>
        </p:spPr>
        <p:txBody>
          <a:bodyPr wrap="none" rtlCol="0">
            <a:spAutoFit/>
          </a:bodyPr>
          <a:lstStyle/>
          <a:p>
            <a:r>
              <a:rPr lang="en-US" dirty="0"/>
              <a:t>Print Order: A, B, C, J, D, L, I, H, F, G</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6819893" y="2143060"/>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13A01E84-9455-4335-B261-3611B10609D5}"/>
              </a:ext>
            </a:extLst>
          </p:cNvPr>
          <p:cNvSpPr/>
          <p:nvPr/>
        </p:nvSpPr>
        <p:spPr>
          <a:xfrm rot="2515032">
            <a:off x="5776531" y="3254626"/>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48148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Print then Traverse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4214487" cy="369332"/>
          </a:xfrm>
          <a:prstGeom prst="rect">
            <a:avLst/>
          </a:prstGeom>
          <a:noFill/>
        </p:spPr>
        <p:txBody>
          <a:bodyPr wrap="none" rtlCol="0">
            <a:spAutoFit/>
          </a:bodyPr>
          <a:lstStyle/>
          <a:p>
            <a:r>
              <a:rPr lang="en-US" dirty="0"/>
              <a:t>Print Order: A, B, C, J, D, L, I H, F, G, E</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6819893" y="2143060"/>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13A01E84-9455-4335-B261-3611B10609D5}"/>
              </a:ext>
            </a:extLst>
          </p:cNvPr>
          <p:cNvSpPr/>
          <p:nvPr/>
        </p:nvSpPr>
        <p:spPr>
          <a:xfrm rot="2515032">
            <a:off x="6814023" y="3254626"/>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9942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Print then Traverse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4479496" cy="369332"/>
          </a:xfrm>
          <a:prstGeom prst="rect">
            <a:avLst/>
          </a:prstGeom>
          <a:noFill/>
        </p:spPr>
        <p:txBody>
          <a:bodyPr wrap="none" rtlCol="0">
            <a:spAutoFit/>
          </a:bodyPr>
          <a:lstStyle/>
          <a:p>
            <a:r>
              <a:rPr lang="en-US" dirty="0"/>
              <a:t>Print Order: A, B, C, J, D, L, I, H, F, G, E, K</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6819893" y="2143060"/>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13A01E84-9455-4335-B261-3611B10609D5}"/>
              </a:ext>
            </a:extLst>
          </p:cNvPr>
          <p:cNvSpPr/>
          <p:nvPr/>
        </p:nvSpPr>
        <p:spPr>
          <a:xfrm rot="2515032">
            <a:off x="7869101" y="3254626"/>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2672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Print then Traverse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4412170" cy="369332"/>
          </a:xfrm>
          <a:prstGeom prst="rect">
            <a:avLst/>
          </a:prstGeom>
          <a:noFill/>
        </p:spPr>
        <p:txBody>
          <a:bodyPr wrap="none" rtlCol="0">
            <a:spAutoFit/>
          </a:bodyPr>
          <a:lstStyle/>
          <a:p>
            <a:r>
              <a:rPr lang="en-US" dirty="0"/>
              <a:t>Print Order: A, B, C, J, D, L, I, H, F, G, E, K</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6819893" y="2143060"/>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42572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Print then Traverse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4479496" cy="369332"/>
          </a:xfrm>
          <a:prstGeom prst="rect">
            <a:avLst/>
          </a:prstGeom>
          <a:noFill/>
        </p:spPr>
        <p:txBody>
          <a:bodyPr wrap="none" rtlCol="0">
            <a:spAutoFit/>
          </a:bodyPr>
          <a:lstStyle/>
          <a:p>
            <a:r>
              <a:rPr lang="en-US" dirty="0"/>
              <a:t>Print Order: A, B, C, J, D, L, I, H, F, G, E, K</a:t>
            </a:r>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1171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Print then Traverse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4479496" cy="369332"/>
          </a:xfrm>
          <a:prstGeom prst="rect">
            <a:avLst/>
          </a:prstGeom>
          <a:noFill/>
        </p:spPr>
        <p:txBody>
          <a:bodyPr wrap="none" rtlCol="0">
            <a:spAutoFit/>
          </a:bodyPr>
          <a:lstStyle/>
          <a:p>
            <a:r>
              <a:rPr lang="en-US" dirty="0"/>
              <a:t>Print Order: A, B, C, J, D, L, I, H, F, G, E, K</a:t>
            </a:r>
          </a:p>
        </p:txBody>
      </p:sp>
    </p:spTree>
    <p:extLst>
      <p:ext uri="{BB962C8B-B14F-4D97-AF65-F5344CB8AC3E}">
        <p14:creationId xmlns:p14="http://schemas.microsoft.com/office/powerpoint/2010/main" val="31180779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Pre-order Traversal Steps</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p:txBody>
          <a:bodyPr/>
          <a:lstStyle/>
          <a:p>
            <a:r>
              <a:rPr lang="en-US" dirty="0"/>
              <a:t>Pre-order traversal:</a:t>
            </a:r>
          </a:p>
          <a:p>
            <a:pPr lvl="1"/>
            <a:r>
              <a:rPr lang="en-US" dirty="0"/>
              <a:t>For a current node n:</a:t>
            </a:r>
          </a:p>
          <a:p>
            <a:pPr lvl="2"/>
            <a:r>
              <a:rPr lang="en-US" dirty="0"/>
              <a:t>Perform action on n ( print(</a:t>
            </a:r>
            <a:r>
              <a:rPr lang="en-US" dirty="0" err="1"/>
              <a:t>n.data</a:t>
            </a:r>
            <a:r>
              <a:rPr lang="en-US" dirty="0"/>
              <a:t>) )</a:t>
            </a:r>
          </a:p>
          <a:p>
            <a:pPr lvl="2"/>
            <a:r>
              <a:rPr lang="en-US" dirty="0"/>
              <a:t>Traverse into children</a:t>
            </a:r>
          </a:p>
        </p:txBody>
      </p:sp>
    </p:spTree>
    <p:extLst>
      <p:ext uri="{BB962C8B-B14F-4D97-AF65-F5344CB8AC3E}">
        <p14:creationId xmlns:p14="http://schemas.microsoft.com/office/powerpoint/2010/main" val="3159112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7378-5E9C-4382-BC40-13F22F71DCD4}"/>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17F12DC8-E901-4A7D-8296-B862F34C3A35}"/>
              </a:ext>
            </a:extLst>
          </p:cNvPr>
          <p:cNvSpPr>
            <a:spLocks noGrp="1"/>
          </p:cNvSpPr>
          <p:nvPr>
            <p:ph idx="1"/>
          </p:nvPr>
        </p:nvSpPr>
        <p:spPr/>
        <p:txBody>
          <a:bodyPr/>
          <a:lstStyle/>
          <a:p>
            <a:r>
              <a:rPr lang="en-US" dirty="0">
                <a:highlight>
                  <a:srgbClr val="FFFF00"/>
                </a:highlight>
              </a:rPr>
              <a:t>Take 3 min to write down a summary of the following:</a:t>
            </a:r>
          </a:p>
          <a:p>
            <a:pPr lvl="1"/>
            <a:r>
              <a:rPr lang="en-US" dirty="0"/>
              <a:t>Trees</a:t>
            </a:r>
          </a:p>
          <a:p>
            <a:pPr lvl="2"/>
            <a:r>
              <a:rPr lang="en-US" dirty="0"/>
              <a:t>Nodes can have children, and children can have children, etc.</a:t>
            </a:r>
          </a:p>
          <a:p>
            <a:pPr lvl="1"/>
            <a:r>
              <a:rPr lang="en-US" dirty="0"/>
              <a:t>Binary Trees</a:t>
            </a:r>
          </a:p>
          <a:p>
            <a:pPr lvl="2"/>
            <a:r>
              <a:rPr lang="en-US" dirty="0"/>
              <a:t>Tree where each child has at most 2 children</a:t>
            </a:r>
          </a:p>
          <a:p>
            <a:pPr lvl="1"/>
            <a:r>
              <a:rPr lang="en-US" dirty="0"/>
              <a:t>Binary Search Trees</a:t>
            </a:r>
          </a:p>
          <a:p>
            <a:pPr lvl="2"/>
            <a:r>
              <a:rPr lang="en-US" dirty="0"/>
              <a:t>Binary Tree with </a:t>
            </a:r>
          </a:p>
          <a:p>
            <a:pPr lvl="3"/>
            <a:r>
              <a:rPr lang="en-US" dirty="0"/>
              <a:t>Binary Search Tree Property: Nodes value is greater than the left subtree’s values and less than the right subtree’s values</a:t>
            </a:r>
          </a:p>
          <a:p>
            <a:pPr lvl="2"/>
            <a:r>
              <a:rPr lang="en-US" dirty="0"/>
              <a:t>Add</a:t>
            </a:r>
          </a:p>
          <a:p>
            <a:pPr lvl="2"/>
            <a:r>
              <a:rPr lang="en-US" dirty="0"/>
              <a:t>Remove</a:t>
            </a:r>
          </a:p>
          <a:p>
            <a:pPr lvl="1"/>
            <a:r>
              <a:rPr lang="en-US" dirty="0"/>
              <a:t>Write a recursive search operation on Linked List</a:t>
            </a:r>
          </a:p>
        </p:txBody>
      </p:sp>
    </p:spTree>
    <p:extLst>
      <p:ext uri="{BB962C8B-B14F-4D97-AF65-F5344CB8AC3E}">
        <p14:creationId xmlns:p14="http://schemas.microsoft.com/office/powerpoint/2010/main" val="8519474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403589" cy="369332"/>
          </a:xfrm>
          <a:prstGeom prst="rect">
            <a:avLst/>
          </a:prstGeom>
          <a:noFill/>
        </p:spPr>
        <p:txBody>
          <a:bodyPr wrap="none" rtlCol="0">
            <a:spAutoFit/>
          </a:bodyPr>
          <a:lstStyle/>
          <a:p>
            <a:r>
              <a:rPr lang="en-US" dirty="0"/>
              <a:t>Print Order:</a:t>
            </a:r>
          </a:p>
        </p:txBody>
      </p:sp>
    </p:spTree>
    <p:extLst>
      <p:ext uri="{BB962C8B-B14F-4D97-AF65-F5344CB8AC3E}">
        <p14:creationId xmlns:p14="http://schemas.microsoft.com/office/powerpoint/2010/main" val="31367540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471428" cy="369332"/>
          </a:xfrm>
          <a:prstGeom prst="rect">
            <a:avLst/>
          </a:prstGeom>
          <a:noFill/>
        </p:spPr>
        <p:txBody>
          <a:bodyPr wrap="none" rtlCol="0">
            <a:spAutoFit/>
          </a:bodyPr>
          <a:lstStyle/>
          <a:p>
            <a:r>
              <a:rPr lang="en-US" dirty="0"/>
              <a:t>Print Order: </a:t>
            </a:r>
          </a:p>
        </p:txBody>
      </p:sp>
      <p:sp>
        <p:nvSpPr>
          <p:cNvPr id="28" name="Arrow: Down 27">
            <a:extLst>
              <a:ext uri="{FF2B5EF4-FFF2-40B4-BE49-F238E27FC236}">
                <a16:creationId xmlns:a16="http://schemas.microsoft.com/office/drawing/2014/main" id="{0417A1AB-AE89-41E9-8F28-8B852E08136A}"/>
              </a:ext>
            </a:extLst>
          </p:cNvPr>
          <p:cNvSpPr/>
          <p:nvPr/>
        </p:nvSpPr>
        <p:spPr>
          <a:xfrm rot="2515032">
            <a:off x="4958861" y="1346127"/>
            <a:ext cx="257909" cy="488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7520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471428" cy="369332"/>
          </a:xfrm>
          <a:prstGeom prst="rect">
            <a:avLst/>
          </a:prstGeom>
          <a:noFill/>
        </p:spPr>
        <p:txBody>
          <a:bodyPr wrap="none" rtlCol="0">
            <a:spAutoFit/>
          </a:bodyPr>
          <a:lstStyle/>
          <a:p>
            <a:r>
              <a:rPr lang="en-US" dirty="0"/>
              <a:t>Print Order: </a:t>
            </a:r>
          </a:p>
        </p:txBody>
      </p:sp>
      <p:sp>
        <p:nvSpPr>
          <p:cNvPr id="28" name="Arrow: Down 27">
            <a:extLst>
              <a:ext uri="{FF2B5EF4-FFF2-40B4-BE49-F238E27FC236}">
                <a16:creationId xmlns:a16="http://schemas.microsoft.com/office/drawing/2014/main" id="{0417A1AB-AE89-41E9-8F28-8B852E08136A}"/>
              </a:ext>
            </a:extLst>
          </p:cNvPr>
          <p:cNvSpPr/>
          <p:nvPr/>
        </p:nvSpPr>
        <p:spPr>
          <a:xfrm rot="2515032">
            <a:off x="4958861" y="1346127"/>
            <a:ext cx="257909" cy="488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E8F88FA8-E6BA-4318-BD85-8BFD13913EB9}"/>
              </a:ext>
            </a:extLst>
          </p:cNvPr>
          <p:cNvSpPr/>
          <p:nvPr/>
        </p:nvSpPr>
        <p:spPr>
          <a:xfrm rot="2515032">
            <a:off x="2168770"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19525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403589" cy="369332"/>
          </a:xfrm>
          <a:prstGeom prst="rect">
            <a:avLst/>
          </a:prstGeom>
          <a:noFill/>
        </p:spPr>
        <p:txBody>
          <a:bodyPr wrap="none" rtlCol="0">
            <a:spAutoFit/>
          </a:bodyPr>
          <a:lstStyle/>
          <a:p>
            <a:r>
              <a:rPr lang="en-US" dirty="0"/>
              <a:t>Print Order:</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2168770"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C0C90CB3-3D9A-4A04-BC73-02B0825082A6}"/>
              </a:ext>
            </a:extLst>
          </p:cNvPr>
          <p:cNvSpPr/>
          <p:nvPr/>
        </p:nvSpPr>
        <p:spPr>
          <a:xfrm rot="2515032">
            <a:off x="1748592" y="3263442"/>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02946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623714" cy="369332"/>
          </a:xfrm>
          <a:prstGeom prst="rect">
            <a:avLst/>
          </a:prstGeom>
          <a:noFill/>
        </p:spPr>
        <p:txBody>
          <a:bodyPr wrap="none" rtlCol="0">
            <a:spAutoFit/>
          </a:bodyPr>
          <a:lstStyle/>
          <a:p>
            <a:r>
              <a:rPr lang="en-US" dirty="0"/>
              <a:t>Print Order: C</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2168770"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C0C90CB3-3D9A-4A04-BC73-02B0825082A6}"/>
              </a:ext>
            </a:extLst>
          </p:cNvPr>
          <p:cNvSpPr/>
          <p:nvPr/>
        </p:nvSpPr>
        <p:spPr>
          <a:xfrm rot="2515032">
            <a:off x="1748592" y="3263442"/>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18362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679819" cy="369332"/>
          </a:xfrm>
          <a:prstGeom prst="rect">
            <a:avLst/>
          </a:prstGeom>
          <a:noFill/>
        </p:spPr>
        <p:txBody>
          <a:bodyPr wrap="none" rtlCol="0">
            <a:spAutoFit/>
          </a:bodyPr>
          <a:lstStyle/>
          <a:p>
            <a:r>
              <a:rPr lang="en-US" dirty="0"/>
              <a:t>Print Order: C,</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2168770"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C0C90CB3-3D9A-4A04-BC73-02B0825082A6}"/>
              </a:ext>
            </a:extLst>
          </p:cNvPr>
          <p:cNvSpPr/>
          <p:nvPr/>
        </p:nvSpPr>
        <p:spPr>
          <a:xfrm rot="2515032">
            <a:off x="2706953" y="3263442"/>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414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867884" cy="369332"/>
          </a:xfrm>
          <a:prstGeom prst="rect">
            <a:avLst/>
          </a:prstGeom>
          <a:noFill/>
        </p:spPr>
        <p:txBody>
          <a:bodyPr wrap="none" rtlCol="0">
            <a:spAutoFit/>
          </a:bodyPr>
          <a:lstStyle/>
          <a:p>
            <a:r>
              <a:rPr lang="en-US" dirty="0"/>
              <a:t>Print Order: C, J</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2168770"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C0C90CB3-3D9A-4A04-BC73-02B0825082A6}"/>
              </a:ext>
            </a:extLst>
          </p:cNvPr>
          <p:cNvSpPr/>
          <p:nvPr/>
        </p:nvSpPr>
        <p:spPr>
          <a:xfrm rot="2515032">
            <a:off x="2706953" y="3263442"/>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50045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2132892" cy="369332"/>
          </a:xfrm>
          <a:prstGeom prst="rect">
            <a:avLst/>
          </a:prstGeom>
          <a:noFill/>
        </p:spPr>
        <p:txBody>
          <a:bodyPr wrap="none" rtlCol="0">
            <a:spAutoFit/>
          </a:bodyPr>
          <a:lstStyle/>
          <a:p>
            <a:r>
              <a:rPr lang="en-US" dirty="0"/>
              <a:t>Print Order: C, J, B</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2168770" y="2143060"/>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10143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2132892" cy="369332"/>
          </a:xfrm>
          <a:prstGeom prst="rect">
            <a:avLst/>
          </a:prstGeom>
          <a:noFill/>
        </p:spPr>
        <p:txBody>
          <a:bodyPr wrap="none" rtlCol="0">
            <a:spAutoFit/>
          </a:bodyPr>
          <a:lstStyle/>
          <a:p>
            <a:r>
              <a:rPr lang="en-US" dirty="0"/>
              <a:t>Print Order: C, J, B</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4208583"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32806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2132892" cy="369332"/>
          </a:xfrm>
          <a:prstGeom prst="rect">
            <a:avLst/>
          </a:prstGeom>
          <a:noFill/>
        </p:spPr>
        <p:txBody>
          <a:bodyPr wrap="none" rtlCol="0">
            <a:spAutoFit/>
          </a:bodyPr>
          <a:lstStyle/>
          <a:p>
            <a:r>
              <a:rPr lang="en-US" dirty="0"/>
              <a:t>Print Order: C, J, B</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4208583"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A61A2DCA-2799-4E4C-A59B-B372B444A351}"/>
              </a:ext>
            </a:extLst>
          </p:cNvPr>
          <p:cNvSpPr/>
          <p:nvPr/>
        </p:nvSpPr>
        <p:spPr>
          <a:xfrm rot="2515032">
            <a:off x="4192852" y="3263442"/>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3606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8697-B3EC-444B-8EAD-F8350FDEC5B5}"/>
              </a:ext>
            </a:extLst>
          </p:cNvPr>
          <p:cNvSpPr>
            <a:spLocks noGrp="1"/>
          </p:cNvSpPr>
          <p:nvPr>
            <p:ph type="title"/>
          </p:nvPr>
        </p:nvSpPr>
        <p:spPr/>
        <p:txBody>
          <a:bodyPr/>
          <a:lstStyle/>
          <a:p>
            <a:r>
              <a:rPr lang="en-US" dirty="0"/>
              <a:t>BST Operations</a:t>
            </a:r>
          </a:p>
        </p:txBody>
      </p:sp>
      <p:sp>
        <p:nvSpPr>
          <p:cNvPr id="3" name="Text Placeholder 2">
            <a:extLst>
              <a:ext uri="{FF2B5EF4-FFF2-40B4-BE49-F238E27FC236}">
                <a16:creationId xmlns:a16="http://schemas.microsoft.com/office/drawing/2014/main" id="{8B23C28A-8E8E-4493-A4A2-08B69F68797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274822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2132892" cy="369332"/>
          </a:xfrm>
          <a:prstGeom prst="rect">
            <a:avLst/>
          </a:prstGeom>
          <a:noFill/>
        </p:spPr>
        <p:txBody>
          <a:bodyPr wrap="none" rtlCol="0">
            <a:spAutoFit/>
          </a:bodyPr>
          <a:lstStyle/>
          <a:p>
            <a:r>
              <a:rPr lang="en-US" dirty="0"/>
              <a:t>Print Order: C, J, B</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4208583"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A61A2DCA-2799-4E4C-A59B-B372B444A351}"/>
              </a:ext>
            </a:extLst>
          </p:cNvPr>
          <p:cNvSpPr/>
          <p:nvPr/>
        </p:nvSpPr>
        <p:spPr>
          <a:xfrm rot="2515032">
            <a:off x="4192852" y="3263442"/>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F1CC5C05-BADF-4759-AF19-81760E9B9CB6}"/>
              </a:ext>
            </a:extLst>
          </p:cNvPr>
          <p:cNvSpPr/>
          <p:nvPr/>
        </p:nvSpPr>
        <p:spPr>
          <a:xfrm rot="2515032">
            <a:off x="3727938" y="425874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46641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2309735" cy="369332"/>
          </a:xfrm>
          <a:prstGeom prst="rect">
            <a:avLst/>
          </a:prstGeom>
          <a:noFill/>
        </p:spPr>
        <p:txBody>
          <a:bodyPr wrap="none" rtlCol="0">
            <a:spAutoFit/>
          </a:bodyPr>
          <a:lstStyle/>
          <a:p>
            <a:r>
              <a:rPr lang="en-US" dirty="0"/>
              <a:t>Print Order: C, J, B, I</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4208583"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A61A2DCA-2799-4E4C-A59B-B372B444A351}"/>
              </a:ext>
            </a:extLst>
          </p:cNvPr>
          <p:cNvSpPr/>
          <p:nvPr/>
        </p:nvSpPr>
        <p:spPr>
          <a:xfrm rot="2515032">
            <a:off x="4192852" y="3263442"/>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F1CC5C05-BADF-4759-AF19-81760E9B9CB6}"/>
              </a:ext>
            </a:extLst>
          </p:cNvPr>
          <p:cNvSpPr/>
          <p:nvPr/>
        </p:nvSpPr>
        <p:spPr>
          <a:xfrm rot="2515032">
            <a:off x="3727938" y="425874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80897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2309735" cy="369332"/>
          </a:xfrm>
          <a:prstGeom prst="rect">
            <a:avLst/>
          </a:prstGeom>
          <a:noFill/>
        </p:spPr>
        <p:txBody>
          <a:bodyPr wrap="none" rtlCol="0">
            <a:spAutoFit/>
          </a:bodyPr>
          <a:lstStyle/>
          <a:p>
            <a:r>
              <a:rPr lang="en-US" dirty="0"/>
              <a:t>Print Order: C, J, B, I</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4208583"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A61A2DCA-2799-4E4C-A59B-B372B444A351}"/>
              </a:ext>
            </a:extLst>
          </p:cNvPr>
          <p:cNvSpPr/>
          <p:nvPr/>
        </p:nvSpPr>
        <p:spPr>
          <a:xfrm rot="2515032">
            <a:off x="4192852" y="3263442"/>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F1CC5C05-BADF-4759-AF19-81760E9B9CB6}"/>
              </a:ext>
            </a:extLst>
          </p:cNvPr>
          <p:cNvSpPr/>
          <p:nvPr/>
        </p:nvSpPr>
        <p:spPr>
          <a:xfrm rot="2515032">
            <a:off x="4668714" y="425874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69201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2592376" cy="369332"/>
          </a:xfrm>
          <a:prstGeom prst="rect">
            <a:avLst/>
          </a:prstGeom>
          <a:noFill/>
        </p:spPr>
        <p:txBody>
          <a:bodyPr wrap="none" rtlCol="0">
            <a:spAutoFit/>
          </a:bodyPr>
          <a:lstStyle/>
          <a:p>
            <a:r>
              <a:rPr lang="en-US" dirty="0"/>
              <a:t>Print Order: C, J, B, I, H</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4208583"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A61A2DCA-2799-4E4C-A59B-B372B444A351}"/>
              </a:ext>
            </a:extLst>
          </p:cNvPr>
          <p:cNvSpPr/>
          <p:nvPr/>
        </p:nvSpPr>
        <p:spPr>
          <a:xfrm rot="2515032">
            <a:off x="4192852" y="3263442"/>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F1CC5C05-BADF-4759-AF19-81760E9B9CB6}"/>
              </a:ext>
            </a:extLst>
          </p:cNvPr>
          <p:cNvSpPr/>
          <p:nvPr/>
        </p:nvSpPr>
        <p:spPr>
          <a:xfrm rot="2515032">
            <a:off x="4668714" y="425874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4557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2834943" cy="369332"/>
          </a:xfrm>
          <a:prstGeom prst="rect">
            <a:avLst/>
          </a:prstGeom>
          <a:noFill/>
        </p:spPr>
        <p:txBody>
          <a:bodyPr wrap="none" rtlCol="0">
            <a:spAutoFit/>
          </a:bodyPr>
          <a:lstStyle/>
          <a:p>
            <a:r>
              <a:rPr lang="en-US" dirty="0"/>
              <a:t>Print Order: C, J, B, I, H, L</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4208583"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A61A2DCA-2799-4E4C-A59B-B372B444A351}"/>
              </a:ext>
            </a:extLst>
          </p:cNvPr>
          <p:cNvSpPr/>
          <p:nvPr/>
        </p:nvSpPr>
        <p:spPr>
          <a:xfrm rot="2515032">
            <a:off x="4192852" y="3263442"/>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72727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3111173" cy="369332"/>
          </a:xfrm>
          <a:prstGeom prst="rect">
            <a:avLst/>
          </a:prstGeom>
          <a:noFill/>
        </p:spPr>
        <p:txBody>
          <a:bodyPr wrap="none" rtlCol="0">
            <a:spAutoFit/>
          </a:bodyPr>
          <a:lstStyle/>
          <a:p>
            <a:r>
              <a:rPr lang="en-US" dirty="0"/>
              <a:t>Print Order: C, J, B, I, H, L, D</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4208583" y="2143060"/>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99658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3111173" cy="369332"/>
          </a:xfrm>
          <a:prstGeom prst="rect">
            <a:avLst/>
          </a:prstGeom>
          <a:noFill/>
        </p:spPr>
        <p:txBody>
          <a:bodyPr wrap="none" rtlCol="0">
            <a:spAutoFit/>
          </a:bodyPr>
          <a:lstStyle/>
          <a:p>
            <a:r>
              <a:rPr lang="en-US" dirty="0"/>
              <a:t>Print Order: C, J, B, I, H, L, D</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6705595"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46915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3111173" cy="369332"/>
          </a:xfrm>
          <a:prstGeom prst="rect">
            <a:avLst/>
          </a:prstGeom>
          <a:noFill/>
        </p:spPr>
        <p:txBody>
          <a:bodyPr wrap="none" rtlCol="0">
            <a:spAutoFit/>
          </a:bodyPr>
          <a:lstStyle/>
          <a:p>
            <a:r>
              <a:rPr lang="en-US" dirty="0"/>
              <a:t>Print Order: C, J, B, I, H, L, D</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6705595"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D40B1E3A-C022-4153-A34B-BA78ADA03BE7}"/>
              </a:ext>
            </a:extLst>
          </p:cNvPr>
          <p:cNvSpPr/>
          <p:nvPr/>
        </p:nvSpPr>
        <p:spPr>
          <a:xfrm rot="2515032">
            <a:off x="5828221" y="3263442"/>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2087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3387402" cy="369332"/>
          </a:xfrm>
          <a:prstGeom prst="rect">
            <a:avLst/>
          </a:prstGeom>
          <a:noFill/>
        </p:spPr>
        <p:txBody>
          <a:bodyPr wrap="none" rtlCol="0">
            <a:spAutoFit/>
          </a:bodyPr>
          <a:lstStyle/>
          <a:p>
            <a:r>
              <a:rPr lang="en-US" dirty="0"/>
              <a:t>Print Order: C, J, B, I, H, L, D, G</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6705595"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D40B1E3A-C022-4153-A34B-BA78ADA03BE7}"/>
              </a:ext>
            </a:extLst>
          </p:cNvPr>
          <p:cNvSpPr/>
          <p:nvPr/>
        </p:nvSpPr>
        <p:spPr>
          <a:xfrm rot="2515032">
            <a:off x="5828221" y="3263442"/>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36654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3443507" cy="369332"/>
          </a:xfrm>
          <a:prstGeom prst="rect">
            <a:avLst/>
          </a:prstGeom>
          <a:noFill/>
        </p:spPr>
        <p:txBody>
          <a:bodyPr wrap="none" rtlCol="0">
            <a:spAutoFit/>
          </a:bodyPr>
          <a:lstStyle/>
          <a:p>
            <a:r>
              <a:rPr lang="en-US" dirty="0"/>
              <a:t>Print Order: C, J, B, I, H, L, D, G</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6705595"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D40B1E3A-C022-4153-A34B-BA78ADA03BE7}"/>
              </a:ext>
            </a:extLst>
          </p:cNvPr>
          <p:cNvSpPr/>
          <p:nvPr/>
        </p:nvSpPr>
        <p:spPr>
          <a:xfrm rot="2515032">
            <a:off x="6795374" y="3263442"/>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46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BST Search(T data) (last time)</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a:xfrm>
            <a:off x="2208213" y="1600200"/>
            <a:ext cx="4083530" cy="4114800"/>
          </a:xfrm>
        </p:spPr>
        <p:txBody>
          <a:bodyPr>
            <a:normAutofit/>
          </a:bodyPr>
          <a:lstStyle/>
          <a:p>
            <a:pPr marL="45720" indent="0">
              <a:buNone/>
            </a:pPr>
            <a:r>
              <a:rPr lang="en-US" dirty="0" err="1">
                <a:latin typeface="Consolas" panose="020B0609020204030204" pitchFamily="49" charset="0"/>
              </a:rPr>
              <a:t>boolean</a:t>
            </a:r>
            <a:r>
              <a:rPr lang="en-US" dirty="0">
                <a:latin typeface="Consolas" panose="020B0609020204030204" pitchFamily="49" charset="0"/>
              </a:rPr>
              <a:t> search(data) {</a:t>
            </a:r>
            <a:br>
              <a:rPr lang="en-US" dirty="0">
                <a:latin typeface="Consolas" panose="020B0609020204030204" pitchFamily="49" charset="0"/>
              </a:rPr>
            </a:br>
            <a:r>
              <a:rPr lang="en-US" dirty="0">
                <a:latin typeface="Consolas" panose="020B0609020204030204" pitchFamily="49" charset="0"/>
              </a:rPr>
              <a:t>  return search(data, root)</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br>
              <a:rPr lang="en-US" dirty="0">
                <a:latin typeface="Consolas" panose="020B0609020204030204" pitchFamily="49" charset="0"/>
              </a:rPr>
            </a:br>
            <a:endParaRPr lang="en-US" dirty="0">
              <a:latin typeface="Consolas" panose="020B0609020204030204" pitchFamily="49" charset="0"/>
            </a:endParaRPr>
          </a:p>
        </p:txBody>
      </p:sp>
      <p:sp>
        <p:nvSpPr>
          <p:cNvPr id="4" name="TextBox 3">
            <a:extLst>
              <a:ext uri="{FF2B5EF4-FFF2-40B4-BE49-F238E27FC236}">
                <a16:creationId xmlns:a16="http://schemas.microsoft.com/office/drawing/2014/main" id="{B62870B6-F4F7-4501-9187-741E46A003CF}"/>
              </a:ext>
            </a:extLst>
          </p:cNvPr>
          <p:cNvSpPr txBox="1"/>
          <p:nvPr/>
        </p:nvSpPr>
        <p:spPr>
          <a:xfrm>
            <a:off x="6400800" y="1598103"/>
            <a:ext cx="4870244" cy="3416320"/>
          </a:xfrm>
          <a:prstGeom prst="rect">
            <a:avLst/>
          </a:prstGeom>
          <a:noFill/>
        </p:spPr>
        <p:txBody>
          <a:bodyPr wrap="none" rtlCol="0">
            <a:spAutoFit/>
          </a:bodyPr>
          <a:lstStyle/>
          <a:p>
            <a:r>
              <a:rPr lang="en-US" dirty="0" err="1">
                <a:latin typeface="Consolas" panose="020B0609020204030204" pitchFamily="49" charset="0"/>
              </a:rPr>
              <a:t>boolean</a:t>
            </a:r>
            <a:r>
              <a:rPr lang="en-US" dirty="0">
                <a:latin typeface="Consolas" panose="020B0609020204030204" pitchFamily="49" charset="0"/>
              </a:rPr>
              <a:t> search(data, node) {</a:t>
            </a:r>
            <a:br>
              <a:rPr lang="en-US" dirty="0">
                <a:latin typeface="Consolas" panose="020B0609020204030204" pitchFamily="49" charset="0"/>
              </a:rPr>
            </a:br>
            <a:r>
              <a:rPr lang="en-US" dirty="0">
                <a:latin typeface="Consolas" panose="020B0609020204030204" pitchFamily="49" charset="0"/>
              </a:rPr>
              <a:t>  if node is null</a:t>
            </a:r>
            <a:br>
              <a:rPr lang="en-US" dirty="0">
                <a:latin typeface="Consolas" panose="020B0609020204030204" pitchFamily="49" charset="0"/>
              </a:rPr>
            </a:br>
            <a:r>
              <a:rPr lang="en-US" dirty="0">
                <a:latin typeface="Consolas" panose="020B0609020204030204" pitchFamily="49" charset="0"/>
              </a:rPr>
              <a:t>    return false</a:t>
            </a:r>
            <a:br>
              <a:rPr lang="en-US" dirty="0">
                <a:latin typeface="Consolas" panose="020B0609020204030204" pitchFamily="49" charset="0"/>
              </a:rPr>
            </a:br>
            <a:r>
              <a:rPr lang="en-US" dirty="0">
                <a:latin typeface="Consolas" panose="020B0609020204030204" pitchFamily="49" charset="0"/>
              </a:rPr>
              <a:t>  else if data equals </a:t>
            </a:r>
            <a:r>
              <a:rPr lang="en-US" dirty="0" err="1">
                <a:latin typeface="Consolas" panose="020B0609020204030204" pitchFamily="49" charset="0"/>
              </a:rPr>
              <a:t>node.data</a:t>
            </a:r>
            <a:br>
              <a:rPr lang="en-US" dirty="0">
                <a:latin typeface="Consolas" panose="020B0609020204030204" pitchFamily="49" charset="0"/>
              </a:rPr>
            </a:br>
            <a:r>
              <a:rPr lang="en-US" dirty="0">
                <a:latin typeface="Consolas" panose="020B0609020204030204" pitchFamily="49" charset="0"/>
              </a:rPr>
              <a:t>    return true</a:t>
            </a:r>
            <a:br>
              <a:rPr lang="en-US" dirty="0">
                <a:latin typeface="Consolas" panose="020B0609020204030204" pitchFamily="49" charset="0"/>
              </a:rPr>
            </a:br>
            <a:r>
              <a:rPr lang="en-US" dirty="0">
                <a:latin typeface="Consolas" panose="020B0609020204030204" pitchFamily="49" charset="0"/>
              </a:rPr>
              <a:t>  else {</a:t>
            </a:r>
            <a:br>
              <a:rPr lang="en-US" dirty="0">
                <a:latin typeface="Consolas" panose="020B0609020204030204" pitchFamily="49" charset="0"/>
              </a:rPr>
            </a:br>
            <a:r>
              <a:rPr lang="en-US" dirty="0">
                <a:latin typeface="Consolas" panose="020B0609020204030204" pitchFamily="49" charset="0"/>
              </a:rPr>
              <a:t>    if data &lt; </a:t>
            </a:r>
            <a:r>
              <a:rPr lang="en-US" dirty="0" err="1">
                <a:latin typeface="Consolas" panose="020B0609020204030204" pitchFamily="49" charset="0"/>
              </a:rPr>
              <a:t>node.data</a:t>
            </a:r>
            <a:br>
              <a:rPr lang="en-US" dirty="0">
                <a:latin typeface="Consolas" panose="020B0609020204030204" pitchFamily="49" charset="0"/>
              </a:rPr>
            </a:br>
            <a:r>
              <a:rPr lang="en-US" dirty="0">
                <a:latin typeface="Consolas" panose="020B0609020204030204" pitchFamily="49" charset="0"/>
              </a:rPr>
              <a:t>      return search(data, </a:t>
            </a:r>
            <a:r>
              <a:rPr lang="en-US" dirty="0" err="1">
                <a:latin typeface="Consolas" panose="020B0609020204030204" pitchFamily="49" charset="0"/>
              </a:rPr>
              <a:t>node.left</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else</a:t>
            </a:r>
            <a:br>
              <a:rPr lang="en-US" dirty="0">
                <a:latin typeface="Consolas" panose="020B0609020204030204" pitchFamily="49" charset="0"/>
              </a:rPr>
            </a:br>
            <a:r>
              <a:rPr lang="en-US" dirty="0">
                <a:latin typeface="Consolas" panose="020B0609020204030204" pitchFamily="49" charset="0"/>
              </a:rPr>
              <a:t>      return search(data, </a:t>
            </a:r>
            <a:r>
              <a:rPr lang="en-US" dirty="0" err="1">
                <a:latin typeface="Consolas" panose="020B0609020204030204" pitchFamily="49" charset="0"/>
              </a:rPr>
              <a:t>node.right</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a:t>
            </a:r>
            <a:endParaRPr lang="en-US" dirty="0"/>
          </a:p>
        </p:txBody>
      </p:sp>
    </p:spTree>
    <p:extLst>
      <p:ext uri="{BB962C8B-B14F-4D97-AF65-F5344CB8AC3E}">
        <p14:creationId xmlns:p14="http://schemas.microsoft.com/office/powerpoint/2010/main" val="20259396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3636380" cy="369332"/>
          </a:xfrm>
          <a:prstGeom prst="rect">
            <a:avLst/>
          </a:prstGeom>
          <a:noFill/>
        </p:spPr>
        <p:txBody>
          <a:bodyPr wrap="none" rtlCol="0">
            <a:spAutoFit/>
          </a:bodyPr>
          <a:lstStyle/>
          <a:p>
            <a:r>
              <a:rPr lang="en-US" dirty="0"/>
              <a:t>Print Order: C, J, B, I, H, L, D</a:t>
            </a:r>
            <a:r>
              <a:rPr lang="en-US"/>
              <a:t>, G, E</a:t>
            </a:r>
            <a:endParaRPr lang="en-US" dirty="0"/>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6705595"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D40B1E3A-C022-4153-A34B-BA78ADA03BE7}"/>
              </a:ext>
            </a:extLst>
          </p:cNvPr>
          <p:cNvSpPr/>
          <p:nvPr/>
        </p:nvSpPr>
        <p:spPr>
          <a:xfrm rot="2515032">
            <a:off x="6795374" y="3263442"/>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70411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3636380" cy="369332"/>
          </a:xfrm>
          <a:prstGeom prst="rect">
            <a:avLst/>
          </a:prstGeom>
          <a:noFill/>
        </p:spPr>
        <p:txBody>
          <a:bodyPr wrap="none" rtlCol="0">
            <a:spAutoFit/>
          </a:bodyPr>
          <a:lstStyle/>
          <a:p>
            <a:r>
              <a:rPr lang="en-US" dirty="0"/>
              <a:t>Print Order: C, J, B, I, H, L, D</a:t>
            </a:r>
            <a:r>
              <a:rPr lang="en-US"/>
              <a:t>, G, E</a:t>
            </a:r>
            <a:endParaRPr lang="en-US" dirty="0"/>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6705595"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D40B1E3A-C022-4153-A34B-BA78ADA03BE7}"/>
              </a:ext>
            </a:extLst>
          </p:cNvPr>
          <p:cNvSpPr/>
          <p:nvPr/>
        </p:nvSpPr>
        <p:spPr>
          <a:xfrm rot="2515032">
            <a:off x="7815285" y="3263442"/>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7164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3901389" cy="369332"/>
          </a:xfrm>
          <a:prstGeom prst="rect">
            <a:avLst/>
          </a:prstGeom>
          <a:noFill/>
        </p:spPr>
        <p:txBody>
          <a:bodyPr wrap="none" rtlCol="0">
            <a:spAutoFit/>
          </a:bodyPr>
          <a:lstStyle/>
          <a:p>
            <a:r>
              <a:rPr lang="en-US" dirty="0"/>
              <a:t>Print Order: C, J, B, I, H, L, D, G, E, K</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6705595" y="2143060"/>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D40B1E3A-C022-4153-A34B-BA78ADA03BE7}"/>
              </a:ext>
            </a:extLst>
          </p:cNvPr>
          <p:cNvSpPr/>
          <p:nvPr/>
        </p:nvSpPr>
        <p:spPr>
          <a:xfrm rot="2515032">
            <a:off x="7815285" y="3263442"/>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49985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4143955" cy="369332"/>
          </a:xfrm>
          <a:prstGeom prst="rect">
            <a:avLst/>
          </a:prstGeom>
          <a:noFill/>
        </p:spPr>
        <p:txBody>
          <a:bodyPr wrap="none" rtlCol="0">
            <a:spAutoFit/>
          </a:bodyPr>
          <a:lstStyle/>
          <a:p>
            <a:r>
              <a:rPr lang="en-US" dirty="0"/>
              <a:t>Print Order: C, J, B, I, H, L, D, G, E, K, F</a:t>
            </a:r>
          </a:p>
        </p:txBody>
      </p:sp>
      <p:sp>
        <p:nvSpPr>
          <p:cNvPr id="28" name="Arrow: Down 27">
            <a:extLst>
              <a:ext uri="{FF2B5EF4-FFF2-40B4-BE49-F238E27FC236}">
                <a16:creationId xmlns:a16="http://schemas.microsoft.com/office/drawing/2014/main" id="{DDAEEAE6-8069-42BC-B002-3986D07C4204}"/>
              </a:ext>
            </a:extLst>
          </p:cNvPr>
          <p:cNvSpPr/>
          <p:nvPr/>
        </p:nvSpPr>
        <p:spPr>
          <a:xfrm rot="2515032">
            <a:off x="6705595" y="2143060"/>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19463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4404154" cy="369332"/>
          </a:xfrm>
          <a:prstGeom prst="rect">
            <a:avLst/>
          </a:prstGeom>
          <a:noFill/>
        </p:spPr>
        <p:txBody>
          <a:bodyPr wrap="none" rtlCol="0">
            <a:spAutoFit/>
          </a:bodyPr>
          <a:lstStyle/>
          <a:p>
            <a:r>
              <a:rPr lang="en-US" dirty="0"/>
              <a:t>Print Order: C, J, B, I, H, L, D, G, E, K, F, A</a:t>
            </a:r>
          </a:p>
        </p:txBody>
      </p:sp>
      <p:sp>
        <p:nvSpPr>
          <p:cNvPr id="29" name="Arrow: Down 28">
            <a:extLst>
              <a:ext uri="{FF2B5EF4-FFF2-40B4-BE49-F238E27FC236}">
                <a16:creationId xmlns:a16="http://schemas.microsoft.com/office/drawing/2014/main" id="{F0FA3568-E724-4E52-AC8F-44ACAA779518}"/>
              </a:ext>
            </a:extLst>
          </p:cNvPr>
          <p:cNvSpPr/>
          <p:nvPr/>
        </p:nvSpPr>
        <p:spPr>
          <a:xfrm rot="2515032">
            <a:off x="4958861" y="1346127"/>
            <a:ext cx="257909" cy="48890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6673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4404154" cy="369332"/>
          </a:xfrm>
          <a:prstGeom prst="rect">
            <a:avLst/>
          </a:prstGeom>
          <a:noFill/>
        </p:spPr>
        <p:txBody>
          <a:bodyPr wrap="none" rtlCol="0">
            <a:spAutoFit/>
          </a:bodyPr>
          <a:lstStyle/>
          <a:p>
            <a:r>
              <a:rPr lang="en-US" dirty="0"/>
              <a:t>Print Order: C, J, B, I, H, L, D, G, E, K, F, A</a:t>
            </a:r>
          </a:p>
        </p:txBody>
      </p:sp>
    </p:spTree>
    <p:extLst>
      <p:ext uri="{BB962C8B-B14F-4D97-AF65-F5344CB8AC3E}">
        <p14:creationId xmlns:p14="http://schemas.microsoft.com/office/powerpoint/2010/main" val="34354867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Traverse then Print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E1B75E9-F13D-4DDF-9EFF-5B31EA910BB9}"/>
              </a:ext>
            </a:extLst>
          </p:cNvPr>
          <p:cNvSpPr/>
          <p:nvPr/>
        </p:nvSpPr>
        <p:spPr>
          <a:xfrm>
            <a:off x="1559171"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97B7F88-1C48-4D2D-A293-4295DE5E530B}"/>
              </a:ext>
            </a:extLst>
          </p:cNvPr>
          <p:cNvSpPr/>
          <p:nvPr/>
        </p:nvSpPr>
        <p:spPr>
          <a:xfrm>
            <a:off x="3511063" y="270629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D82EA256-417F-40B2-9A34-011A2279DE83}"/>
              </a:ext>
            </a:extLst>
          </p:cNvPr>
          <p:cNvSpPr/>
          <p:nvPr/>
        </p:nvSpPr>
        <p:spPr>
          <a:xfrm>
            <a:off x="7163287"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a:t>
            </a:r>
          </a:p>
        </p:txBody>
      </p:sp>
      <p:sp>
        <p:nvSpPr>
          <p:cNvPr id="9" name="Oval 8">
            <a:extLst>
              <a:ext uri="{FF2B5EF4-FFF2-40B4-BE49-F238E27FC236}">
                <a16:creationId xmlns:a16="http://schemas.microsoft.com/office/drawing/2014/main" id="{CBC3FF00-CEB3-4274-84D0-88DDCF97FF25}"/>
              </a:ext>
            </a:extLst>
          </p:cNvPr>
          <p:cNvSpPr/>
          <p:nvPr/>
        </p:nvSpPr>
        <p:spPr>
          <a:xfrm>
            <a:off x="1084386"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32B74352-621A-4E24-A5C3-9FA9C8A5FD81}"/>
              </a:ext>
            </a:extLst>
          </p:cNvPr>
          <p:cNvSpPr/>
          <p:nvPr/>
        </p:nvSpPr>
        <p:spPr>
          <a:xfrm>
            <a:off x="6130068"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8FC2FC61-C2AC-4485-A590-849B3D03766B}"/>
              </a:ext>
            </a:extLst>
          </p:cNvPr>
          <p:cNvSpPr/>
          <p:nvPr/>
        </p:nvSpPr>
        <p:spPr>
          <a:xfrm>
            <a:off x="1990541"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t>
            </a:r>
          </a:p>
        </p:txBody>
      </p:sp>
      <p:sp>
        <p:nvSpPr>
          <p:cNvPr id="12" name="Oval 11">
            <a:extLst>
              <a:ext uri="{FF2B5EF4-FFF2-40B4-BE49-F238E27FC236}">
                <a16:creationId xmlns:a16="http://schemas.microsoft.com/office/drawing/2014/main" id="{0EB44BFE-BF6D-4FBB-80ED-9B37596DCFEF}"/>
              </a:ext>
            </a:extLst>
          </p:cNvPr>
          <p:cNvSpPr/>
          <p:nvPr/>
        </p:nvSpPr>
        <p:spPr>
          <a:xfrm>
            <a:off x="5096849" y="3678114"/>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13" name="Oval 12">
            <a:extLst>
              <a:ext uri="{FF2B5EF4-FFF2-40B4-BE49-F238E27FC236}">
                <a16:creationId xmlns:a16="http://schemas.microsoft.com/office/drawing/2014/main" id="{48265BD7-0F34-4475-B241-8A10C7F8CB56}"/>
              </a:ext>
            </a:extLst>
          </p:cNvPr>
          <p:cNvSpPr/>
          <p:nvPr/>
        </p:nvSpPr>
        <p:spPr>
          <a:xfrm>
            <a:off x="3511063"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p:txBody>
      </p:sp>
      <p:sp>
        <p:nvSpPr>
          <p:cNvPr id="14" name="Oval 13">
            <a:extLst>
              <a:ext uri="{FF2B5EF4-FFF2-40B4-BE49-F238E27FC236}">
                <a16:creationId xmlns:a16="http://schemas.microsoft.com/office/drawing/2014/main" id="{618B73C7-829B-4E83-B45F-EC1E44BD178D}"/>
              </a:ext>
            </a:extLst>
          </p:cNvPr>
          <p:cNvSpPr/>
          <p:nvPr/>
        </p:nvSpPr>
        <p:spPr>
          <a:xfrm>
            <a:off x="3009902"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a:t>
            </a:r>
          </a:p>
        </p:txBody>
      </p:sp>
      <p:sp>
        <p:nvSpPr>
          <p:cNvPr id="15" name="Oval 14">
            <a:extLst>
              <a:ext uri="{FF2B5EF4-FFF2-40B4-BE49-F238E27FC236}">
                <a16:creationId xmlns:a16="http://schemas.microsoft.com/office/drawing/2014/main" id="{CCF962B0-E78C-4CBF-955F-70CF1839FB29}"/>
              </a:ext>
            </a:extLst>
          </p:cNvPr>
          <p:cNvSpPr/>
          <p:nvPr/>
        </p:nvSpPr>
        <p:spPr>
          <a:xfrm>
            <a:off x="4012223"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17" name="Straight Connector 16">
            <a:extLst>
              <a:ext uri="{FF2B5EF4-FFF2-40B4-BE49-F238E27FC236}">
                <a16:creationId xmlns:a16="http://schemas.microsoft.com/office/drawing/2014/main" id="{27F9EEC0-F5F0-4C35-9193-B11B2EA77A9B}"/>
              </a:ext>
            </a:extLst>
          </p:cNvPr>
          <p:cNvCxnSpPr>
            <a:cxnSpLocks/>
            <a:endCxn id="5" idx="7"/>
          </p:cNvCxnSpPr>
          <p:nvPr/>
        </p:nvCxnSpPr>
        <p:spPr>
          <a:xfrm flipH="1">
            <a:off x="2189565" y="2230062"/>
            <a:ext cx="1968920" cy="591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E213EF-B6A1-45C4-9D05-3CAA3F595433}"/>
              </a:ext>
            </a:extLst>
          </p:cNvPr>
          <p:cNvCxnSpPr>
            <a:cxnSpLocks/>
            <a:stCxn id="4" idx="3"/>
            <a:endCxn id="6" idx="0"/>
          </p:cNvCxnSpPr>
          <p:nvPr/>
        </p:nvCxnSpPr>
        <p:spPr>
          <a:xfrm flipH="1">
            <a:off x="3880340" y="2357550"/>
            <a:ext cx="342620"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453663" y="3324704"/>
            <a:ext cx="213667"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189565" y="3324704"/>
            <a:ext cx="170253"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C7F45B-7D49-472C-859E-A55C95C29B23}"/>
              </a:ext>
            </a:extLst>
          </p:cNvPr>
          <p:cNvCxnSpPr>
            <a:cxnSpLocks/>
            <a:stCxn id="6" idx="4"/>
            <a:endCxn id="13" idx="0"/>
          </p:cNvCxnSpPr>
          <p:nvPr/>
        </p:nvCxnSpPr>
        <p:spPr>
          <a:xfrm>
            <a:off x="3880340" y="3418476"/>
            <a:ext cx="0" cy="254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4084A3-4040-4278-B37A-00CB3B579D70}"/>
              </a:ext>
            </a:extLst>
          </p:cNvPr>
          <p:cNvCxnSpPr>
            <a:cxnSpLocks/>
            <a:stCxn id="13" idx="3"/>
            <a:endCxn id="14" idx="0"/>
          </p:cNvCxnSpPr>
          <p:nvPr/>
        </p:nvCxnSpPr>
        <p:spPr>
          <a:xfrm flipH="1">
            <a:off x="3379179"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068274-AB19-43B8-A756-B5A37D8AED17}"/>
              </a:ext>
            </a:extLst>
          </p:cNvPr>
          <p:cNvCxnSpPr>
            <a:cxnSpLocks/>
            <a:stCxn id="13" idx="5"/>
            <a:endCxn id="15" idx="0"/>
          </p:cNvCxnSpPr>
          <p:nvPr/>
        </p:nvCxnSpPr>
        <p:spPr>
          <a:xfrm>
            <a:off x="4141457" y="4281334"/>
            <a:ext cx="240043" cy="359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466126" y="3324704"/>
            <a:ext cx="772101"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7982E-D419-4BAC-B807-7BE377CF0D81}"/>
              </a:ext>
            </a:extLst>
          </p:cNvPr>
          <p:cNvCxnSpPr>
            <a:cxnSpLocks/>
            <a:stCxn id="7" idx="4"/>
            <a:endCxn id="10" idx="0"/>
          </p:cNvCxnSpPr>
          <p:nvPr/>
        </p:nvCxnSpPr>
        <p:spPr>
          <a:xfrm>
            <a:off x="6499345" y="3429000"/>
            <a:ext cx="0" cy="249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D3EAD-5FF6-4C66-B11F-5FA67B1777F4}"/>
              </a:ext>
            </a:extLst>
          </p:cNvPr>
          <p:cNvCxnSpPr>
            <a:cxnSpLocks/>
            <a:stCxn id="8" idx="0"/>
            <a:endCxn id="7" idx="5"/>
          </p:cNvCxnSpPr>
          <p:nvPr/>
        </p:nvCxnSpPr>
        <p:spPr>
          <a:xfrm flipH="1" flipV="1">
            <a:off x="6760462" y="3324704"/>
            <a:ext cx="772102" cy="3534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4404154" cy="369332"/>
          </a:xfrm>
          <a:prstGeom prst="rect">
            <a:avLst/>
          </a:prstGeom>
          <a:noFill/>
        </p:spPr>
        <p:txBody>
          <a:bodyPr wrap="none" rtlCol="0">
            <a:spAutoFit/>
          </a:bodyPr>
          <a:lstStyle/>
          <a:p>
            <a:r>
              <a:rPr lang="en-US" dirty="0"/>
              <a:t>Print Order: C, J, B, I, H, L, D, G, E, K, F, A</a:t>
            </a:r>
          </a:p>
        </p:txBody>
      </p:sp>
      <p:sp>
        <p:nvSpPr>
          <p:cNvPr id="28" name="TextBox 27">
            <a:extLst>
              <a:ext uri="{FF2B5EF4-FFF2-40B4-BE49-F238E27FC236}">
                <a16:creationId xmlns:a16="http://schemas.microsoft.com/office/drawing/2014/main" id="{0163853D-6A16-4D91-A3F8-9C5725E28945}"/>
              </a:ext>
            </a:extLst>
          </p:cNvPr>
          <p:cNvSpPr txBox="1"/>
          <p:nvPr/>
        </p:nvSpPr>
        <p:spPr>
          <a:xfrm>
            <a:off x="5949068" y="2212036"/>
            <a:ext cx="4538807" cy="369332"/>
          </a:xfrm>
          <a:prstGeom prst="rect">
            <a:avLst/>
          </a:prstGeom>
          <a:noFill/>
        </p:spPr>
        <p:txBody>
          <a:bodyPr wrap="none" rtlCol="0">
            <a:spAutoFit/>
          </a:bodyPr>
          <a:lstStyle/>
          <a:p>
            <a:r>
              <a:rPr lang="en-US" dirty="0"/>
              <a:t>Other Order: A, B, C, J, D, L, I, H, F, G, E, K</a:t>
            </a:r>
          </a:p>
        </p:txBody>
      </p:sp>
    </p:spTree>
    <p:extLst>
      <p:ext uri="{BB962C8B-B14F-4D97-AF65-F5344CB8AC3E}">
        <p14:creationId xmlns:p14="http://schemas.microsoft.com/office/powerpoint/2010/main" val="1523405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Post-order Traversal Steps</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p:txBody>
          <a:bodyPr/>
          <a:lstStyle/>
          <a:p>
            <a:r>
              <a:rPr lang="en-US" dirty="0"/>
              <a:t>Post-order traversal:</a:t>
            </a:r>
          </a:p>
          <a:p>
            <a:pPr lvl="1"/>
            <a:r>
              <a:rPr lang="en-US" dirty="0"/>
              <a:t>For a current node n:</a:t>
            </a:r>
          </a:p>
          <a:p>
            <a:pPr lvl="2"/>
            <a:r>
              <a:rPr lang="en-US" dirty="0"/>
              <a:t>Traverse into children</a:t>
            </a:r>
          </a:p>
          <a:p>
            <a:pPr lvl="2"/>
            <a:r>
              <a:rPr lang="en-US" dirty="0"/>
              <a:t>Perform action on n ( print(</a:t>
            </a:r>
            <a:r>
              <a:rPr lang="en-US" dirty="0" err="1"/>
              <a:t>n.data</a:t>
            </a:r>
            <a:r>
              <a:rPr lang="en-US" dirty="0"/>
              <a:t>) )</a:t>
            </a:r>
          </a:p>
        </p:txBody>
      </p:sp>
    </p:spTree>
    <p:extLst>
      <p:ext uri="{BB962C8B-B14F-4D97-AF65-F5344CB8AC3E}">
        <p14:creationId xmlns:p14="http://schemas.microsoft.com/office/powerpoint/2010/main" val="32125784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Traversal</a:t>
            </a:r>
          </a:p>
        </p:txBody>
      </p:sp>
      <p:sp>
        <p:nvSpPr>
          <p:cNvPr id="3" name="Content Placeholder 2">
            <a:extLst>
              <a:ext uri="{FF2B5EF4-FFF2-40B4-BE49-F238E27FC236}">
                <a16:creationId xmlns:a16="http://schemas.microsoft.com/office/drawing/2014/main" id="{85ABDBB0-2AE9-4E7C-B4CB-BD0D6E796A0A}"/>
              </a:ext>
            </a:extLst>
          </p:cNvPr>
          <p:cNvSpPr>
            <a:spLocks noGrp="1"/>
          </p:cNvSpPr>
          <p:nvPr>
            <p:ph idx="1"/>
          </p:nvPr>
        </p:nvSpPr>
        <p:spPr/>
        <p:txBody>
          <a:bodyPr>
            <a:normAutofit/>
          </a:bodyPr>
          <a:lstStyle/>
          <a:p>
            <a:r>
              <a:rPr lang="en-US" dirty="0"/>
              <a:t>Because binary search trees have an ordered property (BST property), we can perform an </a:t>
            </a:r>
            <a:r>
              <a:rPr lang="en-US" dirty="0" err="1"/>
              <a:t>inorder</a:t>
            </a:r>
            <a:r>
              <a:rPr lang="en-US" dirty="0"/>
              <a:t> traversal to retrieve the BST’s values in ascending order.</a:t>
            </a:r>
          </a:p>
          <a:p>
            <a:r>
              <a:rPr lang="en-US" dirty="0"/>
              <a:t>In-Order Steps:</a:t>
            </a:r>
          </a:p>
          <a:p>
            <a:pPr lvl="1"/>
            <a:r>
              <a:rPr lang="en-US" dirty="0"/>
              <a:t>For a current Node n:</a:t>
            </a:r>
          </a:p>
          <a:p>
            <a:pPr lvl="2"/>
            <a:r>
              <a:rPr lang="en-US" dirty="0"/>
              <a:t>Traverse Left</a:t>
            </a:r>
          </a:p>
          <a:p>
            <a:pPr lvl="2"/>
            <a:r>
              <a:rPr lang="en-US" dirty="0"/>
              <a:t>Perform action on n ( print(n) )</a:t>
            </a:r>
          </a:p>
          <a:p>
            <a:pPr lvl="2"/>
            <a:r>
              <a:rPr lang="en-US" dirty="0"/>
              <a:t>Traverse Right</a:t>
            </a:r>
          </a:p>
        </p:txBody>
      </p:sp>
    </p:spTree>
    <p:extLst>
      <p:ext uri="{BB962C8B-B14F-4D97-AF65-F5344CB8AC3E}">
        <p14:creationId xmlns:p14="http://schemas.microsoft.com/office/powerpoint/2010/main" val="40779396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86A-C87D-4C8B-A6AE-5A803BFA8ED2}"/>
              </a:ext>
            </a:extLst>
          </p:cNvPr>
          <p:cNvSpPr>
            <a:spLocks noGrp="1"/>
          </p:cNvSpPr>
          <p:nvPr>
            <p:ph type="title"/>
          </p:nvPr>
        </p:nvSpPr>
        <p:spPr/>
        <p:txBody>
          <a:bodyPr/>
          <a:lstStyle/>
          <a:p>
            <a:r>
              <a:rPr lang="en-US" dirty="0"/>
              <a:t>In-Order Visualization</a:t>
            </a:r>
          </a:p>
        </p:txBody>
      </p:sp>
      <p:sp>
        <p:nvSpPr>
          <p:cNvPr id="4" name="Oval 3">
            <a:extLst>
              <a:ext uri="{FF2B5EF4-FFF2-40B4-BE49-F238E27FC236}">
                <a16:creationId xmlns:a16="http://schemas.microsoft.com/office/drawing/2014/main" id="{E7BCC49A-94A8-4D67-991E-625B44A568BE}"/>
              </a:ext>
            </a:extLst>
          </p:cNvPr>
          <p:cNvSpPr/>
          <p:nvPr/>
        </p:nvSpPr>
        <p:spPr>
          <a:xfrm>
            <a:off x="4114801" y="1749668"/>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5" name="Oval 4">
            <a:extLst>
              <a:ext uri="{FF2B5EF4-FFF2-40B4-BE49-F238E27FC236}">
                <a16:creationId xmlns:a16="http://schemas.microsoft.com/office/drawing/2014/main" id="{2E1B75E9-F13D-4DDF-9EFF-5B31EA910BB9}"/>
              </a:ext>
            </a:extLst>
          </p:cNvPr>
          <p:cNvSpPr/>
          <p:nvPr/>
        </p:nvSpPr>
        <p:spPr>
          <a:xfrm>
            <a:off x="2310744" y="272734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4A2E9DA4-8BFA-4EA0-9B1F-375F33A74A0E}"/>
              </a:ext>
            </a:extLst>
          </p:cNvPr>
          <p:cNvSpPr/>
          <p:nvPr/>
        </p:nvSpPr>
        <p:spPr>
          <a:xfrm>
            <a:off x="6130068" y="271682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9" name="Oval 8">
            <a:extLst>
              <a:ext uri="{FF2B5EF4-FFF2-40B4-BE49-F238E27FC236}">
                <a16:creationId xmlns:a16="http://schemas.microsoft.com/office/drawing/2014/main" id="{CBC3FF00-CEB3-4274-84D0-88DDCF97FF25}"/>
              </a:ext>
            </a:extLst>
          </p:cNvPr>
          <p:cNvSpPr/>
          <p:nvPr/>
        </p:nvSpPr>
        <p:spPr>
          <a:xfrm>
            <a:off x="1288731"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 name="Oval 10">
            <a:extLst>
              <a:ext uri="{FF2B5EF4-FFF2-40B4-BE49-F238E27FC236}">
                <a16:creationId xmlns:a16="http://schemas.microsoft.com/office/drawing/2014/main" id="{8FC2FC61-C2AC-4485-A590-849B3D03766B}"/>
              </a:ext>
            </a:extLst>
          </p:cNvPr>
          <p:cNvSpPr/>
          <p:nvPr/>
        </p:nvSpPr>
        <p:spPr>
          <a:xfrm>
            <a:off x="3204893" y="3683977"/>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2" name="Oval 11">
            <a:extLst>
              <a:ext uri="{FF2B5EF4-FFF2-40B4-BE49-F238E27FC236}">
                <a16:creationId xmlns:a16="http://schemas.microsoft.com/office/drawing/2014/main" id="{0EB44BFE-BF6D-4FBB-80ED-9B37596DCFEF}"/>
              </a:ext>
            </a:extLst>
          </p:cNvPr>
          <p:cNvSpPr/>
          <p:nvPr/>
        </p:nvSpPr>
        <p:spPr>
          <a:xfrm>
            <a:off x="5141604" y="367345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14" name="Oval 13">
            <a:extLst>
              <a:ext uri="{FF2B5EF4-FFF2-40B4-BE49-F238E27FC236}">
                <a16:creationId xmlns:a16="http://schemas.microsoft.com/office/drawing/2014/main" id="{618B73C7-829B-4E83-B45F-EC1E44BD178D}"/>
              </a:ext>
            </a:extLst>
          </p:cNvPr>
          <p:cNvSpPr/>
          <p:nvPr/>
        </p:nvSpPr>
        <p:spPr>
          <a:xfrm>
            <a:off x="2523594" y="4640606"/>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7" name="Straight Connector 16">
            <a:extLst>
              <a:ext uri="{FF2B5EF4-FFF2-40B4-BE49-F238E27FC236}">
                <a16:creationId xmlns:a16="http://schemas.microsoft.com/office/drawing/2014/main" id="{27F9EEC0-F5F0-4C35-9193-B11B2EA77A9B}"/>
              </a:ext>
            </a:extLst>
          </p:cNvPr>
          <p:cNvCxnSpPr>
            <a:cxnSpLocks/>
            <a:stCxn id="4" idx="3"/>
            <a:endCxn id="5" idx="7"/>
          </p:cNvCxnSpPr>
          <p:nvPr/>
        </p:nvCxnSpPr>
        <p:spPr>
          <a:xfrm flipH="1">
            <a:off x="2941138" y="2357550"/>
            <a:ext cx="1281822" cy="474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A29C7-C4CD-4617-9AE8-6097ACB23112}"/>
              </a:ext>
            </a:extLst>
          </p:cNvPr>
          <p:cNvCxnSpPr>
            <a:cxnSpLocks/>
            <a:stCxn id="7" idx="0"/>
          </p:cNvCxnSpPr>
          <p:nvPr/>
        </p:nvCxnSpPr>
        <p:spPr>
          <a:xfrm flipH="1" flipV="1">
            <a:off x="4822427" y="2269542"/>
            <a:ext cx="1676918" cy="447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0DFD0B-4ECD-4C34-85AE-93B1E1844DC3}"/>
              </a:ext>
            </a:extLst>
          </p:cNvPr>
          <p:cNvCxnSpPr>
            <a:cxnSpLocks/>
            <a:stCxn id="5" idx="3"/>
            <a:endCxn id="9" idx="0"/>
          </p:cNvCxnSpPr>
          <p:nvPr/>
        </p:nvCxnSpPr>
        <p:spPr>
          <a:xfrm flipH="1">
            <a:off x="1658008" y="3335229"/>
            <a:ext cx="760895"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B46C74-848F-49DF-8DCB-A3529F0D5CF8}"/>
              </a:ext>
            </a:extLst>
          </p:cNvPr>
          <p:cNvCxnSpPr>
            <a:cxnSpLocks/>
            <a:stCxn id="11" idx="0"/>
            <a:endCxn id="5" idx="5"/>
          </p:cNvCxnSpPr>
          <p:nvPr/>
        </p:nvCxnSpPr>
        <p:spPr>
          <a:xfrm flipH="1" flipV="1">
            <a:off x="2941138" y="3335229"/>
            <a:ext cx="633032"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4A98A4-5259-48B6-85BD-90D9170C1C7F}"/>
              </a:ext>
            </a:extLst>
          </p:cNvPr>
          <p:cNvCxnSpPr>
            <a:cxnSpLocks/>
            <a:stCxn id="7" idx="3"/>
            <a:endCxn id="12" idx="0"/>
          </p:cNvCxnSpPr>
          <p:nvPr/>
        </p:nvCxnSpPr>
        <p:spPr>
          <a:xfrm flipH="1">
            <a:off x="5510881" y="3324704"/>
            <a:ext cx="727346" cy="3487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3F57A6-3B0E-4B17-A600-DBB69AD98B35}"/>
              </a:ext>
            </a:extLst>
          </p:cNvPr>
          <p:cNvSpPr txBox="1"/>
          <p:nvPr/>
        </p:nvSpPr>
        <p:spPr>
          <a:xfrm>
            <a:off x="6083721" y="1858626"/>
            <a:ext cx="1403589" cy="369332"/>
          </a:xfrm>
          <a:prstGeom prst="rect">
            <a:avLst/>
          </a:prstGeom>
          <a:noFill/>
        </p:spPr>
        <p:txBody>
          <a:bodyPr wrap="none" rtlCol="0">
            <a:spAutoFit/>
          </a:bodyPr>
          <a:lstStyle/>
          <a:p>
            <a:r>
              <a:rPr lang="en-US" dirty="0"/>
              <a:t>Print Order:</a:t>
            </a:r>
          </a:p>
        </p:txBody>
      </p:sp>
      <p:cxnSp>
        <p:nvCxnSpPr>
          <p:cNvPr id="40" name="Straight Connector 39">
            <a:extLst>
              <a:ext uri="{FF2B5EF4-FFF2-40B4-BE49-F238E27FC236}">
                <a16:creationId xmlns:a16="http://schemas.microsoft.com/office/drawing/2014/main" id="{DE5C7DA0-9402-4864-8B10-1E3375DE7EDE}"/>
              </a:ext>
            </a:extLst>
          </p:cNvPr>
          <p:cNvCxnSpPr>
            <a:cxnSpLocks/>
            <a:stCxn id="11" idx="3"/>
            <a:endCxn id="14" idx="0"/>
          </p:cNvCxnSpPr>
          <p:nvPr/>
        </p:nvCxnSpPr>
        <p:spPr>
          <a:xfrm flipH="1">
            <a:off x="2892871" y="4291859"/>
            <a:ext cx="420181" cy="348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D178A82-3A96-4761-A1BE-AC4D460752B2}"/>
              </a:ext>
            </a:extLst>
          </p:cNvPr>
          <p:cNvSpPr/>
          <p:nvPr/>
        </p:nvSpPr>
        <p:spPr>
          <a:xfrm>
            <a:off x="7078315" y="3672932"/>
            <a:ext cx="738553" cy="71217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cxnSp>
        <p:nvCxnSpPr>
          <p:cNvPr id="46" name="Straight Connector 45">
            <a:extLst>
              <a:ext uri="{FF2B5EF4-FFF2-40B4-BE49-F238E27FC236}">
                <a16:creationId xmlns:a16="http://schemas.microsoft.com/office/drawing/2014/main" id="{B79BD9A8-9012-4C5B-97D6-1451FB7C7EEB}"/>
              </a:ext>
            </a:extLst>
          </p:cNvPr>
          <p:cNvCxnSpPr>
            <a:cxnSpLocks/>
            <a:stCxn id="43" idx="0"/>
            <a:endCxn id="7" idx="5"/>
          </p:cNvCxnSpPr>
          <p:nvPr/>
        </p:nvCxnSpPr>
        <p:spPr>
          <a:xfrm flipH="1" flipV="1">
            <a:off x="6760462" y="3324704"/>
            <a:ext cx="687130" cy="34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886189"/>
      </p:ext>
    </p:extLst>
  </p:cSld>
  <p:clrMapOvr>
    <a:masterClrMapping/>
  </p:clrMapOvr>
</p:sld>
</file>

<file path=ppt/theme/theme1.xml><?xml version="1.0" encoding="utf-8"?>
<a:theme xmlns:a="http://schemas.openxmlformats.org/drawingml/2006/main" name="Children Playing 16x9">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61883.potx" id="{18737D51-7733-4200-B5C9-BF22CA2CE631}" vid="{40CEFE45-12FF-4454-86EB-59F04C858872}"/>
    </a:ext>
  </a:extLst>
</a:theme>
</file>

<file path=ppt/theme/theme2.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Children playing education presentation design (cartoon illustration, widescreen)</Template>
  <TotalTime>1139</TotalTime>
  <Words>4335</Words>
  <Application>Microsoft Office PowerPoint</Application>
  <PresentationFormat>Widescreen</PresentationFormat>
  <Paragraphs>1411</Paragraphs>
  <Slides>141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141</vt:i4>
      </vt:variant>
    </vt:vector>
  </HeadingPairs>
  <TitlesOfParts>
    <vt:vector size="145" baseType="lpstr">
      <vt:lpstr>Consolas</vt:lpstr>
      <vt:lpstr>Euphemia</vt:lpstr>
      <vt:lpstr>Wingdings</vt:lpstr>
      <vt:lpstr>Children Playing 16x9</vt:lpstr>
      <vt:lpstr>Trees</vt:lpstr>
      <vt:lpstr>Announcements</vt:lpstr>
      <vt:lpstr>Lecture Style Feedback</vt:lpstr>
      <vt:lpstr>Instructions</vt:lpstr>
      <vt:lpstr>Schedule</vt:lpstr>
      <vt:lpstr>Last Time…</vt:lpstr>
      <vt:lpstr>Last Time…</vt:lpstr>
      <vt:lpstr>BST Operations</vt:lpstr>
      <vt:lpstr>BST Search(T data) (last time)</vt:lpstr>
      <vt:lpstr>BST Add(T data) (last time)</vt:lpstr>
      <vt:lpstr>BST Remove(T data)</vt:lpstr>
      <vt:lpstr>BST Remove(T data)</vt:lpstr>
      <vt:lpstr>BST Remove(T data)</vt:lpstr>
      <vt:lpstr>BST Remove(T data)</vt:lpstr>
      <vt:lpstr>BST Remove(T data)</vt:lpstr>
      <vt:lpstr>BST Remove(T data)</vt:lpstr>
      <vt:lpstr>BST Remove(T data) Code</vt:lpstr>
      <vt:lpstr>BST Remove(T data) Code</vt:lpstr>
      <vt:lpstr>BST Remove(T data) Code</vt:lpstr>
      <vt:lpstr>BST Remove(T data) Code</vt:lpstr>
      <vt:lpstr>BST Remove(T data) Cases</vt:lpstr>
      <vt:lpstr>BST Remove(T data) Cases</vt:lpstr>
      <vt:lpstr>BST Remove(T data): No Children</vt:lpstr>
      <vt:lpstr>BST Remove(T data): No Children Visualization</vt:lpstr>
      <vt:lpstr>BST Remove(T data): No Children Visualization</vt:lpstr>
      <vt:lpstr>BST Remove(T data): No Children Visualization</vt:lpstr>
      <vt:lpstr>BST Remove(T data): No Children Visualization</vt:lpstr>
      <vt:lpstr>BST Remove(T data): No Children Visualization</vt:lpstr>
      <vt:lpstr>BST Remove(T data): No Children Visualization</vt:lpstr>
      <vt:lpstr>BST Remove(T data): No Children Visualization</vt:lpstr>
      <vt:lpstr>BST Remove(T data) Code</vt:lpstr>
      <vt:lpstr>BST Remove(T data): 1 Child</vt:lpstr>
      <vt:lpstr>BST Remove(T data): 1 Child Visualization</vt:lpstr>
      <vt:lpstr>BST Remove(T data): 1 Child Visualization</vt:lpstr>
      <vt:lpstr>BST Remove(T data): 1 Child Visualization</vt:lpstr>
      <vt:lpstr>BST Remove(T data): 1 Child Visualization</vt:lpstr>
      <vt:lpstr>BST Remove(T data): 1 Child Visualization</vt:lpstr>
      <vt:lpstr>BST Remove(T data): 1 Child Visualization</vt:lpstr>
      <vt:lpstr>BST Remove(T data): 1 Child Visualization</vt:lpstr>
      <vt:lpstr>BST Remove(T data) Code</vt:lpstr>
      <vt:lpstr>BST Remove(T data): 2 Children</vt:lpstr>
      <vt:lpstr>BST Remove(T data): 2 Children</vt:lpstr>
      <vt:lpstr>BST Remove(T data) Code</vt:lpstr>
      <vt:lpstr>BST Operations Analysis</vt:lpstr>
      <vt:lpstr>BST Operations Analysis</vt:lpstr>
      <vt:lpstr>BST Operations Analysis</vt:lpstr>
      <vt:lpstr>BST Operations Analysis</vt:lpstr>
      <vt:lpstr>Tree Traversals</vt:lpstr>
      <vt:lpstr>Tree Traversals</vt:lpstr>
      <vt:lpstr>Print then Traverse Visualization</vt:lpstr>
      <vt:lpstr>Print then Traverse Visualization</vt:lpstr>
      <vt:lpstr>Print then Traverse Visualization</vt:lpstr>
      <vt:lpstr>Print then Traverse Visualization</vt:lpstr>
      <vt:lpstr>Print then Traverse Visualization</vt:lpstr>
      <vt:lpstr>Print then Traverse Visualization</vt:lpstr>
      <vt:lpstr>Print then Traverse Visualization</vt:lpstr>
      <vt:lpstr>Print then Traverse Visualization</vt:lpstr>
      <vt:lpstr>Print then Traverse Visualization</vt:lpstr>
      <vt:lpstr>Print then Traverse Visualization</vt:lpstr>
      <vt:lpstr>Print then Traverse Visualization</vt:lpstr>
      <vt:lpstr>Print then Traverse Visualization</vt:lpstr>
      <vt:lpstr>Print then Traverse Visualization</vt:lpstr>
      <vt:lpstr>Print then Traverse Visualization</vt:lpstr>
      <vt:lpstr>Print then Traverse Visualization</vt:lpstr>
      <vt:lpstr>Print then Traverse Visualization</vt:lpstr>
      <vt:lpstr>Print then Traverse Visualization</vt:lpstr>
      <vt:lpstr>Print then Traverse Visualization</vt:lpstr>
      <vt:lpstr>Print then Traverse Visualization</vt:lpstr>
      <vt:lpstr>Pre-order Traversal Steps</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Traverse then Print Visualization</vt:lpstr>
      <vt:lpstr>Post-order Traversal Steps</vt:lpstr>
      <vt:lpstr>In-order Traversal</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Binary Tree Traversals Side-by-Side</vt:lpstr>
      <vt:lpstr>T method: Traversal by Hand</vt:lpstr>
      <vt:lpstr>Level-order Traversal</vt:lpstr>
      <vt:lpstr>Level-order Traversal</vt:lpstr>
      <vt:lpstr>Level-order Traversal Steps</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lpstr>In-Order 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Trees and Some Heaps</dc:title>
  <dc:creator>Joonho Kim</dc:creator>
  <cp:lastModifiedBy>Joonho Kim</cp:lastModifiedBy>
  <cp:revision>6</cp:revision>
  <dcterms:created xsi:type="dcterms:W3CDTF">2018-05-28T09:06:37Z</dcterms:created>
  <dcterms:modified xsi:type="dcterms:W3CDTF">2018-10-04T17:40:05Z</dcterms:modified>
</cp:coreProperties>
</file>