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handoutMasterIdLst>
    <p:handoutMasterId r:id="rId246"/>
  </p:handoutMasterIdLst>
  <p:sldIdLst>
    <p:sldId id="256" r:id="rId2"/>
    <p:sldId id="273" r:id="rId3"/>
    <p:sldId id="274" r:id="rId4"/>
    <p:sldId id="275" r:id="rId5"/>
    <p:sldId id="317" r:id="rId6"/>
    <p:sldId id="278" r:id="rId7"/>
    <p:sldId id="294" r:id="rId8"/>
    <p:sldId id="293" r:id="rId9"/>
    <p:sldId id="292" r:id="rId10"/>
    <p:sldId id="291" r:id="rId11"/>
    <p:sldId id="290" r:id="rId12"/>
    <p:sldId id="296" r:id="rId13"/>
    <p:sldId id="301" r:id="rId14"/>
    <p:sldId id="300" r:id="rId15"/>
    <p:sldId id="299" r:id="rId16"/>
    <p:sldId id="298" r:id="rId17"/>
    <p:sldId id="297" r:id="rId18"/>
    <p:sldId id="350" r:id="rId19"/>
    <p:sldId id="316" r:id="rId20"/>
    <p:sldId id="320" r:id="rId21"/>
    <p:sldId id="319" r:id="rId22"/>
    <p:sldId id="279" r:id="rId23"/>
    <p:sldId id="305" r:id="rId24"/>
    <p:sldId id="304" r:id="rId25"/>
    <p:sldId id="303" r:id="rId26"/>
    <p:sldId id="302" r:id="rId27"/>
    <p:sldId id="307" r:id="rId28"/>
    <p:sldId id="280" r:id="rId29"/>
    <p:sldId id="310" r:id="rId30"/>
    <p:sldId id="309" r:id="rId31"/>
    <p:sldId id="308" r:id="rId32"/>
    <p:sldId id="311" r:id="rId33"/>
    <p:sldId id="312" r:id="rId34"/>
    <p:sldId id="313" r:id="rId35"/>
    <p:sldId id="318" r:id="rId36"/>
    <p:sldId id="339" r:id="rId37"/>
    <p:sldId id="338" r:id="rId38"/>
    <p:sldId id="337" r:id="rId39"/>
    <p:sldId id="336" r:id="rId40"/>
    <p:sldId id="335" r:id="rId41"/>
    <p:sldId id="314" r:id="rId42"/>
    <p:sldId id="321" r:id="rId43"/>
    <p:sldId id="322" r:id="rId44"/>
    <p:sldId id="323" r:id="rId45"/>
    <p:sldId id="324" r:id="rId46"/>
    <p:sldId id="326" r:id="rId47"/>
    <p:sldId id="325" r:id="rId48"/>
    <p:sldId id="328" r:id="rId49"/>
    <p:sldId id="330" r:id="rId50"/>
    <p:sldId id="331" r:id="rId51"/>
    <p:sldId id="333" r:id="rId52"/>
    <p:sldId id="334" r:id="rId53"/>
    <p:sldId id="282" r:id="rId54"/>
    <p:sldId id="342" r:id="rId55"/>
    <p:sldId id="341" r:id="rId56"/>
    <p:sldId id="340" r:id="rId57"/>
    <p:sldId id="283" r:id="rId58"/>
    <p:sldId id="345" r:id="rId59"/>
    <p:sldId id="344" r:id="rId60"/>
    <p:sldId id="343" r:id="rId61"/>
    <p:sldId id="286" r:id="rId62"/>
    <p:sldId id="284" r:id="rId63"/>
    <p:sldId id="348" r:id="rId64"/>
    <p:sldId id="347" r:id="rId65"/>
    <p:sldId id="346" r:id="rId66"/>
    <p:sldId id="355" r:id="rId67"/>
    <p:sldId id="351" r:id="rId68"/>
    <p:sldId id="353" r:id="rId69"/>
    <p:sldId id="354" r:id="rId70"/>
    <p:sldId id="356" r:id="rId71"/>
    <p:sldId id="357" r:id="rId72"/>
    <p:sldId id="358" r:id="rId73"/>
    <p:sldId id="359" r:id="rId74"/>
    <p:sldId id="360" r:id="rId75"/>
    <p:sldId id="361" r:id="rId76"/>
    <p:sldId id="363" r:id="rId77"/>
    <p:sldId id="364" r:id="rId78"/>
    <p:sldId id="365" r:id="rId79"/>
    <p:sldId id="366" r:id="rId80"/>
    <p:sldId id="367" r:id="rId81"/>
    <p:sldId id="373" r:id="rId82"/>
    <p:sldId id="390" r:id="rId83"/>
    <p:sldId id="374" r:id="rId84"/>
    <p:sldId id="391" r:id="rId85"/>
    <p:sldId id="375" r:id="rId86"/>
    <p:sldId id="379" r:id="rId87"/>
    <p:sldId id="378" r:id="rId88"/>
    <p:sldId id="377" r:id="rId89"/>
    <p:sldId id="376" r:id="rId90"/>
    <p:sldId id="380" r:id="rId91"/>
    <p:sldId id="370" r:id="rId92"/>
    <p:sldId id="384" r:id="rId93"/>
    <p:sldId id="383" r:id="rId94"/>
    <p:sldId id="382" r:id="rId95"/>
    <p:sldId id="381" r:id="rId96"/>
    <p:sldId id="385" r:id="rId97"/>
    <p:sldId id="372" r:id="rId98"/>
    <p:sldId id="386" r:id="rId99"/>
    <p:sldId id="387" r:id="rId100"/>
    <p:sldId id="368" r:id="rId101"/>
    <p:sldId id="369" r:id="rId102"/>
    <p:sldId id="393" r:id="rId103"/>
    <p:sldId id="394" r:id="rId104"/>
    <p:sldId id="396" r:id="rId105"/>
    <p:sldId id="397" r:id="rId106"/>
    <p:sldId id="398" r:id="rId107"/>
    <p:sldId id="399" r:id="rId108"/>
    <p:sldId id="419" r:id="rId109"/>
    <p:sldId id="418" r:id="rId110"/>
    <p:sldId id="417" r:id="rId111"/>
    <p:sldId id="420" r:id="rId112"/>
    <p:sldId id="416" r:id="rId113"/>
    <p:sldId id="415" r:id="rId114"/>
    <p:sldId id="400" r:id="rId115"/>
    <p:sldId id="401" r:id="rId116"/>
    <p:sldId id="402" r:id="rId117"/>
    <p:sldId id="403" r:id="rId118"/>
    <p:sldId id="404" r:id="rId119"/>
    <p:sldId id="405" r:id="rId120"/>
    <p:sldId id="407" r:id="rId121"/>
    <p:sldId id="413" r:id="rId122"/>
    <p:sldId id="406" r:id="rId123"/>
    <p:sldId id="423" r:id="rId124"/>
    <p:sldId id="422" r:id="rId125"/>
    <p:sldId id="421" r:id="rId126"/>
    <p:sldId id="408" r:id="rId127"/>
    <p:sldId id="409" r:id="rId128"/>
    <p:sldId id="411" r:id="rId129"/>
    <p:sldId id="414" r:id="rId130"/>
    <p:sldId id="559" r:id="rId131"/>
    <p:sldId id="428" r:id="rId132"/>
    <p:sldId id="451" r:id="rId133"/>
    <p:sldId id="450" r:id="rId134"/>
    <p:sldId id="431" r:id="rId135"/>
    <p:sldId id="432" r:id="rId136"/>
    <p:sldId id="433" r:id="rId137"/>
    <p:sldId id="434" r:id="rId138"/>
    <p:sldId id="437" r:id="rId139"/>
    <p:sldId id="435" r:id="rId140"/>
    <p:sldId id="453" r:id="rId141"/>
    <p:sldId id="452" r:id="rId142"/>
    <p:sldId id="438" r:id="rId143"/>
    <p:sldId id="460" r:id="rId144"/>
    <p:sldId id="459" r:id="rId145"/>
    <p:sldId id="458" r:id="rId146"/>
    <p:sldId id="457" r:id="rId147"/>
    <p:sldId id="456" r:id="rId148"/>
    <p:sldId id="455" r:id="rId149"/>
    <p:sldId id="454" r:id="rId150"/>
    <p:sldId id="439" r:id="rId151"/>
    <p:sldId id="467" r:id="rId152"/>
    <p:sldId id="466" r:id="rId153"/>
    <p:sldId id="465" r:id="rId154"/>
    <p:sldId id="464" r:id="rId155"/>
    <p:sldId id="463" r:id="rId156"/>
    <p:sldId id="462" r:id="rId157"/>
    <p:sldId id="461" r:id="rId158"/>
    <p:sldId id="442" r:id="rId159"/>
    <p:sldId id="443" r:id="rId160"/>
    <p:sldId id="444" r:id="rId161"/>
    <p:sldId id="445" r:id="rId162"/>
    <p:sldId id="446" r:id="rId163"/>
    <p:sldId id="447" r:id="rId164"/>
    <p:sldId id="448" r:id="rId165"/>
    <p:sldId id="468" r:id="rId166"/>
    <p:sldId id="449" r:id="rId167"/>
    <p:sldId id="558" r:id="rId168"/>
    <p:sldId id="436" r:id="rId169"/>
    <p:sldId id="509" r:id="rId170"/>
    <p:sldId id="508" r:id="rId171"/>
    <p:sldId id="507" r:id="rId172"/>
    <p:sldId id="506" r:id="rId173"/>
    <p:sldId id="470" r:id="rId174"/>
    <p:sldId id="478" r:id="rId175"/>
    <p:sldId id="471" r:id="rId176"/>
    <p:sldId id="472" r:id="rId177"/>
    <p:sldId id="473" r:id="rId178"/>
    <p:sldId id="493" r:id="rId179"/>
    <p:sldId id="480" r:id="rId180"/>
    <p:sldId id="511" r:id="rId181"/>
    <p:sldId id="510" r:id="rId182"/>
    <p:sldId id="481" r:id="rId183"/>
    <p:sldId id="482" r:id="rId184"/>
    <p:sldId id="484" r:id="rId185"/>
    <p:sldId id="483" r:id="rId186"/>
    <p:sldId id="485" r:id="rId187"/>
    <p:sldId id="513" r:id="rId188"/>
    <p:sldId id="486" r:id="rId189"/>
    <p:sldId id="512" r:id="rId190"/>
    <p:sldId id="487" r:id="rId191"/>
    <p:sldId id="488" r:id="rId192"/>
    <p:sldId id="490" r:id="rId193"/>
    <p:sldId id="491" r:id="rId194"/>
    <p:sldId id="494" r:id="rId195"/>
    <p:sldId id="495" r:id="rId196"/>
    <p:sldId id="496" r:id="rId197"/>
    <p:sldId id="492" r:id="rId198"/>
    <p:sldId id="514" r:id="rId199"/>
    <p:sldId id="498" r:id="rId200"/>
    <p:sldId id="497" r:id="rId201"/>
    <p:sldId id="499" r:id="rId202"/>
    <p:sldId id="500" r:id="rId203"/>
    <p:sldId id="501" r:id="rId204"/>
    <p:sldId id="502" r:id="rId205"/>
    <p:sldId id="503" r:id="rId206"/>
    <p:sldId id="504" r:id="rId207"/>
    <p:sldId id="505" r:id="rId208"/>
    <p:sldId id="545" r:id="rId209"/>
    <p:sldId id="548" r:id="rId210"/>
    <p:sldId id="547" r:id="rId211"/>
    <p:sldId id="546" r:id="rId212"/>
    <p:sldId id="516" r:id="rId213"/>
    <p:sldId id="518" r:id="rId214"/>
    <p:sldId id="519" r:id="rId215"/>
    <p:sldId id="520" r:id="rId216"/>
    <p:sldId id="521" r:id="rId217"/>
    <p:sldId id="522" r:id="rId218"/>
    <p:sldId id="540" r:id="rId219"/>
    <p:sldId id="539" r:id="rId220"/>
    <p:sldId id="541" r:id="rId221"/>
    <p:sldId id="542" r:id="rId222"/>
    <p:sldId id="543" r:id="rId223"/>
    <p:sldId id="544" r:id="rId224"/>
    <p:sldId id="561" r:id="rId225"/>
    <p:sldId id="560" r:id="rId226"/>
    <p:sldId id="476" r:id="rId227"/>
    <p:sldId id="556" r:id="rId228"/>
    <p:sldId id="555" r:id="rId229"/>
    <p:sldId id="531" r:id="rId230"/>
    <p:sldId id="533" r:id="rId231"/>
    <p:sldId id="534" r:id="rId232"/>
    <p:sldId id="535" r:id="rId233"/>
    <p:sldId id="536" r:id="rId234"/>
    <p:sldId id="537" r:id="rId235"/>
    <p:sldId id="538" r:id="rId236"/>
    <p:sldId id="549" r:id="rId237"/>
    <p:sldId id="550" r:id="rId238"/>
    <p:sldId id="551" r:id="rId239"/>
    <p:sldId id="552" r:id="rId240"/>
    <p:sldId id="553" r:id="rId241"/>
    <p:sldId id="554" r:id="rId242"/>
    <p:sldId id="477" r:id="rId243"/>
    <p:sldId id="557" r:id="rId2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6C347A-A079-4B27-BCB1-D659A68F0A45}">
          <p14:sldIdLst>
            <p14:sldId id="256"/>
            <p14:sldId id="273"/>
            <p14:sldId id="274"/>
            <p14:sldId id="275"/>
            <p14:sldId id="317"/>
          </p14:sldIdLst>
        </p14:section>
        <p14:section name="Arrays to HashMaps" id="{646BBFA1-BA52-4641-A4E3-F0DB3B818C6E}">
          <p14:sldIdLst>
            <p14:sldId id="278"/>
            <p14:sldId id="294"/>
            <p14:sldId id="293"/>
            <p14:sldId id="292"/>
            <p14:sldId id="291"/>
            <p14:sldId id="290"/>
          </p14:sldIdLst>
        </p14:section>
        <p14:section name="Array Unique" id="{7F8586B4-1C5A-417A-A24B-C5558D4FFAA2}">
          <p14:sldIdLst>
            <p14:sldId id="296"/>
            <p14:sldId id="301"/>
            <p14:sldId id="300"/>
            <p14:sldId id="299"/>
            <p14:sldId id="298"/>
            <p14:sldId id="297"/>
            <p14:sldId id="350"/>
          </p14:sldIdLst>
        </p14:section>
        <p14:section name="Array Functions" id="{207168A6-7D04-43FD-9903-067CB0FD9E13}">
          <p14:sldIdLst>
            <p14:sldId id="316"/>
            <p14:sldId id="320"/>
            <p14:sldId id="319"/>
          </p14:sldIdLst>
        </p14:section>
        <p14:section name="Array Using Array" id="{54CDB31D-8186-490D-814B-D1D0B8D71B9F}">
          <p14:sldIdLst>
            <p14:sldId id="279"/>
            <p14:sldId id="305"/>
            <p14:sldId id="304"/>
            <p14:sldId id="303"/>
            <p14:sldId id="302"/>
            <p14:sldId id="307"/>
          </p14:sldIdLst>
        </p14:section>
        <p14:section name="Array Issues" id="{CB43255C-DB76-4D6D-9CA2-C4034D93F24D}">
          <p14:sldIdLst>
            <p14:sldId id="280"/>
            <p14:sldId id="310"/>
            <p14:sldId id="309"/>
            <p14:sldId id="308"/>
            <p14:sldId id="311"/>
            <p14:sldId id="312"/>
            <p14:sldId id="313"/>
          </p14:sldIdLst>
        </p14:section>
        <p14:section name="Array Shortening and Modding" id="{1E54DF2B-7F98-4C52-8E79-FBAE799BBFEA}">
          <p14:sldIdLst>
            <p14:sldId id="318"/>
            <p14:sldId id="339"/>
            <p14:sldId id="338"/>
            <p14:sldId id="337"/>
            <p14:sldId id="336"/>
            <p14:sldId id="335"/>
            <p14:sldId id="314"/>
            <p14:sldId id="321"/>
            <p14:sldId id="322"/>
            <p14:sldId id="323"/>
            <p14:sldId id="324"/>
            <p14:sldId id="326"/>
            <p14:sldId id="325"/>
            <p14:sldId id="328"/>
            <p14:sldId id="330"/>
            <p14:sldId id="331"/>
            <p14:sldId id="333"/>
            <p14:sldId id="334"/>
          </p14:sldIdLst>
        </p14:section>
        <p14:section name="HashFunction" id="{8116E8EF-5875-4503-96A6-78857CEE7F1B}">
          <p14:sldIdLst>
            <p14:sldId id="282"/>
            <p14:sldId id="342"/>
            <p14:sldId id="341"/>
            <p14:sldId id="340"/>
            <p14:sldId id="283"/>
            <p14:sldId id="345"/>
            <p14:sldId id="344"/>
            <p14:sldId id="343"/>
            <p14:sldId id="286"/>
            <p14:sldId id="284"/>
            <p14:sldId id="348"/>
            <p14:sldId id="347"/>
            <p14:sldId id="346"/>
            <p14:sldId id="355"/>
            <p14:sldId id="351"/>
            <p14:sldId id="353"/>
            <p14:sldId id="354"/>
            <p14:sldId id="356"/>
            <p14:sldId id="357"/>
            <p14:sldId id="358"/>
            <p14:sldId id="359"/>
            <p14:sldId id="360"/>
            <p14:sldId id="361"/>
            <p14:sldId id="363"/>
            <p14:sldId id="364"/>
            <p14:sldId id="365"/>
            <p14:sldId id="366"/>
            <p14:sldId id="367"/>
            <p14:sldId id="373"/>
            <p14:sldId id="390"/>
            <p14:sldId id="374"/>
            <p14:sldId id="391"/>
          </p14:sldIdLst>
        </p14:section>
        <p14:section name="Obligations" id="{6D16FD2D-3F67-4267-BB2D-B760DD26D557}">
          <p14:sldIdLst>
            <p14:sldId id="375"/>
            <p14:sldId id="379"/>
            <p14:sldId id="378"/>
            <p14:sldId id="377"/>
            <p14:sldId id="376"/>
          </p14:sldIdLst>
        </p14:section>
        <p14:section name="Map ADT" id="{88188C2A-E488-4482-8A70-1E8470BD2C68}">
          <p14:sldIdLst>
            <p14:sldId id="380"/>
            <p14:sldId id="370"/>
            <p14:sldId id="384"/>
            <p14:sldId id="383"/>
            <p14:sldId id="382"/>
            <p14:sldId id="381"/>
            <p14:sldId id="385"/>
            <p14:sldId id="372"/>
            <p14:sldId id="386"/>
            <p14:sldId id="387"/>
          </p14:sldIdLst>
        </p14:section>
        <p14:section name="Collision Handling" id="{AECA63A0-6C0C-448D-B336-0085C995543D}">
          <p14:sldIdLst>
            <p14:sldId id="368"/>
            <p14:sldId id="369"/>
            <p14:sldId id="393"/>
            <p14:sldId id="394"/>
            <p14:sldId id="396"/>
            <p14:sldId id="397"/>
            <p14:sldId id="398"/>
            <p14:sldId id="399"/>
            <p14:sldId id="419"/>
            <p14:sldId id="418"/>
            <p14:sldId id="417"/>
            <p14:sldId id="420"/>
            <p14:sldId id="416"/>
            <p14:sldId id="415"/>
            <p14:sldId id="400"/>
            <p14:sldId id="401"/>
            <p14:sldId id="402"/>
            <p14:sldId id="403"/>
            <p14:sldId id="404"/>
            <p14:sldId id="405"/>
            <p14:sldId id="407"/>
            <p14:sldId id="413"/>
            <p14:sldId id="406"/>
            <p14:sldId id="423"/>
            <p14:sldId id="422"/>
            <p14:sldId id="421"/>
            <p14:sldId id="408"/>
            <p14:sldId id="409"/>
            <p14:sldId id="411"/>
            <p14:sldId id="414"/>
          </p14:sldIdLst>
        </p14:section>
        <p14:section name="External Chaining" id="{45B2418B-EE65-48F3-B166-FDA9D8BEE465}">
          <p14:sldIdLst>
            <p14:sldId id="559"/>
            <p14:sldId id="428"/>
            <p14:sldId id="451"/>
            <p14:sldId id="450"/>
            <p14:sldId id="431"/>
            <p14:sldId id="432"/>
            <p14:sldId id="433"/>
            <p14:sldId id="434"/>
            <p14:sldId id="437"/>
            <p14:sldId id="435"/>
            <p14:sldId id="453"/>
            <p14:sldId id="452"/>
          </p14:sldIdLst>
        </p14:section>
        <p14:section name="Resizing" id="{A03E9A0A-6624-4960-85D2-CD5C2FCD3CF0}">
          <p14:sldIdLst>
            <p14:sldId id="438"/>
            <p14:sldId id="460"/>
            <p14:sldId id="459"/>
            <p14:sldId id="458"/>
            <p14:sldId id="457"/>
            <p14:sldId id="456"/>
            <p14:sldId id="455"/>
            <p14:sldId id="454"/>
            <p14:sldId id="439"/>
            <p14:sldId id="467"/>
            <p14:sldId id="466"/>
            <p14:sldId id="465"/>
            <p14:sldId id="464"/>
            <p14:sldId id="463"/>
            <p14:sldId id="462"/>
            <p14:sldId id="461"/>
            <p14:sldId id="442"/>
            <p14:sldId id="443"/>
            <p14:sldId id="444"/>
            <p14:sldId id="445"/>
            <p14:sldId id="446"/>
            <p14:sldId id="447"/>
            <p14:sldId id="448"/>
            <p14:sldId id="468"/>
            <p14:sldId id="449"/>
          </p14:sldIdLst>
        </p14:section>
        <p14:section name="Open Addressing" id="{DC09AF92-001D-49AF-A498-D63CAD60F791}">
          <p14:sldIdLst>
            <p14:sldId id="558"/>
            <p14:sldId id="436"/>
            <p14:sldId id="509"/>
            <p14:sldId id="508"/>
            <p14:sldId id="507"/>
            <p14:sldId id="506"/>
            <p14:sldId id="470"/>
            <p14:sldId id="478"/>
            <p14:sldId id="471"/>
            <p14:sldId id="472"/>
            <p14:sldId id="473"/>
            <p14:sldId id="493"/>
            <p14:sldId id="480"/>
            <p14:sldId id="511"/>
            <p14:sldId id="510"/>
            <p14:sldId id="481"/>
            <p14:sldId id="482"/>
            <p14:sldId id="484"/>
            <p14:sldId id="483"/>
            <p14:sldId id="485"/>
            <p14:sldId id="513"/>
            <p14:sldId id="486"/>
            <p14:sldId id="512"/>
            <p14:sldId id="487"/>
            <p14:sldId id="488"/>
            <p14:sldId id="490"/>
            <p14:sldId id="491"/>
            <p14:sldId id="494"/>
            <p14:sldId id="495"/>
            <p14:sldId id="496"/>
            <p14:sldId id="492"/>
            <p14:sldId id="514"/>
            <p14:sldId id="498"/>
            <p14:sldId id="497"/>
            <p14:sldId id="499"/>
            <p14:sldId id="500"/>
            <p14:sldId id="501"/>
            <p14:sldId id="502"/>
            <p14:sldId id="503"/>
            <p14:sldId id="504"/>
            <p14:sldId id="505"/>
          </p14:sldIdLst>
        </p14:section>
        <p14:section name="Quadratic" id="{3FC35E10-EAB5-4910-BEA8-BC2C61D92FDB}">
          <p14:sldIdLst>
            <p14:sldId id="545"/>
            <p14:sldId id="548"/>
            <p14:sldId id="547"/>
            <p14:sldId id="546"/>
            <p14:sldId id="516"/>
            <p14:sldId id="518"/>
            <p14:sldId id="519"/>
            <p14:sldId id="520"/>
            <p14:sldId id="521"/>
            <p14:sldId id="522"/>
            <p14:sldId id="540"/>
            <p14:sldId id="539"/>
            <p14:sldId id="541"/>
            <p14:sldId id="542"/>
            <p14:sldId id="543"/>
            <p14:sldId id="544"/>
            <p14:sldId id="561"/>
            <p14:sldId id="560"/>
          </p14:sldIdLst>
        </p14:section>
        <p14:section name="Double Hashing" id="{179212E8-F252-425C-B2F1-1FE2CE41ED4B}">
          <p14:sldIdLst>
            <p14:sldId id="476"/>
            <p14:sldId id="556"/>
            <p14:sldId id="555"/>
            <p14:sldId id="531"/>
            <p14:sldId id="533"/>
            <p14:sldId id="534"/>
            <p14:sldId id="535"/>
            <p14:sldId id="536"/>
            <p14:sldId id="537"/>
            <p14:sldId id="538"/>
            <p14:sldId id="549"/>
            <p14:sldId id="550"/>
            <p14:sldId id="551"/>
            <p14:sldId id="552"/>
            <p14:sldId id="553"/>
            <p14:sldId id="554"/>
          </p14:sldIdLst>
        </p14:section>
        <p14:section name="Analysis" id="{8C0A65FB-1EBA-4A53-B2B9-03F8B20AC4ED}">
          <p14:sldIdLst>
            <p14:sldId id="477"/>
            <p14:sldId id="5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3C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4660"/>
  </p:normalViewPr>
  <p:slideViewPr>
    <p:cSldViewPr snapToGrid="0">
      <p:cViewPr varScale="1">
        <p:scale>
          <a:sx n="86" d="100"/>
          <a:sy n="86" d="100"/>
        </p:scale>
        <p:origin x="528" y="72"/>
      </p:cViewPr>
      <p:guideLst/>
    </p:cSldViewPr>
  </p:slideViewPr>
  <p:notesTextViewPr>
    <p:cViewPr>
      <p:scale>
        <a:sx n="1" d="1"/>
        <a:sy n="1" d="1"/>
      </p:scale>
      <p:origin x="0" y="0"/>
    </p:cViewPr>
  </p:notesTextViewPr>
  <p:notesViewPr>
    <p:cSldViewPr snapToGrid="0">
      <p:cViewPr varScale="1">
        <p:scale>
          <a:sx n="65" d="100"/>
          <a:sy n="65" d="100"/>
        </p:scale>
        <p:origin x="2784" y="4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microsoft.com/office/2016/11/relationships/changesInfo" Target="changesInfos/changesInfo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onho Kim" userId="494aa8befea4f3b1" providerId="LiveId" clId="{54675E97-6844-4DF6-B644-353E08A3DCB5}"/>
  </pc:docChgLst>
  <pc:docChgLst>
    <pc:chgData name="Joonho Kim" userId="494aa8befea4f3b1" providerId="LiveId" clId="{565DCD98-5B7C-46F1-AA95-3EBBB5CF2BC4}"/>
  </pc:docChgLst>
  <pc:docChgLst>
    <pc:chgData name="Joonho Kim" userId="494aa8befea4f3b1" providerId="LiveId" clId="{FDCA02C2-A0C0-408F-A294-FC181A1E4D4F}"/>
    <pc:docChg chg="modSld">
      <pc:chgData name="Joonho Kim" userId="494aa8befea4f3b1" providerId="LiveId" clId="{FDCA02C2-A0C0-408F-A294-FC181A1E4D4F}" dt="2018-10-04T17:40:35.165" v="0" actId="20577"/>
      <pc:docMkLst>
        <pc:docMk/>
      </pc:docMkLst>
      <pc:sldChg chg="modSp">
        <pc:chgData name="Joonho Kim" userId="494aa8befea4f3b1" providerId="LiveId" clId="{FDCA02C2-A0C0-408F-A294-FC181A1E4D4F}" dt="2018-10-04T17:40:35.165" v="0" actId="20577"/>
        <pc:sldMkLst>
          <pc:docMk/>
          <pc:sldMk cId="35784225" sldId="256"/>
        </pc:sldMkLst>
        <pc:spChg chg="mod">
          <ac:chgData name="Joonho Kim" userId="494aa8befea4f3b1" providerId="LiveId" clId="{FDCA02C2-A0C0-408F-A294-FC181A1E4D4F}" dt="2018-10-04T17:40:35.165" v="0" actId="20577"/>
          <ac:spMkLst>
            <pc:docMk/>
            <pc:sldMk cId="35784225" sldId="25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B33BB8-6C7A-4BE0-9B55-9EAC48D52EC6}" type="datetimeFigureOut">
              <a:rPr lang="en-US"/>
              <a:t>10/4/2018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F7AA83-DE31-4E93-AB07-EF7FB05F6670}" type="slidenum">
              <a:rPr/>
              <a:t>‹#›</a:t>
            </a:fld>
            <a:endParaRPr/>
          </a:p>
        </p:txBody>
      </p:sp>
    </p:spTree>
    <p:extLst>
      <p:ext uri="{BB962C8B-B14F-4D97-AF65-F5344CB8AC3E}">
        <p14:creationId xmlns:p14="http://schemas.microsoft.com/office/powerpoint/2010/main" val="3221290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1EF64-F73B-4314-BB6F-BC0937BBDF19}" type="datetimeFigureOut">
              <a:rPr lang="en-US"/>
              <a:t>10/4/2018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E2820-AFE1-45FA-949E-17BDB534E1DC}" type="slidenum">
              <a:rPr/>
              <a:t>‹#›</a:t>
            </a:fld>
            <a:endParaRPr/>
          </a:p>
        </p:txBody>
      </p:sp>
    </p:spTree>
    <p:extLst>
      <p:ext uri="{BB962C8B-B14F-4D97-AF65-F5344CB8AC3E}">
        <p14:creationId xmlns:p14="http://schemas.microsoft.com/office/powerpoint/2010/main" val="3157997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5E2820-AFE1-45FA-949E-17BDB534E1DC}" type="slidenum">
              <a:rPr lang="en-US" smtClean="0"/>
              <a:t>1</a:t>
            </a:fld>
            <a:endParaRPr lang="en-US"/>
          </a:p>
        </p:txBody>
      </p:sp>
    </p:spTree>
    <p:extLst>
      <p:ext uri="{BB962C8B-B14F-4D97-AF65-F5344CB8AC3E}">
        <p14:creationId xmlns:p14="http://schemas.microsoft.com/office/powerpoint/2010/main" val="306991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4075973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4285262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3" y="304800"/>
            <a:ext cx="7091361" cy="2793906"/>
          </a:xfrm>
        </p:spPr>
        <p:txBody>
          <a:bodyPr anchor="b">
            <a:normAutofit/>
          </a:bodyPr>
          <a:lstStyle>
            <a:lvl1pPr algn="l">
              <a:lnSpc>
                <a:spcPct val="80000"/>
              </a:lnSpc>
              <a:defRPr sz="6600"/>
            </a:lvl1pPr>
          </a:lstStyle>
          <a:p>
            <a:r>
              <a:rPr lang="en-US"/>
              <a:t>Click to edit Master title style</a:t>
            </a:r>
            <a:endParaRPr/>
          </a:p>
        </p:txBody>
      </p:sp>
      <p:sp>
        <p:nvSpPr>
          <p:cNvPr id="3" name="Subtitle 2"/>
          <p:cNvSpPr>
            <a:spLocks noGrp="1"/>
          </p:cNvSpPr>
          <p:nvPr>
            <p:ph type="subTitle" idx="1"/>
          </p:nvPr>
        </p:nvSpPr>
        <p:spPr>
          <a:xfrm>
            <a:off x="1065213" y="3108804"/>
            <a:ext cx="7091361" cy="838200"/>
          </a:xfrm>
        </p:spPr>
        <p:txBody>
          <a:bodyPr/>
          <a:lstStyle>
            <a:lvl1pPr marL="0" indent="0" algn="l">
              <a:spcBef>
                <a:spcPts val="0"/>
              </a:spcBef>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8" name="Date Placeholder 7"/>
          <p:cNvSpPr>
            <a:spLocks noGrp="1"/>
          </p:cNvSpPr>
          <p:nvPr>
            <p:ph type="dt" sz="half" idx="10"/>
          </p:nvPr>
        </p:nvSpPr>
        <p:spPr/>
        <p:txBody>
          <a:bodyPr/>
          <a:lstStyle/>
          <a:p>
            <a:fld id="{9D3B9702-7FBF-4720-8670-571C5E7EEDDE}" type="datetime1">
              <a:rPr lang="en-US"/>
              <a:t>10/4/2018</a:t>
            </a:fld>
            <a:endParaRPr/>
          </a:p>
        </p:txBody>
      </p:sp>
      <p:sp>
        <p:nvSpPr>
          <p:cNvPr id="9" name="Footer Placeholder 8"/>
          <p:cNvSpPr>
            <a:spLocks noGrp="1"/>
          </p:cNvSpPr>
          <p:nvPr>
            <p:ph type="ftr" sz="quarter" idx="11"/>
          </p:nvPr>
        </p:nvSpPr>
        <p:spPr/>
        <p:txBody>
          <a:bodyPr/>
          <a:lstStyle/>
          <a:p>
            <a:endParaRPr/>
          </a:p>
        </p:txBody>
      </p:sp>
      <p:sp>
        <p:nvSpPr>
          <p:cNvPr id="10" name="Slide Number Placeholder 9"/>
          <p:cNvSpPr>
            <a:spLocks noGrp="1"/>
          </p:cNvSpPr>
          <p:nvPr>
            <p:ph type="sldNum" sz="quarter" idx="12"/>
          </p:nvPr>
        </p:nvSpPr>
        <p:spPr/>
        <p:txBody>
          <a:bodyPr/>
          <a:lstStyle/>
          <a:p>
            <a:fld id="{8FDBFFB2-86D9-4B8F-A59A-553A60B94BBE}" type="slidenum">
              <a:rPr/>
              <a:pPr/>
              <a:t>‹#›</a:t>
            </a:fld>
            <a:endParaRPr/>
          </a:p>
        </p:txBody>
      </p:sp>
    </p:spTree>
    <p:extLst>
      <p:ext uri="{BB962C8B-B14F-4D97-AF65-F5344CB8AC3E}">
        <p14:creationId xmlns:p14="http://schemas.microsoft.com/office/powerpoint/2010/main" val="189054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427AEA-BBBB-4C9B-AB23-214EAA8AB789}"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420766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65014" y="304801"/>
            <a:ext cx="1715800"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2209800" y="304801"/>
            <a:ext cx="7502814"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791CA30-F5CD-4CA0-B16A-349C6F830700}"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29949773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B3AF48E-ABA0-4B58-B562-D1D7408067C4}"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58999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80013" y="1600200"/>
            <a:ext cx="6400801" cy="2486025"/>
          </a:xfrm>
        </p:spPr>
        <p:txBody>
          <a:bodyPr anchor="b">
            <a:normAutofit/>
          </a:bodyPr>
          <a:lstStyle>
            <a:lvl1pPr>
              <a:defRPr sz="5200"/>
            </a:lvl1pPr>
          </a:lstStyle>
          <a:p>
            <a:r>
              <a:rPr lang="en-US"/>
              <a:t>Click to edit Master title style</a:t>
            </a:r>
            <a:endParaRPr/>
          </a:p>
        </p:txBody>
      </p:sp>
      <p:sp>
        <p:nvSpPr>
          <p:cNvPr id="3" name="Text Placeholder 2"/>
          <p:cNvSpPr>
            <a:spLocks noGrp="1"/>
          </p:cNvSpPr>
          <p:nvPr>
            <p:ph type="body" idx="1"/>
          </p:nvPr>
        </p:nvSpPr>
        <p:spPr>
          <a:xfrm>
            <a:off x="5180011" y="4105029"/>
            <a:ext cx="6400801" cy="914400"/>
          </a:xfrm>
        </p:spPr>
        <p:txBody>
          <a:bodyPr>
            <a:normAutofit/>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2A5034C-8BD9-4B0C-893B-33834FAB227F}" type="datetime1">
              <a:rPr lang="en-US"/>
              <a:t>10/4/2018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11791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22082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7008813" y="1600200"/>
            <a:ext cx="4572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7CD787AA-CBCD-47F9-A04C-7106C508CDE4}"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07751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22082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2082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7008813" y="1600200"/>
            <a:ext cx="4572000" cy="823912"/>
          </a:xfrm>
        </p:spPr>
        <p:txBody>
          <a:bodyPr anchor="ctr">
            <a:noAutofit/>
          </a:bodyPr>
          <a:lstStyle>
            <a:lvl1pPr marL="0" indent="0">
              <a:spcBef>
                <a:spcPts val="0"/>
              </a:spcBef>
              <a:buNone/>
              <a:defRPr sz="21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008813" y="2505075"/>
            <a:ext cx="4572000" cy="33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AD1CC9DD-75F5-4611-BA0B-CFB1A226639C}" type="datetime1">
              <a:rPr lang="en-US"/>
              <a:t>10/4/2018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833046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980F1F9-2D3D-4243-878F-D000C3F2A1C4}" type="datetime1">
              <a:rPr lang="en-US"/>
              <a:t>10/4/2018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3698309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ABCBE8-1824-4658-A8BB-BECFAEB7E35A}" type="datetime1">
              <a:rPr lang="en-US"/>
              <a:t>10/4/2018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2222526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1293813" y="533400"/>
            <a:ext cx="6858000" cy="4800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85CD17-C377-4DE5-9FCA-CC7471605C58}"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1897700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37612" y="2277477"/>
            <a:ext cx="2743201" cy="2322178"/>
          </a:xfrm>
        </p:spPr>
        <p:txBody>
          <a:bodyPr anchor="b">
            <a:normAutofit/>
          </a:bodyPr>
          <a:lstStyle>
            <a:lvl1pPr>
              <a:defRPr sz="2600">
                <a:solidFill>
                  <a:schemeClr val="accent2"/>
                </a:solidFill>
              </a:defRPr>
            </a:lvl1pPr>
          </a:lstStyle>
          <a:p>
            <a:r>
              <a:rPr lang="en-US"/>
              <a:t>Click to edit Master title style</a:t>
            </a:r>
            <a:endParaRPr/>
          </a:p>
        </p:txBody>
      </p:sp>
      <p:sp>
        <p:nvSpPr>
          <p:cNvPr id="8" name="Rounded Rectangle 7"/>
          <p:cNvSpPr/>
          <p:nvPr/>
        </p:nvSpPr>
        <p:spPr>
          <a:xfrm>
            <a:off x="1293812" y="533400"/>
            <a:ext cx="6858001" cy="4800600"/>
          </a:xfrm>
          <a:prstGeom prst="roundRect">
            <a:avLst>
              <a:gd name="adj" fmla="val 440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408112" y="647700"/>
            <a:ext cx="6629400" cy="4572000"/>
          </a:xfrm>
          <a:prstGeom prst="roundRect">
            <a:avLst>
              <a:gd name="adj" fmla="val 3725"/>
            </a:avLst>
          </a:prstGeo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837614" y="4583187"/>
            <a:ext cx="2743200" cy="1131813"/>
          </a:xfrm>
        </p:spPr>
        <p:txBody>
          <a:bodyPr>
            <a:normAutofit/>
          </a:bodyPr>
          <a:lstStyle>
            <a:lvl1pPr marL="0" indent="0">
              <a:spcBef>
                <a:spcPts val="10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9BE9F02-BE96-4BAE-86A5-1FA60D24CAE2}" type="datetime1">
              <a:rPr lang="en-US"/>
              <a:t>10/4/2018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FDBFFB2-86D9-4B8F-A59A-553A60B94BBE}" type="slidenum">
              <a:rPr/>
              <a:t>‹#›</a:t>
            </a:fld>
            <a:endParaRPr/>
          </a:p>
        </p:txBody>
      </p:sp>
    </p:spTree>
    <p:extLst>
      <p:ext uri="{BB962C8B-B14F-4D97-AF65-F5344CB8AC3E}">
        <p14:creationId xmlns:p14="http://schemas.microsoft.com/office/powerpoint/2010/main" val="63930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08213" y="304800"/>
            <a:ext cx="9372600" cy="120041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2208213" y="1600200"/>
            <a:ext cx="9372600" cy="4114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253576" y="6505078"/>
            <a:ext cx="964036" cy="228600"/>
          </a:xfrm>
          <a:prstGeom prst="rect">
            <a:avLst/>
          </a:prstGeom>
        </p:spPr>
        <p:txBody>
          <a:bodyPr vert="horz" lIns="91440" tIns="45720" rIns="91440" bIns="45720" rtlCol="0" anchor="ctr"/>
          <a:lstStyle>
            <a:lvl1pPr algn="l">
              <a:defRPr sz="1100">
                <a:solidFill>
                  <a:schemeClr val="tx2"/>
                </a:solidFill>
              </a:defRPr>
            </a:lvl1pPr>
          </a:lstStyle>
          <a:p>
            <a:fld id="{9D3B9702-7FBF-4720-8670-571C5E7EEDDE}" type="datetime1">
              <a:rPr lang="en-US" smtClean="0"/>
              <a:pPr/>
              <a:t>10/4/2018</a:t>
            </a:fld>
            <a:endParaRPr lang="en-US" dirty="0"/>
          </a:p>
        </p:txBody>
      </p:sp>
      <p:sp>
        <p:nvSpPr>
          <p:cNvPr id="5" name="Footer Placeholder 4"/>
          <p:cNvSpPr>
            <a:spLocks noGrp="1"/>
          </p:cNvSpPr>
          <p:nvPr>
            <p:ph type="ftr" sz="quarter" idx="3"/>
          </p:nvPr>
        </p:nvSpPr>
        <p:spPr>
          <a:xfrm>
            <a:off x="1280159" y="6505078"/>
            <a:ext cx="6876415" cy="228600"/>
          </a:xfrm>
          <a:prstGeom prst="rect">
            <a:avLst/>
          </a:prstGeom>
        </p:spPr>
        <p:txBody>
          <a:bodyPr vert="horz" lIns="91440" tIns="45720" rIns="91440" bIns="45720" rtlCol="0" anchor="ctr"/>
          <a:lstStyle>
            <a:lvl1pPr algn="l">
              <a:defRPr sz="1100">
                <a:solidFill>
                  <a:schemeClr val="tx2"/>
                </a:solidFill>
              </a:defRPr>
            </a:lvl1pPr>
          </a:lstStyle>
          <a:p>
            <a:endParaRPr lang="en-US"/>
          </a:p>
        </p:txBody>
      </p:sp>
      <p:sp>
        <p:nvSpPr>
          <p:cNvPr id="6" name="Slide Number Placeholder 5"/>
          <p:cNvSpPr>
            <a:spLocks noGrp="1"/>
          </p:cNvSpPr>
          <p:nvPr>
            <p:ph type="sldNum" sz="quarter" idx="4"/>
          </p:nvPr>
        </p:nvSpPr>
        <p:spPr>
          <a:xfrm>
            <a:off x="11580814" y="6280298"/>
            <a:ext cx="533399" cy="349101"/>
          </a:xfrm>
          <a:prstGeom prst="rect">
            <a:avLst/>
          </a:prstGeom>
        </p:spPr>
        <p:txBody>
          <a:bodyPr vert="horz" lIns="91440" tIns="45720" rIns="91440" bIns="45720" rtlCol="0" anchor="ctr"/>
          <a:lstStyle>
            <a:lvl1pPr algn="ctr">
              <a:defRPr sz="1100" b="1">
                <a:solidFill>
                  <a:srgbClr val="AB3C19"/>
                </a:solidFill>
              </a:defRPr>
            </a:lvl1pPr>
          </a:lstStyle>
          <a:p>
            <a:fld id="{8FDBFFB2-86D9-4B8F-A59A-553A60B94BBE}" type="slidenum">
              <a:rPr lang="en-US" smtClean="0"/>
              <a:pPr/>
              <a:t>‹#›</a:t>
            </a:fld>
            <a:endParaRPr lang="en-US"/>
          </a:p>
        </p:txBody>
      </p:sp>
    </p:spTree>
    <p:extLst>
      <p:ext uri="{BB962C8B-B14F-4D97-AF65-F5344CB8AC3E}">
        <p14:creationId xmlns:p14="http://schemas.microsoft.com/office/powerpoint/2010/main" val="117025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Wingdings" panose="05000000000000000000" pitchFamily="2" charset="2"/>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Wingdings" panose="05000000000000000000" pitchFamily="2" charset="2"/>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Wingdings" panose="05000000000000000000" pitchFamily="2" charset="2"/>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1510.png"/><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16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168.png"/><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image" Target="../media/image16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161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2" Type="http://schemas.openxmlformats.org/officeDocument/2006/relationships/image" Target="../media/image1611.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(Hash)Maps</a:t>
            </a:r>
          </a:p>
        </p:txBody>
      </p:sp>
      <p:sp>
        <p:nvSpPr>
          <p:cNvPr id="3" name="Subtitle 2"/>
          <p:cNvSpPr>
            <a:spLocks noGrp="1"/>
          </p:cNvSpPr>
          <p:nvPr>
            <p:ph type="subTitle" idx="1"/>
          </p:nvPr>
        </p:nvSpPr>
        <p:spPr/>
        <p:txBody>
          <a:bodyPr/>
          <a:lstStyle/>
          <a:p>
            <a:r>
              <a:rPr lang="en-US" dirty="0"/>
              <a:t>Joonho Kim</a:t>
            </a:r>
          </a:p>
        </p:txBody>
      </p:sp>
    </p:spTree>
    <p:extLst>
      <p:ext uri="{BB962C8B-B14F-4D97-AF65-F5344CB8AC3E}">
        <p14:creationId xmlns:p14="http://schemas.microsoft.com/office/powerpoint/2010/main" val="35784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say we’re writing a student GPA directory for Georgia Tech.</a:t>
            </a:r>
          </a:p>
          <a:p>
            <a:pPr marL="708660" lvl="1" indent="-342900">
              <a:buFont typeface="+mj-lt"/>
              <a:buAutoNum type="arabicPeriod"/>
            </a:pPr>
            <a:r>
              <a:rPr lang="en-US" dirty="0"/>
              <a:t>Functionalities:</a:t>
            </a:r>
          </a:p>
          <a:p>
            <a:pPr lvl="2"/>
            <a:r>
              <a:rPr lang="en-US" dirty="0"/>
              <a:t>Search for a student and the program gives me that student’s GPA.</a:t>
            </a:r>
          </a:p>
          <a:p>
            <a:pPr lvl="2"/>
            <a:r>
              <a:rPr lang="en-US" dirty="0"/>
              <a:t>Populate the directory by inserting a student and corresponding GPA.</a:t>
            </a:r>
          </a:p>
          <a:p>
            <a:pPr lvl="2"/>
            <a:r>
              <a:rPr lang="en-US" dirty="0"/>
              <a:t>Update a student’s GPA.</a:t>
            </a:r>
          </a:p>
          <a:p>
            <a:pPr lvl="2"/>
            <a:r>
              <a:rPr lang="en-US" dirty="0"/>
              <a:t>Delete a student’s GPA.</a:t>
            </a:r>
          </a:p>
          <a:p>
            <a:pPr marL="708660" lvl="1" indent="-342900">
              <a:buFont typeface="+mj-lt"/>
              <a:buAutoNum type="arabicPeriod"/>
            </a:pPr>
            <a:r>
              <a:rPr lang="en-US" dirty="0"/>
              <a:t>The program will only allow me to perform a function if I uniquely search for a student.</a:t>
            </a:r>
          </a:p>
          <a:p>
            <a:pPr lvl="2"/>
            <a:r>
              <a:rPr lang="en-US" dirty="0"/>
              <a:t>If I look up the GPA for “Alex”, the program can’t determine which “</a:t>
            </a:r>
            <a:r>
              <a:rPr lang="en-US" dirty="0" err="1"/>
              <a:t>Alex”’s</a:t>
            </a:r>
            <a:r>
              <a:rPr lang="en-US" dirty="0"/>
              <a:t> GPA it should return. </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10904764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BB1E-3610-429D-B4E4-BA7B1D2D3099}"/>
              </a:ext>
            </a:extLst>
          </p:cNvPr>
          <p:cNvSpPr>
            <a:spLocks noGrp="1"/>
          </p:cNvSpPr>
          <p:nvPr>
            <p:ph type="title"/>
          </p:nvPr>
        </p:nvSpPr>
        <p:spPr/>
        <p:txBody>
          <a:bodyPr/>
          <a:lstStyle/>
          <a:p>
            <a:r>
              <a:rPr lang="en-US" dirty="0"/>
              <a:t>Collision Handling</a:t>
            </a:r>
          </a:p>
        </p:txBody>
      </p:sp>
      <p:sp>
        <p:nvSpPr>
          <p:cNvPr id="3" name="Text Placeholder 2">
            <a:extLst>
              <a:ext uri="{FF2B5EF4-FFF2-40B4-BE49-F238E27FC236}">
                <a16:creationId xmlns:a16="http://schemas.microsoft.com/office/drawing/2014/main" id="{9C00B7E6-5A5D-41D2-B2B6-0AEACDDE8C3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617122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lstStyle/>
          <a:p>
            <a:r>
              <a:rPr lang="en-US" dirty="0"/>
              <a:t>Using our previous GPA example, what happens if we call put(“red8”, 3.4) on our previous data structure?</a:t>
            </a:r>
          </a:p>
        </p:txBody>
      </p:sp>
    </p:spTree>
    <p:extLst>
      <p:ext uri="{BB962C8B-B14F-4D97-AF65-F5344CB8AC3E}">
        <p14:creationId xmlns:p14="http://schemas.microsoft.com/office/powerpoint/2010/main" val="3447066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237829145"/>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200329"/>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20295160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506474112"/>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4822730" cy="1477328"/>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a:t>
            </a:r>
            <a:r>
              <a:rPr lang="en-US" dirty="0" err="1"/>
              <a:t>hashFunction</a:t>
            </a:r>
            <a:r>
              <a:rPr lang="en-US" dirty="0"/>
              <a:t>(“red8”) % </a:t>
            </a:r>
            <a:r>
              <a:rPr lang="en-US" dirty="0" err="1"/>
              <a:t>arr.length</a:t>
            </a:r>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10274108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779192602"/>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994346" cy="1477328"/>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371 % </a:t>
            </a:r>
            <a:r>
              <a:rPr lang="en-US" dirty="0" err="1"/>
              <a:t>arr.length</a:t>
            </a:r>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7629857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647681622"/>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477328"/>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1</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22851699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753481941"/>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3.4</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754326"/>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1</a:t>
            </a:r>
          </a:p>
          <a:p>
            <a:r>
              <a:rPr lang="en-US" dirty="0"/>
              <a:t>  </a:t>
            </a:r>
            <a:r>
              <a:rPr lang="en-US" dirty="0" err="1"/>
              <a:t>arr</a:t>
            </a:r>
            <a:r>
              <a:rPr lang="en-US" dirty="0"/>
              <a:t>[index] = 3.4</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5" name="TextBox 4">
            <a:extLst>
              <a:ext uri="{FF2B5EF4-FFF2-40B4-BE49-F238E27FC236}">
                <a16:creationId xmlns:a16="http://schemas.microsoft.com/office/drawing/2014/main" id="{3E9CF535-9CA1-42A1-9928-E0DD813B66F4}"/>
              </a:ext>
            </a:extLst>
          </p:cNvPr>
          <p:cNvSpPr txBox="1"/>
          <p:nvPr/>
        </p:nvSpPr>
        <p:spPr>
          <a:xfrm>
            <a:off x="3305262" y="1971413"/>
            <a:ext cx="944489" cy="369332"/>
          </a:xfrm>
          <a:prstGeom prst="rect">
            <a:avLst/>
          </a:prstGeom>
          <a:noFill/>
        </p:spPr>
        <p:txBody>
          <a:bodyPr wrap="none" rtlCol="0">
            <a:spAutoFit/>
          </a:bodyPr>
          <a:lstStyle/>
          <a:p>
            <a:r>
              <a:rPr lang="en-US" dirty="0"/>
              <a:t>4.0????</a:t>
            </a:r>
          </a:p>
        </p:txBody>
      </p:sp>
    </p:spTree>
    <p:extLst>
      <p:ext uri="{BB962C8B-B14F-4D97-AF65-F5344CB8AC3E}">
        <p14:creationId xmlns:p14="http://schemas.microsoft.com/office/powerpoint/2010/main" val="15217923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Using our previous GPA example, what happens if we call put(“red8”, 3.4) on our previous data structure?</a:t>
            </a:r>
          </a:p>
        </p:txBody>
      </p:sp>
    </p:spTree>
    <p:extLst>
      <p:ext uri="{BB962C8B-B14F-4D97-AF65-F5344CB8AC3E}">
        <p14:creationId xmlns:p14="http://schemas.microsoft.com/office/powerpoint/2010/main" val="29460492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Using our previous GPA example, what happens if we call put(“red8”, 3.4) on our previous data structure?</a:t>
            </a:r>
          </a:p>
          <a:p>
            <a:pPr lvl="1"/>
            <a:r>
              <a:rPr lang="en-US" dirty="0"/>
              <a:t>Calling put(“red8”, 3.4) ends up overriding the old data at that index.</a:t>
            </a:r>
          </a:p>
        </p:txBody>
      </p:sp>
    </p:spTree>
    <p:extLst>
      <p:ext uri="{BB962C8B-B14F-4D97-AF65-F5344CB8AC3E}">
        <p14:creationId xmlns:p14="http://schemas.microsoft.com/office/powerpoint/2010/main" val="122026024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Using our previous GPA example, what happens if we call put(“red8”, 3.4) on our previous data structure?</a:t>
            </a:r>
          </a:p>
          <a:p>
            <a:pPr lvl="1"/>
            <a:r>
              <a:rPr lang="en-US" dirty="0"/>
              <a:t>Calling put(“red8”, 3.4) ends up overriding the old data at that index.</a:t>
            </a:r>
          </a:p>
          <a:p>
            <a:r>
              <a:rPr lang="en-US" dirty="0"/>
              <a:t>There is 2 major issues here:</a:t>
            </a:r>
          </a:p>
        </p:txBody>
      </p:sp>
    </p:spTree>
    <p:extLst>
      <p:ext uri="{BB962C8B-B14F-4D97-AF65-F5344CB8AC3E}">
        <p14:creationId xmlns:p14="http://schemas.microsoft.com/office/powerpoint/2010/main" val="250953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a:t>Let’s Imagine…</a:t>
            </a:r>
            <a:endParaRPr lang="en-US" dirty="0"/>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say we’re writing a student GPA directory for Georgia Tech.</a:t>
            </a:r>
          </a:p>
          <a:p>
            <a:pPr marL="708660" lvl="1" indent="-342900">
              <a:buFont typeface="+mj-lt"/>
              <a:buAutoNum type="arabicPeriod"/>
            </a:pPr>
            <a:r>
              <a:rPr lang="en-US" dirty="0"/>
              <a:t>Functionalities:</a:t>
            </a:r>
          </a:p>
          <a:p>
            <a:pPr lvl="2"/>
            <a:r>
              <a:rPr lang="en-US" dirty="0"/>
              <a:t>Search for a student and the program gives me that student’s GPA.</a:t>
            </a:r>
          </a:p>
          <a:p>
            <a:pPr lvl="2"/>
            <a:r>
              <a:rPr lang="en-US" dirty="0"/>
              <a:t>Populate the directory by inserting a student and corresponding GPA.</a:t>
            </a:r>
          </a:p>
          <a:p>
            <a:pPr lvl="2"/>
            <a:r>
              <a:rPr lang="en-US" dirty="0"/>
              <a:t>Update a student’s GPA.</a:t>
            </a:r>
          </a:p>
          <a:p>
            <a:pPr lvl="2"/>
            <a:r>
              <a:rPr lang="en-US" dirty="0"/>
              <a:t>Delete a student’s GPA.</a:t>
            </a:r>
          </a:p>
          <a:p>
            <a:pPr marL="708660" lvl="1" indent="-342900">
              <a:buFont typeface="+mj-lt"/>
              <a:buAutoNum type="arabicPeriod"/>
            </a:pPr>
            <a:r>
              <a:rPr lang="en-US" dirty="0"/>
              <a:t>The program will only allow me to perform a function if I uniquely search for a student.</a:t>
            </a:r>
          </a:p>
          <a:p>
            <a:pPr lvl="2"/>
            <a:r>
              <a:rPr lang="en-US" dirty="0"/>
              <a:t>If I look up the GPA for “Alex”, the program can’t determine which “</a:t>
            </a:r>
            <a:r>
              <a:rPr lang="en-US" dirty="0" err="1"/>
              <a:t>Alex”’s</a:t>
            </a:r>
            <a:r>
              <a:rPr lang="en-US" dirty="0"/>
              <a:t> GPA it should return. </a:t>
            </a:r>
          </a:p>
          <a:p>
            <a:pPr marL="708660" lvl="1" indent="-342900">
              <a:buFont typeface="+mj-lt"/>
              <a:buAutoNum type="arabicPeriod"/>
            </a:pPr>
            <a:r>
              <a:rPr lang="en-US" dirty="0"/>
              <a:t>I want to be able to look up a student in roughly O(1).</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40544027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Using our previous GPA example, what happens if we call put(“red8”, 3.4) on our previous data structure?</a:t>
            </a:r>
          </a:p>
          <a:p>
            <a:pPr lvl="1"/>
            <a:r>
              <a:rPr lang="en-US" dirty="0"/>
              <a:t>Calling put(“red8”, 3.4) ends up overriding the old data at that index.</a:t>
            </a:r>
          </a:p>
          <a:p>
            <a:r>
              <a:rPr lang="en-US" dirty="0"/>
              <a:t>There is 2 major issues here:</a:t>
            </a:r>
          </a:p>
          <a:p>
            <a:pPr lvl="1"/>
            <a:r>
              <a:rPr lang="en-US" dirty="0"/>
              <a:t>put(“red8”, 3.4) should not have overridden jkim866’s 4.0.</a:t>
            </a:r>
          </a:p>
        </p:txBody>
      </p:sp>
    </p:spTree>
    <p:extLst>
      <p:ext uri="{BB962C8B-B14F-4D97-AF65-F5344CB8AC3E}">
        <p14:creationId xmlns:p14="http://schemas.microsoft.com/office/powerpoint/2010/main" val="31974142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Using our previous GPA example, what happens if we call put(“red8”, 3.4) on our previous data structure?</a:t>
            </a:r>
          </a:p>
          <a:p>
            <a:pPr lvl="1"/>
            <a:r>
              <a:rPr lang="en-US" dirty="0"/>
              <a:t>Calling put(“red8”, 3.4) ends up overriding the old data at that index.</a:t>
            </a:r>
          </a:p>
          <a:p>
            <a:r>
              <a:rPr lang="en-US" dirty="0"/>
              <a:t>There is 2 major issues here:</a:t>
            </a:r>
          </a:p>
          <a:p>
            <a:pPr lvl="1"/>
            <a:r>
              <a:rPr lang="en-US" dirty="0"/>
              <a:t>put(“red8”, 3.4) should not have overridden jkim866’s 4.0.</a:t>
            </a:r>
          </a:p>
          <a:p>
            <a:pPr lvl="2"/>
            <a:r>
              <a:rPr lang="en-US" dirty="0"/>
              <a:t>put(“jkim866”, number) should be the only way to override the 4.0.</a:t>
            </a:r>
          </a:p>
        </p:txBody>
      </p:sp>
    </p:spTree>
    <p:extLst>
      <p:ext uri="{BB962C8B-B14F-4D97-AF65-F5344CB8AC3E}">
        <p14:creationId xmlns:p14="http://schemas.microsoft.com/office/powerpoint/2010/main" val="2953427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Using our previous GPA example, what happens if we call put(“red8”, 3.4) on our previous data structure?</a:t>
            </a:r>
          </a:p>
          <a:p>
            <a:pPr lvl="1"/>
            <a:r>
              <a:rPr lang="en-US" dirty="0"/>
              <a:t>Calling put(“red8”, 3.4) ends up overriding the old data at that index.</a:t>
            </a:r>
          </a:p>
          <a:p>
            <a:r>
              <a:rPr lang="en-US" dirty="0"/>
              <a:t>There is 2 major issues here:</a:t>
            </a:r>
          </a:p>
          <a:p>
            <a:pPr lvl="1"/>
            <a:r>
              <a:rPr lang="en-US" dirty="0"/>
              <a:t>put(“red8”, 3.4) should not have overridden jkim866’s 4.0.</a:t>
            </a:r>
          </a:p>
          <a:p>
            <a:pPr lvl="2"/>
            <a:r>
              <a:rPr lang="en-US" dirty="0"/>
              <a:t>put(“jkim866”, number) should be the only way to override the 4.0.</a:t>
            </a:r>
          </a:p>
          <a:p>
            <a:pPr lvl="1"/>
            <a:r>
              <a:rPr lang="en-US" dirty="0"/>
              <a:t>put(“red8”, 3.4) should have inserted 3.4 into our array somewhere </a:t>
            </a:r>
            <a:r>
              <a:rPr lang="en-US"/>
              <a:t>else.</a:t>
            </a:r>
            <a:endParaRPr lang="en-US" dirty="0"/>
          </a:p>
        </p:txBody>
      </p:sp>
    </p:spTree>
    <p:extLst>
      <p:ext uri="{BB962C8B-B14F-4D97-AF65-F5344CB8AC3E}">
        <p14:creationId xmlns:p14="http://schemas.microsoft.com/office/powerpoint/2010/main" val="10134592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Collisions</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Using our previous GPA example, what happens if we call put(“red8”, 3.4) on our previous data structure?</a:t>
            </a:r>
          </a:p>
          <a:p>
            <a:pPr lvl="1"/>
            <a:r>
              <a:rPr lang="en-US" dirty="0"/>
              <a:t>Calling put(“red8”, 3.4) ends up overriding the old data at that index.</a:t>
            </a:r>
          </a:p>
          <a:p>
            <a:r>
              <a:rPr lang="en-US" dirty="0"/>
              <a:t>There is 2 major issues here:</a:t>
            </a:r>
          </a:p>
          <a:p>
            <a:pPr lvl="1"/>
            <a:r>
              <a:rPr lang="en-US" dirty="0"/>
              <a:t>put(“red8”, 3.4) should not have overridden jkim866’s 4.0.</a:t>
            </a:r>
          </a:p>
          <a:p>
            <a:pPr lvl="2"/>
            <a:r>
              <a:rPr lang="en-US" dirty="0"/>
              <a:t>put(“jkim866”, number) should be the only way to override the 4.0.</a:t>
            </a:r>
          </a:p>
          <a:p>
            <a:pPr lvl="1"/>
            <a:r>
              <a:rPr lang="en-US" dirty="0"/>
              <a:t>put(“red8”, 3.4) should have inserted 3.4 into our array somewhere else.</a:t>
            </a:r>
          </a:p>
          <a:p>
            <a:r>
              <a:rPr lang="en-US" dirty="0"/>
              <a:t>Let’s fix these.</a:t>
            </a:r>
          </a:p>
        </p:txBody>
      </p:sp>
    </p:spTree>
    <p:extLst>
      <p:ext uri="{BB962C8B-B14F-4D97-AF65-F5344CB8AC3E}">
        <p14:creationId xmlns:p14="http://schemas.microsoft.com/office/powerpoint/2010/main" val="184242715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Maintaining Entries (Key and Value)</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When we called put(“red8”, 3.4) and it ends up indexing to an occupied cell  from put(“jkim866, 4.0), we must check if our current key is the same key that previously put 4.0 in the array.</a:t>
            </a:r>
          </a:p>
        </p:txBody>
      </p:sp>
    </p:spTree>
    <p:extLst>
      <p:ext uri="{BB962C8B-B14F-4D97-AF65-F5344CB8AC3E}">
        <p14:creationId xmlns:p14="http://schemas.microsoft.com/office/powerpoint/2010/main" val="10058684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077146351"/>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200329"/>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1423495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699618981"/>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4822730" cy="1477328"/>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a:t>
            </a:r>
            <a:r>
              <a:rPr lang="en-US" dirty="0" err="1"/>
              <a:t>hashFunction</a:t>
            </a:r>
            <a:r>
              <a:rPr lang="en-US" dirty="0"/>
              <a:t>(“red8”) % </a:t>
            </a:r>
            <a:r>
              <a:rPr lang="en-US" dirty="0" err="1"/>
              <a:t>arr.length</a:t>
            </a:r>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8510175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574806840"/>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994346" cy="1477328"/>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371 % </a:t>
            </a:r>
            <a:r>
              <a:rPr lang="en-US" dirty="0" err="1"/>
              <a:t>arr.length</a:t>
            </a:r>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39939617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790310083"/>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477328"/>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1</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23605047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627674997"/>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754326"/>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a:p>
            <a:r>
              <a:rPr lang="en-US" dirty="0"/>
              <a:t>  index = 1</a:t>
            </a:r>
          </a:p>
          <a:p>
            <a:r>
              <a:rPr lang="en-US" dirty="0"/>
              <a:t>  </a:t>
            </a:r>
            <a:r>
              <a:rPr lang="en-US" dirty="0" err="1"/>
              <a:t>arr</a:t>
            </a:r>
            <a:r>
              <a:rPr lang="en-US" dirty="0"/>
              <a:t>[index] = 3.4</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5" name="TextBox 4">
            <a:extLst>
              <a:ext uri="{FF2B5EF4-FFF2-40B4-BE49-F238E27FC236}">
                <a16:creationId xmlns:a16="http://schemas.microsoft.com/office/drawing/2014/main" id="{3E9CF535-9CA1-42A1-9928-E0DD813B66F4}"/>
              </a:ext>
            </a:extLst>
          </p:cNvPr>
          <p:cNvSpPr txBox="1"/>
          <p:nvPr/>
        </p:nvSpPr>
        <p:spPr>
          <a:xfrm>
            <a:off x="3305262" y="1971413"/>
            <a:ext cx="502061" cy="369332"/>
          </a:xfrm>
          <a:prstGeom prst="rect">
            <a:avLst/>
          </a:prstGeom>
          <a:noFill/>
        </p:spPr>
        <p:txBody>
          <a:bodyPr wrap="none" rtlCol="0">
            <a:spAutoFit/>
          </a:bodyPr>
          <a:lstStyle/>
          <a:p>
            <a:r>
              <a:rPr lang="en-US" dirty="0"/>
              <a:t>3.4</a:t>
            </a:r>
          </a:p>
        </p:txBody>
      </p:sp>
    </p:spTree>
    <p:extLst>
      <p:ext uri="{BB962C8B-B14F-4D97-AF65-F5344CB8AC3E}">
        <p14:creationId xmlns:p14="http://schemas.microsoft.com/office/powerpoint/2010/main" val="211772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Unique Info…</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student information could I use to uniquely identify a student?</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201660670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189005813"/>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a:t>
            </a:r>
            <a:r>
              <a:rPr lang="en-US" dirty="0" err="1"/>
              <a:t>arr</a:t>
            </a:r>
            <a:r>
              <a:rPr lang="en-US" dirty="0"/>
              <a:t>[index] = 3.4</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5" name="TextBox 4">
            <a:extLst>
              <a:ext uri="{FF2B5EF4-FFF2-40B4-BE49-F238E27FC236}">
                <a16:creationId xmlns:a16="http://schemas.microsoft.com/office/drawing/2014/main" id="{3E9CF535-9CA1-42A1-9928-E0DD813B66F4}"/>
              </a:ext>
            </a:extLst>
          </p:cNvPr>
          <p:cNvSpPr txBox="1"/>
          <p:nvPr/>
        </p:nvSpPr>
        <p:spPr>
          <a:xfrm>
            <a:off x="3305262" y="1971413"/>
            <a:ext cx="502061" cy="369332"/>
          </a:xfrm>
          <a:prstGeom prst="rect">
            <a:avLst/>
          </a:prstGeom>
          <a:noFill/>
        </p:spPr>
        <p:txBody>
          <a:bodyPr wrap="none" rtlCol="0">
            <a:spAutoFit/>
          </a:bodyPr>
          <a:lstStyle/>
          <a:p>
            <a:r>
              <a:rPr lang="en-US" dirty="0"/>
              <a:t>3.4</a:t>
            </a:r>
          </a:p>
        </p:txBody>
      </p:sp>
      <p:sp>
        <p:nvSpPr>
          <p:cNvPr id="8" name="Speech Bubble: Oval 7">
            <a:extLst>
              <a:ext uri="{FF2B5EF4-FFF2-40B4-BE49-F238E27FC236}">
                <a16:creationId xmlns:a16="http://schemas.microsoft.com/office/drawing/2014/main" id="{98EE5360-AD5F-4157-A4EE-128B841403FE}"/>
              </a:ext>
            </a:extLst>
          </p:cNvPr>
          <p:cNvSpPr/>
          <p:nvPr/>
        </p:nvSpPr>
        <p:spPr>
          <a:xfrm>
            <a:off x="3305262" y="1241570"/>
            <a:ext cx="2187842" cy="788566"/>
          </a:xfrm>
          <a:prstGeom prst="wedgeEllipseCallout">
            <a:avLst/>
          </a:prstGeom>
          <a:solidFill>
            <a:schemeClr val="tx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Did “red8” put 4.0 there before?</a:t>
            </a:r>
          </a:p>
          <a:p>
            <a:pPr algn="ctr"/>
            <a:endParaRPr lang="en-US" sz="1400" dirty="0">
              <a:solidFill>
                <a:schemeClr val="tx1"/>
              </a:solidFill>
            </a:endParaRPr>
          </a:p>
        </p:txBody>
      </p:sp>
    </p:spTree>
    <p:extLst>
      <p:ext uri="{BB962C8B-B14F-4D97-AF65-F5344CB8AC3E}">
        <p14:creationId xmlns:p14="http://schemas.microsoft.com/office/powerpoint/2010/main" val="25368327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Maintaining Entries (Key and Value)</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When we called put(“red8”, 3.4) and it ends up indexing to an occupied cell  from put(“jkim866, 4.0), we must check if our current key is the same key that previously put 4.0 in the array.</a:t>
            </a:r>
          </a:p>
        </p:txBody>
      </p:sp>
    </p:spTree>
    <p:extLst>
      <p:ext uri="{BB962C8B-B14F-4D97-AF65-F5344CB8AC3E}">
        <p14:creationId xmlns:p14="http://schemas.microsoft.com/office/powerpoint/2010/main" val="1050538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Maintaining Entries (Key and Value)</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When we called put(“red8”, 3.4) and it ends up indexing to an occupied cell  from put(“jkim866, 4.0), we must check if our current key is the same key that previously put 4.0 in the array.</a:t>
            </a:r>
          </a:p>
          <a:p>
            <a:r>
              <a:rPr lang="en-US" dirty="0"/>
              <a:t>We can solve this by storing both the key and value within the array cell.  This pair is called an </a:t>
            </a:r>
            <a:r>
              <a:rPr lang="en-US" b="1" dirty="0"/>
              <a:t>Entry</a:t>
            </a:r>
            <a:r>
              <a:rPr lang="en-US" dirty="0"/>
              <a:t>.</a:t>
            </a:r>
          </a:p>
        </p:txBody>
      </p:sp>
    </p:spTree>
    <p:extLst>
      <p:ext uri="{BB962C8B-B14F-4D97-AF65-F5344CB8AC3E}">
        <p14:creationId xmlns:p14="http://schemas.microsoft.com/office/powerpoint/2010/main" val="16640145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Maintaining Entries (Key and Value)</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When we called put(“red8”, 3.4) and it ends up indexing to an occupied cell  from put(“jkim866, 4.0), we must check if our current key is the same key that previously put 4.0 in the array.</a:t>
            </a:r>
          </a:p>
          <a:p>
            <a:r>
              <a:rPr lang="en-US" dirty="0"/>
              <a:t>We can solve this by storing both the key and value within the array cell.  This pair is called an </a:t>
            </a:r>
            <a:r>
              <a:rPr lang="en-US" b="1" dirty="0"/>
              <a:t>Entry</a:t>
            </a:r>
            <a:r>
              <a:rPr lang="en-US" dirty="0"/>
              <a:t>.</a:t>
            </a:r>
          </a:p>
          <a:p>
            <a:pPr lvl="1"/>
            <a:r>
              <a:rPr lang="en-US" dirty="0"/>
              <a:t>This means our array would be an array of Entries.</a:t>
            </a:r>
          </a:p>
        </p:txBody>
      </p:sp>
    </p:spTree>
    <p:extLst>
      <p:ext uri="{BB962C8B-B14F-4D97-AF65-F5344CB8AC3E}">
        <p14:creationId xmlns:p14="http://schemas.microsoft.com/office/powerpoint/2010/main" val="4762848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Maintaining Entries (Key and Value)</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When we called put(“red8”, 3.4) and it ends up indexing to an occupied cell  from put(“jkim866, 4.0), we must check if our current key is the same key that previously put 4.0 in the array.</a:t>
            </a:r>
          </a:p>
          <a:p>
            <a:r>
              <a:rPr lang="en-US" dirty="0"/>
              <a:t>We can solve this by storing both the key and value within the array cell.  This pair is called an </a:t>
            </a:r>
            <a:r>
              <a:rPr lang="en-US" b="1" dirty="0"/>
              <a:t>Entry</a:t>
            </a:r>
            <a:r>
              <a:rPr lang="en-US" dirty="0"/>
              <a:t>.</a:t>
            </a:r>
          </a:p>
          <a:p>
            <a:pPr lvl="1"/>
            <a:r>
              <a:rPr lang="en-US" dirty="0"/>
              <a:t>This means our array would be an array of Entries.</a:t>
            </a:r>
          </a:p>
          <a:p>
            <a:r>
              <a:rPr lang="en-US" dirty="0"/>
              <a:t>When we access an index, we check whether our parameter key equals the entry key.  If it does:</a:t>
            </a:r>
          </a:p>
        </p:txBody>
      </p:sp>
    </p:spTree>
    <p:extLst>
      <p:ext uri="{BB962C8B-B14F-4D97-AF65-F5344CB8AC3E}">
        <p14:creationId xmlns:p14="http://schemas.microsoft.com/office/powerpoint/2010/main" val="1201228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4788-A6CE-47D5-91FC-9BF85AC9AA68}"/>
              </a:ext>
            </a:extLst>
          </p:cNvPr>
          <p:cNvSpPr>
            <a:spLocks noGrp="1"/>
          </p:cNvSpPr>
          <p:nvPr>
            <p:ph type="title"/>
          </p:nvPr>
        </p:nvSpPr>
        <p:spPr/>
        <p:txBody>
          <a:bodyPr/>
          <a:lstStyle/>
          <a:p>
            <a:r>
              <a:rPr lang="en-US" dirty="0"/>
              <a:t>Maintaining Entries (Key and Value)</a:t>
            </a:r>
          </a:p>
        </p:txBody>
      </p:sp>
      <p:sp>
        <p:nvSpPr>
          <p:cNvPr id="4" name="Content Placeholder 3">
            <a:extLst>
              <a:ext uri="{FF2B5EF4-FFF2-40B4-BE49-F238E27FC236}">
                <a16:creationId xmlns:a16="http://schemas.microsoft.com/office/drawing/2014/main" id="{8B28E837-976D-4687-8097-C780CADE31D1}"/>
              </a:ext>
            </a:extLst>
          </p:cNvPr>
          <p:cNvSpPr>
            <a:spLocks noGrp="1"/>
          </p:cNvSpPr>
          <p:nvPr>
            <p:ph idx="1"/>
          </p:nvPr>
        </p:nvSpPr>
        <p:spPr/>
        <p:txBody>
          <a:bodyPr>
            <a:normAutofit/>
          </a:bodyPr>
          <a:lstStyle/>
          <a:p>
            <a:r>
              <a:rPr lang="en-US" dirty="0"/>
              <a:t>When we called put(“red8”, 3.4) and it ends up indexing to an occupied cell  from put(“jkim866, 4.0), we must check if our current key is the same key that previously put 4.0 in the array.</a:t>
            </a:r>
          </a:p>
          <a:p>
            <a:r>
              <a:rPr lang="en-US" dirty="0"/>
              <a:t>We can solve this by storing both the key and value within the array cell.  This pair is called an </a:t>
            </a:r>
            <a:r>
              <a:rPr lang="en-US" b="1" dirty="0"/>
              <a:t>Entry</a:t>
            </a:r>
            <a:r>
              <a:rPr lang="en-US" dirty="0"/>
              <a:t>.</a:t>
            </a:r>
          </a:p>
          <a:p>
            <a:pPr lvl="1"/>
            <a:r>
              <a:rPr lang="en-US" dirty="0"/>
              <a:t>This means our array would be an array of Entries.</a:t>
            </a:r>
          </a:p>
          <a:p>
            <a:r>
              <a:rPr lang="en-US" dirty="0"/>
              <a:t>When we access an index, we check whether our parameter key equals the entry key.  If it does:</a:t>
            </a:r>
          </a:p>
          <a:p>
            <a:pPr lvl="1"/>
            <a:r>
              <a:rPr lang="en-US" dirty="0"/>
              <a:t>search(key) will return </a:t>
            </a:r>
            <a:r>
              <a:rPr lang="en-US" dirty="0" err="1"/>
              <a:t>arr</a:t>
            </a:r>
            <a:r>
              <a:rPr lang="en-US" dirty="0"/>
              <a:t>[index]</a:t>
            </a:r>
          </a:p>
          <a:p>
            <a:pPr lvl="1"/>
            <a:r>
              <a:rPr lang="en-US" dirty="0"/>
              <a:t>put(key, value) will replace the entry’s old value</a:t>
            </a:r>
          </a:p>
          <a:p>
            <a:pPr lvl="1"/>
            <a:r>
              <a:rPr lang="en-US" dirty="0"/>
              <a:t>remove(key) will remove the entry</a:t>
            </a:r>
          </a:p>
        </p:txBody>
      </p:sp>
    </p:spTree>
    <p:extLst>
      <p:ext uri="{BB962C8B-B14F-4D97-AF65-F5344CB8AC3E}">
        <p14:creationId xmlns:p14="http://schemas.microsoft.com/office/powerpoint/2010/main" val="40837197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987357729"/>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187843" cy="1200329"/>
          </a:xfrm>
          <a:prstGeom prst="rect">
            <a:avLst/>
          </a:prstGeom>
          <a:noFill/>
        </p:spPr>
        <p:txBody>
          <a:bodyPr wrap="none" rtlCol="0">
            <a:spAutoFit/>
          </a:bodyPr>
          <a:lstStyle/>
          <a:p>
            <a:r>
              <a:rPr lang="en-US" dirty="0"/>
              <a:t>put(“jkim866”, 4.0) </a:t>
            </a:r>
          </a:p>
          <a:p>
            <a:r>
              <a:rPr lang="en-US"/>
              <a:t>put(“aa22”, </a:t>
            </a:r>
            <a:r>
              <a:rPr lang="en-US" dirty="0"/>
              <a:t>3.8)</a:t>
            </a:r>
            <a:br>
              <a:rPr lang="en-US" dirty="0"/>
            </a:br>
            <a:r>
              <a:rPr lang="en-US" dirty="0"/>
              <a:t>put(“bb22”, 3.3)</a:t>
            </a:r>
          </a:p>
          <a:p>
            <a:r>
              <a:rPr lang="en-US" dirty="0"/>
              <a:t>put(“red8”, 3.4)</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92842102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467245052"/>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7" name="TextBox 6">
            <a:extLst>
              <a:ext uri="{FF2B5EF4-FFF2-40B4-BE49-F238E27FC236}">
                <a16:creationId xmlns:a16="http://schemas.microsoft.com/office/drawing/2014/main" id="{DB257EA7-93FE-4029-B325-235B66477882}"/>
              </a:ext>
            </a:extLst>
          </p:cNvPr>
          <p:cNvSpPr txBox="1"/>
          <p:nvPr/>
        </p:nvSpPr>
        <p:spPr>
          <a:xfrm>
            <a:off x="7720670" y="1606026"/>
            <a:ext cx="2187843" cy="1200329"/>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p:txBody>
      </p:sp>
    </p:spTree>
    <p:extLst>
      <p:ext uri="{BB962C8B-B14F-4D97-AF65-F5344CB8AC3E}">
        <p14:creationId xmlns:p14="http://schemas.microsoft.com/office/powerpoint/2010/main" val="28855529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33302"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check if </a:t>
            </a:r>
            <a:r>
              <a:rPr lang="en-US" dirty="0" err="1"/>
              <a:t>arr</a:t>
            </a:r>
            <a:r>
              <a:rPr lang="en-US" dirty="0"/>
              <a:t>[index].key = “red8”</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5" name="Rectangle 4">
            <a:extLst>
              <a:ext uri="{FF2B5EF4-FFF2-40B4-BE49-F238E27FC236}">
                <a16:creationId xmlns:a16="http://schemas.microsoft.com/office/drawing/2014/main" id="{7B9E15DB-7849-491D-BCC8-25BB575BB221}"/>
              </a:ext>
            </a:extLst>
          </p:cNvPr>
          <p:cNvSpPr/>
          <p:nvPr/>
        </p:nvSpPr>
        <p:spPr>
          <a:xfrm>
            <a:off x="5019052" y="1923186"/>
            <a:ext cx="1432444" cy="369332"/>
          </a:xfrm>
          <a:prstGeom prst="rect">
            <a:avLst/>
          </a:prstGeom>
        </p:spPr>
        <p:txBody>
          <a:bodyPr wrap="none">
            <a:spAutoFit/>
          </a:bodyPr>
          <a:lstStyle/>
          <a:p>
            <a:pPr lvl="0" algn="ctr">
              <a:defRPr/>
            </a:pPr>
            <a:r>
              <a:rPr lang="en-US" dirty="0"/>
              <a:t>(“red8”, 3.4)</a:t>
            </a:r>
          </a:p>
        </p:txBody>
      </p:sp>
    </p:spTree>
    <p:extLst>
      <p:ext uri="{BB962C8B-B14F-4D97-AF65-F5344CB8AC3E}">
        <p14:creationId xmlns:p14="http://schemas.microsoft.com/office/powerpoint/2010/main" val="19006374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33302"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check if </a:t>
            </a:r>
            <a:r>
              <a:rPr lang="en-US" dirty="0" err="1"/>
              <a:t>arr</a:t>
            </a:r>
            <a:r>
              <a:rPr lang="en-US" dirty="0"/>
              <a:t>[index].key = “red8”</a:t>
            </a:r>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5" name="Rectangle 4">
            <a:extLst>
              <a:ext uri="{FF2B5EF4-FFF2-40B4-BE49-F238E27FC236}">
                <a16:creationId xmlns:a16="http://schemas.microsoft.com/office/drawing/2014/main" id="{7B9E15DB-7849-491D-BCC8-25BB575BB221}"/>
              </a:ext>
            </a:extLst>
          </p:cNvPr>
          <p:cNvSpPr/>
          <p:nvPr/>
        </p:nvSpPr>
        <p:spPr>
          <a:xfrm>
            <a:off x="5019052" y="1923186"/>
            <a:ext cx="1432444" cy="369332"/>
          </a:xfrm>
          <a:prstGeom prst="rect">
            <a:avLst/>
          </a:prstGeom>
        </p:spPr>
        <p:txBody>
          <a:bodyPr wrap="none">
            <a:spAutoFit/>
          </a:bodyPr>
          <a:lstStyle/>
          <a:p>
            <a:pPr lvl="0" algn="ctr">
              <a:defRPr/>
            </a:pPr>
            <a:r>
              <a:rPr lang="en-US" dirty="0"/>
              <a:t>(“red8”, 3.4)</a:t>
            </a:r>
          </a:p>
        </p:txBody>
      </p:sp>
      <p:sp>
        <p:nvSpPr>
          <p:cNvPr id="8" name="Speech Bubble: Oval 7">
            <a:extLst>
              <a:ext uri="{FF2B5EF4-FFF2-40B4-BE49-F238E27FC236}">
                <a16:creationId xmlns:a16="http://schemas.microsoft.com/office/drawing/2014/main" id="{DC4DF29E-B51D-4B2B-BF70-919A9694242A}"/>
              </a:ext>
            </a:extLst>
          </p:cNvPr>
          <p:cNvSpPr/>
          <p:nvPr/>
        </p:nvSpPr>
        <p:spPr>
          <a:xfrm>
            <a:off x="5553512" y="1084215"/>
            <a:ext cx="2434922" cy="788566"/>
          </a:xfrm>
          <a:prstGeom prst="wedgeEllipseCallout">
            <a:avLst/>
          </a:prstGeom>
          <a:solidFill>
            <a:schemeClr val="tx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Okay, this index is taken by jkim866.  Now what?</a:t>
            </a:r>
          </a:p>
        </p:txBody>
      </p:sp>
    </p:spTree>
    <p:extLst>
      <p:ext uri="{BB962C8B-B14F-4D97-AF65-F5344CB8AC3E}">
        <p14:creationId xmlns:p14="http://schemas.microsoft.com/office/powerpoint/2010/main" val="3875715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Unique Info…</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student information could I use to uniquely identify a student?</a:t>
            </a:r>
          </a:p>
          <a:p>
            <a:pPr lvl="1"/>
            <a:r>
              <a:rPr lang="en-US" dirty="0"/>
              <a:t>Every Georgia Tech student has a unique GTID number.</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197562519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3 min to write down a summary of the following:</a:t>
            </a:r>
          </a:p>
          <a:p>
            <a:pPr lvl="1"/>
            <a:r>
              <a:rPr lang="en-US" dirty="0"/>
              <a:t>Maps and Hash Map</a:t>
            </a:r>
          </a:p>
          <a:p>
            <a:pPr lvl="1"/>
            <a:r>
              <a:rPr lang="en-US" dirty="0"/>
              <a:t>Hashing/Hash Functions</a:t>
            </a:r>
          </a:p>
          <a:p>
            <a:pPr lvl="2"/>
            <a:r>
              <a:rPr lang="en-US" dirty="0"/>
              <a:t>How are they incorporated into </a:t>
            </a:r>
            <a:r>
              <a:rPr lang="en-US" dirty="0" err="1"/>
              <a:t>HashMaps</a:t>
            </a:r>
            <a:r>
              <a:rPr lang="en-US" dirty="0"/>
              <a:t>?</a:t>
            </a:r>
          </a:p>
          <a:p>
            <a:pPr lvl="1"/>
            <a:r>
              <a:rPr lang="en-US" dirty="0"/>
              <a:t>External Chaining</a:t>
            </a:r>
          </a:p>
          <a:p>
            <a:pPr lvl="1"/>
            <a:r>
              <a:rPr lang="en-US"/>
              <a:t>Load </a:t>
            </a:r>
            <a:r>
              <a:rPr lang="en-US" dirty="0"/>
              <a:t>Factor</a:t>
            </a:r>
          </a:p>
        </p:txBody>
      </p:sp>
    </p:spTree>
    <p:extLst>
      <p:ext uri="{BB962C8B-B14F-4D97-AF65-F5344CB8AC3E}">
        <p14:creationId xmlns:p14="http://schemas.microsoft.com/office/powerpoint/2010/main" val="38926021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External Chaining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When we have two keys that hash to the same index, we have a </a:t>
            </a:r>
            <a:r>
              <a:rPr lang="en-US" b="1" dirty="0"/>
              <a:t>collision</a:t>
            </a:r>
            <a:endParaRPr lang="en-US" dirty="0"/>
          </a:p>
        </p:txBody>
      </p:sp>
    </p:spTree>
    <p:extLst>
      <p:ext uri="{BB962C8B-B14F-4D97-AF65-F5344CB8AC3E}">
        <p14:creationId xmlns:p14="http://schemas.microsoft.com/office/powerpoint/2010/main" val="28453771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External Chaining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When we have two keys that hash to the same index, we have a </a:t>
            </a:r>
            <a:r>
              <a:rPr lang="en-US" b="1" dirty="0"/>
              <a:t>collision</a:t>
            </a:r>
            <a:endParaRPr lang="en-US" dirty="0"/>
          </a:p>
          <a:p>
            <a:pPr lvl="1"/>
            <a:r>
              <a:rPr lang="en-US" dirty="0"/>
              <a:t>One way to handle this is to chain our entries together like a linked list at the index they hashed </a:t>
            </a:r>
            <a:r>
              <a:rPr lang="en-US"/>
              <a:t>to.</a:t>
            </a:r>
            <a:endParaRPr lang="en-US" dirty="0"/>
          </a:p>
        </p:txBody>
      </p:sp>
    </p:spTree>
    <p:extLst>
      <p:ext uri="{BB962C8B-B14F-4D97-AF65-F5344CB8AC3E}">
        <p14:creationId xmlns:p14="http://schemas.microsoft.com/office/powerpoint/2010/main" val="314534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External Chaining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When we have two keys that hash to the same index, we have a </a:t>
            </a:r>
            <a:r>
              <a:rPr lang="en-US" b="1" dirty="0"/>
              <a:t>collision</a:t>
            </a:r>
            <a:endParaRPr lang="en-US" dirty="0"/>
          </a:p>
          <a:p>
            <a:pPr lvl="1"/>
            <a:r>
              <a:rPr lang="en-US" dirty="0"/>
              <a:t>One way to handle this is to chain our entries together like a linked list at the index they hashed to.</a:t>
            </a:r>
          </a:p>
          <a:p>
            <a:pPr lvl="1"/>
            <a:r>
              <a:rPr lang="en-US" dirty="0"/>
              <a:t>Our array would not be an array of Entries but an array of Singly Linked Lists of Entries.</a:t>
            </a:r>
          </a:p>
          <a:p>
            <a:pPr lvl="2"/>
            <a:r>
              <a:rPr lang="en-US" dirty="0"/>
              <a:t>LinkedList&lt;Entry&gt;[] </a:t>
            </a:r>
            <a:r>
              <a:rPr lang="en-US" dirty="0" err="1"/>
              <a:t>arr</a:t>
            </a:r>
            <a:r>
              <a:rPr lang="en-US" dirty="0"/>
              <a:t>;</a:t>
            </a:r>
          </a:p>
          <a:p>
            <a:pPr marL="365760" lvl="1" indent="0">
              <a:buNone/>
            </a:pPr>
            <a:endParaRPr lang="en-US" dirty="0"/>
          </a:p>
        </p:txBody>
      </p:sp>
    </p:spTree>
    <p:extLst>
      <p:ext uri="{BB962C8B-B14F-4D97-AF65-F5344CB8AC3E}">
        <p14:creationId xmlns:p14="http://schemas.microsoft.com/office/powerpoint/2010/main" val="40258801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External Chaining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33302"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check if </a:t>
            </a:r>
            <a:r>
              <a:rPr lang="en-US" dirty="0" err="1"/>
              <a:t>arr</a:t>
            </a:r>
            <a:r>
              <a:rPr lang="en-US" dirty="0"/>
              <a:t>[index].key = “red8”</a:t>
            </a:r>
          </a:p>
        </p:txBody>
      </p:sp>
      <p:sp>
        <p:nvSpPr>
          <p:cNvPr id="5" name="Rectangle 4">
            <a:extLst>
              <a:ext uri="{FF2B5EF4-FFF2-40B4-BE49-F238E27FC236}">
                <a16:creationId xmlns:a16="http://schemas.microsoft.com/office/drawing/2014/main" id="{7B9E15DB-7849-491D-BCC8-25BB575BB221}"/>
              </a:ext>
            </a:extLst>
          </p:cNvPr>
          <p:cNvSpPr/>
          <p:nvPr/>
        </p:nvSpPr>
        <p:spPr>
          <a:xfrm>
            <a:off x="5019052" y="1923186"/>
            <a:ext cx="1432444" cy="369332"/>
          </a:xfrm>
          <a:prstGeom prst="rect">
            <a:avLst/>
          </a:prstGeom>
        </p:spPr>
        <p:txBody>
          <a:bodyPr wrap="none">
            <a:spAutoFit/>
          </a:bodyPr>
          <a:lstStyle/>
          <a:p>
            <a:pPr lvl="0" algn="ctr">
              <a:defRPr/>
            </a:pPr>
            <a:r>
              <a:rPr lang="en-US" dirty="0"/>
              <a:t>(“red8”, 3.4)</a:t>
            </a:r>
          </a:p>
        </p:txBody>
      </p:sp>
    </p:spTree>
    <p:extLst>
      <p:ext uri="{BB962C8B-B14F-4D97-AF65-F5344CB8AC3E}">
        <p14:creationId xmlns:p14="http://schemas.microsoft.com/office/powerpoint/2010/main" val="12530816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External Chaining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33302"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check if </a:t>
            </a:r>
            <a:r>
              <a:rPr lang="en-US" dirty="0" err="1"/>
              <a:t>arr</a:t>
            </a:r>
            <a:r>
              <a:rPr lang="en-US" dirty="0"/>
              <a:t>[index].key = “red8”</a:t>
            </a:r>
          </a:p>
        </p:txBody>
      </p:sp>
      <p:sp>
        <p:nvSpPr>
          <p:cNvPr id="5" name="Rectangle 4">
            <a:extLst>
              <a:ext uri="{FF2B5EF4-FFF2-40B4-BE49-F238E27FC236}">
                <a16:creationId xmlns:a16="http://schemas.microsoft.com/office/drawing/2014/main" id="{7B9E15DB-7849-491D-BCC8-25BB575BB221}"/>
              </a:ext>
            </a:extLst>
          </p:cNvPr>
          <p:cNvSpPr/>
          <p:nvPr/>
        </p:nvSpPr>
        <p:spPr>
          <a:xfrm>
            <a:off x="5019052" y="1923186"/>
            <a:ext cx="1432444" cy="369332"/>
          </a:xfrm>
          <a:prstGeom prst="rect">
            <a:avLst/>
          </a:prstGeom>
        </p:spPr>
        <p:txBody>
          <a:bodyPr wrap="none">
            <a:spAutoFit/>
          </a:bodyPr>
          <a:lstStyle/>
          <a:p>
            <a:pPr lvl="0" algn="ctr">
              <a:defRPr/>
            </a:pPr>
            <a:r>
              <a:rPr lang="en-US" dirty="0"/>
              <a:t>(“red8”, 3.4)</a:t>
            </a:r>
          </a:p>
        </p:txBody>
      </p:sp>
      <p:sp>
        <p:nvSpPr>
          <p:cNvPr id="6" name="Arrow: Right 5">
            <a:extLst>
              <a:ext uri="{FF2B5EF4-FFF2-40B4-BE49-F238E27FC236}">
                <a16:creationId xmlns:a16="http://schemas.microsoft.com/office/drawing/2014/main" id="{D9EC1326-9823-4309-B70E-F1AE3CFBD7D7}"/>
              </a:ext>
            </a:extLst>
          </p:cNvPr>
          <p:cNvSpPr/>
          <p:nvPr/>
        </p:nvSpPr>
        <p:spPr>
          <a:xfrm>
            <a:off x="4409632"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4409632"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440963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33361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External Chaining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4550798"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a:t>
            </a:r>
            <a:r>
              <a:rPr lang="en-US" dirty="0" err="1"/>
              <a:t>arr</a:t>
            </a:r>
            <a:r>
              <a:rPr lang="en-US" dirty="0"/>
              <a:t>[index].</a:t>
            </a:r>
            <a:r>
              <a:rPr lang="en-US" dirty="0" err="1"/>
              <a:t>addToBack</a:t>
            </a:r>
            <a:r>
              <a:rPr lang="en-US" dirty="0"/>
              <a:t>(Entry(“red8”, 3.4))</a:t>
            </a:r>
          </a:p>
        </p:txBody>
      </p:sp>
      <p:sp>
        <p:nvSpPr>
          <p:cNvPr id="5" name="Rectangle 4">
            <a:extLst>
              <a:ext uri="{FF2B5EF4-FFF2-40B4-BE49-F238E27FC236}">
                <a16:creationId xmlns:a16="http://schemas.microsoft.com/office/drawing/2014/main" id="{7B9E15DB-7849-491D-BCC8-25BB575BB221}"/>
              </a:ext>
            </a:extLst>
          </p:cNvPr>
          <p:cNvSpPr/>
          <p:nvPr/>
        </p:nvSpPr>
        <p:spPr>
          <a:xfrm>
            <a:off x="5019052" y="1923186"/>
            <a:ext cx="1432444" cy="369332"/>
          </a:xfrm>
          <a:prstGeom prst="rect">
            <a:avLst/>
          </a:prstGeom>
        </p:spPr>
        <p:txBody>
          <a:bodyPr wrap="none">
            <a:spAutoFit/>
          </a:bodyPr>
          <a:lstStyle/>
          <a:p>
            <a:pPr lvl="0" algn="ctr">
              <a:defRPr/>
            </a:pPr>
            <a:r>
              <a:rPr lang="en-US" dirty="0"/>
              <a:t>(“red8”, 3.4)</a:t>
            </a:r>
          </a:p>
        </p:txBody>
      </p:sp>
      <p:sp>
        <p:nvSpPr>
          <p:cNvPr id="6" name="Arrow: Right 5">
            <a:extLst>
              <a:ext uri="{FF2B5EF4-FFF2-40B4-BE49-F238E27FC236}">
                <a16:creationId xmlns:a16="http://schemas.microsoft.com/office/drawing/2014/main" id="{D9EC1326-9823-4309-B70E-F1AE3CFBD7D7}"/>
              </a:ext>
            </a:extLst>
          </p:cNvPr>
          <p:cNvSpPr/>
          <p:nvPr/>
        </p:nvSpPr>
        <p:spPr>
          <a:xfrm>
            <a:off x="4409632"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4409632"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440963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98840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External Chaining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4550798"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a:t>
            </a:r>
            <a:r>
              <a:rPr lang="en-US" dirty="0" err="1"/>
              <a:t>arr</a:t>
            </a:r>
            <a:r>
              <a:rPr lang="en-US" dirty="0"/>
              <a:t>[index].</a:t>
            </a:r>
            <a:r>
              <a:rPr lang="en-US" dirty="0" err="1"/>
              <a:t>addToBack</a:t>
            </a:r>
            <a:r>
              <a:rPr lang="en-US" dirty="0"/>
              <a:t>(Entry(“red8”, 3.4))</a:t>
            </a:r>
          </a:p>
        </p:txBody>
      </p:sp>
      <p:sp>
        <p:nvSpPr>
          <p:cNvPr id="6" name="Arrow: Right 5">
            <a:extLst>
              <a:ext uri="{FF2B5EF4-FFF2-40B4-BE49-F238E27FC236}">
                <a16:creationId xmlns:a16="http://schemas.microsoft.com/office/drawing/2014/main" id="{D9EC1326-9823-4309-B70E-F1AE3CFBD7D7}"/>
              </a:ext>
            </a:extLst>
          </p:cNvPr>
          <p:cNvSpPr/>
          <p:nvPr/>
        </p:nvSpPr>
        <p:spPr>
          <a:xfrm>
            <a:off x="4409632"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4409632"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440963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4818785"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6558953"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71069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External Chaining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793973166"/>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4550798" cy="2031325"/>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a:t>
            </a:r>
            <a:r>
              <a:rPr lang="en-US" dirty="0" err="1"/>
              <a:t>arr</a:t>
            </a:r>
            <a:r>
              <a:rPr lang="en-US" dirty="0"/>
              <a:t>[index].</a:t>
            </a:r>
            <a:r>
              <a:rPr lang="en-US" dirty="0" err="1"/>
              <a:t>addToBack</a:t>
            </a:r>
            <a:r>
              <a:rPr lang="en-US" dirty="0"/>
              <a:t>(Entry(“red8”, 3.4))</a:t>
            </a:r>
            <a:br>
              <a:rPr lang="en-US" dirty="0"/>
            </a:br>
            <a:r>
              <a:rPr lang="en-US" dirty="0"/>
              <a:t>More Operations.</a:t>
            </a:r>
          </a:p>
        </p:txBody>
      </p:sp>
      <p:sp>
        <p:nvSpPr>
          <p:cNvPr id="6" name="Arrow: Right 5">
            <a:extLst>
              <a:ext uri="{FF2B5EF4-FFF2-40B4-BE49-F238E27FC236}">
                <a16:creationId xmlns:a16="http://schemas.microsoft.com/office/drawing/2014/main" id="{D9EC1326-9823-4309-B70E-F1AE3CFBD7D7}"/>
              </a:ext>
            </a:extLst>
          </p:cNvPr>
          <p:cNvSpPr/>
          <p:nvPr/>
        </p:nvSpPr>
        <p:spPr>
          <a:xfrm>
            <a:off x="4409632"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4409632"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440963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4818785"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6558953"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4818785"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4409632"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4409632"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6558953"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1E57CD-BE7E-44E4-9CF0-5F3E932F7247}"/>
              </a:ext>
            </a:extLst>
          </p:cNvPr>
          <p:cNvSpPr/>
          <p:nvPr/>
        </p:nvSpPr>
        <p:spPr>
          <a:xfrm>
            <a:off x="6946612"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6" name="Arrow: Right 15">
            <a:extLst>
              <a:ext uri="{FF2B5EF4-FFF2-40B4-BE49-F238E27FC236}">
                <a16:creationId xmlns:a16="http://schemas.microsoft.com/office/drawing/2014/main" id="{E25E2F79-6314-4FAB-8419-BEB362BC91DD}"/>
              </a:ext>
            </a:extLst>
          </p:cNvPr>
          <p:cNvSpPr/>
          <p:nvPr/>
        </p:nvSpPr>
        <p:spPr>
          <a:xfrm>
            <a:off x="872210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14495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External Chaining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When we have two keys that hash to the same index, we have a </a:t>
            </a:r>
            <a:r>
              <a:rPr lang="en-US" b="1" dirty="0"/>
              <a:t>collision</a:t>
            </a:r>
            <a:endParaRPr lang="en-US" dirty="0"/>
          </a:p>
          <a:p>
            <a:pPr lvl="1"/>
            <a:r>
              <a:rPr lang="en-US" dirty="0"/>
              <a:t>One way to handle this is to chain our entries together like a linked list at the index they hashed to.</a:t>
            </a:r>
          </a:p>
          <a:p>
            <a:pPr lvl="1"/>
            <a:r>
              <a:rPr lang="en-US" dirty="0"/>
              <a:t>Our array would not be an array of Entries but an array of Singly Linked Lists of Entries.</a:t>
            </a:r>
          </a:p>
          <a:p>
            <a:pPr lvl="2"/>
            <a:r>
              <a:rPr lang="en-US" dirty="0"/>
              <a:t>LinkedList&lt;Entry&gt;[] </a:t>
            </a:r>
            <a:r>
              <a:rPr lang="en-US" dirty="0" err="1"/>
              <a:t>arr</a:t>
            </a:r>
            <a:r>
              <a:rPr lang="en-US" dirty="0"/>
              <a:t>;</a:t>
            </a:r>
          </a:p>
        </p:txBody>
      </p:sp>
    </p:spTree>
    <p:extLst>
      <p:ext uri="{BB962C8B-B14F-4D97-AF65-F5344CB8AC3E}">
        <p14:creationId xmlns:p14="http://schemas.microsoft.com/office/powerpoint/2010/main" val="3710988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Unique Info…</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student information could I use to uniquely identify a student?</a:t>
            </a:r>
          </a:p>
          <a:p>
            <a:pPr lvl="1"/>
            <a:r>
              <a:rPr lang="en-US" dirty="0"/>
              <a:t>Every Georgia Tech student has a unique GTID number.</a:t>
            </a:r>
          </a:p>
          <a:p>
            <a:pPr lvl="1"/>
            <a:r>
              <a:rPr lang="en-US" dirty="0"/>
              <a:t>My program will allow me to search for GTID’s, and with this information I can successfully return a unique student’s GPA!</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90154411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External Chaining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When we have two keys that hash to the same index, we have a </a:t>
            </a:r>
            <a:r>
              <a:rPr lang="en-US" b="1" dirty="0"/>
              <a:t>collision</a:t>
            </a:r>
            <a:endParaRPr lang="en-US" dirty="0"/>
          </a:p>
          <a:p>
            <a:pPr lvl="1"/>
            <a:r>
              <a:rPr lang="en-US" dirty="0"/>
              <a:t>One way to handle this is to chain our entries together like a linked list at the index they hashed to.</a:t>
            </a:r>
          </a:p>
          <a:p>
            <a:pPr lvl="1"/>
            <a:r>
              <a:rPr lang="en-US" dirty="0"/>
              <a:t>Our array would not be an array of Entries but an array of Singly Linked Lists of Entries.</a:t>
            </a:r>
          </a:p>
          <a:p>
            <a:pPr lvl="2"/>
            <a:r>
              <a:rPr lang="en-US" dirty="0"/>
              <a:t>LinkedList&lt;Entry&gt;[] </a:t>
            </a:r>
            <a:r>
              <a:rPr lang="en-US" dirty="0" err="1"/>
              <a:t>arr</a:t>
            </a:r>
            <a:r>
              <a:rPr lang="en-US" dirty="0"/>
              <a:t>;</a:t>
            </a:r>
          </a:p>
          <a:p>
            <a:pPr lvl="1"/>
            <a:r>
              <a:rPr lang="en-US" dirty="0"/>
              <a:t>If we want to add more to the hash table, then we would hash our key and add to the linked list at the index.</a:t>
            </a:r>
          </a:p>
        </p:txBody>
      </p:sp>
    </p:spTree>
    <p:extLst>
      <p:ext uri="{BB962C8B-B14F-4D97-AF65-F5344CB8AC3E}">
        <p14:creationId xmlns:p14="http://schemas.microsoft.com/office/powerpoint/2010/main" val="39852735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External Chaining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When we have two keys that hash to the same index, we have a </a:t>
            </a:r>
            <a:r>
              <a:rPr lang="en-US" b="1" dirty="0"/>
              <a:t>collision</a:t>
            </a:r>
            <a:endParaRPr lang="en-US" dirty="0"/>
          </a:p>
          <a:p>
            <a:pPr lvl="1"/>
            <a:r>
              <a:rPr lang="en-US" dirty="0"/>
              <a:t>One way to handle this is to chain our entries together like a linked list at the index they hashed to.</a:t>
            </a:r>
          </a:p>
          <a:p>
            <a:pPr lvl="1"/>
            <a:r>
              <a:rPr lang="en-US" dirty="0"/>
              <a:t>Our array would not be an array of Entries but an array of Singly Linked Lists of Entries.</a:t>
            </a:r>
          </a:p>
          <a:p>
            <a:pPr lvl="2"/>
            <a:r>
              <a:rPr lang="en-US" dirty="0"/>
              <a:t>LinkedList&lt;Entry&gt;[] </a:t>
            </a:r>
            <a:r>
              <a:rPr lang="en-US" dirty="0" err="1"/>
              <a:t>arr</a:t>
            </a:r>
            <a:r>
              <a:rPr lang="en-US" dirty="0"/>
              <a:t>;</a:t>
            </a:r>
          </a:p>
          <a:p>
            <a:pPr lvl="1"/>
            <a:r>
              <a:rPr lang="en-US" dirty="0"/>
              <a:t>If we want to add more to the hash table, then we would hash our key and add to the linked list at the index.</a:t>
            </a:r>
          </a:p>
          <a:p>
            <a:pPr lvl="1"/>
            <a:r>
              <a:rPr lang="en-US" dirty="0"/>
              <a:t>Searching and removing are the same, but we act on the linked list at the correct index.</a:t>
            </a:r>
          </a:p>
          <a:p>
            <a:pPr marL="365760" lvl="1" indent="0">
              <a:buNone/>
            </a:pPr>
            <a:endParaRPr lang="en-US" dirty="0"/>
          </a:p>
        </p:txBody>
      </p:sp>
    </p:spTree>
    <p:extLst>
      <p:ext uri="{BB962C8B-B14F-4D97-AF65-F5344CB8AC3E}">
        <p14:creationId xmlns:p14="http://schemas.microsoft.com/office/powerpoint/2010/main" val="2185542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p:txBody>
      </p:sp>
    </p:spTree>
    <p:extLst>
      <p:ext uri="{BB962C8B-B14F-4D97-AF65-F5344CB8AC3E}">
        <p14:creationId xmlns:p14="http://schemas.microsoft.com/office/powerpoint/2010/main" val="224498046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a:p>
            <a:pPr lvl="1"/>
            <a:r>
              <a:rPr lang="en-US" dirty="0"/>
              <a:t>We’d end up with a long linked list at index </a:t>
            </a:r>
            <a:r>
              <a:rPr lang="en-US"/>
              <a:t>1.</a:t>
            </a:r>
            <a:endParaRPr lang="en-US" dirty="0"/>
          </a:p>
        </p:txBody>
      </p:sp>
    </p:spTree>
    <p:extLst>
      <p:ext uri="{BB962C8B-B14F-4D97-AF65-F5344CB8AC3E}">
        <p14:creationId xmlns:p14="http://schemas.microsoft.com/office/powerpoint/2010/main" val="26076529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a:p>
            <a:pPr lvl="1"/>
            <a:r>
              <a:rPr lang="en-US" dirty="0"/>
              <a:t>We’d end up with a long linked list at index 1.</a:t>
            </a:r>
          </a:p>
          <a:p>
            <a:pPr lvl="1"/>
            <a:r>
              <a:rPr lang="en-US" dirty="0"/>
              <a:t>We can fix this by changing our hash function.	</a:t>
            </a:r>
          </a:p>
          <a:p>
            <a:pPr lvl="2"/>
            <a:r>
              <a:rPr lang="en-US" dirty="0"/>
              <a:t>A good hash function will attempt to distribute our entries at different indices.</a:t>
            </a:r>
          </a:p>
        </p:txBody>
      </p:sp>
    </p:spTree>
    <p:extLst>
      <p:ext uri="{BB962C8B-B14F-4D97-AF65-F5344CB8AC3E}">
        <p14:creationId xmlns:p14="http://schemas.microsoft.com/office/powerpoint/2010/main" val="23478471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a:p>
            <a:pPr lvl="1"/>
            <a:r>
              <a:rPr lang="en-US" dirty="0"/>
              <a:t>We’d end up with a long linked list at index 1.</a:t>
            </a:r>
          </a:p>
          <a:p>
            <a:pPr lvl="1"/>
            <a:r>
              <a:rPr lang="en-US" dirty="0"/>
              <a:t>We can fix this by changing our hash function.	</a:t>
            </a:r>
          </a:p>
          <a:p>
            <a:pPr lvl="2"/>
            <a:r>
              <a:rPr lang="en-US" dirty="0"/>
              <a:t>A good hash function will attempt to distribute our entries at different indices.</a:t>
            </a:r>
          </a:p>
          <a:p>
            <a:r>
              <a:rPr lang="en-US" dirty="0"/>
              <a:t>What if our hash table has a good hash function but our array gets full?</a:t>
            </a:r>
          </a:p>
        </p:txBody>
      </p:sp>
    </p:spTree>
    <p:extLst>
      <p:ext uri="{BB962C8B-B14F-4D97-AF65-F5344CB8AC3E}">
        <p14:creationId xmlns:p14="http://schemas.microsoft.com/office/powerpoint/2010/main" val="1380321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a:p>
            <a:pPr lvl="1"/>
            <a:r>
              <a:rPr lang="en-US" dirty="0"/>
              <a:t>We’d end up with a long linked list at index 1.</a:t>
            </a:r>
          </a:p>
          <a:p>
            <a:pPr lvl="1"/>
            <a:r>
              <a:rPr lang="en-US" dirty="0"/>
              <a:t>We can fix this by changing our hash function.	</a:t>
            </a:r>
          </a:p>
          <a:p>
            <a:pPr lvl="2"/>
            <a:r>
              <a:rPr lang="en-US" dirty="0"/>
              <a:t>A good hash function will attempt to distribute our entries at different indices.</a:t>
            </a:r>
          </a:p>
          <a:p>
            <a:r>
              <a:rPr lang="en-US" dirty="0"/>
              <a:t>What if our hash table has a good hash function but our array gets full?</a:t>
            </a:r>
          </a:p>
          <a:p>
            <a:pPr lvl="1"/>
            <a:r>
              <a:rPr lang="en-US" dirty="0"/>
              <a:t>The more our hash table fills up, the more chance we have for a </a:t>
            </a:r>
            <a:r>
              <a:rPr lang="en-US"/>
              <a:t>collosion</a:t>
            </a:r>
            <a:endParaRPr lang="en-US" dirty="0"/>
          </a:p>
        </p:txBody>
      </p:sp>
    </p:spTree>
    <p:extLst>
      <p:ext uri="{BB962C8B-B14F-4D97-AF65-F5344CB8AC3E}">
        <p14:creationId xmlns:p14="http://schemas.microsoft.com/office/powerpoint/2010/main" val="8261562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a:p>
            <a:pPr lvl="1"/>
            <a:r>
              <a:rPr lang="en-US" dirty="0"/>
              <a:t>We’d end up with a long linked list at index 1.</a:t>
            </a:r>
          </a:p>
          <a:p>
            <a:pPr lvl="1"/>
            <a:r>
              <a:rPr lang="en-US" dirty="0"/>
              <a:t>We can fix this by changing our hash function.	</a:t>
            </a:r>
          </a:p>
          <a:p>
            <a:pPr lvl="2"/>
            <a:r>
              <a:rPr lang="en-US" dirty="0"/>
              <a:t>A good hash function will attempt to distribute our entries at different indices.</a:t>
            </a:r>
          </a:p>
          <a:p>
            <a:r>
              <a:rPr lang="en-US" dirty="0"/>
              <a:t>What if our hash table has a good hash function but our array gets full?</a:t>
            </a:r>
          </a:p>
          <a:p>
            <a:pPr lvl="1"/>
            <a:r>
              <a:rPr lang="en-US" dirty="0"/>
              <a:t>The more our hash table fills up, the more chance we have for a </a:t>
            </a:r>
            <a:r>
              <a:rPr lang="en-US" dirty="0" err="1"/>
              <a:t>collosion</a:t>
            </a:r>
            <a:endParaRPr lang="en-US" dirty="0"/>
          </a:p>
          <a:p>
            <a:pPr lvl="1"/>
            <a:r>
              <a:rPr lang="en-US" dirty="0"/>
              <a:t>Like any fixed size array, we can resize our backing array.</a:t>
            </a:r>
          </a:p>
        </p:txBody>
      </p:sp>
    </p:spTree>
    <p:extLst>
      <p:ext uri="{BB962C8B-B14F-4D97-AF65-F5344CB8AC3E}">
        <p14:creationId xmlns:p14="http://schemas.microsoft.com/office/powerpoint/2010/main" val="242443286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a:p>
            <a:pPr lvl="1"/>
            <a:r>
              <a:rPr lang="en-US" dirty="0"/>
              <a:t>We’d end up with a long linked list at index 1.</a:t>
            </a:r>
          </a:p>
          <a:p>
            <a:pPr lvl="1"/>
            <a:r>
              <a:rPr lang="en-US" dirty="0"/>
              <a:t>We can fix this by changing our hash function.	</a:t>
            </a:r>
          </a:p>
          <a:p>
            <a:pPr lvl="2"/>
            <a:r>
              <a:rPr lang="en-US" dirty="0"/>
              <a:t>A good hash function will attempt to distribute our entries at different indices.</a:t>
            </a:r>
          </a:p>
          <a:p>
            <a:r>
              <a:rPr lang="en-US" dirty="0"/>
              <a:t>What if our hash table has a good hash function but our array gets full?</a:t>
            </a:r>
          </a:p>
          <a:p>
            <a:pPr lvl="1"/>
            <a:r>
              <a:rPr lang="en-US" dirty="0"/>
              <a:t>The more our hash table fills up, the more chance we have for a </a:t>
            </a:r>
            <a:r>
              <a:rPr lang="en-US" dirty="0" err="1"/>
              <a:t>collosion</a:t>
            </a:r>
            <a:endParaRPr lang="en-US" dirty="0"/>
          </a:p>
          <a:p>
            <a:pPr lvl="1"/>
            <a:r>
              <a:rPr lang="en-US" dirty="0"/>
              <a:t>Like any fixed size array, we can resize our backing array.</a:t>
            </a:r>
          </a:p>
          <a:p>
            <a:pPr lvl="2"/>
            <a:r>
              <a:rPr lang="en-US" dirty="0"/>
              <a:t>But when do we resize?</a:t>
            </a:r>
          </a:p>
        </p:txBody>
      </p:sp>
    </p:spTree>
    <p:extLst>
      <p:ext uri="{BB962C8B-B14F-4D97-AF65-F5344CB8AC3E}">
        <p14:creationId xmlns:p14="http://schemas.microsoft.com/office/powerpoint/2010/main" val="157435725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Resizing</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What if our hash table has a bad hash function where everything hashes to index 1?</a:t>
            </a:r>
          </a:p>
          <a:p>
            <a:pPr lvl="1"/>
            <a:r>
              <a:rPr lang="en-US" dirty="0"/>
              <a:t>We’d end up with a long linked list at index 1.</a:t>
            </a:r>
          </a:p>
          <a:p>
            <a:pPr lvl="1"/>
            <a:r>
              <a:rPr lang="en-US" dirty="0"/>
              <a:t>We can fix this by changing our hash function.	</a:t>
            </a:r>
          </a:p>
          <a:p>
            <a:pPr lvl="2"/>
            <a:r>
              <a:rPr lang="en-US" dirty="0"/>
              <a:t>A good hash function will attempt to distribute our entries at different indices.</a:t>
            </a:r>
          </a:p>
          <a:p>
            <a:r>
              <a:rPr lang="en-US" dirty="0"/>
              <a:t>What if our hash table has a good hash function but our array gets full?</a:t>
            </a:r>
          </a:p>
          <a:p>
            <a:pPr lvl="1"/>
            <a:r>
              <a:rPr lang="en-US" dirty="0"/>
              <a:t>The more our hash table fills up, the more chance we have for a </a:t>
            </a:r>
            <a:r>
              <a:rPr lang="en-US" dirty="0" err="1"/>
              <a:t>collosion</a:t>
            </a:r>
            <a:endParaRPr lang="en-US" dirty="0"/>
          </a:p>
          <a:p>
            <a:pPr lvl="1"/>
            <a:r>
              <a:rPr lang="en-US" dirty="0"/>
              <a:t>Like any fixed size array, we can resize our backing array.</a:t>
            </a:r>
          </a:p>
          <a:p>
            <a:pPr lvl="2"/>
            <a:r>
              <a:rPr lang="en-US" dirty="0"/>
              <a:t>But when do we resize?</a:t>
            </a:r>
          </a:p>
          <a:p>
            <a:pPr lvl="3"/>
            <a:r>
              <a:rPr lang="en-US" dirty="0"/>
              <a:t>We use a </a:t>
            </a:r>
            <a:r>
              <a:rPr lang="en-US" b="1" dirty="0"/>
              <a:t>Load Factor</a:t>
            </a:r>
            <a:endParaRPr lang="en-US" dirty="0"/>
          </a:p>
        </p:txBody>
      </p:sp>
    </p:spTree>
    <p:extLst>
      <p:ext uri="{BB962C8B-B14F-4D97-AF65-F5344CB8AC3E}">
        <p14:creationId xmlns:p14="http://schemas.microsoft.com/office/powerpoint/2010/main" val="58678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Unique Info…</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student information could I use to uniquely identify a student?</a:t>
            </a:r>
          </a:p>
          <a:p>
            <a:pPr lvl="1"/>
            <a:r>
              <a:rPr lang="en-US" dirty="0"/>
              <a:t>Every Georgia Tech student has a unique GTID number.</a:t>
            </a:r>
          </a:p>
          <a:p>
            <a:pPr lvl="1"/>
            <a:r>
              <a:rPr lang="en-US" dirty="0"/>
              <a:t>My program will allow me to search for GTID’s, and with this information I can successfully return a unique student’s GPA!</a:t>
            </a:r>
          </a:p>
          <a:p>
            <a:pPr lvl="2"/>
            <a:r>
              <a:rPr lang="en-US" dirty="0" err="1"/>
              <a:t>Joonho’s</a:t>
            </a:r>
            <a:r>
              <a:rPr lang="en-US" dirty="0"/>
              <a:t> GTID = 902905XXX</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142235712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endParaRPr lang="en-US" dirty="0"/>
          </a:p>
        </p:txBody>
      </p:sp>
    </p:spTree>
    <p:extLst>
      <p:ext uri="{BB962C8B-B14F-4D97-AF65-F5344CB8AC3E}">
        <p14:creationId xmlns:p14="http://schemas.microsoft.com/office/powerpoint/2010/main" val="268830320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p>
          <a:p>
            <a:pPr lvl="1"/>
            <a:r>
              <a:rPr lang="en-US" dirty="0"/>
              <a:t>Load factor is calculated = </a:t>
            </a:r>
            <a:r>
              <a:rPr lang="en-US" b="1" dirty="0"/>
              <a:t>size/</a:t>
            </a:r>
            <a:r>
              <a:rPr lang="en-US" b="1" dirty="0" err="1"/>
              <a:t>arr.length</a:t>
            </a:r>
            <a:endParaRPr lang="en-US" dirty="0"/>
          </a:p>
        </p:txBody>
      </p:sp>
    </p:spTree>
    <p:extLst>
      <p:ext uri="{BB962C8B-B14F-4D97-AF65-F5344CB8AC3E}">
        <p14:creationId xmlns:p14="http://schemas.microsoft.com/office/powerpoint/2010/main" val="87367720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p>
          <a:p>
            <a:pPr lvl="1"/>
            <a:r>
              <a:rPr lang="en-US" dirty="0"/>
              <a:t>Load factor is calculated = </a:t>
            </a:r>
            <a:r>
              <a:rPr lang="en-US" b="1" dirty="0"/>
              <a:t>size/</a:t>
            </a:r>
            <a:r>
              <a:rPr lang="en-US" b="1" dirty="0" err="1"/>
              <a:t>arr.length</a:t>
            </a:r>
            <a:endParaRPr lang="en-US" dirty="0"/>
          </a:p>
          <a:p>
            <a:pPr lvl="1"/>
            <a:r>
              <a:rPr lang="en-US" dirty="0"/>
              <a:t>This presents a ratio of how filled up our backing array </a:t>
            </a:r>
            <a:r>
              <a:rPr lang="en-US"/>
              <a:t>is.</a:t>
            </a:r>
            <a:endParaRPr lang="en-US" dirty="0"/>
          </a:p>
        </p:txBody>
      </p:sp>
    </p:spTree>
    <p:extLst>
      <p:ext uri="{BB962C8B-B14F-4D97-AF65-F5344CB8AC3E}">
        <p14:creationId xmlns:p14="http://schemas.microsoft.com/office/powerpoint/2010/main" val="29095301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p>
          <a:p>
            <a:pPr lvl="1"/>
            <a:r>
              <a:rPr lang="en-US" dirty="0"/>
              <a:t>Load factor is calculated = </a:t>
            </a:r>
            <a:r>
              <a:rPr lang="en-US" b="1" dirty="0"/>
              <a:t>size/</a:t>
            </a:r>
            <a:r>
              <a:rPr lang="en-US" b="1" dirty="0" err="1"/>
              <a:t>arr.length</a:t>
            </a:r>
            <a:endParaRPr lang="en-US" dirty="0"/>
          </a:p>
          <a:p>
            <a:pPr lvl="1"/>
            <a:r>
              <a:rPr lang="en-US" dirty="0"/>
              <a:t>This presents a ratio of how filled up our backing array is.</a:t>
            </a:r>
          </a:p>
          <a:p>
            <a:pPr lvl="2"/>
            <a:r>
              <a:rPr lang="en-US" dirty="0"/>
              <a:t>If our load factor is higher, we have a higher possibility of having a collision</a:t>
            </a:r>
          </a:p>
        </p:txBody>
      </p:sp>
    </p:spTree>
    <p:extLst>
      <p:ext uri="{BB962C8B-B14F-4D97-AF65-F5344CB8AC3E}">
        <p14:creationId xmlns:p14="http://schemas.microsoft.com/office/powerpoint/2010/main" val="9140985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p>
          <a:p>
            <a:pPr lvl="1"/>
            <a:r>
              <a:rPr lang="en-US" dirty="0"/>
              <a:t>Load factor is calculated = </a:t>
            </a:r>
            <a:r>
              <a:rPr lang="en-US" b="1" dirty="0"/>
              <a:t>size/</a:t>
            </a:r>
            <a:r>
              <a:rPr lang="en-US" b="1" dirty="0" err="1"/>
              <a:t>arr.length</a:t>
            </a:r>
            <a:endParaRPr lang="en-US" dirty="0"/>
          </a:p>
          <a:p>
            <a:pPr lvl="1"/>
            <a:r>
              <a:rPr lang="en-US" dirty="0"/>
              <a:t>This presents a ratio of how filled up our backing array is.</a:t>
            </a:r>
          </a:p>
          <a:p>
            <a:pPr lvl="2"/>
            <a:r>
              <a:rPr lang="en-US" dirty="0"/>
              <a:t>If our load factor is higher, we have a higher possibility of having a collision</a:t>
            </a:r>
          </a:p>
          <a:p>
            <a:r>
              <a:rPr lang="en-US" dirty="0"/>
              <a:t>We have a </a:t>
            </a:r>
            <a:r>
              <a:rPr lang="en-US" b="1" dirty="0"/>
              <a:t>Max Load Factor</a:t>
            </a:r>
            <a:r>
              <a:rPr lang="en-US" dirty="0"/>
              <a:t> which determines whether we resize our backing array or not.</a:t>
            </a:r>
          </a:p>
        </p:txBody>
      </p:sp>
    </p:spTree>
    <p:extLst>
      <p:ext uri="{BB962C8B-B14F-4D97-AF65-F5344CB8AC3E}">
        <p14:creationId xmlns:p14="http://schemas.microsoft.com/office/powerpoint/2010/main" val="135168858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p>
          <a:p>
            <a:pPr lvl="1"/>
            <a:r>
              <a:rPr lang="en-US" dirty="0"/>
              <a:t>Load factor is calculated = </a:t>
            </a:r>
            <a:r>
              <a:rPr lang="en-US" b="1" dirty="0"/>
              <a:t>size/</a:t>
            </a:r>
            <a:r>
              <a:rPr lang="en-US" b="1" dirty="0" err="1"/>
              <a:t>arr.length</a:t>
            </a:r>
            <a:endParaRPr lang="en-US" dirty="0"/>
          </a:p>
          <a:p>
            <a:pPr lvl="1"/>
            <a:r>
              <a:rPr lang="en-US" dirty="0"/>
              <a:t>This presents a ratio of how filled up our backing array is.</a:t>
            </a:r>
          </a:p>
          <a:p>
            <a:pPr lvl="2"/>
            <a:r>
              <a:rPr lang="en-US" dirty="0"/>
              <a:t>If our load factor is higher, we have a higher possibility of having a collision</a:t>
            </a:r>
          </a:p>
          <a:p>
            <a:r>
              <a:rPr lang="en-US" dirty="0"/>
              <a:t>We have a </a:t>
            </a:r>
            <a:r>
              <a:rPr lang="en-US" b="1" dirty="0"/>
              <a:t>Max Load Factor</a:t>
            </a:r>
            <a:r>
              <a:rPr lang="en-US" dirty="0"/>
              <a:t> which determines whether we resize our backing array or not.</a:t>
            </a:r>
          </a:p>
          <a:p>
            <a:pPr lvl="1"/>
            <a:r>
              <a:rPr lang="en-US" dirty="0"/>
              <a:t>Example, </a:t>
            </a:r>
            <a:r>
              <a:rPr lang="en-US" dirty="0" err="1"/>
              <a:t>MaxLoadFactor</a:t>
            </a:r>
            <a:r>
              <a:rPr lang="en-US" dirty="0"/>
              <a:t> = 0.7.  If our load factor goes above 0.7, then we would resize our backing array.</a:t>
            </a:r>
          </a:p>
        </p:txBody>
      </p:sp>
    </p:spTree>
    <p:extLst>
      <p:ext uri="{BB962C8B-B14F-4D97-AF65-F5344CB8AC3E}">
        <p14:creationId xmlns:p14="http://schemas.microsoft.com/office/powerpoint/2010/main" val="319827243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p>
          <a:p>
            <a:pPr lvl="1"/>
            <a:r>
              <a:rPr lang="en-US" dirty="0"/>
              <a:t>Load factor is calculated = </a:t>
            </a:r>
            <a:r>
              <a:rPr lang="en-US" b="1" dirty="0"/>
              <a:t>size/</a:t>
            </a:r>
            <a:r>
              <a:rPr lang="en-US" b="1" dirty="0" err="1"/>
              <a:t>arr.length</a:t>
            </a:r>
            <a:endParaRPr lang="en-US" dirty="0"/>
          </a:p>
          <a:p>
            <a:pPr lvl="1"/>
            <a:r>
              <a:rPr lang="en-US" dirty="0"/>
              <a:t>This presents a ratio of how filled up our backing array is.</a:t>
            </a:r>
          </a:p>
          <a:p>
            <a:pPr lvl="2"/>
            <a:r>
              <a:rPr lang="en-US" dirty="0"/>
              <a:t>If our load factor is higher, we have a higher possibility of having a collision</a:t>
            </a:r>
          </a:p>
          <a:p>
            <a:r>
              <a:rPr lang="en-US" dirty="0"/>
              <a:t>We have a </a:t>
            </a:r>
            <a:r>
              <a:rPr lang="en-US" b="1" dirty="0"/>
              <a:t>Max Load Factor</a:t>
            </a:r>
            <a:r>
              <a:rPr lang="en-US" dirty="0"/>
              <a:t> which determines whether we resize our backing array or not.</a:t>
            </a:r>
          </a:p>
          <a:p>
            <a:pPr lvl="1"/>
            <a:r>
              <a:rPr lang="en-US" dirty="0"/>
              <a:t>Example, </a:t>
            </a:r>
            <a:r>
              <a:rPr lang="en-US" dirty="0" err="1"/>
              <a:t>MaxLoadFactor</a:t>
            </a:r>
            <a:r>
              <a:rPr lang="en-US" dirty="0"/>
              <a:t> = 0.7.  If our load factor goes above 0.7, then we would resize our backing array.</a:t>
            </a:r>
          </a:p>
          <a:p>
            <a:pPr lvl="1"/>
            <a:r>
              <a:rPr lang="en-US" dirty="0"/>
              <a:t>When we move things from our old array to our new array, we call put() on every entry.</a:t>
            </a:r>
          </a:p>
        </p:txBody>
      </p:sp>
    </p:spTree>
    <p:extLst>
      <p:ext uri="{BB962C8B-B14F-4D97-AF65-F5344CB8AC3E}">
        <p14:creationId xmlns:p14="http://schemas.microsoft.com/office/powerpoint/2010/main" val="21153560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09A5-1BC4-4ECB-A9FF-46DF06AAC0EF}"/>
              </a:ext>
            </a:extLst>
          </p:cNvPr>
          <p:cNvSpPr>
            <a:spLocks noGrp="1"/>
          </p:cNvSpPr>
          <p:nvPr>
            <p:ph type="title"/>
          </p:nvPr>
        </p:nvSpPr>
        <p:spPr/>
        <p:txBody>
          <a:bodyPr/>
          <a:lstStyle/>
          <a:p>
            <a:r>
              <a:rPr lang="en-US" dirty="0"/>
              <a:t>Load Factor</a:t>
            </a:r>
          </a:p>
        </p:txBody>
      </p:sp>
      <p:sp>
        <p:nvSpPr>
          <p:cNvPr id="3" name="Content Placeholder 2">
            <a:extLst>
              <a:ext uri="{FF2B5EF4-FFF2-40B4-BE49-F238E27FC236}">
                <a16:creationId xmlns:a16="http://schemas.microsoft.com/office/drawing/2014/main" id="{4FBFE803-CDA5-42F7-8DEF-835D086FBF1B}"/>
              </a:ext>
            </a:extLst>
          </p:cNvPr>
          <p:cNvSpPr>
            <a:spLocks noGrp="1"/>
          </p:cNvSpPr>
          <p:nvPr>
            <p:ph idx="1"/>
          </p:nvPr>
        </p:nvSpPr>
        <p:spPr/>
        <p:txBody>
          <a:bodyPr/>
          <a:lstStyle/>
          <a:p>
            <a:r>
              <a:rPr lang="en-US" dirty="0"/>
              <a:t>Our hash table will maintain a ratio called a </a:t>
            </a:r>
            <a:r>
              <a:rPr lang="en-US" b="1" dirty="0"/>
              <a:t>Load Factor</a:t>
            </a:r>
          </a:p>
          <a:p>
            <a:pPr lvl="1"/>
            <a:r>
              <a:rPr lang="en-US" dirty="0"/>
              <a:t>Load factor is calculated = </a:t>
            </a:r>
            <a:r>
              <a:rPr lang="en-US" b="1" dirty="0"/>
              <a:t>size/</a:t>
            </a:r>
            <a:r>
              <a:rPr lang="en-US" b="1" dirty="0" err="1"/>
              <a:t>arr.length</a:t>
            </a:r>
            <a:endParaRPr lang="en-US" dirty="0"/>
          </a:p>
          <a:p>
            <a:pPr lvl="1"/>
            <a:r>
              <a:rPr lang="en-US" dirty="0"/>
              <a:t>This presents a ratio of how filled up our backing array is.</a:t>
            </a:r>
          </a:p>
          <a:p>
            <a:pPr lvl="2"/>
            <a:r>
              <a:rPr lang="en-US" dirty="0"/>
              <a:t>If our load factor is higher, we have a higher possibility of having a collision</a:t>
            </a:r>
          </a:p>
          <a:p>
            <a:r>
              <a:rPr lang="en-US" dirty="0"/>
              <a:t>We have a </a:t>
            </a:r>
            <a:r>
              <a:rPr lang="en-US" b="1" dirty="0"/>
              <a:t>Max Load Factor</a:t>
            </a:r>
            <a:r>
              <a:rPr lang="en-US" dirty="0"/>
              <a:t> which determines whether we resize our backing array or not.</a:t>
            </a:r>
          </a:p>
          <a:p>
            <a:pPr lvl="1"/>
            <a:r>
              <a:rPr lang="en-US" dirty="0"/>
              <a:t>Example, </a:t>
            </a:r>
            <a:r>
              <a:rPr lang="en-US" dirty="0" err="1"/>
              <a:t>MaxLoadFactor</a:t>
            </a:r>
            <a:r>
              <a:rPr lang="en-US" dirty="0"/>
              <a:t> = 0.7.  If our load factor goes above 0.7, then we would resize our backing array.</a:t>
            </a:r>
          </a:p>
          <a:p>
            <a:pPr lvl="1"/>
            <a:r>
              <a:rPr lang="en-US" dirty="0"/>
              <a:t>When we move things from our old array to our new array, we call put() on every entry.</a:t>
            </a:r>
          </a:p>
          <a:p>
            <a:pPr lvl="2"/>
            <a:r>
              <a:rPr lang="en-US" dirty="0"/>
              <a:t>The backing array length has changed, so our </a:t>
            </a:r>
            <a:r>
              <a:rPr lang="en-US" dirty="0" err="1"/>
              <a:t>hashValue</a:t>
            </a:r>
            <a:r>
              <a:rPr lang="en-US" dirty="0"/>
              <a:t> % </a:t>
            </a:r>
            <a:r>
              <a:rPr lang="en-US" dirty="0" err="1"/>
              <a:t>arr.length</a:t>
            </a:r>
            <a:r>
              <a:rPr lang="en-US" dirty="0"/>
              <a:t> could possibly change.</a:t>
            </a:r>
          </a:p>
        </p:txBody>
      </p:sp>
    </p:spTree>
    <p:extLst>
      <p:ext uri="{BB962C8B-B14F-4D97-AF65-F5344CB8AC3E}">
        <p14:creationId xmlns:p14="http://schemas.microsoft.com/office/powerpoint/2010/main" val="153314313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200329"/>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p:txBody>
      </p:sp>
      <p:sp>
        <p:nvSpPr>
          <p:cNvPr id="6" name="Arrow: Right 5">
            <a:extLst>
              <a:ext uri="{FF2B5EF4-FFF2-40B4-BE49-F238E27FC236}">
                <a16:creationId xmlns:a16="http://schemas.microsoft.com/office/drawing/2014/main" id="{D9EC1326-9823-4309-B70E-F1AE3CFBD7D7}"/>
              </a:ext>
            </a:extLst>
          </p:cNvPr>
          <p:cNvSpPr/>
          <p:nvPr/>
        </p:nvSpPr>
        <p:spPr>
          <a:xfrm>
            <a:off x="4409632"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4409632"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440963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4818785"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6558953"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8F5EAA3-39C5-4693-BF81-259C08347EC5}"/>
              </a:ext>
            </a:extLst>
          </p:cNvPr>
          <p:cNvSpPr txBox="1"/>
          <p:nvPr/>
        </p:nvSpPr>
        <p:spPr>
          <a:xfrm>
            <a:off x="7510677" y="4640598"/>
            <a:ext cx="2397836" cy="646331"/>
          </a:xfrm>
          <a:prstGeom prst="rect">
            <a:avLst/>
          </a:prstGeom>
          <a:noFill/>
        </p:spPr>
        <p:txBody>
          <a:bodyPr wrap="none" rtlCol="0">
            <a:spAutoFit/>
          </a:bodyPr>
          <a:lstStyle/>
          <a:p>
            <a:r>
              <a:rPr lang="en-US" dirty="0" err="1"/>
              <a:t>loadFactor</a:t>
            </a:r>
            <a:r>
              <a:rPr lang="en-US" dirty="0"/>
              <a:t> = 0.4</a:t>
            </a:r>
          </a:p>
          <a:p>
            <a:r>
              <a:rPr lang="en-US" dirty="0" err="1"/>
              <a:t>MaxLoadFactor</a:t>
            </a:r>
            <a:r>
              <a:rPr lang="en-US" dirty="0"/>
              <a:t> = 0.7</a:t>
            </a:r>
          </a:p>
        </p:txBody>
      </p:sp>
    </p:spTree>
    <p:extLst>
      <p:ext uri="{BB962C8B-B14F-4D97-AF65-F5344CB8AC3E}">
        <p14:creationId xmlns:p14="http://schemas.microsoft.com/office/powerpoint/2010/main" val="150852753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477328"/>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br>
              <a:rPr lang="en-US" dirty="0"/>
            </a:br>
            <a:r>
              <a:rPr lang="en-US" dirty="0"/>
              <a:t>More Operations.</a:t>
            </a:r>
          </a:p>
        </p:txBody>
      </p:sp>
      <p:sp>
        <p:nvSpPr>
          <p:cNvPr id="6" name="Arrow: Right 5">
            <a:extLst>
              <a:ext uri="{FF2B5EF4-FFF2-40B4-BE49-F238E27FC236}">
                <a16:creationId xmlns:a16="http://schemas.microsoft.com/office/drawing/2014/main" id="{D9EC1326-9823-4309-B70E-F1AE3CFBD7D7}"/>
              </a:ext>
            </a:extLst>
          </p:cNvPr>
          <p:cNvSpPr/>
          <p:nvPr/>
        </p:nvSpPr>
        <p:spPr>
          <a:xfrm>
            <a:off x="4409632"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4409632"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440963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4818785"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6558953"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4818785"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4409632"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4409632"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6558953"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0FCF04-6179-4FD2-9F2F-D4EB98210D26}"/>
              </a:ext>
            </a:extLst>
          </p:cNvPr>
          <p:cNvSpPr txBox="1"/>
          <p:nvPr/>
        </p:nvSpPr>
        <p:spPr>
          <a:xfrm>
            <a:off x="7510677" y="4640598"/>
            <a:ext cx="2397836" cy="646331"/>
          </a:xfrm>
          <a:prstGeom prst="rect">
            <a:avLst/>
          </a:prstGeom>
          <a:noFill/>
        </p:spPr>
        <p:txBody>
          <a:bodyPr wrap="none" rtlCol="0">
            <a:spAutoFit/>
          </a:bodyPr>
          <a:lstStyle/>
          <a:p>
            <a:r>
              <a:rPr lang="en-US" dirty="0" err="1"/>
              <a:t>loadFactor</a:t>
            </a:r>
            <a:r>
              <a:rPr lang="en-US" dirty="0"/>
              <a:t> = 0.7</a:t>
            </a:r>
          </a:p>
          <a:p>
            <a:r>
              <a:rPr lang="en-US" dirty="0" err="1"/>
              <a:t>MaxLoadFactor</a:t>
            </a:r>
            <a:r>
              <a:rPr lang="en-US" dirty="0"/>
              <a:t> = 0.7</a:t>
            </a:r>
          </a:p>
        </p:txBody>
      </p:sp>
    </p:spTree>
    <p:extLst>
      <p:ext uri="{BB962C8B-B14F-4D97-AF65-F5344CB8AC3E}">
        <p14:creationId xmlns:p14="http://schemas.microsoft.com/office/powerpoint/2010/main" val="1457753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Unique Info…</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student information could I use to uniquely identify a student?</a:t>
            </a:r>
          </a:p>
          <a:p>
            <a:pPr lvl="1"/>
            <a:r>
              <a:rPr lang="en-US" dirty="0"/>
              <a:t>Every Georgia Tech student has a unique GTID number.</a:t>
            </a:r>
          </a:p>
          <a:p>
            <a:pPr lvl="1"/>
            <a:r>
              <a:rPr lang="en-US" dirty="0"/>
              <a:t>My program will allow me to search for GTID’s, and with this information I can successfully return a unique student’s GPA!</a:t>
            </a:r>
          </a:p>
          <a:p>
            <a:pPr lvl="2"/>
            <a:r>
              <a:rPr lang="en-US" dirty="0" err="1"/>
              <a:t>Joonho’s</a:t>
            </a:r>
            <a:r>
              <a:rPr lang="en-US" dirty="0"/>
              <a:t> GTID = 902905XXX</a:t>
            </a:r>
          </a:p>
          <a:p>
            <a:pPr lvl="1"/>
            <a:r>
              <a:rPr lang="en-US" dirty="0"/>
              <a:t>You could also use other unique information such as SSN, email address, etc.</a:t>
            </a:r>
          </a:p>
          <a:p>
            <a:pPr lvl="1"/>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3168201859"/>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br>
              <a:rPr lang="en-US" dirty="0"/>
            </a:br>
            <a:r>
              <a:rPr lang="en-US" dirty="0"/>
              <a:t>More Operations.</a:t>
            </a:r>
          </a:p>
          <a:p>
            <a:r>
              <a:rPr lang="en-US" dirty="0" err="1"/>
              <a:t>Reize</a:t>
            </a:r>
            <a:r>
              <a:rPr lang="en-US" dirty="0"/>
              <a:t>()</a:t>
            </a:r>
          </a:p>
        </p:txBody>
      </p:sp>
      <p:sp>
        <p:nvSpPr>
          <p:cNvPr id="6" name="Arrow: Right 5">
            <a:extLst>
              <a:ext uri="{FF2B5EF4-FFF2-40B4-BE49-F238E27FC236}">
                <a16:creationId xmlns:a16="http://schemas.microsoft.com/office/drawing/2014/main" id="{D9EC1326-9823-4309-B70E-F1AE3CFBD7D7}"/>
              </a:ext>
            </a:extLst>
          </p:cNvPr>
          <p:cNvSpPr/>
          <p:nvPr/>
        </p:nvSpPr>
        <p:spPr>
          <a:xfrm>
            <a:off x="4409632"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4409632"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4409632"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4818785"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6558953"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4818785"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4409632"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4409632"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6558953"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0FCF04-6179-4FD2-9F2F-D4EB98210D26}"/>
              </a:ext>
            </a:extLst>
          </p:cNvPr>
          <p:cNvSpPr txBox="1"/>
          <p:nvPr/>
        </p:nvSpPr>
        <p:spPr>
          <a:xfrm>
            <a:off x="7510677" y="4640598"/>
            <a:ext cx="2397836" cy="646331"/>
          </a:xfrm>
          <a:prstGeom prst="rect">
            <a:avLst/>
          </a:prstGeom>
          <a:noFill/>
        </p:spPr>
        <p:txBody>
          <a:bodyPr wrap="none" rtlCol="0">
            <a:spAutoFit/>
          </a:bodyPr>
          <a:lstStyle/>
          <a:p>
            <a:r>
              <a:rPr lang="en-US" dirty="0" err="1"/>
              <a:t>loadFactor</a:t>
            </a:r>
            <a:r>
              <a:rPr lang="en-US" dirty="0"/>
              <a:t> = </a:t>
            </a:r>
            <a:r>
              <a:rPr lang="en-US" b="1" dirty="0"/>
              <a:t>0.8</a:t>
            </a:r>
          </a:p>
          <a:p>
            <a:r>
              <a:rPr lang="en-US" dirty="0" err="1"/>
              <a:t>MaxLoadFactor</a:t>
            </a:r>
            <a:r>
              <a:rPr lang="en-US" dirty="0"/>
              <a:t> = 0.7</a:t>
            </a:r>
          </a:p>
        </p:txBody>
      </p:sp>
      <p:sp>
        <p:nvSpPr>
          <p:cNvPr id="15" name="Rectangle 14">
            <a:extLst>
              <a:ext uri="{FF2B5EF4-FFF2-40B4-BE49-F238E27FC236}">
                <a16:creationId xmlns:a16="http://schemas.microsoft.com/office/drawing/2014/main" id="{1A39C489-FC52-45C1-933F-63C82CFB7A40}"/>
              </a:ext>
            </a:extLst>
          </p:cNvPr>
          <p:cNvSpPr/>
          <p:nvPr/>
        </p:nvSpPr>
        <p:spPr>
          <a:xfrm>
            <a:off x="6894513" y="3789665"/>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6" name="Arrow: Right 15">
            <a:extLst>
              <a:ext uri="{FF2B5EF4-FFF2-40B4-BE49-F238E27FC236}">
                <a16:creationId xmlns:a16="http://schemas.microsoft.com/office/drawing/2014/main" id="{646B14FB-53A2-4F7B-B5F5-6A62F0AE294E}"/>
              </a:ext>
            </a:extLst>
          </p:cNvPr>
          <p:cNvSpPr/>
          <p:nvPr/>
        </p:nvSpPr>
        <p:spPr>
          <a:xfrm>
            <a:off x="8634681" y="389036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3676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332737624"/>
              </p:ext>
            </p:extLst>
          </p:nvPr>
        </p:nvGraphicFramePr>
        <p:xfrm>
          <a:off x="488469"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6" name="Arrow: Right 5">
            <a:extLst>
              <a:ext uri="{FF2B5EF4-FFF2-40B4-BE49-F238E27FC236}">
                <a16:creationId xmlns:a16="http://schemas.microsoft.com/office/drawing/2014/main" id="{D9EC1326-9823-4309-B70E-F1AE3CFBD7D7}"/>
              </a:ext>
            </a:extLst>
          </p:cNvPr>
          <p:cNvSpPr/>
          <p:nvPr/>
        </p:nvSpPr>
        <p:spPr>
          <a:xfrm>
            <a:off x="2689889"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2689889"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2689889"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3099042"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4839210"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3099042"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2689889"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2689889"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4839210"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39C489-FC52-45C1-933F-63C82CFB7A40}"/>
              </a:ext>
            </a:extLst>
          </p:cNvPr>
          <p:cNvSpPr/>
          <p:nvPr/>
        </p:nvSpPr>
        <p:spPr>
          <a:xfrm>
            <a:off x="5174770" y="3789665"/>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6" name="Arrow: Right 15">
            <a:extLst>
              <a:ext uri="{FF2B5EF4-FFF2-40B4-BE49-F238E27FC236}">
                <a16:creationId xmlns:a16="http://schemas.microsoft.com/office/drawing/2014/main" id="{646B14FB-53A2-4F7B-B5F5-6A62F0AE294E}"/>
              </a:ext>
            </a:extLst>
          </p:cNvPr>
          <p:cNvSpPr/>
          <p:nvPr/>
        </p:nvSpPr>
        <p:spPr>
          <a:xfrm>
            <a:off x="6914938" y="389036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45621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488469"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6" name="Arrow: Right 5">
            <a:extLst>
              <a:ext uri="{FF2B5EF4-FFF2-40B4-BE49-F238E27FC236}">
                <a16:creationId xmlns:a16="http://schemas.microsoft.com/office/drawing/2014/main" id="{D9EC1326-9823-4309-B70E-F1AE3CFBD7D7}"/>
              </a:ext>
            </a:extLst>
          </p:cNvPr>
          <p:cNvSpPr/>
          <p:nvPr/>
        </p:nvSpPr>
        <p:spPr>
          <a:xfrm>
            <a:off x="2689889"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2689889"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2689889"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3099042"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4839210"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3099042"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2689889"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2689889"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4839210"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39C489-FC52-45C1-933F-63C82CFB7A40}"/>
              </a:ext>
            </a:extLst>
          </p:cNvPr>
          <p:cNvSpPr/>
          <p:nvPr/>
        </p:nvSpPr>
        <p:spPr>
          <a:xfrm>
            <a:off x="5174770" y="3789665"/>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6" name="Arrow: Right 15">
            <a:extLst>
              <a:ext uri="{FF2B5EF4-FFF2-40B4-BE49-F238E27FC236}">
                <a16:creationId xmlns:a16="http://schemas.microsoft.com/office/drawing/2014/main" id="{646B14FB-53A2-4F7B-B5F5-6A62F0AE294E}"/>
              </a:ext>
            </a:extLst>
          </p:cNvPr>
          <p:cNvSpPr/>
          <p:nvPr/>
        </p:nvSpPr>
        <p:spPr>
          <a:xfrm>
            <a:off x="6914938" y="389036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754A5BEF-E068-4305-8481-BAA0EAB79ABA}"/>
              </a:ext>
            </a:extLst>
          </p:cNvPr>
          <p:cNvGraphicFramePr>
            <a:graphicFrameLocks noGrp="1"/>
          </p:cNvGraphicFramePr>
          <p:nvPr>
            <p:extLst>
              <p:ext uri="{D42A27DB-BD31-4B8C-83A1-F6EECF244321}">
                <p14:modId xmlns:p14="http://schemas.microsoft.com/office/powerpoint/2010/main" val="334046109"/>
              </p:ext>
            </p:extLst>
          </p:nvPr>
        </p:nvGraphicFramePr>
        <p:xfrm>
          <a:off x="7684316" y="457200"/>
          <a:ext cx="2743199" cy="6096000"/>
        </p:xfrm>
        <a:graphic>
          <a:graphicData uri="http://schemas.openxmlformats.org/drawingml/2006/table">
            <a:tbl>
              <a:tblPr firstRow="1" bandRow="1">
                <a:tableStyleId>{793D81CF-94F2-401A-BA57-92F5A7B2D0C5}</a:tableStyleId>
              </a:tblPr>
              <a:tblGrid>
                <a:gridCol w="520321">
                  <a:extLst>
                    <a:ext uri="{9D8B030D-6E8A-4147-A177-3AD203B41FA5}">
                      <a16:colId xmlns:a16="http://schemas.microsoft.com/office/drawing/2014/main" val="2016459007"/>
                    </a:ext>
                  </a:extLst>
                </a:gridCol>
                <a:gridCol w="2222878">
                  <a:extLst>
                    <a:ext uri="{9D8B030D-6E8A-4147-A177-3AD203B41FA5}">
                      <a16:colId xmlns:a16="http://schemas.microsoft.com/office/drawing/2014/main" val="3998620742"/>
                    </a:ext>
                  </a:extLst>
                </a:gridCol>
              </a:tblGrid>
              <a:tr h="285342">
                <a:tc>
                  <a:txBody>
                    <a:bodyPr/>
                    <a:lstStyle/>
                    <a:p>
                      <a:pPr algn="ctr"/>
                      <a:r>
                        <a:rPr lang="en-US" sz="1400" b="0" dirty="0">
                          <a:solidFill>
                            <a:schemeClr val="bg1"/>
                          </a:solidFill>
                        </a:rPr>
                        <a:t>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285342">
                <a:tc>
                  <a:txBody>
                    <a:bodyPr/>
                    <a:lstStyle/>
                    <a:p>
                      <a:pPr algn="ctr"/>
                      <a:r>
                        <a:rPr lang="en-US" sz="1400" b="0" dirty="0">
                          <a:solidFill>
                            <a:schemeClr val="bg1"/>
                          </a:solidFill>
                        </a:rPr>
                        <a:t>1</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285342">
                <a:tc>
                  <a:txBody>
                    <a:bodyPr/>
                    <a:lstStyle/>
                    <a:p>
                      <a:pPr algn="ctr"/>
                      <a:r>
                        <a:rPr lang="en-US" sz="1400" b="0" dirty="0">
                          <a:solidFill>
                            <a:schemeClr val="bg1"/>
                          </a:solidFill>
                        </a:rPr>
                        <a:t>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285342">
                <a:tc>
                  <a:txBody>
                    <a:bodyPr/>
                    <a:lstStyle/>
                    <a:p>
                      <a:pPr algn="ctr"/>
                      <a:r>
                        <a:rPr lang="en-US" sz="1400"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285342">
                <a:tc>
                  <a:txBody>
                    <a:bodyPr/>
                    <a:lstStyle/>
                    <a:p>
                      <a:pPr algn="ctr"/>
                      <a:r>
                        <a:rPr lang="en-US" sz="1400"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285342">
                <a:tc>
                  <a:txBody>
                    <a:bodyPr/>
                    <a:lstStyle/>
                    <a:p>
                      <a:pPr algn="ctr"/>
                      <a:r>
                        <a:rPr lang="en-US" sz="1400" b="0" dirty="0">
                          <a:solidFill>
                            <a:schemeClr val="bg1"/>
                          </a:solidFill>
                        </a:rPr>
                        <a:t>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285342">
                <a:tc>
                  <a:txBody>
                    <a:bodyPr/>
                    <a:lstStyle/>
                    <a:p>
                      <a:pPr algn="ctr"/>
                      <a:r>
                        <a:rPr lang="en-US" sz="1400" b="0" dirty="0">
                          <a:solidFill>
                            <a:schemeClr val="bg1"/>
                          </a:solidFill>
                        </a:rPr>
                        <a:t>6</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285342">
                <a:tc>
                  <a:txBody>
                    <a:bodyPr/>
                    <a:lstStyle/>
                    <a:p>
                      <a:pPr algn="ctr"/>
                      <a:r>
                        <a:rPr lang="en-US" sz="1400" b="0" dirty="0">
                          <a:solidFill>
                            <a:schemeClr val="bg1"/>
                          </a:solidFill>
                        </a:rPr>
                        <a:t>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285342">
                <a:tc>
                  <a:txBody>
                    <a:bodyPr/>
                    <a:lstStyle/>
                    <a:p>
                      <a:pPr algn="ctr"/>
                      <a:r>
                        <a:rPr lang="en-US" sz="1400" b="0" dirty="0">
                          <a:solidFill>
                            <a:schemeClr val="bg1"/>
                          </a:solidFill>
                        </a:rPr>
                        <a:t>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285342">
                <a:tc>
                  <a:txBody>
                    <a:bodyPr/>
                    <a:lstStyle/>
                    <a:p>
                      <a:pPr algn="ctr"/>
                      <a:r>
                        <a:rPr lang="en-US" sz="1400" b="0" dirty="0">
                          <a:solidFill>
                            <a:schemeClr val="bg1"/>
                          </a:solidFill>
                        </a:rPr>
                        <a:t>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351120518"/>
                  </a:ext>
                </a:extLst>
              </a:tr>
              <a:tr h="285342">
                <a:tc>
                  <a:txBody>
                    <a:bodyPr/>
                    <a:lstStyle/>
                    <a:p>
                      <a:pPr algn="ctr"/>
                      <a:r>
                        <a:rPr lang="en-US" sz="1400" b="0" dirty="0">
                          <a:solidFill>
                            <a:schemeClr val="bg1"/>
                          </a:solidFill>
                        </a:rPr>
                        <a:t>10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r h="285342">
                <a:tc>
                  <a:txBody>
                    <a:bodyPr/>
                    <a:lstStyle/>
                    <a:p>
                      <a:pPr algn="ctr"/>
                      <a:r>
                        <a:rPr lang="en-US" sz="1400" b="0" dirty="0">
                          <a:solidFill>
                            <a:schemeClr val="bg1"/>
                          </a:solidFill>
                        </a:rPr>
                        <a:t>11</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384989998"/>
                  </a:ext>
                </a:extLst>
              </a:tr>
              <a:tr h="285342">
                <a:tc>
                  <a:txBody>
                    <a:bodyPr/>
                    <a:lstStyle/>
                    <a:p>
                      <a:pPr algn="ctr"/>
                      <a:r>
                        <a:rPr lang="en-US" sz="1400" b="0" dirty="0">
                          <a:solidFill>
                            <a:schemeClr val="bg1"/>
                          </a:solidFill>
                        </a:rPr>
                        <a:t>12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101314926"/>
                  </a:ext>
                </a:extLst>
              </a:tr>
              <a:tr h="285342">
                <a:tc>
                  <a:txBody>
                    <a:bodyPr/>
                    <a:lstStyle/>
                    <a:p>
                      <a:pPr algn="ctr"/>
                      <a:r>
                        <a:rPr lang="en-US" sz="1400" b="0" dirty="0">
                          <a:solidFill>
                            <a:schemeClr val="bg1"/>
                          </a:solidFill>
                        </a:rPr>
                        <a:t>13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42103125"/>
                  </a:ext>
                </a:extLst>
              </a:tr>
              <a:tr h="285342">
                <a:tc>
                  <a:txBody>
                    <a:bodyPr/>
                    <a:lstStyle/>
                    <a:p>
                      <a:pPr algn="ctr"/>
                      <a:r>
                        <a:rPr lang="en-US" sz="1400" b="0" dirty="0">
                          <a:solidFill>
                            <a:schemeClr val="bg1"/>
                          </a:solidFill>
                        </a:rPr>
                        <a:t>14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9855498"/>
                  </a:ext>
                </a:extLst>
              </a:tr>
              <a:tr h="285342">
                <a:tc>
                  <a:txBody>
                    <a:bodyPr/>
                    <a:lstStyle/>
                    <a:p>
                      <a:pPr algn="ctr"/>
                      <a:r>
                        <a:rPr lang="en-US" sz="1400" b="0" dirty="0">
                          <a:solidFill>
                            <a:schemeClr val="bg1"/>
                          </a:solidFill>
                        </a:rPr>
                        <a:t>15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187929567"/>
                  </a:ext>
                </a:extLst>
              </a:tr>
              <a:tr h="285342">
                <a:tc>
                  <a:txBody>
                    <a:bodyPr/>
                    <a:lstStyle/>
                    <a:p>
                      <a:pPr algn="ctr"/>
                      <a:r>
                        <a:rPr lang="en-US" sz="1400" b="0" dirty="0">
                          <a:solidFill>
                            <a:schemeClr val="bg1"/>
                          </a:solidFill>
                        </a:rPr>
                        <a:t>16</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94677528"/>
                  </a:ext>
                </a:extLst>
              </a:tr>
              <a:tr h="285342">
                <a:tc>
                  <a:txBody>
                    <a:bodyPr/>
                    <a:lstStyle/>
                    <a:p>
                      <a:pPr algn="ctr"/>
                      <a:r>
                        <a:rPr lang="en-US" sz="1400" b="0" dirty="0">
                          <a:solidFill>
                            <a:schemeClr val="bg1"/>
                          </a:solidFill>
                        </a:rPr>
                        <a:t>17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236067106"/>
                  </a:ext>
                </a:extLst>
              </a:tr>
              <a:tr h="285342">
                <a:tc>
                  <a:txBody>
                    <a:bodyPr/>
                    <a:lstStyle/>
                    <a:p>
                      <a:pPr algn="ctr"/>
                      <a:r>
                        <a:rPr lang="en-US" sz="1400" b="0" dirty="0">
                          <a:solidFill>
                            <a:schemeClr val="bg1"/>
                          </a:solidFill>
                        </a:rPr>
                        <a:t>18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539168574"/>
                  </a:ext>
                </a:extLst>
              </a:tr>
              <a:tr h="285342">
                <a:tc>
                  <a:txBody>
                    <a:bodyPr/>
                    <a:lstStyle/>
                    <a:p>
                      <a:pPr algn="ctr"/>
                      <a:r>
                        <a:rPr lang="en-US" sz="1400" b="0" dirty="0">
                          <a:solidFill>
                            <a:schemeClr val="bg1"/>
                          </a:solidFill>
                        </a:rPr>
                        <a:t>19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52325448"/>
                  </a:ext>
                </a:extLst>
              </a:tr>
            </a:tbl>
          </a:graphicData>
        </a:graphic>
      </p:graphicFrame>
    </p:spTree>
    <p:extLst>
      <p:ext uri="{BB962C8B-B14F-4D97-AF65-F5344CB8AC3E}">
        <p14:creationId xmlns:p14="http://schemas.microsoft.com/office/powerpoint/2010/main" val="20151372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488469"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6" name="Arrow: Right 5">
            <a:extLst>
              <a:ext uri="{FF2B5EF4-FFF2-40B4-BE49-F238E27FC236}">
                <a16:creationId xmlns:a16="http://schemas.microsoft.com/office/drawing/2014/main" id="{D9EC1326-9823-4309-B70E-F1AE3CFBD7D7}"/>
              </a:ext>
            </a:extLst>
          </p:cNvPr>
          <p:cNvSpPr/>
          <p:nvPr/>
        </p:nvSpPr>
        <p:spPr>
          <a:xfrm>
            <a:off x="2689889"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2689889"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2689889"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3099042"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4839210"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3099042"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2689889"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2689889"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4839210"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39C489-FC52-45C1-933F-63C82CFB7A40}"/>
              </a:ext>
            </a:extLst>
          </p:cNvPr>
          <p:cNvSpPr/>
          <p:nvPr/>
        </p:nvSpPr>
        <p:spPr>
          <a:xfrm>
            <a:off x="5174770" y="3789665"/>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6" name="Arrow: Right 15">
            <a:extLst>
              <a:ext uri="{FF2B5EF4-FFF2-40B4-BE49-F238E27FC236}">
                <a16:creationId xmlns:a16="http://schemas.microsoft.com/office/drawing/2014/main" id="{646B14FB-53A2-4F7B-B5F5-6A62F0AE294E}"/>
              </a:ext>
            </a:extLst>
          </p:cNvPr>
          <p:cNvSpPr/>
          <p:nvPr/>
        </p:nvSpPr>
        <p:spPr>
          <a:xfrm>
            <a:off x="6914938" y="389036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754A5BEF-E068-4305-8481-BAA0EAB79ABA}"/>
              </a:ext>
            </a:extLst>
          </p:cNvPr>
          <p:cNvGraphicFramePr>
            <a:graphicFrameLocks noGrp="1"/>
          </p:cNvGraphicFramePr>
          <p:nvPr>
            <p:extLst>
              <p:ext uri="{D42A27DB-BD31-4B8C-83A1-F6EECF244321}">
                <p14:modId xmlns:p14="http://schemas.microsoft.com/office/powerpoint/2010/main" val="848817270"/>
              </p:ext>
            </p:extLst>
          </p:nvPr>
        </p:nvGraphicFramePr>
        <p:xfrm>
          <a:off x="7684316" y="457200"/>
          <a:ext cx="2743199" cy="6096000"/>
        </p:xfrm>
        <a:graphic>
          <a:graphicData uri="http://schemas.openxmlformats.org/drawingml/2006/table">
            <a:tbl>
              <a:tblPr firstRow="1" bandRow="1">
                <a:tableStyleId>{793D81CF-94F2-401A-BA57-92F5A7B2D0C5}</a:tableStyleId>
              </a:tblPr>
              <a:tblGrid>
                <a:gridCol w="520321">
                  <a:extLst>
                    <a:ext uri="{9D8B030D-6E8A-4147-A177-3AD203B41FA5}">
                      <a16:colId xmlns:a16="http://schemas.microsoft.com/office/drawing/2014/main" val="2016459007"/>
                    </a:ext>
                  </a:extLst>
                </a:gridCol>
                <a:gridCol w="2222878">
                  <a:extLst>
                    <a:ext uri="{9D8B030D-6E8A-4147-A177-3AD203B41FA5}">
                      <a16:colId xmlns:a16="http://schemas.microsoft.com/office/drawing/2014/main" val="3998620742"/>
                    </a:ext>
                  </a:extLst>
                </a:gridCol>
              </a:tblGrid>
              <a:tr h="285342">
                <a:tc>
                  <a:txBody>
                    <a:bodyPr/>
                    <a:lstStyle/>
                    <a:p>
                      <a:pPr algn="ctr"/>
                      <a:r>
                        <a:rPr lang="en-US" sz="1400" b="0" dirty="0">
                          <a:solidFill>
                            <a:schemeClr val="bg1"/>
                          </a:solidFill>
                        </a:rPr>
                        <a:t>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285342">
                <a:tc>
                  <a:txBody>
                    <a:bodyPr/>
                    <a:lstStyle/>
                    <a:p>
                      <a:pPr algn="ctr"/>
                      <a:r>
                        <a:rPr lang="en-US" sz="1400" b="0" dirty="0">
                          <a:solidFill>
                            <a:schemeClr val="bg1"/>
                          </a:solidFill>
                        </a:rPr>
                        <a:t>1</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285342">
                <a:tc>
                  <a:txBody>
                    <a:bodyPr/>
                    <a:lstStyle/>
                    <a:p>
                      <a:pPr algn="ctr"/>
                      <a:r>
                        <a:rPr lang="en-US" sz="1400" b="0" dirty="0">
                          <a:solidFill>
                            <a:schemeClr val="bg1"/>
                          </a:solidFill>
                        </a:rPr>
                        <a:t>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285342">
                <a:tc>
                  <a:txBody>
                    <a:bodyPr/>
                    <a:lstStyle/>
                    <a:p>
                      <a:pPr algn="ctr"/>
                      <a:r>
                        <a:rPr lang="en-US" sz="1400"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285342">
                <a:tc>
                  <a:txBody>
                    <a:bodyPr/>
                    <a:lstStyle/>
                    <a:p>
                      <a:pPr algn="ctr"/>
                      <a:r>
                        <a:rPr lang="en-US" sz="1400"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285342">
                <a:tc>
                  <a:txBody>
                    <a:bodyPr/>
                    <a:lstStyle/>
                    <a:p>
                      <a:pPr algn="ctr"/>
                      <a:r>
                        <a:rPr lang="en-US" sz="1400" b="0" dirty="0">
                          <a:solidFill>
                            <a:schemeClr val="bg1"/>
                          </a:solidFill>
                        </a:rPr>
                        <a:t>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285342">
                <a:tc>
                  <a:txBody>
                    <a:bodyPr/>
                    <a:lstStyle/>
                    <a:p>
                      <a:pPr algn="ctr"/>
                      <a:r>
                        <a:rPr lang="en-US" sz="1400" b="0" dirty="0">
                          <a:solidFill>
                            <a:schemeClr val="bg1"/>
                          </a:solidFill>
                        </a:rPr>
                        <a:t>6</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285342">
                <a:tc>
                  <a:txBody>
                    <a:bodyPr/>
                    <a:lstStyle/>
                    <a:p>
                      <a:pPr algn="ctr"/>
                      <a:r>
                        <a:rPr lang="en-US" sz="1400" b="0" dirty="0">
                          <a:solidFill>
                            <a:schemeClr val="bg1"/>
                          </a:solidFill>
                        </a:rPr>
                        <a:t>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285342">
                <a:tc>
                  <a:txBody>
                    <a:bodyPr/>
                    <a:lstStyle/>
                    <a:p>
                      <a:pPr algn="ctr"/>
                      <a:r>
                        <a:rPr lang="en-US" sz="1400" b="0" dirty="0">
                          <a:solidFill>
                            <a:schemeClr val="bg1"/>
                          </a:solidFill>
                        </a:rPr>
                        <a:t>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285342">
                <a:tc>
                  <a:txBody>
                    <a:bodyPr/>
                    <a:lstStyle/>
                    <a:p>
                      <a:pPr algn="ctr"/>
                      <a:r>
                        <a:rPr lang="en-US" sz="1400" b="0" dirty="0">
                          <a:solidFill>
                            <a:schemeClr val="bg1"/>
                          </a:solidFill>
                        </a:rPr>
                        <a:t>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351120518"/>
                  </a:ext>
                </a:extLst>
              </a:tr>
              <a:tr h="285342">
                <a:tc>
                  <a:txBody>
                    <a:bodyPr/>
                    <a:lstStyle/>
                    <a:p>
                      <a:pPr algn="ctr"/>
                      <a:r>
                        <a:rPr lang="en-US" sz="1400" b="0" dirty="0">
                          <a:solidFill>
                            <a:schemeClr val="bg1"/>
                          </a:solidFill>
                        </a:rPr>
                        <a:t>10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r h="285342">
                <a:tc>
                  <a:txBody>
                    <a:bodyPr/>
                    <a:lstStyle/>
                    <a:p>
                      <a:pPr algn="ctr"/>
                      <a:r>
                        <a:rPr lang="en-US" sz="1400" b="0" dirty="0">
                          <a:solidFill>
                            <a:schemeClr val="bg1"/>
                          </a:solidFill>
                        </a:rPr>
                        <a:t>11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2384989998"/>
                  </a:ext>
                </a:extLst>
              </a:tr>
              <a:tr h="285342">
                <a:tc>
                  <a:txBody>
                    <a:bodyPr/>
                    <a:lstStyle/>
                    <a:p>
                      <a:pPr algn="ctr"/>
                      <a:r>
                        <a:rPr lang="en-US" sz="1400" b="0" dirty="0">
                          <a:solidFill>
                            <a:schemeClr val="bg1"/>
                          </a:solidFill>
                        </a:rPr>
                        <a:t>12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101314926"/>
                  </a:ext>
                </a:extLst>
              </a:tr>
              <a:tr h="285342">
                <a:tc>
                  <a:txBody>
                    <a:bodyPr/>
                    <a:lstStyle/>
                    <a:p>
                      <a:pPr algn="ctr"/>
                      <a:r>
                        <a:rPr lang="en-US" sz="1400" b="0" dirty="0">
                          <a:solidFill>
                            <a:schemeClr val="bg1"/>
                          </a:solidFill>
                        </a:rPr>
                        <a:t>13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42103125"/>
                  </a:ext>
                </a:extLst>
              </a:tr>
              <a:tr h="285342">
                <a:tc>
                  <a:txBody>
                    <a:bodyPr/>
                    <a:lstStyle/>
                    <a:p>
                      <a:pPr algn="ctr"/>
                      <a:r>
                        <a:rPr lang="en-US" sz="1400" b="0" dirty="0">
                          <a:solidFill>
                            <a:schemeClr val="bg1"/>
                          </a:solidFill>
                        </a:rPr>
                        <a:t>14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9855498"/>
                  </a:ext>
                </a:extLst>
              </a:tr>
              <a:tr h="285342">
                <a:tc>
                  <a:txBody>
                    <a:bodyPr/>
                    <a:lstStyle/>
                    <a:p>
                      <a:pPr algn="ctr"/>
                      <a:r>
                        <a:rPr lang="en-US" sz="1400" b="0" dirty="0">
                          <a:solidFill>
                            <a:schemeClr val="bg1"/>
                          </a:solidFill>
                        </a:rPr>
                        <a:t>15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187929567"/>
                  </a:ext>
                </a:extLst>
              </a:tr>
              <a:tr h="285342">
                <a:tc>
                  <a:txBody>
                    <a:bodyPr/>
                    <a:lstStyle/>
                    <a:p>
                      <a:pPr algn="ctr"/>
                      <a:r>
                        <a:rPr lang="en-US" sz="1400" b="0" dirty="0">
                          <a:solidFill>
                            <a:schemeClr val="bg1"/>
                          </a:solidFill>
                        </a:rPr>
                        <a:t>16</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94677528"/>
                  </a:ext>
                </a:extLst>
              </a:tr>
              <a:tr h="285342">
                <a:tc>
                  <a:txBody>
                    <a:bodyPr/>
                    <a:lstStyle/>
                    <a:p>
                      <a:pPr algn="ctr"/>
                      <a:r>
                        <a:rPr lang="en-US" sz="1400" b="0" dirty="0">
                          <a:solidFill>
                            <a:schemeClr val="bg1"/>
                          </a:solidFill>
                        </a:rPr>
                        <a:t>17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236067106"/>
                  </a:ext>
                </a:extLst>
              </a:tr>
              <a:tr h="285342">
                <a:tc>
                  <a:txBody>
                    <a:bodyPr/>
                    <a:lstStyle/>
                    <a:p>
                      <a:pPr algn="ctr"/>
                      <a:r>
                        <a:rPr lang="en-US" sz="1400" b="0" dirty="0">
                          <a:solidFill>
                            <a:schemeClr val="bg1"/>
                          </a:solidFill>
                        </a:rPr>
                        <a:t>18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539168574"/>
                  </a:ext>
                </a:extLst>
              </a:tr>
              <a:tr h="285342">
                <a:tc>
                  <a:txBody>
                    <a:bodyPr/>
                    <a:lstStyle/>
                    <a:p>
                      <a:pPr algn="ctr"/>
                      <a:r>
                        <a:rPr lang="en-US" sz="1400" b="0" dirty="0">
                          <a:solidFill>
                            <a:schemeClr val="bg1"/>
                          </a:solidFill>
                        </a:rPr>
                        <a:t>19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52325448"/>
                  </a:ext>
                </a:extLst>
              </a:tr>
            </a:tbl>
          </a:graphicData>
        </a:graphic>
      </p:graphicFrame>
      <p:sp>
        <p:nvSpPr>
          <p:cNvPr id="18" name="Arrow: Right 17">
            <a:extLst>
              <a:ext uri="{FF2B5EF4-FFF2-40B4-BE49-F238E27FC236}">
                <a16:creationId xmlns:a16="http://schemas.microsoft.com/office/drawing/2014/main" id="{BB6F209D-F0B6-4CC4-BD30-C72DD84C9AA5}"/>
              </a:ext>
            </a:extLst>
          </p:cNvPr>
          <p:cNvSpPr/>
          <p:nvPr/>
        </p:nvSpPr>
        <p:spPr>
          <a:xfrm>
            <a:off x="10348870" y="387449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569759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488469"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6" name="Arrow: Right 5">
            <a:extLst>
              <a:ext uri="{FF2B5EF4-FFF2-40B4-BE49-F238E27FC236}">
                <a16:creationId xmlns:a16="http://schemas.microsoft.com/office/drawing/2014/main" id="{D9EC1326-9823-4309-B70E-F1AE3CFBD7D7}"/>
              </a:ext>
            </a:extLst>
          </p:cNvPr>
          <p:cNvSpPr/>
          <p:nvPr/>
        </p:nvSpPr>
        <p:spPr>
          <a:xfrm>
            <a:off x="2689889"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2689889"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2689889"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3099042"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4839210"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3099042"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2689889"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2689889"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4839210"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39C489-FC52-45C1-933F-63C82CFB7A40}"/>
              </a:ext>
            </a:extLst>
          </p:cNvPr>
          <p:cNvSpPr/>
          <p:nvPr/>
        </p:nvSpPr>
        <p:spPr>
          <a:xfrm>
            <a:off x="5174770" y="3789665"/>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6" name="Arrow: Right 15">
            <a:extLst>
              <a:ext uri="{FF2B5EF4-FFF2-40B4-BE49-F238E27FC236}">
                <a16:creationId xmlns:a16="http://schemas.microsoft.com/office/drawing/2014/main" id="{646B14FB-53A2-4F7B-B5F5-6A62F0AE294E}"/>
              </a:ext>
            </a:extLst>
          </p:cNvPr>
          <p:cNvSpPr/>
          <p:nvPr/>
        </p:nvSpPr>
        <p:spPr>
          <a:xfrm>
            <a:off x="6914938" y="389036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754A5BEF-E068-4305-8481-BAA0EAB79ABA}"/>
              </a:ext>
            </a:extLst>
          </p:cNvPr>
          <p:cNvGraphicFramePr>
            <a:graphicFrameLocks noGrp="1"/>
          </p:cNvGraphicFramePr>
          <p:nvPr/>
        </p:nvGraphicFramePr>
        <p:xfrm>
          <a:off x="7684316" y="457200"/>
          <a:ext cx="2743199" cy="6096000"/>
        </p:xfrm>
        <a:graphic>
          <a:graphicData uri="http://schemas.openxmlformats.org/drawingml/2006/table">
            <a:tbl>
              <a:tblPr firstRow="1" bandRow="1">
                <a:tableStyleId>{793D81CF-94F2-401A-BA57-92F5A7B2D0C5}</a:tableStyleId>
              </a:tblPr>
              <a:tblGrid>
                <a:gridCol w="520321">
                  <a:extLst>
                    <a:ext uri="{9D8B030D-6E8A-4147-A177-3AD203B41FA5}">
                      <a16:colId xmlns:a16="http://schemas.microsoft.com/office/drawing/2014/main" val="2016459007"/>
                    </a:ext>
                  </a:extLst>
                </a:gridCol>
                <a:gridCol w="2222878">
                  <a:extLst>
                    <a:ext uri="{9D8B030D-6E8A-4147-A177-3AD203B41FA5}">
                      <a16:colId xmlns:a16="http://schemas.microsoft.com/office/drawing/2014/main" val="3998620742"/>
                    </a:ext>
                  </a:extLst>
                </a:gridCol>
              </a:tblGrid>
              <a:tr h="285342">
                <a:tc>
                  <a:txBody>
                    <a:bodyPr/>
                    <a:lstStyle/>
                    <a:p>
                      <a:pPr algn="ctr"/>
                      <a:r>
                        <a:rPr lang="en-US" sz="1400" b="0" dirty="0">
                          <a:solidFill>
                            <a:schemeClr val="bg1"/>
                          </a:solidFill>
                        </a:rPr>
                        <a:t>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285342">
                <a:tc>
                  <a:txBody>
                    <a:bodyPr/>
                    <a:lstStyle/>
                    <a:p>
                      <a:pPr algn="ctr"/>
                      <a:r>
                        <a:rPr lang="en-US" sz="1400" b="0" dirty="0">
                          <a:solidFill>
                            <a:schemeClr val="bg1"/>
                          </a:solidFill>
                        </a:rPr>
                        <a:t>1</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285342">
                <a:tc>
                  <a:txBody>
                    <a:bodyPr/>
                    <a:lstStyle/>
                    <a:p>
                      <a:pPr algn="ctr"/>
                      <a:r>
                        <a:rPr lang="en-US" sz="1400" b="0" dirty="0">
                          <a:solidFill>
                            <a:schemeClr val="bg1"/>
                          </a:solidFill>
                        </a:rPr>
                        <a:t>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285342">
                <a:tc>
                  <a:txBody>
                    <a:bodyPr/>
                    <a:lstStyle/>
                    <a:p>
                      <a:pPr algn="ctr"/>
                      <a:r>
                        <a:rPr lang="en-US" sz="1400"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285342">
                <a:tc>
                  <a:txBody>
                    <a:bodyPr/>
                    <a:lstStyle/>
                    <a:p>
                      <a:pPr algn="ctr"/>
                      <a:r>
                        <a:rPr lang="en-US" sz="1400"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285342">
                <a:tc>
                  <a:txBody>
                    <a:bodyPr/>
                    <a:lstStyle/>
                    <a:p>
                      <a:pPr algn="ctr"/>
                      <a:r>
                        <a:rPr lang="en-US" sz="1400" b="0" dirty="0">
                          <a:solidFill>
                            <a:schemeClr val="bg1"/>
                          </a:solidFill>
                        </a:rPr>
                        <a:t>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285342">
                <a:tc>
                  <a:txBody>
                    <a:bodyPr/>
                    <a:lstStyle/>
                    <a:p>
                      <a:pPr algn="ctr"/>
                      <a:r>
                        <a:rPr lang="en-US" sz="1400" b="0" dirty="0">
                          <a:solidFill>
                            <a:schemeClr val="bg1"/>
                          </a:solidFill>
                        </a:rPr>
                        <a:t>6</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285342">
                <a:tc>
                  <a:txBody>
                    <a:bodyPr/>
                    <a:lstStyle/>
                    <a:p>
                      <a:pPr algn="ctr"/>
                      <a:r>
                        <a:rPr lang="en-US" sz="1400" b="0" dirty="0">
                          <a:solidFill>
                            <a:schemeClr val="bg1"/>
                          </a:solidFill>
                        </a:rPr>
                        <a:t>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285342">
                <a:tc>
                  <a:txBody>
                    <a:bodyPr/>
                    <a:lstStyle/>
                    <a:p>
                      <a:pPr algn="ctr"/>
                      <a:r>
                        <a:rPr lang="en-US" sz="1400" b="0" dirty="0">
                          <a:solidFill>
                            <a:schemeClr val="bg1"/>
                          </a:solidFill>
                        </a:rPr>
                        <a:t>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285342">
                <a:tc>
                  <a:txBody>
                    <a:bodyPr/>
                    <a:lstStyle/>
                    <a:p>
                      <a:pPr algn="ctr"/>
                      <a:r>
                        <a:rPr lang="en-US" sz="1400" b="0" dirty="0">
                          <a:solidFill>
                            <a:schemeClr val="bg1"/>
                          </a:solidFill>
                        </a:rPr>
                        <a:t>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351120518"/>
                  </a:ext>
                </a:extLst>
              </a:tr>
              <a:tr h="285342">
                <a:tc>
                  <a:txBody>
                    <a:bodyPr/>
                    <a:lstStyle/>
                    <a:p>
                      <a:pPr algn="ctr"/>
                      <a:r>
                        <a:rPr lang="en-US" sz="1400" b="0" dirty="0">
                          <a:solidFill>
                            <a:schemeClr val="bg1"/>
                          </a:solidFill>
                        </a:rPr>
                        <a:t>10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r h="285342">
                <a:tc>
                  <a:txBody>
                    <a:bodyPr/>
                    <a:lstStyle/>
                    <a:p>
                      <a:pPr algn="ctr"/>
                      <a:r>
                        <a:rPr lang="en-US" sz="1400" b="0" dirty="0">
                          <a:solidFill>
                            <a:schemeClr val="bg1"/>
                          </a:solidFill>
                        </a:rPr>
                        <a:t>11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2384989998"/>
                  </a:ext>
                </a:extLst>
              </a:tr>
              <a:tr h="285342">
                <a:tc>
                  <a:txBody>
                    <a:bodyPr/>
                    <a:lstStyle/>
                    <a:p>
                      <a:pPr algn="ctr"/>
                      <a:r>
                        <a:rPr lang="en-US" sz="1400" b="0" dirty="0">
                          <a:solidFill>
                            <a:schemeClr val="bg1"/>
                          </a:solidFill>
                        </a:rPr>
                        <a:t>12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101314926"/>
                  </a:ext>
                </a:extLst>
              </a:tr>
              <a:tr h="285342">
                <a:tc>
                  <a:txBody>
                    <a:bodyPr/>
                    <a:lstStyle/>
                    <a:p>
                      <a:pPr algn="ctr"/>
                      <a:r>
                        <a:rPr lang="en-US" sz="1400" b="0" dirty="0">
                          <a:solidFill>
                            <a:schemeClr val="bg1"/>
                          </a:solidFill>
                        </a:rPr>
                        <a:t>13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42103125"/>
                  </a:ext>
                </a:extLst>
              </a:tr>
              <a:tr h="285342">
                <a:tc>
                  <a:txBody>
                    <a:bodyPr/>
                    <a:lstStyle/>
                    <a:p>
                      <a:pPr algn="ctr"/>
                      <a:r>
                        <a:rPr lang="en-US" sz="1400" b="0" dirty="0">
                          <a:solidFill>
                            <a:schemeClr val="bg1"/>
                          </a:solidFill>
                        </a:rPr>
                        <a:t>14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9855498"/>
                  </a:ext>
                </a:extLst>
              </a:tr>
              <a:tr h="285342">
                <a:tc>
                  <a:txBody>
                    <a:bodyPr/>
                    <a:lstStyle/>
                    <a:p>
                      <a:pPr algn="ctr"/>
                      <a:r>
                        <a:rPr lang="en-US" sz="1400" b="0" dirty="0">
                          <a:solidFill>
                            <a:schemeClr val="bg1"/>
                          </a:solidFill>
                        </a:rPr>
                        <a:t>15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187929567"/>
                  </a:ext>
                </a:extLst>
              </a:tr>
              <a:tr h="285342">
                <a:tc>
                  <a:txBody>
                    <a:bodyPr/>
                    <a:lstStyle/>
                    <a:p>
                      <a:pPr algn="ctr"/>
                      <a:r>
                        <a:rPr lang="en-US" sz="1400" b="0" dirty="0">
                          <a:solidFill>
                            <a:schemeClr val="bg1"/>
                          </a:solidFill>
                        </a:rPr>
                        <a:t>16</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94677528"/>
                  </a:ext>
                </a:extLst>
              </a:tr>
              <a:tr h="285342">
                <a:tc>
                  <a:txBody>
                    <a:bodyPr/>
                    <a:lstStyle/>
                    <a:p>
                      <a:pPr algn="ctr"/>
                      <a:r>
                        <a:rPr lang="en-US" sz="1400" b="0" dirty="0">
                          <a:solidFill>
                            <a:schemeClr val="bg1"/>
                          </a:solidFill>
                        </a:rPr>
                        <a:t>17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236067106"/>
                  </a:ext>
                </a:extLst>
              </a:tr>
              <a:tr h="285342">
                <a:tc>
                  <a:txBody>
                    <a:bodyPr/>
                    <a:lstStyle/>
                    <a:p>
                      <a:pPr algn="ctr"/>
                      <a:r>
                        <a:rPr lang="en-US" sz="1400" b="0" dirty="0">
                          <a:solidFill>
                            <a:schemeClr val="bg1"/>
                          </a:solidFill>
                        </a:rPr>
                        <a:t>18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539168574"/>
                  </a:ext>
                </a:extLst>
              </a:tr>
              <a:tr h="285342">
                <a:tc>
                  <a:txBody>
                    <a:bodyPr/>
                    <a:lstStyle/>
                    <a:p>
                      <a:pPr algn="ctr"/>
                      <a:r>
                        <a:rPr lang="en-US" sz="1400" b="0" dirty="0">
                          <a:solidFill>
                            <a:schemeClr val="bg1"/>
                          </a:solidFill>
                        </a:rPr>
                        <a:t>19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52325448"/>
                  </a:ext>
                </a:extLst>
              </a:tr>
            </a:tbl>
          </a:graphicData>
        </a:graphic>
      </p:graphicFrame>
      <p:sp>
        <p:nvSpPr>
          <p:cNvPr id="18" name="Arrow: Right 17">
            <a:extLst>
              <a:ext uri="{FF2B5EF4-FFF2-40B4-BE49-F238E27FC236}">
                <a16:creationId xmlns:a16="http://schemas.microsoft.com/office/drawing/2014/main" id="{440F1E7A-F5AE-48DC-B34D-9DE69395B9A1}"/>
              </a:ext>
            </a:extLst>
          </p:cNvPr>
          <p:cNvSpPr/>
          <p:nvPr/>
        </p:nvSpPr>
        <p:spPr>
          <a:xfrm>
            <a:off x="10348870" y="387449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9D69C2-1927-4718-B882-2D70934CFEEA}"/>
              </a:ext>
            </a:extLst>
          </p:cNvPr>
          <p:cNvSpPr/>
          <p:nvPr/>
        </p:nvSpPr>
        <p:spPr>
          <a:xfrm>
            <a:off x="10684430" y="3824141"/>
            <a:ext cx="1571886" cy="29597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dirty="0"/>
              <a:t>(“red8”, 3.4)</a:t>
            </a:r>
          </a:p>
        </p:txBody>
      </p:sp>
      <p:sp>
        <p:nvSpPr>
          <p:cNvPr id="20" name="Arrow: Right 19">
            <a:extLst>
              <a:ext uri="{FF2B5EF4-FFF2-40B4-BE49-F238E27FC236}">
                <a16:creationId xmlns:a16="http://schemas.microsoft.com/office/drawing/2014/main" id="{394AA8CA-3819-4950-B2AB-736042577D34}"/>
              </a:ext>
            </a:extLst>
          </p:cNvPr>
          <p:cNvSpPr/>
          <p:nvPr/>
        </p:nvSpPr>
        <p:spPr>
          <a:xfrm>
            <a:off x="12209281" y="387449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98611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Resize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488469"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err="1">
                          <a:solidFill>
                            <a:schemeClr val="bg1"/>
                          </a:solidFill>
                        </a:rPr>
                        <a:t>SomeEntry</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6" name="Arrow: Right 5">
            <a:extLst>
              <a:ext uri="{FF2B5EF4-FFF2-40B4-BE49-F238E27FC236}">
                <a16:creationId xmlns:a16="http://schemas.microsoft.com/office/drawing/2014/main" id="{D9EC1326-9823-4309-B70E-F1AE3CFBD7D7}"/>
              </a:ext>
            </a:extLst>
          </p:cNvPr>
          <p:cNvSpPr/>
          <p:nvPr/>
        </p:nvSpPr>
        <p:spPr>
          <a:xfrm>
            <a:off x="2689889" y="2027664"/>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51565C9-1D49-454E-A9E8-DD0397F98150}"/>
              </a:ext>
            </a:extLst>
          </p:cNvPr>
          <p:cNvSpPr/>
          <p:nvPr/>
        </p:nvSpPr>
        <p:spPr>
          <a:xfrm>
            <a:off x="2689889" y="316508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16F6EC28-68F5-4803-888B-CFF29E9F055F}"/>
              </a:ext>
            </a:extLst>
          </p:cNvPr>
          <p:cNvSpPr/>
          <p:nvPr/>
        </p:nvSpPr>
        <p:spPr>
          <a:xfrm>
            <a:off x="2689889"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B74BEED-BCCA-43A2-B003-8D3C7BD72C83}"/>
              </a:ext>
            </a:extLst>
          </p:cNvPr>
          <p:cNvSpPr/>
          <p:nvPr/>
        </p:nvSpPr>
        <p:spPr>
          <a:xfrm>
            <a:off x="3099042"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
        <p:nvSpPr>
          <p:cNvPr id="10" name="Arrow: Right 9">
            <a:extLst>
              <a:ext uri="{FF2B5EF4-FFF2-40B4-BE49-F238E27FC236}">
                <a16:creationId xmlns:a16="http://schemas.microsoft.com/office/drawing/2014/main" id="{ACA01A25-998F-4F5F-AC4D-0DAF6F1F1971}"/>
              </a:ext>
            </a:extLst>
          </p:cNvPr>
          <p:cNvSpPr/>
          <p:nvPr/>
        </p:nvSpPr>
        <p:spPr>
          <a:xfrm>
            <a:off x="4839210" y="2019389"/>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D36723A-DB2A-4286-9F1C-60A1B159CCD5}"/>
              </a:ext>
            </a:extLst>
          </p:cNvPr>
          <p:cNvSpPr/>
          <p:nvPr/>
        </p:nvSpPr>
        <p:spPr>
          <a:xfrm>
            <a:off x="3099042" y="3799106"/>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2" name="Arrow: Right 11">
            <a:extLst>
              <a:ext uri="{FF2B5EF4-FFF2-40B4-BE49-F238E27FC236}">
                <a16:creationId xmlns:a16="http://schemas.microsoft.com/office/drawing/2014/main" id="{C362AC65-FB0D-4B80-8624-88C70DF37486}"/>
              </a:ext>
            </a:extLst>
          </p:cNvPr>
          <p:cNvSpPr/>
          <p:nvPr/>
        </p:nvSpPr>
        <p:spPr>
          <a:xfrm>
            <a:off x="2689889" y="4302500"/>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C5999981-850D-4668-AE9B-0D63DAA065EB}"/>
              </a:ext>
            </a:extLst>
          </p:cNvPr>
          <p:cNvSpPr/>
          <p:nvPr/>
        </p:nvSpPr>
        <p:spPr>
          <a:xfrm>
            <a:off x="2689889" y="2806223"/>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1F9728A9-D12B-4EFA-ADEC-5AAD4B9409D8}"/>
              </a:ext>
            </a:extLst>
          </p:cNvPr>
          <p:cNvSpPr/>
          <p:nvPr/>
        </p:nvSpPr>
        <p:spPr>
          <a:xfrm>
            <a:off x="4839210" y="3899808"/>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A39C489-FC52-45C1-933F-63C82CFB7A40}"/>
              </a:ext>
            </a:extLst>
          </p:cNvPr>
          <p:cNvSpPr/>
          <p:nvPr/>
        </p:nvSpPr>
        <p:spPr>
          <a:xfrm>
            <a:off x="5174770" y="3789665"/>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err="1"/>
              <a:t>SomeEntry</a:t>
            </a:r>
            <a:endParaRPr lang="en-US" dirty="0"/>
          </a:p>
        </p:txBody>
      </p:sp>
      <p:sp>
        <p:nvSpPr>
          <p:cNvPr id="16" name="Arrow: Right 15">
            <a:extLst>
              <a:ext uri="{FF2B5EF4-FFF2-40B4-BE49-F238E27FC236}">
                <a16:creationId xmlns:a16="http://schemas.microsoft.com/office/drawing/2014/main" id="{646B14FB-53A2-4F7B-B5F5-6A62F0AE294E}"/>
              </a:ext>
            </a:extLst>
          </p:cNvPr>
          <p:cNvSpPr/>
          <p:nvPr/>
        </p:nvSpPr>
        <p:spPr>
          <a:xfrm>
            <a:off x="6914938" y="389036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Table 16">
            <a:extLst>
              <a:ext uri="{FF2B5EF4-FFF2-40B4-BE49-F238E27FC236}">
                <a16:creationId xmlns:a16="http://schemas.microsoft.com/office/drawing/2014/main" id="{754A5BEF-E068-4305-8481-BAA0EAB79ABA}"/>
              </a:ext>
            </a:extLst>
          </p:cNvPr>
          <p:cNvGraphicFramePr>
            <a:graphicFrameLocks noGrp="1"/>
          </p:cNvGraphicFramePr>
          <p:nvPr/>
        </p:nvGraphicFramePr>
        <p:xfrm>
          <a:off x="7684316" y="457200"/>
          <a:ext cx="2743199" cy="6096000"/>
        </p:xfrm>
        <a:graphic>
          <a:graphicData uri="http://schemas.openxmlformats.org/drawingml/2006/table">
            <a:tbl>
              <a:tblPr firstRow="1" bandRow="1">
                <a:tableStyleId>{793D81CF-94F2-401A-BA57-92F5A7B2D0C5}</a:tableStyleId>
              </a:tblPr>
              <a:tblGrid>
                <a:gridCol w="520321">
                  <a:extLst>
                    <a:ext uri="{9D8B030D-6E8A-4147-A177-3AD203B41FA5}">
                      <a16:colId xmlns:a16="http://schemas.microsoft.com/office/drawing/2014/main" val="2016459007"/>
                    </a:ext>
                  </a:extLst>
                </a:gridCol>
                <a:gridCol w="2222878">
                  <a:extLst>
                    <a:ext uri="{9D8B030D-6E8A-4147-A177-3AD203B41FA5}">
                      <a16:colId xmlns:a16="http://schemas.microsoft.com/office/drawing/2014/main" val="3998620742"/>
                    </a:ext>
                  </a:extLst>
                </a:gridCol>
              </a:tblGrid>
              <a:tr h="285342">
                <a:tc>
                  <a:txBody>
                    <a:bodyPr/>
                    <a:lstStyle/>
                    <a:p>
                      <a:pPr algn="ctr"/>
                      <a:r>
                        <a:rPr lang="en-US" sz="1400" b="0" dirty="0">
                          <a:solidFill>
                            <a:schemeClr val="bg1"/>
                          </a:solidFill>
                        </a:rPr>
                        <a:t>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285342">
                <a:tc>
                  <a:txBody>
                    <a:bodyPr/>
                    <a:lstStyle/>
                    <a:p>
                      <a:pPr algn="ctr"/>
                      <a:r>
                        <a:rPr lang="en-US" sz="1400" b="0" dirty="0">
                          <a:solidFill>
                            <a:schemeClr val="bg1"/>
                          </a:solidFill>
                        </a:rPr>
                        <a:t>1</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285342">
                <a:tc>
                  <a:txBody>
                    <a:bodyPr/>
                    <a:lstStyle/>
                    <a:p>
                      <a:pPr algn="ctr"/>
                      <a:r>
                        <a:rPr lang="en-US" sz="1400" b="0" dirty="0">
                          <a:solidFill>
                            <a:schemeClr val="bg1"/>
                          </a:solidFill>
                        </a:rPr>
                        <a:t>2</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285342">
                <a:tc>
                  <a:txBody>
                    <a:bodyPr/>
                    <a:lstStyle/>
                    <a:p>
                      <a:pPr algn="ctr"/>
                      <a:r>
                        <a:rPr lang="en-US" sz="1400"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err="1">
                          <a:solidFill>
                            <a:schemeClr val="bg1"/>
                          </a:solidFill>
                        </a:rPr>
                        <a:t>SomeEntry</a:t>
                      </a: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285342">
                <a:tc>
                  <a:txBody>
                    <a:bodyPr/>
                    <a:lstStyle/>
                    <a:p>
                      <a:pPr algn="ctr"/>
                      <a:r>
                        <a:rPr lang="en-US" sz="1400"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285342">
                <a:tc>
                  <a:txBody>
                    <a:bodyPr/>
                    <a:lstStyle/>
                    <a:p>
                      <a:pPr algn="ctr"/>
                      <a:r>
                        <a:rPr lang="en-US" sz="1400" b="0" dirty="0">
                          <a:solidFill>
                            <a:schemeClr val="bg1"/>
                          </a:solidFill>
                        </a:rPr>
                        <a:t>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285342">
                <a:tc>
                  <a:txBody>
                    <a:bodyPr/>
                    <a:lstStyle/>
                    <a:p>
                      <a:pPr algn="ctr"/>
                      <a:r>
                        <a:rPr lang="en-US" sz="1400" b="0" dirty="0">
                          <a:solidFill>
                            <a:schemeClr val="bg1"/>
                          </a:solidFill>
                        </a:rPr>
                        <a:t>6</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err="1">
                          <a:solidFill>
                            <a:schemeClr val="bg1"/>
                          </a:solidFill>
                        </a:rPr>
                        <a:t>SomeEntry</a:t>
                      </a: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285342">
                <a:tc>
                  <a:txBody>
                    <a:bodyPr/>
                    <a:lstStyle/>
                    <a:p>
                      <a:pPr algn="ctr"/>
                      <a:r>
                        <a:rPr lang="en-US" sz="1400" b="0" dirty="0">
                          <a:solidFill>
                            <a:schemeClr val="bg1"/>
                          </a:solidFill>
                        </a:rPr>
                        <a:t>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285342">
                <a:tc>
                  <a:txBody>
                    <a:bodyPr/>
                    <a:lstStyle/>
                    <a:p>
                      <a:pPr algn="ctr"/>
                      <a:r>
                        <a:rPr lang="en-US" sz="1400" b="0" dirty="0">
                          <a:solidFill>
                            <a:schemeClr val="bg1"/>
                          </a:solidFill>
                        </a:rPr>
                        <a:t>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285342">
                <a:tc>
                  <a:txBody>
                    <a:bodyPr/>
                    <a:lstStyle/>
                    <a:p>
                      <a:pPr algn="ctr"/>
                      <a:r>
                        <a:rPr lang="en-US" sz="1400" b="0" dirty="0">
                          <a:solidFill>
                            <a:schemeClr val="bg1"/>
                          </a:solidFill>
                        </a:rPr>
                        <a:t>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351120518"/>
                  </a:ext>
                </a:extLst>
              </a:tr>
              <a:tr h="285342">
                <a:tc>
                  <a:txBody>
                    <a:bodyPr/>
                    <a:lstStyle/>
                    <a:p>
                      <a:pPr algn="ctr"/>
                      <a:r>
                        <a:rPr lang="en-US" sz="1400" b="0" dirty="0">
                          <a:solidFill>
                            <a:schemeClr val="bg1"/>
                          </a:solidFill>
                        </a:rPr>
                        <a:t>10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r h="285342">
                <a:tc>
                  <a:txBody>
                    <a:bodyPr/>
                    <a:lstStyle/>
                    <a:p>
                      <a:pPr algn="ctr"/>
                      <a:r>
                        <a:rPr lang="en-US" sz="1400" b="0" dirty="0">
                          <a:solidFill>
                            <a:schemeClr val="bg1"/>
                          </a:solidFill>
                        </a:rPr>
                        <a:t>11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2384989998"/>
                  </a:ext>
                </a:extLst>
              </a:tr>
              <a:tr h="285342">
                <a:tc>
                  <a:txBody>
                    <a:bodyPr/>
                    <a:lstStyle/>
                    <a:p>
                      <a:pPr algn="ctr"/>
                      <a:r>
                        <a:rPr lang="en-US" sz="1400" b="0" dirty="0">
                          <a:solidFill>
                            <a:schemeClr val="bg1"/>
                          </a:solidFill>
                        </a:rPr>
                        <a:t>12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101314926"/>
                  </a:ext>
                </a:extLst>
              </a:tr>
              <a:tr h="285342">
                <a:tc>
                  <a:txBody>
                    <a:bodyPr/>
                    <a:lstStyle/>
                    <a:p>
                      <a:pPr algn="ctr"/>
                      <a:r>
                        <a:rPr lang="en-US" sz="1400" b="0" dirty="0">
                          <a:solidFill>
                            <a:schemeClr val="bg1"/>
                          </a:solidFill>
                        </a:rPr>
                        <a:t>13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42103125"/>
                  </a:ext>
                </a:extLst>
              </a:tr>
              <a:tr h="285342">
                <a:tc>
                  <a:txBody>
                    <a:bodyPr/>
                    <a:lstStyle/>
                    <a:p>
                      <a:pPr algn="ctr"/>
                      <a:r>
                        <a:rPr lang="en-US" sz="1400" b="0" dirty="0">
                          <a:solidFill>
                            <a:schemeClr val="bg1"/>
                          </a:solidFill>
                        </a:rPr>
                        <a:t>14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4269855498"/>
                  </a:ext>
                </a:extLst>
              </a:tr>
              <a:tr h="285342">
                <a:tc>
                  <a:txBody>
                    <a:bodyPr/>
                    <a:lstStyle/>
                    <a:p>
                      <a:pPr algn="ctr"/>
                      <a:r>
                        <a:rPr lang="en-US" sz="1400" b="0" dirty="0">
                          <a:solidFill>
                            <a:schemeClr val="bg1"/>
                          </a:solidFill>
                        </a:rPr>
                        <a:t>15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187929567"/>
                  </a:ext>
                </a:extLst>
              </a:tr>
              <a:tr h="285342">
                <a:tc>
                  <a:txBody>
                    <a:bodyPr/>
                    <a:lstStyle/>
                    <a:p>
                      <a:pPr algn="ctr"/>
                      <a:r>
                        <a:rPr lang="en-US" sz="1400" b="0" dirty="0">
                          <a:solidFill>
                            <a:schemeClr val="bg1"/>
                          </a:solidFill>
                        </a:rPr>
                        <a:t>16</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194677528"/>
                  </a:ext>
                </a:extLst>
              </a:tr>
              <a:tr h="285342">
                <a:tc>
                  <a:txBody>
                    <a:bodyPr/>
                    <a:lstStyle/>
                    <a:p>
                      <a:pPr algn="ctr"/>
                      <a:r>
                        <a:rPr lang="en-US" sz="1400" b="0" dirty="0">
                          <a:solidFill>
                            <a:schemeClr val="bg1"/>
                          </a:solidFill>
                        </a:rPr>
                        <a:t>17</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err="1">
                          <a:solidFill>
                            <a:schemeClr val="bg1"/>
                          </a:solidFill>
                        </a:rPr>
                        <a:t>SomeEntry</a:t>
                      </a: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236067106"/>
                  </a:ext>
                </a:extLst>
              </a:tr>
              <a:tr h="285342">
                <a:tc>
                  <a:txBody>
                    <a:bodyPr/>
                    <a:lstStyle/>
                    <a:p>
                      <a:pPr algn="ctr"/>
                      <a:r>
                        <a:rPr lang="en-US" sz="1400" b="0" dirty="0">
                          <a:solidFill>
                            <a:schemeClr val="bg1"/>
                          </a:solidFill>
                        </a:rPr>
                        <a:t>18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539168574"/>
                  </a:ext>
                </a:extLst>
              </a:tr>
              <a:tr h="285342">
                <a:tc>
                  <a:txBody>
                    <a:bodyPr/>
                    <a:lstStyle/>
                    <a:p>
                      <a:pPr algn="ctr"/>
                      <a:r>
                        <a:rPr lang="en-US" sz="1400" b="0" dirty="0">
                          <a:solidFill>
                            <a:schemeClr val="bg1"/>
                          </a:solidFill>
                        </a:rPr>
                        <a:t>19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52325448"/>
                  </a:ext>
                </a:extLst>
              </a:tr>
            </a:tbl>
          </a:graphicData>
        </a:graphic>
      </p:graphicFrame>
      <p:sp>
        <p:nvSpPr>
          <p:cNvPr id="18" name="Arrow: Right 17">
            <a:extLst>
              <a:ext uri="{FF2B5EF4-FFF2-40B4-BE49-F238E27FC236}">
                <a16:creationId xmlns:a16="http://schemas.microsoft.com/office/drawing/2014/main" id="{440F1E7A-F5AE-48DC-B34D-9DE69395B9A1}"/>
              </a:ext>
            </a:extLst>
          </p:cNvPr>
          <p:cNvSpPr/>
          <p:nvPr/>
        </p:nvSpPr>
        <p:spPr>
          <a:xfrm>
            <a:off x="10348870" y="387449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9D69C2-1927-4718-B882-2D70934CFEEA}"/>
              </a:ext>
            </a:extLst>
          </p:cNvPr>
          <p:cNvSpPr/>
          <p:nvPr/>
        </p:nvSpPr>
        <p:spPr>
          <a:xfrm>
            <a:off x="10684430" y="3824141"/>
            <a:ext cx="1571886" cy="29597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dirty="0"/>
              <a:t>(“red8”, 3.4)</a:t>
            </a:r>
          </a:p>
        </p:txBody>
      </p:sp>
      <p:sp>
        <p:nvSpPr>
          <p:cNvPr id="20" name="Arrow: Right 19">
            <a:extLst>
              <a:ext uri="{FF2B5EF4-FFF2-40B4-BE49-F238E27FC236}">
                <a16:creationId xmlns:a16="http://schemas.microsoft.com/office/drawing/2014/main" id="{394AA8CA-3819-4950-B2AB-736042577D34}"/>
              </a:ext>
            </a:extLst>
          </p:cNvPr>
          <p:cNvSpPr/>
          <p:nvPr/>
        </p:nvSpPr>
        <p:spPr>
          <a:xfrm>
            <a:off x="12209281" y="387449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CEA3A51D-BCE7-4F66-8703-DA9E9DDDA4A6}"/>
              </a:ext>
            </a:extLst>
          </p:cNvPr>
          <p:cNvSpPr/>
          <p:nvPr/>
        </p:nvSpPr>
        <p:spPr>
          <a:xfrm>
            <a:off x="10387671" y="478190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1B92635-0160-40D8-8606-F5522FBF1282}"/>
              </a:ext>
            </a:extLst>
          </p:cNvPr>
          <p:cNvSpPr/>
          <p:nvPr/>
        </p:nvSpPr>
        <p:spPr>
          <a:xfrm>
            <a:off x="10387671" y="5443691"/>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5808997-E60B-44A3-9CDF-5E04BE0D95AA}"/>
              </a:ext>
            </a:extLst>
          </p:cNvPr>
          <p:cNvSpPr/>
          <p:nvPr/>
        </p:nvSpPr>
        <p:spPr>
          <a:xfrm>
            <a:off x="10348870" y="235257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8BFE9F-E04E-4A02-ABDE-2CE5DF54CD42}"/>
              </a:ext>
            </a:extLst>
          </p:cNvPr>
          <p:cNvSpPr/>
          <p:nvPr/>
        </p:nvSpPr>
        <p:spPr>
          <a:xfrm>
            <a:off x="10684430" y="2302226"/>
            <a:ext cx="1571886" cy="29597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dirty="0" err="1"/>
              <a:t>SomeEntry</a:t>
            </a:r>
            <a:endParaRPr lang="en-US" sz="1400" dirty="0"/>
          </a:p>
        </p:txBody>
      </p:sp>
      <p:sp>
        <p:nvSpPr>
          <p:cNvPr id="25" name="Arrow: Right 24">
            <a:extLst>
              <a:ext uri="{FF2B5EF4-FFF2-40B4-BE49-F238E27FC236}">
                <a16:creationId xmlns:a16="http://schemas.microsoft.com/office/drawing/2014/main" id="{3B768719-451A-458A-9DF1-3381A9407D4B}"/>
              </a:ext>
            </a:extLst>
          </p:cNvPr>
          <p:cNvSpPr/>
          <p:nvPr/>
        </p:nvSpPr>
        <p:spPr>
          <a:xfrm>
            <a:off x="12209281" y="235257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389822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a:xfrm>
            <a:off x="2208213" y="304800"/>
            <a:ext cx="9372600" cy="1200416"/>
          </a:xfrm>
        </p:spPr>
        <p:txBody>
          <a:bodyPr/>
          <a:lstStyle/>
          <a:p>
            <a:r>
              <a:rPr lang="en-US" dirty="0"/>
              <a:t>Resize Visualization</a:t>
            </a:r>
          </a:p>
        </p:txBody>
      </p:sp>
      <p:graphicFrame>
        <p:nvGraphicFramePr>
          <p:cNvPr id="17" name="Table 16">
            <a:extLst>
              <a:ext uri="{FF2B5EF4-FFF2-40B4-BE49-F238E27FC236}">
                <a16:creationId xmlns:a16="http://schemas.microsoft.com/office/drawing/2014/main" id="{754A5BEF-E068-4305-8481-BAA0EAB79ABA}"/>
              </a:ext>
            </a:extLst>
          </p:cNvPr>
          <p:cNvGraphicFramePr>
            <a:graphicFrameLocks noGrp="1"/>
          </p:cNvGraphicFramePr>
          <p:nvPr>
            <p:extLst>
              <p:ext uri="{D42A27DB-BD31-4B8C-83A1-F6EECF244321}">
                <p14:modId xmlns:p14="http://schemas.microsoft.com/office/powerpoint/2010/main" val="3165609589"/>
              </p:ext>
            </p:extLst>
          </p:nvPr>
        </p:nvGraphicFramePr>
        <p:xfrm>
          <a:off x="2097248" y="304800"/>
          <a:ext cx="2743199" cy="6096000"/>
        </p:xfrm>
        <a:graphic>
          <a:graphicData uri="http://schemas.openxmlformats.org/drawingml/2006/table">
            <a:tbl>
              <a:tblPr firstRow="1" bandRow="1">
                <a:tableStyleId>{793D81CF-94F2-401A-BA57-92F5A7B2D0C5}</a:tableStyleId>
              </a:tblPr>
              <a:tblGrid>
                <a:gridCol w="520321">
                  <a:extLst>
                    <a:ext uri="{9D8B030D-6E8A-4147-A177-3AD203B41FA5}">
                      <a16:colId xmlns:a16="http://schemas.microsoft.com/office/drawing/2014/main" val="2016459007"/>
                    </a:ext>
                  </a:extLst>
                </a:gridCol>
                <a:gridCol w="2222878">
                  <a:extLst>
                    <a:ext uri="{9D8B030D-6E8A-4147-A177-3AD203B41FA5}">
                      <a16:colId xmlns:a16="http://schemas.microsoft.com/office/drawing/2014/main" val="3998620742"/>
                    </a:ext>
                  </a:extLst>
                </a:gridCol>
              </a:tblGrid>
              <a:tr h="285342">
                <a:tc>
                  <a:txBody>
                    <a:bodyPr/>
                    <a:lstStyle/>
                    <a:p>
                      <a:pPr algn="ctr"/>
                      <a:r>
                        <a:rPr lang="en-US" sz="1400" b="0" dirty="0">
                          <a:solidFill>
                            <a:schemeClr val="bg1"/>
                          </a:solidFill>
                        </a:rPr>
                        <a:t>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285342">
                <a:tc>
                  <a:txBody>
                    <a:bodyPr/>
                    <a:lstStyle/>
                    <a:p>
                      <a:pPr algn="ctr"/>
                      <a:r>
                        <a:rPr lang="en-US" sz="1400" b="0" dirty="0">
                          <a:solidFill>
                            <a:schemeClr val="bg1"/>
                          </a:solidFill>
                        </a:rPr>
                        <a:t>1</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285342">
                <a:tc>
                  <a:txBody>
                    <a:bodyPr/>
                    <a:lstStyle/>
                    <a:p>
                      <a:pPr algn="ctr"/>
                      <a:r>
                        <a:rPr lang="en-US" sz="1400" b="0" dirty="0">
                          <a:solidFill>
                            <a:schemeClr val="bg1"/>
                          </a:solidFill>
                        </a:rPr>
                        <a:t>2</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285342">
                <a:tc>
                  <a:txBody>
                    <a:bodyPr/>
                    <a:lstStyle/>
                    <a:p>
                      <a:pPr algn="ctr"/>
                      <a:r>
                        <a:rPr lang="en-US" sz="1400" b="0" dirty="0">
                          <a:solidFill>
                            <a:schemeClr val="bg1"/>
                          </a:solidFill>
                        </a:rPr>
                        <a:t>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err="1">
                          <a:solidFill>
                            <a:schemeClr val="bg1"/>
                          </a:solidFill>
                        </a:rPr>
                        <a:t>SomeEntry</a:t>
                      </a: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285342">
                <a:tc>
                  <a:txBody>
                    <a:bodyPr/>
                    <a:lstStyle/>
                    <a:p>
                      <a:pPr algn="ctr"/>
                      <a:r>
                        <a:rPr lang="en-US" sz="1400"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285342">
                <a:tc>
                  <a:txBody>
                    <a:bodyPr/>
                    <a:lstStyle/>
                    <a:p>
                      <a:pPr algn="ctr"/>
                      <a:r>
                        <a:rPr lang="en-US" sz="1400" b="0" dirty="0">
                          <a:solidFill>
                            <a:schemeClr val="bg1"/>
                          </a:solidFill>
                        </a:rPr>
                        <a:t>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285342">
                <a:tc>
                  <a:txBody>
                    <a:bodyPr/>
                    <a:lstStyle/>
                    <a:p>
                      <a:pPr algn="ctr"/>
                      <a:r>
                        <a:rPr lang="en-US" sz="1400" b="0" dirty="0">
                          <a:solidFill>
                            <a:schemeClr val="bg1"/>
                          </a:solidFill>
                        </a:rPr>
                        <a:t>6</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err="1">
                          <a:solidFill>
                            <a:schemeClr val="bg1"/>
                          </a:solidFill>
                        </a:rPr>
                        <a:t>SomeEntry</a:t>
                      </a: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285342">
                <a:tc>
                  <a:txBody>
                    <a:bodyPr/>
                    <a:lstStyle/>
                    <a:p>
                      <a:pPr algn="ctr"/>
                      <a:r>
                        <a:rPr lang="en-US" sz="1400" b="0" dirty="0">
                          <a:solidFill>
                            <a:schemeClr val="bg1"/>
                          </a:solidFill>
                        </a:rPr>
                        <a:t>7</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285342">
                <a:tc>
                  <a:txBody>
                    <a:bodyPr/>
                    <a:lstStyle/>
                    <a:p>
                      <a:pPr algn="ctr"/>
                      <a:r>
                        <a:rPr lang="en-US" sz="1400" b="0" dirty="0">
                          <a:solidFill>
                            <a:schemeClr val="bg1"/>
                          </a:solidFill>
                        </a:rPr>
                        <a:t>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285342">
                <a:tc>
                  <a:txBody>
                    <a:bodyPr/>
                    <a:lstStyle/>
                    <a:p>
                      <a:pPr algn="ctr"/>
                      <a:r>
                        <a:rPr lang="en-US" sz="1400" b="0" dirty="0">
                          <a:solidFill>
                            <a:schemeClr val="bg1"/>
                          </a:solidFill>
                        </a:rPr>
                        <a:t>9</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351120518"/>
                  </a:ext>
                </a:extLst>
              </a:tr>
              <a:tr h="285342">
                <a:tc>
                  <a:txBody>
                    <a:bodyPr/>
                    <a:lstStyle/>
                    <a:p>
                      <a:pPr algn="ctr"/>
                      <a:r>
                        <a:rPr lang="en-US" sz="1400" b="0" dirty="0">
                          <a:solidFill>
                            <a:schemeClr val="bg1"/>
                          </a:solidFill>
                        </a:rPr>
                        <a:t>10</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r h="285342">
                <a:tc>
                  <a:txBody>
                    <a:bodyPr/>
                    <a:lstStyle/>
                    <a:p>
                      <a:pPr algn="ctr"/>
                      <a:r>
                        <a:rPr lang="en-US" sz="1400" b="0" dirty="0">
                          <a:solidFill>
                            <a:schemeClr val="bg1"/>
                          </a:solidFill>
                        </a:rPr>
                        <a:t>11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2384989998"/>
                  </a:ext>
                </a:extLst>
              </a:tr>
              <a:tr h="285342">
                <a:tc>
                  <a:txBody>
                    <a:bodyPr/>
                    <a:lstStyle/>
                    <a:p>
                      <a:pPr algn="ctr"/>
                      <a:r>
                        <a:rPr lang="en-US" sz="1400" b="0" dirty="0">
                          <a:solidFill>
                            <a:schemeClr val="bg1"/>
                          </a:solidFill>
                        </a:rPr>
                        <a:t>12</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2101314926"/>
                  </a:ext>
                </a:extLst>
              </a:tr>
              <a:tr h="285342">
                <a:tc>
                  <a:txBody>
                    <a:bodyPr/>
                    <a:lstStyle/>
                    <a:p>
                      <a:pPr algn="ctr"/>
                      <a:r>
                        <a:rPr lang="en-US" sz="1400" b="0" dirty="0">
                          <a:solidFill>
                            <a:schemeClr val="bg1"/>
                          </a:solidFill>
                        </a:rPr>
                        <a:t>13</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42103125"/>
                  </a:ext>
                </a:extLst>
              </a:tr>
              <a:tr h="285342">
                <a:tc>
                  <a:txBody>
                    <a:bodyPr/>
                    <a:lstStyle/>
                    <a:p>
                      <a:pPr algn="ctr"/>
                      <a:r>
                        <a:rPr lang="en-US" sz="1400" b="0" dirty="0">
                          <a:solidFill>
                            <a:schemeClr val="bg1"/>
                          </a:solidFill>
                        </a:rPr>
                        <a:t>14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4269855498"/>
                  </a:ext>
                </a:extLst>
              </a:tr>
              <a:tr h="285342">
                <a:tc>
                  <a:txBody>
                    <a:bodyPr/>
                    <a:lstStyle/>
                    <a:p>
                      <a:pPr algn="ctr"/>
                      <a:r>
                        <a:rPr lang="en-US" sz="1400" b="0" dirty="0">
                          <a:solidFill>
                            <a:schemeClr val="bg1"/>
                          </a:solidFill>
                        </a:rPr>
                        <a:t>15</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187929567"/>
                  </a:ext>
                </a:extLst>
              </a:tr>
              <a:tr h="285342">
                <a:tc>
                  <a:txBody>
                    <a:bodyPr/>
                    <a:lstStyle/>
                    <a:p>
                      <a:pPr algn="ctr"/>
                      <a:r>
                        <a:rPr lang="en-US" sz="1400" b="0" dirty="0">
                          <a:solidFill>
                            <a:schemeClr val="bg1"/>
                          </a:solidFill>
                        </a:rPr>
                        <a:t>16</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194677528"/>
                  </a:ext>
                </a:extLst>
              </a:tr>
              <a:tr h="285342">
                <a:tc>
                  <a:txBody>
                    <a:bodyPr/>
                    <a:lstStyle/>
                    <a:p>
                      <a:pPr algn="ctr"/>
                      <a:r>
                        <a:rPr lang="en-US" sz="1400" b="0" dirty="0">
                          <a:solidFill>
                            <a:schemeClr val="bg1"/>
                          </a:solidFill>
                        </a:rPr>
                        <a:t>17</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err="1">
                          <a:solidFill>
                            <a:schemeClr val="bg1"/>
                          </a:solidFill>
                        </a:rPr>
                        <a:t>SomeEntry</a:t>
                      </a: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3236067106"/>
                  </a:ext>
                </a:extLst>
              </a:tr>
              <a:tr h="285342">
                <a:tc>
                  <a:txBody>
                    <a:bodyPr/>
                    <a:lstStyle/>
                    <a:p>
                      <a:pPr algn="ctr"/>
                      <a:r>
                        <a:rPr lang="en-US" sz="1400" b="0" dirty="0">
                          <a:solidFill>
                            <a:schemeClr val="bg1"/>
                          </a:solidFill>
                        </a:rPr>
                        <a:t>18</a:t>
                      </a:r>
                    </a:p>
                  </a:txBody>
                  <a:tcPr>
                    <a:solidFill>
                      <a:schemeClr val="tx1">
                        <a:lumMod val="75000"/>
                      </a:schemeClr>
                    </a:solidFill>
                  </a:tcPr>
                </a:tc>
                <a:tc>
                  <a:txBody>
                    <a:bodyPr/>
                    <a:lstStyle/>
                    <a:p>
                      <a:pPr algn="ct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539168574"/>
                  </a:ext>
                </a:extLst>
              </a:tr>
              <a:tr h="285342">
                <a:tc>
                  <a:txBody>
                    <a:bodyPr/>
                    <a:lstStyle/>
                    <a:p>
                      <a:pPr algn="ctr"/>
                      <a:r>
                        <a:rPr lang="en-US" sz="1400" b="0" dirty="0">
                          <a:solidFill>
                            <a:schemeClr val="bg1"/>
                          </a:solidFill>
                        </a:rPr>
                        <a:t>19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dirty="0">
                        <a:solidFill>
                          <a:schemeClr val="bg1"/>
                        </a:solidFill>
                      </a:endParaRPr>
                    </a:p>
                  </a:txBody>
                  <a:tcPr>
                    <a:solidFill>
                      <a:schemeClr val="bg2">
                        <a:lumMod val="50000"/>
                      </a:schemeClr>
                    </a:solidFill>
                  </a:tcPr>
                </a:tc>
                <a:extLst>
                  <a:ext uri="{0D108BD9-81ED-4DB2-BD59-A6C34878D82A}">
                    <a16:rowId xmlns:a16="http://schemas.microsoft.com/office/drawing/2014/main" val="4252325448"/>
                  </a:ext>
                </a:extLst>
              </a:tr>
            </a:tbl>
          </a:graphicData>
        </a:graphic>
      </p:graphicFrame>
      <p:sp>
        <p:nvSpPr>
          <p:cNvPr id="18" name="Arrow: Right 17">
            <a:extLst>
              <a:ext uri="{FF2B5EF4-FFF2-40B4-BE49-F238E27FC236}">
                <a16:creationId xmlns:a16="http://schemas.microsoft.com/office/drawing/2014/main" id="{440F1E7A-F5AE-48DC-B34D-9DE69395B9A1}"/>
              </a:ext>
            </a:extLst>
          </p:cNvPr>
          <p:cNvSpPr/>
          <p:nvPr/>
        </p:nvSpPr>
        <p:spPr>
          <a:xfrm>
            <a:off x="4761802" y="372209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B9D69C2-1927-4718-B882-2D70934CFEEA}"/>
              </a:ext>
            </a:extLst>
          </p:cNvPr>
          <p:cNvSpPr/>
          <p:nvPr/>
        </p:nvSpPr>
        <p:spPr>
          <a:xfrm>
            <a:off x="5097362" y="3671741"/>
            <a:ext cx="1571886" cy="29597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dirty="0"/>
              <a:t>(“red8”, 3.4)</a:t>
            </a:r>
          </a:p>
        </p:txBody>
      </p:sp>
      <p:sp>
        <p:nvSpPr>
          <p:cNvPr id="20" name="Arrow: Right 19">
            <a:extLst>
              <a:ext uri="{FF2B5EF4-FFF2-40B4-BE49-F238E27FC236}">
                <a16:creationId xmlns:a16="http://schemas.microsoft.com/office/drawing/2014/main" id="{394AA8CA-3819-4950-B2AB-736042577D34}"/>
              </a:ext>
            </a:extLst>
          </p:cNvPr>
          <p:cNvSpPr/>
          <p:nvPr/>
        </p:nvSpPr>
        <p:spPr>
          <a:xfrm>
            <a:off x="6622213" y="372209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CEA3A51D-BCE7-4F66-8703-DA9E9DDDA4A6}"/>
              </a:ext>
            </a:extLst>
          </p:cNvPr>
          <p:cNvSpPr/>
          <p:nvPr/>
        </p:nvSpPr>
        <p:spPr>
          <a:xfrm>
            <a:off x="4800603" y="4629502"/>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61B92635-0160-40D8-8606-F5522FBF1282}"/>
              </a:ext>
            </a:extLst>
          </p:cNvPr>
          <p:cNvSpPr/>
          <p:nvPr/>
        </p:nvSpPr>
        <p:spPr>
          <a:xfrm>
            <a:off x="4800603" y="5291291"/>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C5808997-E60B-44A3-9CDF-5E04BE0D95AA}"/>
              </a:ext>
            </a:extLst>
          </p:cNvPr>
          <p:cNvSpPr/>
          <p:nvPr/>
        </p:nvSpPr>
        <p:spPr>
          <a:xfrm>
            <a:off x="4761802" y="220017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68BFE9F-E04E-4A02-ABDE-2CE5DF54CD42}"/>
              </a:ext>
            </a:extLst>
          </p:cNvPr>
          <p:cNvSpPr/>
          <p:nvPr/>
        </p:nvSpPr>
        <p:spPr>
          <a:xfrm>
            <a:off x="5097362" y="2149826"/>
            <a:ext cx="1571886" cy="295972"/>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400" dirty="0" err="1"/>
              <a:t>SomeEntry</a:t>
            </a:r>
            <a:endParaRPr lang="en-US" sz="1400" dirty="0"/>
          </a:p>
        </p:txBody>
      </p:sp>
      <p:sp>
        <p:nvSpPr>
          <p:cNvPr id="25" name="Arrow: Right 24">
            <a:extLst>
              <a:ext uri="{FF2B5EF4-FFF2-40B4-BE49-F238E27FC236}">
                <a16:creationId xmlns:a16="http://schemas.microsoft.com/office/drawing/2014/main" id="{3B768719-451A-458A-9DF1-3381A9407D4B}"/>
              </a:ext>
            </a:extLst>
          </p:cNvPr>
          <p:cNvSpPr/>
          <p:nvPr/>
        </p:nvSpPr>
        <p:spPr>
          <a:xfrm>
            <a:off x="6622213" y="2200177"/>
            <a:ext cx="335560" cy="19527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2761864-CEEC-4F37-9FBC-3EF3ED079305}"/>
              </a:ext>
            </a:extLst>
          </p:cNvPr>
          <p:cNvSpPr txBox="1"/>
          <p:nvPr/>
        </p:nvSpPr>
        <p:spPr>
          <a:xfrm>
            <a:off x="8634802" y="1268224"/>
            <a:ext cx="2397836" cy="646331"/>
          </a:xfrm>
          <a:prstGeom prst="rect">
            <a:avLst/>
          </a:prstGeom>
          <a:noFill/>
        </p:spPr>
        <p:txBody>
          <a:bodyPr wrap="none" rtlCol="0">
            <a:spAutoFit/>
          </a:bodyPr>
          <a:lstStyle/>
          <a:p>
            <a:r>
              <a:rPr lang="en-US" dirty="0" err="1"/>
              <a:t>loadFactor</a:t>
            </a:r>
            <a:r>
              <a:rPr lang="en-US" dirty="0"/>
              <a:t> = 0.4</a:t>
            </a:r>
          </a:p>
          <a:p>
            <a:r>
              <a:rPr lang="en-US" dirty="0" err="1"/>
              <a:t>MaxLoadFactor</a:t>
            </a:r>
            <a:r>
              <a:rPr lang="en-US" dirty="0"/>
              <a:t> = 0.7</a:t>
            </a:r>
          </a:p>
        </p:txBody>
      </p:sp>
    </p:spTree>
    <p:extLst>
      <p:ext uri="{BB962C8B-B14F-4D97-AF65-F5344CB8AC3E}">
        <p14:creationId xmlns:p14="http://schemas.microsoft.com/office/powerpoint/2010/main" val="33554659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3 min to write down a summary of the following:</a:t>
            </a:r>
          </a:p>
          <a:p>
            <a:pPr lvl="1"/>
            <a:r>
              <a:rPr lang="en-US" dirty="0"/>
              <a:t>What is a HashMap</a:t>
            </a:r>
          </a:p>
          <a:p>
            <a:pPr lvl="1"/>
            <a:r>
              <a:rPr lang="en-US" dirty="0"/>
              <a:t>What is the idea of Hash Functions?</a:t>
            </a:r>
          </a:p>
          <a:p>
            <a:pPr lvl="2"/>
            <a:r>
              <a:rPr lang="en-US" dirty="0"/>
              <a:t>How are they integrated into Hash Maps</a:t>
            </a:r>
          </a:p>
          <a:p>
            <a:pPr lvl="1"/>
            <a:r>
              <a:rPr lang="en-US" dirty="0"/>
              <a:t>What is external chaining?</a:t>
            </a:r>
          </a:p>
        </p:txBody>
      </p:sp>
    </p:spTree>
    <p:extLst>
      <p:ext uri="{BB962C8B-B14F-4D97-AF65-F5344CB8AC3E}">
        <p14:creationId xmlns:p14="http://schemas.microsoft.com/office/powerpoint/2010/main" val="326177875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Open Addressing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Another we can handle collisions is a type of method called Open Addressing</a:t>
            </a:r>
          </a:p>
        </p:txBody>
      </p:sp>
    </p:spTree>
    <p:extLst>
      <p:ext uri="{BB962C8B-B14F-4D97-AF65-F5344CB8AC3E}">
        <p14:creationId xmlns:p14="http://schemas.microsoft.com/office/powerpoint/2010/main" val="4111586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Open Addressing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Another we can handle collisions is a type of method called Open Addressing</a:t>
            </a:r>
          </a:p>
          <a:p>
            <a:pPr lvl="1"/>
            <a:r>
              <a:rPr lang="en-US" dirty="0"/>
              <a:t>When we have a collision at an index, we find alternative locations inside the array until we find our entry or an empty cell.</a:t>
            </a:r>
          </a:p>
        </p:txBody>
      </p:sp>
    </p:spTree>
    <p:extLst>
      <p:ext uri="{BB962C8B-B14F-4D97-AF65-F5344CB8AC3E}">
        <p14:creationId xmlns:p14="http://schemas.microsoft.com/office/powerpoint/2010/main" val="653514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Unique Info…</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student information could I use to uniquely identify a student?</a:t>
            </a:r>
          </a:p>
          <a:p>
            <a:pPr lvl="1"/>
            <a:r>
              <a:rPr lang="en-US" dirty="0"/>
              <a:t>Every Georgia Tech student has a unique GTID number.</a:t>
            </a:r>
          </a:p>
          <a:p>
            <a:pPr lvl="1"/>
            <a:r>
              <a:rPr lang="en-US" dirty="0"/>
              <a:t>My program will allow me to search for GTID’s, and with this information I can successfully return a unique student’s GPA!</a:t>
            </a:r>
          </a:p>
          <a:p>
            <a:pPr lvl="2"/>
            <a:r>
              <a:rPr lang="en-US" dirty="0" err="1"/>
              <a:t>Joonho’s</a:t>
            </a:r>
            <a:r>
              <a:rPr lang="en-US" dirty="0"/>
              <a:t> GTID = 902905XXX</a:t>
            </a:r>
          </a:p>
          <a:p>
            <a:pPr lvl="1"/>
            <a:r>
              <a:rPr lang="en-US" dirty="0"/>
              <a:t>You could also use other unique information such as SSN, email address, etc.</a:t>
            </a:r>
          </a:p>
          <a:p>
            <a:pPr lvl="2"/>
            <a:r>
              <a:rPr lang="en-US" dirty="0" err="1"/>
              <a:t>Joonho’s</a:t>
            </a:r>
            <a:r>
              <a:rPr lang="en-US" dirty="0"/>
              <a:t> SSN = yea right</a:t>
            </a:r>
          </a:p>
          <a:p>
            <a:endParaRPr lang="en-US" dirty="0"/>
          </a:p>
          <a:p>
            <a:pPr lvl="1"/>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247258778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Open Addressing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Another we can handle collisions is a type of method called Open Addressing</a:t>
            </a:r>
          </a:p>
          <a:p>
            <a:pPr lvl="1"/>
            <a:r>
              <a:rPr lang="en-US" dirty="0"/>
              <a:t>When we have a collision at an index, we find alternative locations inside the array until we find our entry or an empty cell.</a:t>
            </a:r>
          </a:p>
          <a:p>
            <a:pPr lvl="1"/>
            <a:r>
              <a:rPr lang="en-US" dirty="0"/>
              <a:t>This idea of continually looking at alternative locations is called </a:t>
            </a:r>
            <a:r>
              <a:rPr lang="en-US" b="1"/>
              <a:t>probing</a:t>
            </a:r>
            <a:r>
              <a:rPr lang="en-US"/>
              <a:t>.</a:t>
            </a:r>
            <a:endParaRPr lang="en-US" dirty="0"/>
          </a:p>
        </p:txBody>
      </p:sp>
    </p:spTree>
    <p:extLst>
      <p:ext uri="{BB962C8B-B14F-4D97-AF65-F5344CB8AC3E}">
        <p14:creationId xmlns:p14="http://schemas.microsoft.com/office/powerpoint/2010/main" val="261044981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Open Addressing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Another we can handle collisions is a type of method called Open Addressing</a:t>
            </a:r>
          </a:p>
          <a:p>
            <a:pPr lvl="1"/>
            <a:r>
              <a:rPr lang="en-US" dirty="0"/>
              <a:t>When we have a collision at an index, we find alternative locations inside the array until we find our entry or an empty cell.</a:t>
            </a:r>
          </a:p>
          <a:p>
            <a:pPr lvl="1"/>
            <a:r>
              <a:rPr lang="en-US" dirty="0"/>
              <a:t>This idea of continually looking at alternative locations is called </a:t>
            </a:r>
            <a:r>
              <a:rPr lang="en-US" b="1" dirty="0"/>
              <a:t>probing</a:t>
            </a:r>
            <a:r>
              <a:rPr lang="en-US" dirty="0"/>
              <a:t>.</a:t>
            </a:r>
          </a:p>
          <a:p>
            <a:pPr lvl="1"/>
            <a:r>
              <a:rPr lang="en-US" dirty="0"/>
              <a:t>We will go over 3 different types of probing:</a:t>
            </a:r>
          </a:p>
        </p:txBody>
      </p:sp>
    </p:spTree>
    <p:extLst>
      <p:ext uri="{BB962C8B-B14F-4D97-AF65-F5344CB8AC3E}">
        <p14:creationId xmlns:p14="http://schemas.microsoft.com/office/powerpoint/2010/main" val="10652411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Open Addressing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Another we can handle collisions is a type of method called Open Addressing</a:t>
            </a:r>
          </a:p>
          <a:p>
            <a:pPr lvl="1"/>
            <a:r>
              <a:rPr lang="en-US" dirty="0"/>
              <a:t>When we have a collision at an index, we find alternative locations inside the array until we find our entry or an empty cell.</a:t>
            </a:r>
          </a:p>
          <a:p>
            <a:pPr lvl="1"/>
            <a:r>
              <a:rPr lang="en-US" dirty="0"/>
              <a:t>This idea of continually looking at alternative locations is called </a:t>
            </a:r>
            <a:r>
              <a:rPr lang="en-US" b="1" dirty="0"/>
              <a:t>probing</a:t>
            </a:r>
            <a:r>
              <a:rPr lang="en-US" dirty="0"/>
              <a:t>.</a:t>
            </a:r>
          </a:p>
          <a:p>
            <a:pPr lvl="1"/>
            <a:r>
              <a:rPr lang="en-US" dirty="0"/>
              <a:t>We will go over 3 different types of probing:</a:t>
            </a:r>
          </a:p>
          <a:p>
            <a:pPr lvl="2"/>
            <a:r>
              <a:rPr lang="en-US" dirty="0"/>
              <a:t>Linear Probing</a:t>
            </a:r>
          </a:p>
          <a:p>
            <a:pPr lvl="2"/>
            <a:r>
              <a:rPr lang="en-US" dirty="0"/>
              <a:t>Quadratic Probing</a:t>
            </a:r>
          </a:p>
          <a:p>
            <a:pPr lvl="2"/>
            <a:r>
              <a:rPr lang="en-US" dirty="0"/>
              <a:t>Double Hashing</a:t>
            </a:r>
          </a:p>
          <a:p>
            <a:pPr marL="365760" lvl="1" indent="0">
              <a:buNone/>
            </a:pPr>
            <a:endParaRPr lang="en-US" dirty="0"/>
          </a:p>
        </p:txBody>
      </p:sp>
    </p:spTree>
    <p:extLst>
      <p:ext uri="{BB962C8B-B14F-4D97-AF65-F5344CB8AC3E}">
        <p14:creationId xmlns:p14="http://schemas.microsoft.com/office/powerpoint/2010/main" val="303192844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Linear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sequential cells at </a:t>
            </a:r>
            <a:r>
              <a:rPr lang="en-US" dirty="0" err="1"/>
              <a:t>i</a:t>
            </a:r>
            <a:r>
              <a:rPr lang="en-US" dirty="0"/>
              <a:t> + 1, </a:t>
            </a:r>
            <a:r>
              <a:rPr lang="en-US" dirty="0" err="1"/>
              <a:t>i</a:t>
            </a:r>
            <a:r>
              <a:rPr lang="en-US" dirty="0"/>
              <a:t> + 2, </a:t>
            </a:r>
            <a:r>
              <a:rPr lang="en-US" dirty="0" err="1"/>
              <a:t>i</a:t>
            </a:r>
            <a:r>
              <a:rPr lang="en-US" dirty="0"/>
              <a:t> + 3, and so on until:</a:t>
            </a:r>
          </a:p>
          <a:p>
            <a:pPr lvl="1"/>
            <a:r>
              <a:rPr lang="en-US" dirty="0"/>
              <a:t>We find our entry with our key</a:t>
            </a:r>
          </a:p>
          <a:p>
            <a:pPr lvl="1"/>
            <a:r>
              <a:rPr lang="en-US" dirty="0"/>
              <a:t>We find an empty array index.</a:t>
            </a:r>
          </a:p>
          <a:p>
            <a:pPr marL="365760" lvl="1" indent="0">
              <a:buNone/>
            </a:pPr>
            <a:endParaRPr lang="en-US" dirty="0"/>
          </a:p>
        </p:txBody>
      </p:sp>
    </p:spTree>
    <p:extLst>
      <p:ext uri="{BB962C8B-B14F-4D97-AF65-F5344CB8AC3E}">
        <p14:creationId xmlns:p14="http://schemas.microsoft.com/office/powerpoint/2010/main" val="320675954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Linear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sequential cells at </a:t>
            </a:r>
            <a:r>
              <a:rPr lang="en-US" dirty="0" err="1"/>
              <a:t>i</a:t>
            </a:r>
            <a:r>
              <a:rPr lang="en-US" dirty="0"/>
              <a:t> + 1, </a:t>
            </a:r>
            <a:r>
              <a:rPr lang="en-US" dirty="0" err="1"/>
              <a:t>i</a:t>
            </a:r>
            <a:r>
              <a:rPr lang="en-US" dirty="0"/>
              <a:t> + 2, </a:t>
            </a:r>
            <a:r>
              <a:rPr lang="en-US" dirty="0" err="1"/>
              <a:t>i</a:t>
            </a:r>
            <a:r>
              <a:rPr lang="en-US" dirty="0"/>
              <a:t> + 3, and so on until:</a:t>
            </a:r>
          </a:p>
          <a:p>
            <a:pPr lvl="1"/>
            <a:r>
              <a:rPr lang="en-US" dirty="0"/>
              <a:t>We find our entry with our key</a:t>
            </a:r>
          </a:p>
          <a:p>
            <a:pPr lvl="1"/>
            <a:r>
              <a:rPr lang="en-US" dirty="0"/>
              <a:t>We find an empty array index.</a:t>
            </a:r>
          </a:p>
          <a:p>
            <a:r>
              <a:rPr lang="en-US" dirty="0"/>
              <a:t>For adding and searching, we start out with index </a:t>
            </a:r>
            <a:r>
              <a:rPr lang="en-US" dirty="0" err="1"/>
              <a:t>i</a:t>
            </a:r>
            <a:r>
              <a:rPr lang="en-US" dirty="0"/>
              <a:t>, then continually increment </a:t>
            </a:r>
            <a:r>
              <a:rPr lang="en-US" dirty="0" err="1"/>
              <a:t>i</a:t>
            </a:r>
            <a:r>
              <a:rPr lang="en-US" dirty="0"/>
              <a:t> until we find our index.</a:t>
            </a:r>
          </a:p>
          <a:p>
            <a:endParaRPr lang="en-US" dirty="0"/>
          </a:p>
          <a:p>
            <a:pPr marL="365760" lvl="1" indent="0">
              <a:buNone/>
            </a:pPr>
            <a:endParaRPr lang="en-US" dirty="0"/>
          </a:p>
        </p:txBody>
      </p:sp>
    </p:spTree>
    <p:extLst>
      <p:ext uri="{BB962C8B-B14F-4D97-AF65-F5344CB8AC3E}">
        <p14:creationId xmlns:p14="http://schemas.microsoft.com/office/powerpoint/2010/main" val="182914145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477328"/>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p:txBody>
      </p:sp>
      <p:sp>
        <p:nvSpPr>
          <p:cNvPr id="9" name="Rectangle 8">
            <a:extLst>
              <a:ext uri="{FF2B5EF4-FFF2-40B4-BE49-F238E27FC236}">
                <a16:creationId xmlns:a16="http://schemas.microsoft.com/office/drawing/2014/main" id="{6B74BEED-BCCA-43A2-B003-8D3C7BD72C83}"/>
              </a:ext>
            </a:extLst>
          </p:cNvPr>
          <p:cNvSpPr/>
          <p:nvPr/>
        </p:nvSpPr>
        <p:spPr>
          <a:xfrm>
            <a:off x="4818785" y="1918687"/>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a:t>(“red8”, 3.4)</a:t>
            </a:r>
            <a:endParaRPr lang="en-US" dirty="0"/>
          </a:p>
        </p:txBody>
      </p:sp>
    </p:spTree>
    <p:extLst>
      <p:ext uri="{BB962C8B-B14F-4D97-AF65-F5344CB8AC3E}">
        <p14:creationId xmlns:p14="http://schemas.microsoft.com/office/powerpoint/2010/main" val="221118956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880549" cy="2031325"/>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if (</a:t>
            </a:r>
            <a:r>
              <a:rPr lang="en-US" dirty="0" err="1"/>
              <a:t>arr</a:t>
            </a:r>
            <a:r>
              <a:rPr lang="en-US" dirty="0"/>
              <a:t>[index] is occupied),</a:t>
            </a:r>
          </a:p>
          <a:p>
            <a:r>
              <a:rPr lang="en-US" dirty="0"/>
              <a:t>    index = (index + 1)% </a:t>
            </a:r>
            <a:r>
              <a:rPr lang="en-US" dirty="0" err="1"/>
              <a:t>arr.length</a:t>
            </a:r>
            <a:endParaRPr lang="en-US" dirty="0"/>
          </a:p>
        </p:txBody>
      </p:sp>
      <p:sp>
        <p:nvSpPr>
          <p:cNvPr id="9" name="Rectangle 8">
            <a:extLst>
              <a:ext uri="{FF2B5EF4-FFF2-40B4-BE49-F238E27FC236}">
                <a16:creationId xmlns:a16="http://schemas.microsoft.com/office/drawing/2014/main" id="{6B74BEED-BCCA-43A2-B003-8D3C7BD72C83}"/>
              </a:ext>
            </a:extLst>
          </p:cNvPr>
          <p:cNvSpPr/>
          <p:nvPr/>
        </p:nvSpPr>
        <p:spPr>
          <a:xfrm>
            <a:off x="4810396" y="2321358"/>
            <a:ext cx="1783351" cy="39667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dirty="0"/>
              <a:t>(“red8”, 3.4)</a:t>
            </a:r>
          </a:p>
        </p:txBody>
      </p:sp>
    </p:spTree>
    <p:extLst>
      <p:ext uri="{BB962C8B-B14F-4D97-AF65-F5344CB8AC3E}">
        <p14:creationId xmlns:p14="http://schemas.microsoft.com/office/powerpoint/2010/main" val="88163622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4262195309"/>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880549" cy="2308324"/>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  index = 1</a:t>
            </a:r>
          </a:p>
          <a:p>
            <a:r>
              <a:rPr lang="en-US" dirty="0"/>
              <a:t>  if (</a:t>
            </a:r>
            <a:r>
              <a:rPr lang="en-US" dirty="0" err="1"/>
              <a:t>arr</a:t>
            </a:r>
            <a:r>
              <a:rPr lang="en-US" dirty="0"/>
              <a:t>[index] is occupied),</a:t>
            </a:r>
          </a:p>
          <a:p>
            <a:r>
              <a:rPr lang="en-US" dirty="0"/>
              <a:t>    index = (index + 1)% </a:t>
            </a:r>
            <a:r>
              <a:rPr lang="en-US" dirty="0" err="1"/>
              <a:t>arr.length</a:t>
            </a:r>
            <a:endParaRPr lang="en-US" dirty="0"/>
          </a:p>
          <a:p>
            <a:r>
              <a:rPr lang="en-US" dirty="0"/>
              <a:t>  </a:t>
            </a:r>
            <a:r>
              <a:rPr lang="en-US" dirty="0" err="1"/>
              <a:t>arr</a:t>
            </a:r>
            <a:r>
              <a:rPr lang="en-US" dirty="0"/>
              <a:t>[index] = (“red8,” 3.4)</a:t>
            </a:r>
          </a:p>
        </p:txBody>
      </p:sp>
    </p:spTree>
    <p:extLst>
      <p:ext uri="{BB962C8B-B14F-4D97-AF65-F5344CB8AC3E}">
        <p14:creationId xmlns:p14="http://schemas.microsoft.com/office/powerpoint/2010/main" val="36275884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Linear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sequential cells at </a:t>
            </a:r>
            <a:r>
              <a:rPr lang="en-US" dirty="0" err="1"/>
              <a:t>i</a:t>
            </a:r>
            <a:r>
              <a:rPr lang="en-US" dirty="0"/>
              <a:t> + 1, </a:t>
            </a:r>
            <a:r>
              <a:rPr lang="en-US" dirty="0" err="1"/>
              <a:t>i</a:t>
            </a:r>
            <a:r>
              <a:rPr lang="en-US" dirty="0"/>
              <a:t> + 2, </a:t>
            </a:r>
            <a:r>
              <a:rPr lang="en-US" dirty="0" err="1"/>
              <a:t>i</a:t>
            </a:r>
            <a:r>
              <a:rPr lang="en-US" dirty="0"/>
              <a:t> + 3, and so on until:</a:t>
            </a:r>
          </a:p>
          <a:p>
            <a:pPr lvl="1"/>
            <a:r>
              <a:rPr lang="en-US" dirty="0"/>
              <a:t>We find our entry with our key</a:t>
            </a:r>
          </a:p>
          <a:p>
            <a:pPr lvl="1"/>
            <a:r>
              <a:rPr lang="en-US" dirty="0"/>
              <a:t>We find an empty array index.</a:t>
            </a:r>
          </a:p>
          <a:p>
            <a:r>
              <a:rPr lang="en-US" dirty="0"/>
              <a:t>For adding and searching, we start out with index </a:t>
            </a:r>
            <a:r>
              <a:rPr lang="en-US" dirty="0" err="1"/>
              <a:t>i</a:t>
            </a:r>
            <a:r>
              <a:rPr lang="en-US" dirty="0"/>
              <a:t>, then continually increment </a:t>
            </a:r>
            <a:r>
              <a:rPr lang="en-US" dirty="0" err="1"/>
              <a:t>i</a:t>
            </a:r>
            <a:r>
              <a:rPr lang="en-US" dirty="0"/>
              <a:t> until we find our index.</a:t>
            </a:r>
          </a:p>
          <a:p>
            <a:endParaRPr lang="en-US" dirty="0"/>
          </a:p>
          <a:p>
            <a:pPr marL="365760" lvl="1" indent="0">
              <a:buNone/>
            </a:pPr>
            <a:endParaRPr lang="en-US" dirty="0"/>
          </a:p>
        </p:txBody>
      </p:sp>
    </p:spTree>
    <p:extLst>
      <p:ext uri="{BB962C8B-B14F-4D97-AF65-F5344CB8AC3E}">
        <p14:creationId xmlns:p14="http://schemas.microsoft.com/office/powerpoint/2010/main" val="62315271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Linear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sequential cells at </a:t>
            </a:r>
            <a:r>
              <a:rPr lang="en-US" dirty="0" err="1"/>
              <a:t>i</a:t>
            </a:r>
            <a:r>
              <a:rPr lang="en-US" dirty="0"/>
              <a:t> + 1, </a:t>
            </a:r>
            <a:r>
              <a:rPr lang="en-US" dirty="0" err="1"/>
              <a:t>i</a:t>
            </a:r>
            <a:r>
              <a:rPr lang="en-US" dirty="0"/>
              <a:t> + 2, </a:t>
            </a:r>
            <a:r>
              <a:rPr lang="en-US" dirty="0" err="1"/>
              <a:t>i</a:t>
            </a:r>
            <a:r>
              <a:rPr lang="en-US" dirty="0"/>
              <a:t> + 3, and so on until:</a:t>
            </a:r>
          </a:p>
          <a:p>
            <a:pPr lvl="1"/>
            <a:r>
              <a:rPr lang="en-US" dirty="0"/>
              <a:t>We find our entry with our key</a:t>
            </a:r>
          </a:p>
          <a:p>
            <a:pPr lvl="1"/>
            <a:r>
              <a:rPr lang="en-US" dirty="0"/>
              <a:t>We find an empty array index.</a:t>
            </a:r>
          </a:p>
          <a:p>
            <a:r>
              <a:rPr lang="en-US" dirty="0"/>
              <a:t>For adding and searching, we start out with index </a:t>
            </a:r>
            <a:r>
              <a:rPr lang="en-US" dirty="0" err="1"/>
              <a:t>i</a:t>
            </a:r>
            <a:r>
              <a:rPr lang="en-US" dirty="0"/>
              <a:t>, then continually increment </a:t>
            </a:r>
            <a:r>
              <a:rPr lang="en-US" dirty="0" err="1"/>
              <a:t>i</a:t>
            </a:r>
            <a:r>
              <a:rPr lang="en-US" dirty="0"/>
              <a:t> until we find our index.</a:t>
            </a:r>
          </a:p>
          <a:p>
            <a:r>
              <a:rPr lang="en-US" dirty="0"/>
              <a:t>What about removing?</a:t>
            </a:r>
          </a:p>
          <a:p>
            <a:endParaRPr lang="en-US" dirty="0"/>
          </a:p>
          <a:p>
            <a:pPr marL="365760" lvl="1" indent="0">
              <a:buNone/>
            </a:pPr>
            <a:endParaRPr lang="en-US" dirty="0"/>
          </a:p>
        </p:txBody>
      </p:sp>
    </p:spTree>
    <p:extLst>
      <p:ext uri="{BB962C8B-B14F-4D97-AF65-F5344CB8AC3E}">
        <p14:creationId xmlns:p14="http://schemas.microsoft.com/office/powerpoint/2010/main" val="2917120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Unique Info…</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student information could I use to uniquely identify a student?</a:t>
            </a:r>
          </a:p>
          <a:p>
            <a:pPr lvl="1"/>
            <a:r>
              <a:rPr lang="en-US" dirty="0"/>
              <a:t>Every Georgia Tech student has a unique GTID number.</a:t>
            </a:r>
          </a:p>
          <a:p>
            <a:pPr lvl="1"/>
            <a:r>
              <a:rPr lang="en-US" dirty="0"/>
              <a:t>My program will allow me to search for GTID’s, and with this information I can successfully return a unique student’s GPA!</a:t>
            </a:r>
          </a:p>
          <a:p>
            <a:pPr lvl="2"/>
            <a:r>
              <a:rPr lang="en-US" dirty="0" err="1"/>
              <a:t>Joonho’s</a:t>
            </a:r>
            <a:r>
              <a:rPr lang="en-US" dirty="0"/>
              <a:t> GTID = 902905XXX</a:t>
            </a:r>
          </a:p>
          <a:p>
            <a:pPr lvl="1"/>
            <a:r>
              <a:rPr lang="en-US" dirty="0"/>
              <a:t>You could also use other unique information such as SSN, email address, etc.</a:t>
            </a:r>
          </a:p>
          <a:p>
            <a:pPr lvl="2"/>
            <a:r>
              <a:rPr lang="en-US" dirty="0" err="1"/>
              <a:t>Joonho’s</a:t>
            </a:r>
            <a:r>
              <a:rPr lang="en-US" dirty="0"/>
              <a:t> SSN = yea right</a:t>
            </a:r>
          </a:p>
          <a:p>
            <a:r>
              <a:rPr lang="en-US" dirty="0"/>
              <a:t>This unique value is called a </a:t>
            </a:r>
            <a:r>
              <a:rPr lang="en-US" b="1" dirty="0"/>
              <a:t>key</a:t>
            </a:r>
            <a:endParaRPr lang="en-US" dirty="0"/>
          </a:p>
          <a:p>
            <a:endParaRPr lang="en-US" dirty="0"/>
          </a:p>
          <a:p>
            <a:pPr lvl="1"/>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279821580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For removing, we cannot simply find our entry and delete the cell</a:t>
            </a:r>
          </a:p>
          <a:p>
            <a:pPr lvl="1"/>
            <a:r>
              <a:rPr lang="en-US" dirty="0"/>
              <a:t>What if all our entries hashed at index 1 and we then delete index 1?</a:t>
            </a:r>
          </a:p>
        </p:txBody>
      </p:sp>
    </p:spTree>
    <p:extLst>
      <p:ext uri="{BB962C8B-B14F-4D97-AF65-F5344CB8AC3E}">
        <p14:creationId xmlns:p14="http://schemas.microsoft.com/office/powerpoint/2010/main" val="245951242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For removing, we cannot simply find our entry and delete the cell</a:t>
            </a:r>
          </a:p>
          <a:p>
            <a:pPr lvl="1"/>
            <a:r>
              <a:rPr lang="en-US" dirty="0"/>
              <a:t>What if all our entries hashed at index 1 and we then delete index 1?</a:t>
            </a:r>
          </a:p>
          <a:p>
            <a:pPr lvl="2"/>
            <a:r>
              <a:rPr lang="en-US" dirty="0"/>
              <a:t>If we were to search for another key that hashed to index 1 but probed to index 3, we would be unable to locate that key.</a:t>
            </a:r>
          </a:p>
        </p:txBody>
      </p:sp>
    </p:spTree>
    <p:extLst>
      <p:ext uri="{BB962C8B-B14F-4D97-AF65-F5344CB8AC3E}">
        <p14:creationId xmlns:p14="http://schemas.microsoft.com/office/powerpoint/2010/main" val="388269119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881353305"/>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200329"/>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p:txBody>
      </p:sp>
    </p:spTree>
    <p:extLst>
      <p:ext uri="{BB962C8B-B14F-4D97-AF65-F5344CB8AC3E}">
        <p14:creationId xmlns:p14="http://schemas.microsoft.com/office/powerpoint/2010/main" val="371070032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43189069"/>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strike="sngStrike"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477328"/>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p:txBody>
      </p:sp>
    </p:spTree>
    <p:extLst>
      <p:ext uri="{BB962C8B-B14F-4D97-AF65-F5344CB8AC3E}">
        <p14:creationId xmlns:p14="http://schemas.microsoft.com/office/powerpoint/2010/main" val="19152110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596863766"/>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sng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477328"/>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p:txBody>
      </p:sp>
    </p:spTree>
    <p:extLst>
      <p:ext uri="{BB962C8B-B14F-4D97-AF65-F5344CB8AC3E}">
        <p14:creationId xmlns:p14="http://schemas.microsoft.com/office/powerpoint/2010/main" val="22005053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a:p>
            <a:r>
              <a:rPr lang="en-US" dirty="0"/>
              <a:t>search(“red8”)</a:t>
            </a:r>
          </a:p>
        </p:txBody>
      </p:sp>
    </p:spTree>
    <p:extLst>
      <p:ext uri="{BB962C8B-B14F-4D97-AF65-F5344CB8AC3E}">
        <p14:creationId xmlns:p14="http://schemas.microsoft.com/office/powerpoint/2010/main" val="346033049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18098" cy="2308324"/>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a:p>
            <a:r>
              <a:rPr lang="en-US" dirty="0"/>
              <a:t>search(“red8”)</a:t>
            </a:r>
          </a:p>
          <a:p>
            <a:r>
              <a:rPr lang="en-US" dirty="0"/>
              <a:t>  index = 1</a:t>
            </a:r>
          </a:p>
          <a:p>
            <a:r>
              <a:rPr lang="en-US" dirty="0"/>
              <a:t>  if (</a:t>
            </a:r>
            <a:r>
              <a:rPr lang="en-US" dirty="0" err="1"/>
              <a:t>arr</a:t>
            </a:r>
            <a:r>
              <a:rPr lang="en-US" dirty="0"/>
              <a:t>[index] == null) stop</a:t>
            </a:r>
          </a:p>
        </p:txBody>
      </p:sp>
      <p:sp>
        <p:nvSpPr>
          <p:cNvPr id="5" name="Arrow: Right 4">
            <a:extLst>
              <a:ext uri="{FF2B5EF4-FFF2-40B4-BE49-F238E27FC236}">
                <a16:creationId xmlns:a16="http://schemas.microsoft.com/office/drawing/2014/main" id="{6989A5FF-C4BD-48B8-BF2A-7D234928E353}"/>
              </a:ext>
            </a:extLst>
          </p:cNvPr>
          <p:cNvSpPr/>
          <p:nvPr/>
        </p:nvSpPr>
        <p:spPr>
          <a:xfrm rot="10800000">
            <a:off x="4630723" y="2018983"/>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9065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For removing, we cannot simply find our entry and delete the cell</a:t>
            </a:r>
          </a:p>
          <a:p>
            <a:pPr lvl="1"/>
            <a:r>
              <a:rPr lang="en-US" dirty="0"/>
              <a:t>What if all our entries hashed at index 1 and we then delete index 1?</a:t>
            </a:r>
          </a:p>
          <a:p>
            <a:pPr lvl="2"/>
            <a:r>
              <a:rPr lang="en-US" dirty="0"/>
              <a:t>If we were to search for another key that hashed to index 1 but probed to index 3, we would be unable to locate that key.</a:t>
            </a:r>
          </a:p>
        </p:txBody>
      </p:sp>
    </p:spTree>
    <p:extLst>
      <p:ext uri="{BB962C8B-B14F-4D97-AF65-F5344CB8AC3E}">
        <p14:creationId xmlns:p14="http://schemas.microsoft.com/office/powerpoint/2010/main" val="87846990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For removing, we cannot simply find our entry and delete the cell</a:t>
            </a:r>
          </a:p>
          <a:p>
            <a:pPr lvl="1"/>
            <a:r>
              <a:rPr lang="en-US" dirty="0"/>
              <a:t>What if all our entries hashed at index 1 and we then delete index 1?</a:t>
            </a:r>
          </a:p>
          <a:p>
            <a:pPr lvl="2"/>
            <a:r>
              <a:rPr lang="en-US" dirty="0"/>
              <a:t>If we were to search for another key that hashed to index 1 but probed to index 3, we would be unable to locate that key.</a:t>
            </a:r>
          </a:p>
          <a:p>
            <a:r>
              <a:rPr lang="en-US" dirty="0"/>
              <a:t>We will do a </a:t>
            </a:r>
            <a:r>
              <a:rPr lang="en-US" b="1" dirty="0"/>
              <a:t>lazy removal </a:t>
            </a:r>
            <a:r>
              <a:rPr lang="en-US" dirty="0"/>
              <a:t>by not removing our entry, but marking it with a flag value and pretending it’s removed</a:t>
            </a:r>
          </a:p>
        </p:txBody>
      </p:sp>
    </p:spTree>
    <p:extLst>
      <p:ext uri="{BB962C8B-B14F-4D97-AF65-F5344CB8AC3E}">
        <p14:creationId xmlns:p14="http://schemas.microsoft.com/office/powerpoint/2010/main" val="338391578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For removing, we cannot simply find our entry and delete the cell</a:t>
            </a:r>
          </a:p>
          <a:p>
            <a:pPr lvl="1"/>
            <a:r>
              <a:rPr lang="en-US" dirty="0"/>
              <a:t>What if all our entries hashed at index 1 and we then delete index 1?</a:t>
            </a:r>
          </a:p>
          <a:p>
            <a:pPr lvl="2"/>
            <a:r>
              <a:rPr lang="en-US" dirty="0"/>
              <a:t>If we were to search for another key that hashed to index 1 but probed to index 3, we would be unable to locate that key.</a:t>
            </a:r>
          </a:p>
          <a:p>
            <a:r>
              <a:rPr lang="en-US" dirty="0"/>
              <a:t>We will do a </a:t>
            </a:r>
            <a:r>
              <a:rPr lang="en-US" b="1" dirty="0"/>
              <a:t>lazy removal </a:t>
            </a:r>
            <a:r>
              <a:rPr lang="en-US" dirty="0"/>
              <a:t>by not removing our entry, but marking it with a flag value and pretending it’s removed</a:t>
            </a:r>
          </a:p>
          <a:p>
            <a:pPr lvl="1"/>
            <a:r>
              <a:rPr lang="en-US" dirty="0"/>
              <a:t>Our Entry class will include a </a:t>
            </a:r>
            <a:r>
              <a:rPr lang="en-US" dirty="0" err="1"/>
              <a:t>boolean</a:t>
            </a:r>
            <a:r>
              <a:rPr lang="en-US" dirty="0"/>
              <a:t> flag that indicates whether it has been marked as removed or not.</a:t>
            </a:r>
          </a:p>
        </p:txBody>
      </p:sp>
    </p:spTree>
    <p:extLst>
      <p:ext uri="{BB962C8B-B14F-4D97-AF65-F5344CB8AC3E}">
        <p14:creationId xmlns:p14="http://schemas.microsoft.com/office/powerpoint/2010/main" val="732975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Functions…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Our program requires us to use this unique info to perform functions:</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109365427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200329"/>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p:txBody>
      </p:sp>
    </p:spTree>
    <p:extLst>
      <p:ext uri="{BB962C8B-B14F-4D97-AF65-F5344CB8AC3E}">
        <p14:creationId xmlns:p14="http://schemas.microsoft.com/office/powerpoint/2010/main" val="140184015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491752281"/>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strike="noStrike"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477328"/>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p:txBody>
      </p:sp>
      <p:pic>
        <p:nvPicPr>
          <p:cNvPr id="7" name="Graphic 6" descr="Bookmark">
            <a:extLst>
              <a:ext uri="{FF2B5EF4-FFF2-40B4-BE49-F238E27FC236}">
                <a16:creationId xmlns:a16="http://schemas.microsoft.com/office/drawing/2014/main" id="{430757AB-3B50-4077-A5F3-B87AD2CD64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7393" y="1876814"/>
            <a:ext cx="467876" cy="467876"/>
          </a:xfrm>
          <a:prstGeom prst="rect">
            <a:avLst/>
          </a:prstGeom>
        </p:spPr>
      </p:pic>
    </p:spTree>
    <p:extLst>
      <p:ext uri="{BB962C8B-B14F-4D97-AF65-F5344CB8AC3E}">
        <p14:creationId xmlns:p14="http://schemas.microsoft.com/office/powerpoint/2010/main" val="295936020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4223542974"/>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strike="noStrike"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87843" cy="1754326"/>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a:p>
            <a:r>
              <a:rPr lang="en-US" dirty="0"/>
              <a:t>search(“red8”)</a:t>
            </a:r>
          </a:p>
        </p:txBody>
      </p:sp>
      <p:pic>
        <p:nvPicPr>
          <p:cNvPr id="5" name="Graphic 4" descr="Bookmark">
            <a:extLst>
              <a:ext uri="{FF2B5EF4-FFF2-40B4-BE49-F238E27FC236}">
                <a16:creationId xmlns:a16="http://schemas.microsoft.com/office/drawing/2014/main" id="{324746AD-7BB5-4A8A-BA7F-C7819A4FD6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7393" y="1876814"/>
            <a:ext cx="467876" cy="467876"/>
          </a:xfrm>
          <a:prstGeom prst="rect">
            <a:avLst/>
          </a:prstGeom>
        </p:spPr>
      </p:pic>
    </p:spTree>
    <p:extLst>
      <p:ext uri="{BB962C8B-B14F-4D97-AF65-F5344CB8AC3E}">
        <p14:creationId xmlns:p14="http://schemas.microsoft.com/office/powerpoint/2010/main" val="271008214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557484917"/>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strike="noStrike"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18098" cy="2585323"/>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a:p>
            <a:r>
              <a:rPr lang="en-US" dirty="0"/>
              <a:t>search(“red8”)</a:t>
            </a:r>
          </a:p>
          <a:p>
            <a:r>
              <a:rPr lang="en-US" dirty="0"/>
              <a:t>  index = 1</a:t>
            </a:r>
          </a:p>
          <a:p>
            <a:r>
              <a:rPr lang="en-US" dirty="0"/>
              <a:t>  if (</a:t>
            </a:r>
            <a:r>
              <a:rPr lang="en-US" dirty="0" err="1"/>
              <a:t>arr</a:t>
            </a:r>
            <a:r>
              <a:rPr lang="en-US" dirty="0"/>
              <a:t>[index] == null) stop</a:t>
            </a:r>
            <a:br>
              <a:rPr lang="en-US" dirty="0"/>
            </a:br>
            <a:r>
              <a:rPr lang="en-US" dirty="0"/>
              <a:t>  else probe</a:t>
            </a:r>
          </a:p>
        </p:txBody>
      </p:sp>
      <p:sp>
        <p:nvSpPr>
          <p:cNvPr id="5" name="Arrow: Right 4">
            <a:extLst>
              <a:ext uri="{FF2B5EF4-FFF2-40B4-BE49-F238E27FC236}">
                <a16:creationId xmlns:a16="http://schemas.microsoft.com/office/drawing/2014/main" id="{6989A5FF-C4BD-48B8-BF2A-7D234928E353}"/>
              </a:ext>
            </a:extLst>
          </p:cNvPr>
          <p:cNvSpPr/>
          <p:nvPr/>
        </p:nvSpPr>
        <p:spPr>
          <a:xfrm rot="10800000">
            <a:off x="4630723" y="2018983"/>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ookmark">
            <a:extLst>
              <a:ext uri="{FF2B5EF4-FFF2-40B4-BE49-F238E27FC236}">
                <a16:creationId xmlns:a16="http://schemas.microsoft.com/office/drawing/2014/main" id="{2D8B04D6-8644-4E4D-AE0B-BE2F4EBE8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7393" y="1876814"/>
            <a:ext cx="467876" cy="467876"/>
          </a:xfrm>
          <a:prstGeom prst="rect">
            <a:avLst/>
          </a:prstGeom>
        </p:spPr>
      </p:pic>
    </p:spTree>
    <p:extLst>
      <p:ext uri="{BB962C8B-B14F-4D97-AF65-F5344CB8AC3E}">
        <p14:creationId xmlns:p14="http://schemas.microsoft.com/office/powerpoint/2010/main" val="37004192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strike="noStrike"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18098" cy="2585323"/>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a:p>
            <a:r>
              <a:rPr lang="en-US" dirty="0"/>
              <a:t>search(“red8”)</a:t>
            </a:r>
          </a:p>
          <a:p>
            <a:r>
              <a:rPr lang="en-US" dirty="0"/>
              <a:t>  index = 1</a:t>
            </a:r>
          </a:p>
          <a:p>
            <a:r>
              <a:rPr lang="en-US" dirty="0"/>
              <a:t>  if (</a:t>
            </a:r>
            <a:r>
              <a:rPr lang="en-US" dirty="0" err="1"/>
              <a:t>arr</a:t>
            </a:r>
            <a:r>
              <a:rPr lang="en-US" dirty="0"/>
              <a:t>[index] == null) stop</a:t>
            </a:r>
            <a:br>
              <a:rPr lang="en-US" dirty="0"/>
            </a:br>
            <a:r>
              <a:rPr lang="en-US" dirty="0"/>
              <a:t>  else probe</a:t>
            </a:r>
          </a:p>
        </p:txBody>
      </p:sp>
      <p:sp>
        <p:nvSpPr>
          <p:cNvPr id="5" name="Arrow: Right 4">
            <a:extLst>
              <a:ext uri="{FF2B5EF4-FFF2-40B4-BE49-F238E27FC236}">
                <a16:creationId xmlns:a16="http://schemas.microsoft.com/office/drawing/2014/main" id="{6989A5FF-C4BD-48B8-BF2A-7D234928E353}"/>
              </a:ext>
            </a:extLst>
          </p:cNvPr>
          <p:cNvSpPr/>
          <p:nvPr/>
        </p:nvSpPr>
        <p:spPr>
          <a:xfrm rot="10800000">
            <a:off x="4670758" y="2344690"/>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ookmark">
            <a:extLst>
              <a:ext uri="{FF2B5EF4-FFF2-40B4-BE49-F238E27FC236}">
                <a16:creationId xmlns:a16="http://schemas.microsoft.com/office/drawing/2014/main" id="{2D8B04D6-8644-4E4D-AE0B-BE2F4EBE8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7393" y="1876814"/>
            <a:ext cx="467876" cy="467876"/>
          </a:xfrm>
          <a:prstGeom prst="rect">
            <a:avLst/>
          </a:prstGeom>
        </p:spPr>
      </p:pic>
    </p:spTree>
    <p:extLst>
      <p:ext uri="{BB962C8B-B14F-4D97-AF65-F5344CB8AC3E}">
        <p14:creationId xmlns:p14="http://schemas.microsoft.com/office/powerpoint/2010/main" val="340491034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Remove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strike="noStrike" dirty="0">
                          <a:solidFill>
                            <a:schemeClr val="bg1"/>
                          </a:solidFill>
                        </a:rPr>
                        <a:t>(“jkim866”, 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(“red8”, 3.4)</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(“aa22”, 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(“bb22”, 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18098" cy="2862322"/>
          </a:xfrm>
          <a:prstGeom prst="rect">
            <a:avLst/>
          </a:prstGeom>
          <a:noFill/>
        </p:spPr>
        <p:txBody>
          <a:bodyPr wrap="none" rtlCol="0">
            <a:spAutoFit/>
          </a:bodyPr>
          <a:lstStyle/>
          <a:p>
            <a:r>
              <a:rPr lang="en-US" dirty="0"/>
              <a:t>put(“jkim866”, 4.0) </a:t>
            </a:r>
          </a:p>
          <a:p>
            <a:r>
              <a:rPr lang="en-US" dirty="0"/>
              <a:t>put(“aa22”, 3.8)</a:t>
            </a:r>
            <a:br>
              <a:rPr lang="en-US" dirty="0"/>
            </a:br>
            <a:r>
              <a:rPr lang="en-US" dirty="0"/>
              <a:t>put(“bb22”, 3.3)</a:t>
            </a:r>
          </a:p>
          <a:p>
            <a:r>
              <a:rPr lang="en-US" dirty="0"/>
              <a:t>put(“red8”, 3.4)</a:t>
            </a:r>
          </a:p>
          <a:p>
            <a:r>
              <a:rPr lang="en-US" dirty="0"/>
              <a:t>remove(“jkim866”)</a:t>
            </a:r>
          </a:p>
          <a:p>
            <a:r>
              <a:rPr lang="en-US" dirty="0"/>
              <a:t>search(“red8”)</a:t>
            </a:r>
          </a:p>
          <a:p>
            <a:r>
              <a:rPr lang="en-US" dirty="0"/>
              <a:t>  index = 1</a:t>
            </a:r>
          </a:p>
          <a:p>
            <a:r>
              <a:rPr lang="en-US" dirty="0"/>
              <a:t>  if (</a:t>
            </a:r>
            <a:r>
              <a:rPr lang="en-US" dirty="0" err="1"/>
              <a:t>arr</a:t>
            </a:r>
            <a:r>
              <a:rPr lang="en-US" dirty="0"/>
              <a:t>[index] == null) stop</a:t>
            </a:r>
            <a:br>
              <a:rPr lang="en-US" dirty="0"/>
            </a:br>
            <a:r>
              <a:rPr lang="en-US" dirty="0"/>
              <a:t>  else probe</a:t>
            </a:r>
          </a:p>
          <a:p>
            <a:r>
              <a:rPr lang="en-US" dirty="0"/>
              <a:t>  return 3.4</a:t>
            </a:r>
          </a:p>
        </p:txBody>
      </p:sp>
      <p:sp>
        <p:nvSpPr>
          <p:cNvPr id="5" name="Arrow: Right 4">
            <a:extLst>
              <a:ext uri="{FF2B5EF4-FFF2-40B4-BE49-F238E27FC236}">
                <a16:creationId xmlns:a16="http://schemas.microsoft.com/office/drawing/2014/main" id="{6989A5FF-C4BD-48B8-BF2A-7D234928E353}"/>
              </a:ext>
            </a:extLst>
          </p:cNvPr>
          <p:cNvSpPr/>
          <p:nvPr/>
        </p:nvSpPr>
        <p:spPr>
          <a:xfrm rot="10800000">
            <a:off x="4670758" y="2344690"/>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ookmark">
            <a:extLst>
              <a:ext uri="{FF2B5EF4-FFF2-40B4-BE49-F238E27FC236}">
                <a16:creationId xmlns:a16="http://schemas.microsoft.com/office/drawing/2014/main" id="{2D8B04D6-8644-4E4D-AE0B-BE2F4EBE84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7393" y="1876814"/>
            <a:ext cx="467876" cy="467876"/>
          </a:xfrm>
          <a:prstGeom prst="rect">
            <a:avLst/>
          </a:prstGeom>
        </p:spPr>
      </p:pic>
    </p:spTree>
    <p:extLst>
      <p:ext uri="{BB962C8B-B14F-4D97-AF65-F5344CB8AC3E}">
        <p14:creationId xmlns:p14="http://schemas.microsoft.com/office/powerpoint/2010/main" val="36202868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For removing, we cannot simply find our entry and delete the cell</a:t>
            </a:r>
          </a:p>
          <a:p>
            <a:pPr lvl="1"/>
            <a:r>
              <a:rPr lang="en-US" dirty="0"/>
              <a:t>What if all our entries hashed at index 1 and we then delete index 1?</a:t>
            </a:r>
          </a:p>
          <a:p>
            <a:pPr lvl="2"/>
            <a:r>
              <a:rPr lang="en-US" dirty="0"/>
              <a:t>If we were to search for another key that hashed to index 1 but probed to index 3, we would be unable to locate that key.</a:t>
            </a:r>
          </a:p>
          <a:p>
            <a:r>
              <a:rPr lang="en-US" dirty="0"/>
              <a:t>We will do a </a:t>
            </a:r>
            <a:r>
              <a:rPr lang="en-US" b="1" dirty="0"/>
              <a:t>lazy removal </a:t>
            </a:r>
            <a:r>
              <a:rPr lang="en-US" dirty="0"/>
              <a:t>by not removing our entry, but marking it with a flag value and pretending it’s removed</a:t>
            </a:r>
          </a:p>
          <a:p>
            <a:pPr lvl="1"/>
            <a:r>
              <a:rPr lang="en-US" dirty="0"/>
              <a:t>Our Entry class will include a </a:t>
            </a:r>
            <a:r>
              <a:rPr lang="en-US" dirty="0" err="1"/>
              <a:t>boolean</a:t>
            </a:r>
            <a:r>
              <a:rPr lang="en-US" dirty="0"/>
              <a:t> flag that indicates whether it has been marked as removed or not.</a:t>
            </a:r>
          </a:p>
        </p:txBody>
      </p:sp>
    </p:spTree>
    <p:extLst>
      <p:ext uri="{BB962C8B-B14F-4D97-AF65-F5344CB8AC3E}">
        <p14:creationId xmlns:p14="http://schemas.microsoft.com/office/powerpoint/2010/main" val="319941104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a:xfrm>
            <a:off x="2208213" y="1600200"/>
            <a:ext cx="9372600" cy="4953000"/>
          </a:xfrm>
        </p:spPr>
        <p:txBody>
          <a:bodyPr>
            <a:normAutofit/>
          </a:bodyPr>
          <a:lstStyle/>
          <a:p>
            <a:r>
              <a:rPr lang="en-US" dirty="0"/>
              <a:t>For removing, we cannot simply find our entry and delete the cell</a:t>
            </a:r>
          </a:p>
          <a:p>
            <a:pPr lvl="1"/>
            <a:r>
              <a:rPr lang="en-US" dirty="0"/>
              <a:t>What if all our entries hashed at index 1 and we then delete index 1?</a:t>
            </a:r>
          </a:p>
          <a:p>
            <a:pPr lvl="2"/>
            <a:r>
              <a:rPr lang="en-US" dirty="0"/>
              <a:t>If we were to search for another key that hashed to index 1 but probed to index 3, we would be unable to locate that key.</a:t>
            </a:r>
          </a:p>
          <a:p>
            <a:r>
              <a:rPr lang="en-US" dirty="0"/>
              <a:t>We will do a </a:t>
            </a:r>
            <a:r>
              <a:rPr lang="en-US" b="1" dirty="0"/>
              <a:t>lazy removal </a:t>
            </a:r>
            <a:r>
              <a:rPr lang="en-US" dirty="0"/>
              <a:t>by not removing our entry, but marking it with a flag value and pretending it’s removed</a:t>
            </a:r>
          </a:p>
          <a:p>
            <a:pPr lvl="1"/>
            <a:r>
              <a:rPr lang="en-US" dirty="0"/>
              <a:t>Our Entry class will include a </a:t>
            </a:r>
            <a:r>
              <a:rPr lang="en-US" dirty="0" err="1"/>
              <a:t>boolean</a:t>
            </a:r>
            <a:r>
              <a:rPr lang="en-US" dirty="0"/>
              <a:t> flag that indicates whether it has been marked as removed or not.</a:t>
            </a:r>
          </a:p>
          <a:p>
            <a:pPr lvl="1"/>
            <a:r>
              <a:rPr lang="en-US" dirty="0"/>
              <a:t>Flagged entries will be removed later</a:t>
            </a:r>
          </a:p>
        </p:txBody>
      </p:sp>
    </p:spTree>
    <p:extLst>
      <p:ext uri="{BB962C8B-B14F-4D97-AF65-F5344CB8AC3E}">
        <p14:creationId xmlns:p14="http://schemas.microsoft.com/office/powerpoint/2010/main" val="44090072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Linear Probing Removing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a:xfrm>
            <a:off x="2208213" y="1600200"/>
            <a:ext cx="9372600" cy="4953000"/>
          </a:xfrm>
        </p:spPr>
        <p:txBody>
          <a:bodyPr>
            <a:normAutofit/>
          </a:bodyPr>
          <a:lstStyle/>
          <a:p>
            <a:r>
              <a:rPr lang="en-US" dirty="0"/>
              <a:t>For removing, we cannot simply find our entry and delete the cell</a:t>
            </a:r>
          </a:p>
          <a:p>
            <a:pPr lvl="1"/>
            <a:r>
              <a:rPr lang="en-US" dirty="0"/>
              <a:t>What if all our entries hashed at index 1 and we then delete index 1?</a:t>
            </a:r>
          </a:p>
          <a:p>
            <a:pPr lvl="2"/>
            <a:r>
              <a:rPr lang="en-US" dirty="0"/>
              <a:t>If we were to search for another key that hashed to index 1 but probed to index 3, we would be unable to locate that key.</a:t>
            </a:r>
          </a:p>
          <a:p>
            <a:r>
              <a:rPr lang="en-US" dirty="0"/>
              <a:t>We will do a </a:t>
            </a:r>
            <a:r>
              <a:rPr lang="en-US" b="1" dirty="0"/>
              <a:t>lazy removal </a:t>
            </a:r>
            <a:r>
              <a:rPr lang="en-US" dirty="0"/>
              <a:t>by not removing our entry, but marking it with a flag value and pretending it’s removed</a:t>
            </a:r>
          </a:p>
          <a:p>
            <a:pPr lvl="1"/>
            <a:r>
              <a:rPr lang="en-US" dirty="0"/>
              <a:t>Our Entry class will include a </a:t>
            </a:r>
            <a:r>
              <a:rPr lang="en-US" dirty="0" err="1"/>
              <a:t>boolean</a:t>
            </a:r>
            <a:r>
              <a:rPr lang="en-US" dirty="0"/>
              <a:t> flag that indicates whether it has been marked as removed or not.</a:t>
            </a:r>
          </a:p>
          <a:p>
            <a:pPr lvl="1"/>
            <a:r>
              <a:rPr lang="en-US" dirty="0"/>
              <a:t>Flagged entries will be removed later</a:t>
            </a:r>
          </a:p>
          <a:p>
            <a:r>
              <a:rPr lang="en-US" dirty="0"/>
              <a:t>With this flag, before we act upon an entry, we must check if it has been flagged or not.</a:t>
            </a:r>
          </a:p>
          <a:p>
            <a:pPr lvl="1"/>
            <a:r>
              <a:rPr lang="en-US" dirty="0"/>
              <a:t>For add, flagged entries can be overwritten by a new entry</a:t>
            </a:r>
          </a:p>
        </p:txBody>
      </p:sp>
    </p:spTree>
    <p:extLst>
      <p:ext uri="{BB962C8B-B14F-4D97-AF65-F5344CB8AC3E}">
        <p14:creationId xmlns:p14="http://schemas.microsoft.com/office/powerpoint/2010/main" val="2188888460"/>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3693319"/>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r>
              <a:rPr lang="en-US" dirty="0"/>
              <a:t>put(16, “Luke”)</a:t>
            </a:r>
          </a:p>
          <a:p>
            <a:r>
              <a:rPr lang="en-US" dirty="0"/>
              <a:t>put(23, “Joonho”)</a:t>
            </a:r>
          </a:p>
          <a:p>
            <a:r>
              <a:rPr lang="en-US" dirty="0"/>
              <a:t>put(5, “Sarah”)</a:t>
            </a:r>
          </a:p>
          <a:p>
            <a:r>
              <a:rPr lang="en-US" dirty="0"/>
              <a:t>remove(3)</a:t>
            </a:r>
          </a:p>
          <a:p>
            <a:r>
              <a:rPr lang="en-US" dirty="0"/>
              <a:t>remove(23)</a:t>
            </a:r>
          </a:p>
          <a:p>
            <a:r>
              <a:rPr lang="en-US" dirty="0"/>
              <a:t>put(33, “Poppy”)</a:t>
            </a:r>
          </a:p>
          <a:p>
            <a:endParaRPr lang="en-US" dirty="0"/>
          </a:p>
          <a:p>
            <a:endParaRPr lang="en-US" dirty="0"/>
          </a:p>
          <a:p>
            <a:r>
              <a:rPr lang="en-US" dirty="0" err="1"/>
              <a:t>hashFunction</a:t>
            </a:r>
            <a:r>
              <a:rPr lang="en-US" dirty="0"/>
              <a:t>(key):</a:t>
            </a:r>
            <a:br>
              <a:rPr lang="en-US" dirty="0"/>
            </a:br>
            <a:r>
              <a:rPr lang="en-US" dirty="0"/>
              <a:t>  return key</a:t>
            </a:r>
          </a:p>
        </p:txBody>
      </p:sp>
    </p:spTree>
    <p:extLst>
      <p:ext uri="{BB962C8B-B14F-4D97-AF65-F5344CB8AC3E}">
        <p14:creationId xmlns:p14="http://schemas.microsoft.com/office/powerpoint/2010/main" val="126467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Announcements</a:t>
            </a:r>
          </a:p>
        </p:txBody>
      </p:sp>
      <p:sp>
        <p:nvSpPr>
          <p:cNvPr id="3" name="Content Placeholder 2"/>
          <p:cNvSpPr>
            <a:spLocks noGrp="1"/>
          </p:cNvSpPr>
          <p:nvPr>
            <p:ph idx="1"/>
          </p:nvPr>
        </p:nvSpPr>
        <p:spPr/>
        <p:txBody>
          <a:bodyPr/>
          <a:lstStyle/>
          <a:p>
            <a:r>
              <a:rPr lang="en-US"/>
              <a:t>Homework 3 is due next week</a:t>
            </a:r>
            <a:endParaRPr lang="en-US" dirty="0"/>
          </a:p>
          <a:p>
            <a:r>
              <a:rPr lang="en-US" dirty="0"/>
              <a:t>Exam next Thursday</a:t>
            </a:r>
          </a:p>
          <a:p>
            <a:r>
              <a:rPr lang="en-US" dirty="0"/>
              <a:t>5 scribes please</a:t>
            </a:r>
          </a:p>
          <a:p>
            <a:pPr lvl="1"/>
            <a:r>
              <a:rPr lang="en-US" dirty="0"/>
              <a:t>Write names on white board to remember</a:t>
            </a:r>
          </a:p>
          <a:p>
            <a:r>
              <a:rPr lang="en-US" dirty="0"/>
              <a:t>Class Observation Next Tuesday</a:t>
            </a:r>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2</a:t>
            </a:fld>
            <a:endParaRPr lang="en-US"/>
          </a:p>
        </p:txBody>
      </p:sp>
    </p:spTree>
    <p:extLst>
      <p:ext uri="{BB962C8B-B14F-4D97-AF65-F5344CB8AC3E}">
        <p14:creationId xmlns:p14="http://schemas.microsoft.com/office/powerpoint/2010/main" val="371273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Functions…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Our program requires us to use this unique info to perform functions:</a:t>
            </a:r>
          </a:p>
          <a:p>
            <a:pPr lvl="1"/>
            <a:r>
              <a:rPr lang="en-US" dirty="0"/>
              <a:t>search(key) – searches for the data of key</a:t>
            </a:r>
          </a:p>
          <a:p>
            <a:pPr lvl="1"/>
            <a:r>
              <a:rPr lang="en-US" dirty="0"/>
              <a:t>insert(key, data) – inserts data for key</a:t>
            </a:r>
          </a:p>
          <a:p>
            <a:pPr lvl="1"/>
            <a:r>
              <a:rPr lang="en-US" dirty="0"/>
              <a:t>delete(key) – searches and deletes the data for key</a:t>
            </a:r>
          </a:p>
          <a:p>
            <a:pPr lvl="1"/>
            <a:r>
              <a:rPr lang="en-US" dirty="0"/>
              <a:t>update(key, data) – call insert(key, data).  Handle updating in the insert() method.</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324707228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190248491"/>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1477328"/>
          </a:xfrm>
          <a:prstGeom prst="rect">
            <a:avLst/>
          </a:prstGeom>
          <a:noFill/>
        </p:spPr>
        <p:txBody>
          <a:bodyPr wrap="none" rtlCol="0">
            <a:spAutoFit/>
          </a:bodyPr>
          <a:lstStyle/>
          <a:p>
            <a:r>
              <a:rPr lang="en-US" dirty="0">
                <a:highlight>
                  <a:srgbClr val="FFFF00"/>
                </a:highlight>
              </a:rPr>
              <a:t>Apply these operations:</a:t>
            </a:r>
          </a:p>
          <a:p>
            <a:r>
              <a:rPr lang="en-US" dirty="0"/>
              <a:t>put(4, “Amy”)</a:t>
            </a:r>
          </a:p>
          <a:p>
            <a:endParaRPr lang="en-US" dirty="0"/>
          </a:p>
          <a:p>
            <a:r>
              <a:rPr lang="en-US" dirty="0" err="1"/>
              <a:t>hashFunction</a:t>
            </a:r>
            <a:r>
              <a:rPr lang="en-US" dirty="0"/>
              <a:t>(key):</a:t>
            </a:r>
            <a:br>
              <a:rPr lang="en-US" dirty="0"/>
            </a:br>
            <a:r>
              <a:rPr lang="en-US" dirty="0"/>
              <a:t>  return key</a:t>
            </a:r>
          </a:p>
        </p:txBody>
      </p:sp>
    </p:spTree>
    <p:extLst>
      <p:ext uri="{BB962C8B-B14F-4D97-AF65-F5344CB8AC3E}">
        <p14:creationId xmlns:p14="http://schemas.microsoft.com/office/powerpoint/2010/main" val="95347833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518307538"/>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1754326"/>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endParaRPr lang="en-US" dirty="0"/>
          </a:p>
          <a:p>
            <a:r>
              <a:rPr lang="en-US" dirty="0" err="1"/>
              <a:t>hashFunction</a:t>
            </a:r>
            <a:r>
              <a:rPr lang="en-US" dirty="0"/>
              <a:t>(key):</a:t>
            </a:r>
            <a:br>
              <a:rPr lang="en-US" dirty="0"/>
            </a:br>
            <a:r>
              <a:rPr lang="en-US" dirty="0"/>
              <a:t>  return key</a:t>
            </a:r>
          </a:p>
        </p:txBody>
      </p:sp>
    </p:spTree>
    <p:extLst>
      <p:ext uri="{BB962C8B-B14F-4D97-AF65-F5344CB8AC3E}">
        <p14:creationId xmlns:p14="http://schemas.microsoft.com/office/powerpoint/2010/main" val="177936409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603329191"/>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a:solidFill>
                            <a:schemeClr val="bg1"/>
                          </a:solidFill>
                        </a:rPr>
                        <a:t>(3, “John”)</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2031325"/>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r>
              <a:rPr lang="en-US" dirty="0"/>
              <a:t>put(16, “Luke”)</a:t>
            </a:r>
          </a:p>
          <a:p>
            <a:endParaRPr lang="en-US" dirty="0"/>
          </a:p>
          <a:p>
            <a:r>
              <a:rPr lang="en-US" dirty="0" err="1"/>
              <a:t>hashFunction</a:t>
            </a:r>
            <a:r>
              <a:rPr lang="en-US" dirty="0"/>
              <a:t>(key):</a:t>
            </a:r>
            <a:br>
              <a:rPr lang="en-US" dirty="0"/>
            </a:br>
            <a:r>
              <a:rPr lang="en-US" dirty="0"/>
              <a:t>  return key</a:t>
            </a:r>
          </a:p>
        </p:txBody>
      </p:sp>
    </p:spTree>
    <p:extLst>
      <p:ext uri="{BB962C8B-B14F-4D97-AF65-F5344CB8AC3E}">
        <p14:creationId xmlns:p14="http://schemas.microsoft.com/office/powerpoint/2010/main" val="126184820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379057796"/>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a:solidFill>
                            <a:schemeClr val="bg1"/>
                          </a:solidFill>
                        </a:rPr>
                        <a:t>(3, “John”)</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2308324"/>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r>
              <a:rPr lang="en-US" dirty="0"/>
              <a:t>put(16, “Luke”)</a:t>
            </a:r>
          </a:p>
          <a:p>
            <a:r>
              <a:rPr lang="en-US" dirty="0"/>
              <a:t>put(23, “Joonho”)</a:t>
            </a:r>
          </a:p>
          <a:p>
            <a:endParaRPr lang="en-US" dirty="0"/>
          </a:p>
          <a:p>
            <a:r>
              <a:rPr lang="en-US" dirty="0" err="1"/>
              <a:t>hashFunction</a:t>
            </a:r>
            <a:r>
              <a:rPr lang="en-US" dirty="0"/>
              <a:t>(key):</a:t>
            </a:r>
            <a:br>
              <a:rPr lang="en-US" dirty="0"/>
            </a:br>
            <a:r>
              <a:rPr lang="en-US" dirty="0"/>
              <a:t>  return key</a:t>
            </a:r>
          </a:p>
        </p:txBody>
      </p:sp>
      <p:sp>
        <p:nvSpPr>
          <p:cNvPr id="5" name="Arrow: Curved Down 4">
            <a:extLst>
              <a:ext uri="{FF2B5EF4-FFF2-40B4-BE49-F238E27FC236}">
                <a16:creationId xmlns:a16="http://schemas.microsoft.com/office/drawing/2014/main" id="{F0D7AEB2-3384-4605-A3C3-15F665ADC05B}"/>
              </a:ext>
            </a:extLst>
          </p:cNvPr>
          <p:cNvSpPr/>
          <p:nvPr/>
        </p:nvSpPr>
        <p:spPr>
          <a:xfrm rot="5400000">
            <a:off x="4477622" y="3303164"/>
            <a:ext cx="423643" cy="251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Down 5">
            <a:extLst>
              <a:ext uri="{FF2B5EF4-FFF2-40B4-BE49-F238E27FC236}">
                <a16:creationId xmlns:a16="http://schemas.microsoft.com/office/drawing/2014/main" id="{5AB411F4-4C26-4BCA-8BA4-5B2BA4F76110}"/>
              </a:ext>
            </a:extLst>
          </p:cNvPr>
          <p:cNvSpPr/>
          <p:nvPr/>
        </p:nvSpPr>
        <p:spPr>
          <a:xfrm rot="5400000">
            <a:off x="4477623" y="2934049"/>
            <a:ext cx="423643" cy="251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005202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349645380"/>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a:solidFill>
                            <a:schemeClr val="bg1"/>
                          </a:solidFill>
                        </a:rPr>
                        <a:t>(3, “John”)</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a:solidFill>
                            <a:schemeClr val="bg1"/>
                          </a:solidFill>
                        </a:rPr>
                        <a:t>(5, “Sarah”)</a:t>
                      </a: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2585323"/>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r>
              <a:rPr lang="en-US" dirty="0"/>
              <a:t>put(16, “Luke”)</a:t>
            </a:r>
          </a:p>
          <a:p>
            <a:r>
              <a:rPr lang="en-US" dirty="0"/>
              <a:t>put(23, “Joonho”)</a:t>
            </a:r>
          </a:p>
          <a:p>
            <a:r>
              <a:rPr lang="en-US" dirty="0"/>
              <a:t>put(5, “Sarah”)</a:t>
            </a:r>
          </a:p>
          <a:p>
            <a:endParaRPr lang="en-US" dirty="0"/>
          </a:p>
          <a:p>
            <a:r>
              <a:rPr lang="en-US" dirty="0" err="1"/>
              <a:t>hashFunction</a:t>
            </a:r>
            <a:r>
              <a:rPr lang="en-US" dirty="0"/>
              <a:t>(key):</a:t>
            </a:r>
            <a:br>
              <a:rPr lang="en-US" dirty="0"/>
            </a:br>
            <a:r>
              <a:rPr lang="en-US" dirty="0"/>
              <a:t>  return key</a:t>
            </a:r>
          </a:p>
        </p:txBody>
      </p:sp>
      <p:sp>
        <p:nvSpPr>
          <p:cNvPr id="7" name="Arrow: Curved Down 6">
            <a:extLst>
              <a:ext uri="{FF2B5EF4-FFF2-40B4-BE49-F238E27FC236}">
                <a16:creationId xmlns:a16="http://schemas.microsoft.com/office/drawing/2014/main" id="{90380991-30E9-454C-B7D5-39EF44332F68}"/>
              </a:ext>
            </a:extLst>
          </p:cNvPr>
          <p:cNvSpPr/>
          <p:nvPr/>
        </p:nvSpPr>
        <p:spPr>
          <a:xfrm rot="5400000">
            <a:off x="4460844" y="4024617"/>
            <a:ext cx="423643" cy="251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Curved Down 7">
            <a:extLst>
              <a:ext uri="{FF2B5EF4-FFF2-40B4-BE49-F238E27FC236}">
                <a16:creationId xmlns:a16="http://schemas.microsoft.com/office/drawing/2014/main" id="{928DED39-ECD5-4F19-A7A8-7BBD5675DAE7}"/>
              </a:ext>
            </a:extLst>
          </p:cNvPr>
          <p:cNvSpPr/>
          <p:nvPr/>
        </p:nvSpPr>
        <p:spPr>
          <a:xfrm rot="5400000">
            <a:off x="4460845" y="3655502"/>
            <a:ext cx="423643" cy="251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705193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a:solidFill>
                            <a:schemeClr val="bg1"/>
                          </a:solidFill>
                        </a:rPr>
                        <a:t>(5, “Sarah”)</a:t>
                      </a: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2862322"/>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r>
              <a:rPr lang="en-US" dirty="0"/>
              <a:t>put(16, “Luke”)</a:t>
            </a:r>
          </a:p>
          <a:p>
            <a:r>
              <a:rPr lang="en-US" dirty="0"/>
              <a:t>put(23, “Joonho”)</a:t>
            </a:r>
          </a:p>
          <a:p>
            <a:r>
              <a:rPr lang="en-US" dirty="0"/>
              <a:t>put(5, “Sarah”)</a:t>
            </a:r>
          </a:p>
          <a:p>
            <a:r>
              <a:rPr lang="en-US" dirty="0"/>
              <a:t>remove(3)</a:t>
            </a:r>
          </a:p>
          <a:p>
            <a:endParaRPr lang="en-US" dirty="0"/>
          </a:p>
          <a:p>
            <a:r>
              <a:rPr lang="en-US" dirty="0" err="1"/>
              <a:t>hashFunction</a:t>
            </a:r>
            <a:r>
              <a:rPr lang="en-US" dirty="0"/>
              <a:t>(key):</a:t>
            </a:r>
            <a:br>
              <a:rPr lang="en-US" dirty="0"/>
            </a:br>
            <a:r>
              <a:rPr lang="en-US" dirty="0"/>
              <a:t>  return key</a:t>
            </a:r>
          </a:p>
        </p:txBody>
      </p:sp>
      <p:pic>
        <p:nvPicPr>
          <p:cNvPr id="9" name="Graphic 8" descr="Bookmark">
            <a:extLst>
              <a:ext uri="{FF2B5EF4-FFF2-40B4-BE49-F238E27FC236}">
                <a16:creationId xmlns:a16="http://schemas.microsoft.com/office/drawing/2014/main" id="{9DE89702-00F9-4C50-8D05-025052C798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4505" y="2656990"/>
            <a:ext cx="467876" cy="467876"/>
          </a:xfrm>
          <a:prstGeom prst="rect">
            <a:avLst/>
          </a:prstGeom>
        </p:spPr>
      </p:pic>
    </p:spTree>
    <p:extLst>
      <p:ext uri="{BB962C8B-B14F-4D97-AF65-F5344CB8AC3E}">
        <p14:creationId xmlns:p14="http://schemas.microsoft.com/office/powerpoint/2010/main" val="198490919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a:solidFill>
                            <a:schemeClr val="bg1"/>
                          </a:solidFill>
                        </a:rPr>
                        <a:t>(3, “John”)</a:t>
                      </a: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a:solidFill>
                            <a:schemeClr val="bg1"/>
                          </a:solidFill>
                        </a:rPr>
                        <a:t>(5, “Sarah”)</a:t>
                      </a: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3416320"/>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r>
              <a:rPr lang="en-US" dirty="0"/>
              <a:t>put(16, “Luke”)</a:t>
            </a:r>
          </a:p>
          <a:p>
            <a:r>
              <a:rPr lang="en-US" dirty="0"/>
              <a:t>put(23, “Joonho”)</a:t>
            </a:r>
          </a:p>
          <a:p>
            <a:r>
              <a:rPr lang="en-US" dirty="0"/>
              <a:t>put(5, “Sarah”)</a:t>
            </a:r>
          </a:p>
          <a:p>
            <a:r>
              <a:rPr lang="en-US" dirty="0"/>
              <a:t>remove(3)</a:t>
            </a:r>
          </a:p>
          <a:p>
            <a:r>
              <a:rPr lang="en-US" dirty="0"/>
              <a:t>remove(23)</a:t>
            </a:r>
          </a:p>
          <a:p>
            <a:endParaRPr lang="en-US" dirty="0"/>
          </a:p>
          <a:p>
            <a:endParaRPr lang="en-US" dirty="0"/>
          </a:p>
          <a:p>
            <a:r>
              <a:rPr lang="en-US" dirty="0" err="1"/>
              <a:t>hashFunction</a:t>
            </a:r>
            <a:r>
              <a:rPr lang="en-US" dirty="0"/>
              <a:t>(key):</a:t>
            </a:r>
            <a:br>
              <a:rPr lang="en-US" dirty="0"/>
            </a:br>
            <a:r>
              <a:rPr lang="en-US" dirty="0"/>
              <a:t>  return key</a:t>
            </a:r>
          </a:p>
        </p:txBody>
      </p:sp>
      <p:pic>
        <p:nvPicPr>
          <p:cNvPr id="9" name="Graphic 8" descr="Bookmark">
            <a:extLst>
              <a:ext uri="{FF2B5EF4-FFF2-40B4-BE49-F238E27FC236}">
                <a16:creationId xmlns:a16="http://schemas.microsoft.com/office/drawing/2014/main" id="{9DE89702-00F9-4C50-8D05-025052C798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04505" y="2656990"/>
            <a:ext cx="467876" cy="467876"/>
          </a:xfrm>
          <a:prstGeom prst="rect">
            <a:avLst/>
          </a:prstGeom>
        </p:spPr>
      </p:pic>
      <p:sp>
        <p:nvSpPr>
          <p:cNvPr id="10" name="Arrow: Curved Down 9">
            <a:extLst>
              <a:ext uri="{FF2B5EF4-FFF2-40B4-BE49-F238E27FC236}">
                <a16:creationId xmlns:a16="http://schemas.microsoft.com/office/drawing/2014/main" id="{ADC1DEFF-596F-44C3-82EA-D286CCBDCEE4}"/>
              </a:ext>
            </a:extLst>
          </p:cNvPr>
          <p:cNvSpPr/>
          <p:nvPr/>
        </p:nvSpPr>
        <p:spPr>
          <a:xfrm rot="5400000">
            <a:off x="4447783" y="3381206"/>
            <a:ext cx="423643" cy="2255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Down 10">
            <a:extLst>
              <a:ext uri="{FF2B5EF4-FFF2-40B4-BE49-F238E27FC236}">
                <a16:creationId xmlns:a16="http://schemas.microsoft.com/office/drawing/2014/main" id="{085DECEA-B331-45D8-B9D2-F0E95E2D0388}"/>
              </a:ext>
            </a:extLst>
          </p:cNvPr>
          <p:cNvSpPr/>
          <p:nvPr/>
        </p:nvSpPr>
        <p:spPr>
          <a:xfrm rot="5400000">
            <a:off x="4447784" y="3012091"/>
            <a:ext cx="423643" cy="22555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Graphic 7" descr="Bookmark">
            <a:extLst>
              <a:ext uri="{FF2B5EF4-FFF2-40B4-BE49-F238E27FC236}">
                <a16:creationId xmlns:a16="http://schemas.microsoft.com/office/drawing/2014/main" id="{6BDE0BD5-E22F-4604-9716-D2EC81EA0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5270" y="3456044"/>
            <a:ext cx="467876" cy="467876"/>
          </a:xfrm>
          <a:prstGeom prst="rect">
            <a:avLst/>
          </a:prstGeom>
        </p:spPr>
      </p:pic>
    </p:spTree>
    <p:extLst>
      <p:ext uri="{BB962C8B-B14F-4D97-AF65-F5344CB8AC3E}">
        <p14:creationId xmlns:p14="http://schemas.microsoft.com/office/powerpoint/2010/main" val="223564644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Linear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776615886"/>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a:solidFill>
                            <a:schemeClr val="bg1"/>
                          </a:solidFill>
                        </a:rPr>
                        <a:t>(5, “Sarah”)</a:t>
                      </a: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3693319"/>
          </a:xfrm>
          <a:prstGeom prst="rect">
            <a:avLst/>
          </a:prstGeom>
          <a:noFill/>
        </p:spPr>
        <p:txBody>
          <a:bodyPr wrap="none" rtlCol="0">
            <a:spAutoFit/>
          </a:bodyPr>
          <a:lstStyle/>
          <a:p>
            <a:r>
              <a:rPr lang="en-US" dirty="0">
                <a:highlight>
                  <a:srgbClr val="FFFF00"/>
                </a:highlight>
              </a:rPr>
              <a:t>Apply these operations:</a:t>
            </a:r>
          </a:p>
          <a:p>
            <a:r>
              <a:rPr lang="en-US" dirty="0"/>
              <a:t>put(4, “Amy”)</a:t>
            </a:r>
          </a:p>
          <a:p>
            <a:r>
              <a:rPr lang="en-US" dirty="0"/>
              <a:t>put(3, “John”)</a:t>
            </a:r>
          </a:p>
          <a:p>
            <a:r>
              <a:rPr lang="en-US" dirty="0"/>
              <a:t>put(16, “Luke”)</a:t>
            </a:r>
          </a:p>
          <a:p>
            <a:r>
              <a:rPr lang="en-US" dirty="0"/>
              <a:t>put(23, “Joonho”)</a:t>
            </a:r>
          </a:p>
          <a:p>
            <a:r>
              <a:rPr lang="en-US" dirty="0"/>
              <a:t>put(5, “Sarah”)</a:t>
            </a:r>
          </a:p>
          <a:p>
            <a:r>
              <a:rPr lang="en-US" dirty="0"/>
              <a:t>remove(3)</a:t>
            </a:r>
          </a:p>
          <a:p>
            <a:r>
              <a:rPr lang="en-US"/>
              <a:t>remove(</a:t>
            </a:r>
            <a:r>
              <a:rPr lang="en-US" dirty="0"/>
              <a:t>23)</a:t>
            </a:r>
          </a:p>
          <a:p>
            <a:r>
              <a:rPr lang="en-US" dirty="0"/>
              <a:t>put(33, “Poppy”)</a:t>
            </a:r>
          </a:p>
          <a:p>
            <a:endParaRPr lang="en-US" dirty="0"/>
          </a:p>
          <a:p>
            <a:endParaRPr lang="en-US" dirty="0"/>
          </a:p>
          <a:p>
            <a:r>
              <a:rPr lang="en-US" dirty="0" err="1"/>
              <a:t>hashFunction</a:t>
            </a:r>
            <a:r>
              <a:rPr lang="en-US" dirty="0"/>
              <a:t>(key):</a:t>
            </a:r>
            <a:br>
              <a:rPr lang="en-US" dirty="0"/>
            </a:br>
            <a:r>
              <a:rPr lang="en-US" dirty="0"/>
              <a:t>  return key</a:t>
            </a:r>
          </a:p>
        </p:txBody>
      </p:sp>
      <p:pic>
        <p:nvPicPr>
          <p:cNvPr id="5" name="Graphic 4" descr="Bookmark">
            <a:extLst>
              <a:ext uri="{FF2B5EF4-FFF2-40B4-BE49-F238E27FC236}">
                <a16:creationId xmlns:a16="http://schemas.microsoft.com/office/drawing/2014/main" id="{CF088EBA-58D0-4587-A57B-ADEF8FD673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34830" y="3452685"/>
            <a:ext cx="467876" cy="467876"/>
          </a:xfrm>
          <a:prstGeom prst="rect">
            <a:avLst/>
          </a:prstGeom>
        </p:spPr>
      </p:pic>
    </p:spTree>
    <p:extLst>
      <p:ext uri="{BB962C8B-B14F-4D97-AF65-F5344CB8AC3E}">
        <p14:creationId xmlns:p14="http://schemas.microsoft.com/office/powerpoint/2010/main" val="188425829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Quadratic Probing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normAutofit/>
          </a:bodyPr>
          <a:lstStyle/>
          <a:p>
            <a:r>
              <a:rPr lang="en-US" dirty="0"/>
              <a:t>Quadratic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cells following this equation:</a:t>
            </a:r>
          </a:p>
        </p:txBody>
      </p:sp>
    </p:spTree>
    <p:extLst>
      <p:ext uri="{BB962C8B-B14F-4D97-AF65-F5344CB8AC3E}">
        <p14:creationId xmlns:p14="http://schemas.microsoft.com/office/powerpoint/2010/main" val="31530407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normAutofit/>
              </a:bodyPr>
              <a:lstStyle/>
              <a:p>
                <a:r>
                  <a:rPr lang="en-US" dirty="0"/>
                  <a:t>Quadratic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cells following this equation:</a:t>
                </a:r>
              </a:p>
              <a:p>
                <a:pPr lvl="1"/>
                <a:r>
                  <a:rPr lang="en-US" dirty="0"/>
                  <a:t>Index </a:t>
                </a:r>
                <a:r>
                  <a:rPr lang="en-US" dirty="0" err="1"/>
                  <a:t>i</a:t>
                </a:r>
                <a:r>
                  <a:rPr lang="en-US" dirty="0"/>
                  <a:t> = (</a:t>
                </a:r>
                <a:r>
                  <a:rPr lang="en-US" dirty="0" err="1"/>
                  <a:t>hashFunction</a:t>
                </a:r>
                <a:r>
                  <a:rPr lang="en-US" dirty="0"/>
                  <a:t>(key) + c1* </a:t>
                </a:r>
                <a14:m>
                  <m:oMath xmlns:m="http://schemas.openxmlformats.org/officeDocument/2006/math">
                    <m:r>
                      <a:rPr lang="en-US" b="0" i="1" dirty="0" smtClean="0">
                        <a:latin typeface="Cambria Math" panose="02040503050406030204" pitchFamily="18" charset="0"/>
                      </a:rPr>
                      <m:t>𝑝</m:t>
                    </m:r>
                  </m:oMath>
                </a14:m>
                <a:r>
                  <a:rPr lang="en-US" dirty="0"/>
                  <a:t> + c2*</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2</m:t>
                        </m:r>
                      </m:sup>
                    </m:sSup>
                  </m:oMath>
                </a14:m>
                <a:r>
                  <a:rPr lang="en-US" dirty="0"/>
                  <a:t>) % </a:t>
                </a:r>
                <a:r>
                  <a:rPr lang="en-US" dirty="0" err="1"/>
                  <a:t>arr.length</a:t>
                </a:r>
                <a:endParaRPr lang="en-US" dirty="0"/>
              </a:p>
              <a:p>
                <a:pPr lvl="2"/>
                <a:r>
                  <a:rPr lang="en-US" dirty="0"/>
                  <a:t>c1, c2 are constants</a:t>
                </a:r>
              </a:p>
              <a:p>
                <a:pPr lvl="2"/>
                <a:r>
                  <a:rPr lang="en-US" dirty="0"/>
                  <a:t>p is the current probe number attempt</a:t>
                </a:r>
              </a:p>
            </p:txBody>
          </p:sp>
        </mc:Choice>
        <mc:Fallback xmlns="">
          <p:sp>
            <p:nvSpPr>
              <p:cNvPr id="3" name="Content Placeholder 2">
                <a:extLst>
                  <a:ext uri="{FF2B5EF4-FFF2-40B4-BE49-F238E27FC236}">
                    <a16:creationId xmlns:a16="http://schemas.microsoft.com/office/drawing/2014/main" id="{68F2FBC8-14DE-4CAD-A6BB-BFFF7BED93C9}"/>
                  </a:ext>
                </a:extLst>
              </p:cNvPr>
              <p:cNvSpPr>
                <a:spLocks noGrp="1" noRot="1" noChangeAspect="1" noMove="1" noResize="1" noEditPoints="1" noAdjustHandles="1" noChangeArrowheads="1" noChangeShapeType="1" noTextEdit="1"/>
              </p:cNvSpPr>
              <p:nvPr>
                <p:ph idx="1"/>
              </p:nvPr>
            </p:nvSpPr>
            <p:spPr>
              <a:blipFill>
                <a:blip r:embed="rId2"/>
                <a:stretch>
                  <a:fillRect t="-1630" r="-975"/>
                </a:stretch>
              </a:blipFill>
            </p:spPr>
            <p:txBody>
              <a:bodyPr/>
              <a:lstStyle/>
              <a:p>
                <a:r>
                  <a:rPr lang="en-US">
                    <a:noFill/>
                  </a:rPr>
                  <a:t> </a:t>
                </a:r>
              </a:p>
            </p:txBody>
          </p:sp>
        </mc:Fallback>
      </mc:AlternateContent>
    </p:spTree>
    <p:extLst>
      <p:ext uri="{BB962C8B-B14F-4D97-AF65-F5344CB8AC3E}">
        <p14:creationId xmlns:p14="http://schemas.microsoft.com/office/powerpoint/2010/main" val="345915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Functions…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Our program requires us to use this unique info to perform functions:</a:t>
            </a:r>
          </a:p>
          <a:p>
            <a:pPr lvl="1"/>
            <a:r>
              <a:rPr lang="en-US" dirty="0"/>
              <a:t>search(key) – searches for the data of key</a:t>
            </a:r>
          </a:p>
          <a:p>
            <a:pPr lvl="1"/>
            <a:r>
              <a:rPr lang="en-US" dirty="0"/>
              <a:t>insert(key, data) – inserts data for key</a:t>
            </a:r>
          </a:p>
          <a:p>
            <a:pPr lvl="1"/>
            <a:r>
              <a:rPr lang="en-US" dirty="0"/>
              <a:t>delete(key) – searches and deletes the data for key</a:t>
            </a:r>
          </a:p>
          <a:p>
            <a:pPr lvl="1"/>
            <a:r>
              <a:rPr lang="en-US" dirty="0"/>
              <a:t>update(key, data) – call insert(key, data).  Handle updating in the insert() method.</a:t>
            </a:r>
          </a:p>
          <a:p>
            <a:r>
              <a:rPr lang="en-US" dirty="0"/>
              <a:t>key will be the unique data we use.  For now, we have these functions declared.</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296311154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normAutofit/>
              </a:bodyPr>
              <a:lstStyle/>
              <a:p>
                <a:r>
                  <a:rPr lang="en-US" dirty="0"/>
                  <a:t>Quadratic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cells following this equation:</a:t>
                </a:r>
              </a:p>
              <a:p>
                <a:pPr lvl="1"/>
                <a:r>
                  <a:rPr lang="en-US" dirty="0"/>
                  <a:t>Index </a:t>
                </a:r>
                <a:r>
                  <a:rPr lang="en-US" dirty="0" err="1"/>
                  <a:t>i</a:t>
                </a:r>
                <a:r>
                  <a:rPr lang="en-US" dirty="0"/>
                  <a:t> = (</a:t>
                </a:r>
                <a:r>
                  <a:rPr lang="en-US" dirty="0" err="1"/>
                  <a:t>hashFunction</a:t>
                </a:r>
                <a:r>
                  <a:rPr lang="en-US" dirty="0"/>
                  <a:t>(key) + c1* </a:t>
                </a:r>
                <a14:m>
                  <m:oMath xmlns:m="http://schemas.openxmlformats.org/officeDocument/2006/math">
                    <m:r>
                      <a:rPr lang="en-US" b="0" i="1" dirty="0" smtClean="0">
                        <a:latin typeface="Cambria Math" panose="02040503050406030204" pitchFamily="18" charset="0"/>
                      </a:rPr>
                      <m:t>𝑝</m:t>
                    </m:r>
                  </m:oMath>
                </a14:m>
                <a:r>
                  <a:rPr lang="en-US" dirty="0"/>
                  <a:t> + c2*</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2</m:t>
                        </m:r>
                      </m:sup>
                    </m:sSup>
                  </m:oMath>
                </a14:m>
                <a:r>
                  <a:rPr lang="en-US" dirty="0"/>
                  <a:t>) % </a:t>
                </a:r>
                <a:r>
                  <a:rPr lang="en-US" dirty="0" err="1"/>
                  <a:t>arr.length</a:t>
                </a:r>
                <a:endParaRPr lang="en-US" dirty="0"/>
              </a:p>
              <a:p>
                <a:pPr lvl="2"/>
                <a:r>
                  <a:rPr lang="en-US" dirty="0"/>
                  <a:t>c1, c2 are constants</a:t>
                </a:r>
              </a:p>
              <a:p>
                <a:pPr lvl="2"/>
                <a:r>
                  <a:rPr lang="en-US" dirty="0"/>
                  <a:t>p is the current probe number attempt</a:t>
                </a:r>
              </a:p>
              <a:p>
                <a:pPr lvl="1"/>
                <a:r>
                  <a:rPr lang="en-US" dirty="0"/>
                  <a:t>Example: for c1 = c2 = 2, </a:t>
                </a:r>
                <a:r>
                  <a:rPr lang="en-US" dirty="0" err="1"/>
                  <a:t>hashFunction</a:t>
                </a:r>
                <a:r>
                  <a:rPr lang="en-US" dirty="0"/>
                  <a:t>(key) = 3, and we’re attempting our 2</a:t>
                </a:r>
                <a:r>
                  <a:rPr lang="en-US" baseline="30000" dirty="0"/>
                  <a:t>nd</a:t>
                </a:r>
                <a:r>
                  <a:rPr lang="en-US" dirty="0"/>
                  <a:t> probe. </a:t>
                </a:r>
                <a:r>
                  <a:rPr lang="en-US" dirty="0" err="1"/>
                  <a:t>i</a:t>
                </a:r>
                <a:r>
                  <a:rPr lang="en-US" dirty="0"/>
                  <a:t> = (3 + 2*2 + 2*4) % </a:t>
                </a:r>
                <a:r>
                  <a:rPr lang="en-US" dirty="0" err="1"/>
                  <a:t>arr.length</a:t>
                </a:r>
                <a:r>
                  <a:rPr lang="en-US" dirty="0"/>
                  <a:t> = 15 % </a:t>
                </a:r>
                <a:r>
                  <a:rPr lang="en-US" dirty="0" err="1"/>
                  <a:t>arr.length</a:t>
                </a:r>
                <a:r>
                  <a:rPr lang="en-US" dirty="0"/>
                  <a:t>.</a:t>
                </a:r>
              </a:p>
            </p:txBody>
          </p:sp>
        </mc:Choice>
        <mc:Fallback xmlns="">
          <p:sp>
            <p:nvSpPr>
              <p:cNvPr id="3" name="Content Placeholder 2">
                <a:extLst>
                  <a:ext uri="{FF2B5EF4-FFF2-40B4-BE49-F238E27FC236}">
                    <a16:creationId xmlns:a16="http://schemas.microsoft.com/office/drawing/2014/main" id="{68F2FBC8-14DE-4CAD-A6BB-BFFF7BED93C9}"/>
                  </a:ext>
                </a:extLst>
              </p:cNvPr>
              <p:cNvSpPr>
                <a:spLocks noGrp="1" noRot="1" noChangeAspect="1" noMove="1" noResize="1" noEditPoints="1" noAdjustHandles="1" noChangeArrowheads="1" noChangeShapeType="1" noTextEdit="1"/>
              </p:cNvSpPr>
              <p:nvPr>
                <p:ph idx="1"/>
              </p:nvPr>
            </p:nvSpPr>
            <p:spPr>
              <a:blipFill>
                <a:blip r:embed="rId2"/>
                <a:stretch>
                  <a:fillRect t="-1630" r="-975"/>
                </a:stretch>
              </a:blipFill>
            </p:spPr>
            <p:txBody>
              <a:bodyPr/>
              <a:lstStyle/>
              <a:p>
                <a:r>
                  <a:rPr lang="en-US">
                    <a:noFill/>
                  </a:rPr>
                  <a:t> </a:t>
                </a:r>
              </a:p>
            </p:txBody>
          </p:sp>
        </mc:Fallback>
      </mc:AlternateContent>
    </p:spTree>
    <p:extLst>
      <p:ext uri="{BB962C8B-B14F-4D97-AF65-F5344CB8AC3E}">
        <p14:creationId xmlns:p14="http://schemas.microsoft.com/office/powerpoint/2010/main" val="368729247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normAutofit/>
              </a:bodyPr>
              <a:lstStyle/>
              <a:p>
                <a:r>
                  <a:rPr lang="en-US" dirty="0"/>
                  <a:t>Quadratic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cells following this equation:</a:t>
                </a:r>
              </a:p>
              <a:p>
                <a:pPr lvl="1"/>
                <a:r>
                  <a:rPr lang="en-US" dirty="0"/>
                  <a:t>Index </a:t>
                </a:r>
                <a:r>
                  <a:rPr lang="en-US" dirty="0" err="1"/>
                  <a:t>i</a:t>
                </a:r>
                <a:r>
                  <a:rPr lang="en-US" dirty="0"/>
                  <a:t> = (</a:t>
                </a:r>
                <a:r>
                  <a:rPr lang="en-US" dirty="0" err="1"/>
                  <a:t>hashFunction</a:t>
                </a:r>
                <a:r>
                  <a:rPr lang="en-US" dirty="0"/>
                  <a:t>(key) + c1* </a:t>
                </a:r>
                <a14:m>
                  <m:oMath xmlns:m="http://schemas.openxmlformats.org/officeDocument/2006/math">
                    <m:r>
                      <a:rPr lang="en-US" b="0" i="1" dirty="0" smtClean="0">
                        <a:latin typeface="Cambria Math" panose="02040503050406030204" pitchFamily="18" charset="0"/>
                      </a:rPr>
                      <m:t>𝑝</m:t>
                    </m:r>
                  </m:oMath>
                </a14:m>
                <a:r>
                  <a:rPr lang="en-US" dirty="0"/>
                  <a:t> + c2*</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2</m:t>
                        </m:r>
                      </m:sup>
                    </m:sSup>
                  </m:oMath>
                </a14:m>
                <a:r>
                  <a:rPr lang="en-US" dirty="0"/>
                  <a:t>) % </a:t>
                </a:r>
                <a:r>
                  <a:rPr lang="en-US" dirty="0" err="1"/>
                  <a:t>arr.length</a:t>
                </a:r>
                <a:endParaRPr lang="en-US" dirty="0"/>
              </a:p>
              <a:p>
                <a:pPr lvl="2"/>
                <a:r>
                  <a:rPr lang="en-US" dirty="0"/>
                  <a:t>c1, c2 are constants</a:t>
                </a:r>
              </a:p>
              <a:p>
                <a:pPr lvl="2"/>
                <a:r>
                  <a:rPr lang="en-US" dirty="0"/>
                  <a:t>p is the current probe number attempt</a:t>
                </a:r>
              </a:p>
              <a:p>
                <a:pPr lvl="1"/>
                <a:r>
                  <a:rPr lang="en-US" dirty="0"/>
                  <a:t>Example: for c1 = c2 = 2, </a:t>
                </a:r>
                <a:r>
                  <a:rPr lang="en-US" dirty="0" err="1"/>
                  <a:t>hashFunction</a:t>
                </a:r>
                <a:r>
                  <a:rPr lang="en-US" dirty="0"/>
                  <a:t>(key) = 3, and we’re attempting our 2</a:t>
                </a:r>
                <a:r>
                  <a:rPr lang="en-US" baseline="30000" dirty="0"/>
                  <a:t>nd</a:t>
                </a:r>
                <a:r>
                  <a:rPr lang="en-US" dirty="0"/>
                  <a:t> probe. </a:t>
                </a:r>
                <a:r>
                  <a:rPr lang="en-US" dirty="0" err="1"/>
                  <a:t>i</a:t>
                </a:r>
                <a:r>
                  <a:rPr lang="en-US" dirty="0"/>
                  <a:t> = (3 + 2*2 + 2*4) % </a:t>
                </a:r>
                <a:r>
                  <a:rPr lang="en-US" dirty="0" err="1"/>
                  <a:t>arr.length</a:t>
                </a:r>
                <a:r>
                  <a:rPr lang="en-US" dirty="0"/>
                  <a:t> = 15 % </a:t>
                </a:r>
                <a:r>
                  <a:rPr lang="en-US" dirty="0" err="1"/>
                  <a:t>arr.length</a:t>
                </a:r>
                <a:r>
                  <a:rPr lang="en-US" dirty="0"/>
                  <a:t>.</a:t>
                </a:r>
              </a:p>
              <a:p>
                <a:r>
                  <a:rPr lang="en-US" dirty="0"/>
                  <a:t>Attempts to avoid clustering from linear probing</a:t>
                </a:r>
              </a:p>
              <a:p>
                <a:pPr marL="365760" lvl="1" indent="0">
                  <a:buNone/>
                </a:pPr>
                <a:endParaRPr lang="en-US" dirty="0"/>
              </a:p>
            </p:txBody>
          </p:sp>
        </mc:Choice>
        <mc:Fallback xmlns="">
          <p:sp>
            <p:nvSpPr>
              <p:cNvPr id="3" name="Content Placeholder 2">
                <a:extLst>
                  <a:ext uri="{FF2B5EF4-FFF2-40B4-BE49-F238E27FC236}">
                    <a16:creationId xmlns:a16="http://schemas.microsoft.com/office/drawing/2014/main" id="{68F2FBC8-14DE-4CAD-A6BB-BFFF7BED93C9}"/>
                  </a:ext>
                </a:extLst>
              </p:cNvPr>
              <p:cNvSpPr>
                <a:spLocks noGrp="1" noRot="1" noChangeAspect="1" noMove="1" noResize="1" noEditPoints="1" noAdjustHandles="1" noChangeArrowheads="1" noChangeShapeType="1" noTextEdit="1"/>
              </p:cNvSpPr>
              <p:nvPr>
                <p:ph idx="1"/>
              </p:nvPr>
            </p:nvSpPr>
            <p:spPr>
              <a:blipFill>
                <a:blip r:embed="rId2"/>
                <a:stretch>
                  <a:fillRect t="-1630" r="-975"/>
                </a:stretch>
              </a:blipFill>
            </p:spPr>
            <p:txBody>
              <a:bodyPr/>
              <a:lstStyle/>
              <a:p>
                <a:r>
                  <a:rPr lang="en-US">
                    <a:noFill/>
                  </a:rPr>
                  <a:t> </a:t>
                </a:r>
              </a:p>
            </p:txBody>
          </p:sp>
        </mc:Fallback>
      </mc:AlternateContent>
    </p:spTree>
    <p:extLst>
      <p:ext uri="{BB962C8B-B14F-4D97-AF65-F5344CB8AC3E}">
        <p14:creationId xmlns:p14="http://schemas.microsoft.com/office/powerpoint/2010/main" val="106980166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658842037"/>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1728550" cy="923330"/>
          </a:xfrm>
          <a:prstGeom prst="rect">
            <a:avLst/>
          </a:prstGeom>
          <a:noFill/>
        </p:spPr>
        <p:txBody>
          <a:bodyPr wrap="none" rtlCol="0">
            <a:spAutoFit/>
          </a:bodyPr>
          <a:lstStyle/>
          <a:p>
            <a:r>
              <a:rPr lang="en-US" dirty="0"/>
              <a:t>put(4, “Amy”)</a:t>
            </a:r>
          </a:p>
          <a:p>
            <a:r>
              <a:rPr lang="en-US" dirty="0"/>
              <a:t>put(3, “John”)</a:t>
            </a:r>
          </a:p>
          <a:p>
            <a:r>
              <a:rPr lang="en-US" dirty="0"/>
              <a:t>put(16, “Luke”)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Tree>
    <p:extLst>
      <p:ext uri="{BB962C8B-B14F-4D97-AF65-F5344CB8AC3E}">
        <p14:creationId xmlns:p14="http://schemas.microsoft.com/office/powerpoint/2010/main" val="13430186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049472"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Tree>
    <p:extLst>
      <p:ext uri="{BB962C8B-B14F-4D97-AF65-F5344CB8AC3E}">
        <p14:creationId xmlns:p14="http://schemas.microsoft.com/office/powerpoint/2010/main" val="74593234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80110"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+ 1*0 + 2*0 %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a:t>
                </a:r>
                <a:r>
                  <a:rPr lang="en-US"/>
                  <a:t>+ 2*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E9CEBBC0-9192-4712-8F74-4EE9C052A0FC}"/>
              </a:ext>
            </a:extLst>
          </p:cNvPr>
          <p:cNvSpPr/>
          <p:nvPr/>
        </p:nvSpPr>
        <p:spPr>
          <a:xfrm rot="10800000">
            <a:off x="4576194" y="2697028"/>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896378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80110"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+ 1*1 + 2*1 %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E9CEBBC0-9192-4712-8F74-4EE9C052A0FC}"/>
              </a:ext>
            </a:extLst>
          </p:cNvPr>
          <p:cNvSpPr/>
          <p:nvPr/>
        </p:nvSpPr>
        <p:spPr>
          <a:xfrm rot="10800000">
            <a:off x="4504888" y="3881273"/>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027403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80110"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+ 1*2 + 2*4 %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E9CEBBC0-9192-4712-8F74-4EE9C052A0FC}"/>
              </a:ext>
            </a:extLst>
          </p:cNvPr>
          <p:cNvSpPr/>
          <p:nvPr/>
        </p:nvSpPr>
        <p:spPr>
          <a:xfrm rot="10800000">
            <a:off x="4576194" y="2688206"/>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710260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927643621"/>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80110"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+ 1*3 + 2*9 %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E9CEBBC0-9192-4712-8F74-4EE9C052A0FC}"/>
              </a:ext>
            </a:extLst>
          </p:cNvPr>
          <p:cNvSpPr/>
          <p:nvPr/>
        </p:nvSpPr>
        <p:spPr>
          <a:xfrm rot="10800000">
            <a:off x="4576194" y="3092204"/>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57798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549511569"/>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800015"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+ 1*4 + 2*16 %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E9CEBBC0-9192-4712-8F74-4EE9C052A0FC}"/>
              </a:ext>
            </a:extLst>
          </p:cNvPr>
          <p:cNvSpPr/>
          <p:nvPr/>
        </p:nvSpPr>
        <p:spPr>
          <a:xfrm rot="10800000">
            <a:off x="4576194" y="4912615"/>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13614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13247769"/>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2585323"/>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put(44, “</a:t>
            </a:r>
            <a:r>
              <a:rPr lang="en-US" dirty="0" err="1"/>
              <a:t>Jojo</a:t>
            </a:r>
            <a:r>
              <a:rPr lang="en-US" dirty="0"/>
              <a:t>”)</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Tree>
    <p:extLst>
      <p:ext uri="{BB962C8B-B14F-4D97-AF65-F5344CB8AC3E}">
        <p14:creationId xmlns:p14="http://schemas.microsoft.com/office/powerpoint/2010/main" val="1176196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Fast Lookup…</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So I’ve gotten the unique search info to look up.  Now how do I achieve O(1) lookup time?</a:t>
            </a:r>
            <a:endParaRPr lang="en-US" dirty="0">
              <a:highlight>
                <a:srgbClr val="FFFF00"/>
              </a:highlight>
            </a:endParaRPr>
          </a:p>
          <a:p>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77997022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27846037"/>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65362" cy="2862322"/>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  skipping probe iterations…</a:t>
            </a:r>
          </a:p>
          <a:p>
            <a:r>
              <a:rPr lang="en-US" dirty="0"/>
              <a:t>  </a:t>
            </a:r>
            <a:r>
              <a:rPr lang="en-US" dirty="0" err="1"/>
              <a:t>i</a:t>
            </a:r>
            <a:r>
              <a:rPr lang="en-US" dirty="0"/>
              <a:t> = 3 + 1*4 + 2*16 %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6E8A3D16-F536-4D10-8672-893B6009D071}"/>
              </a:ext>
            </a:extLst>
          </p:cNvPr>
          <p:cNvSpPr/>
          <p:nvPr/>
        </p:nvSpPr>
        <p:spPr>
          <a:xfrm rot="10800000">
            <a:off x="4576194" y="4912615"/>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99972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459026753"/>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665362" cy="2862322"/>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  skipping probe iterations…</a:t>
            </a:r>
          </a:p>
          <a:p>
            <a:r>
              <a:rPr lang="en-US" dirty="0"/>
              <a:t>  </a:t>
            </a:r>
            <a:r>
              <a:rPr lang="en-US" dirty="0" err="1"/>
              <a:t>i</a:t>
            </a:r>
            <a:r>
              <a:rPr lang="en-US" dirty="0"/>
              <a:t> = 3 + 1*5 + 2*25 %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6E8A3D16-F536-4D10-8672-893B6009D071}"/>
              </a:ext>
            </a:extLst>
          </p:cNvPr>
          <p:cNvSpPr/>
          <p:nvPr/>
        </p:nvSpPr>
        <p:spPr>
          <a:xfrm rot="10800000">
            <a:off x="4576194" y="4573770"/>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681305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564694" cy="3139321"/>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put(44, “</a:t>
            </a:r>
            <a:r>
              <a:rPr lang="en-US" dirty="0" err="1"/>
              <a:t>Jojo</a:t>
            </a:r>
            <a:r>
              <a:rPr lang="en-US" dirty="0"/>
              <a:t>”)</a:t>
            </a:r>
          </a:p>
          <a:p>
            <a:r>
              <a:rPr lang="en-US" dirty="0"/>
              <a:t> </a:t>
            </a:r>
            <a:r>
              <a:rPr lang="en-US" dirty="0" err="1"/>
              <a:t>i</a:t>
            </a:r>
            <a:r>
              <a:rPr lang="en-US" dirty="0"/>
              <a:t> = 4 + 1*0 + 2*0 % </a:t>
            </a:r>
            <a:r>
              <a:rPr lang="en-US" dirty="0" err="1"/>
              <a:t>arr.length</a:t>
            </a: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6E8A3D16-F536-4D10-8672-893B6009D071}"/>
              </a:ext>
            </a:extLst>
          </p:cNvPr>
          <p:cNvSpPr/>
          <p:nvPr/>
        </p:nvSpPr>
        <p:spPr>
          <a:xfrm rot="10800000">
            <a:off x="4576194" y="3092204"/>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249993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Quadratic Probing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661739239"/>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a:solidFill>
                            <a:schemeClr val="bg1"/>
                          </a:solidFill>
                        </a:rPr>
                        <a:t>(44, “</a:t>
                      </a:r>
                      <a:r>
                        <a:rPr lang="en-US" b="0" dirty="0" err="1">
                          <a:solidFill>
                            <a:schemeClr val="bg1"/>
                          </a:solidFill>
                        </a:rPr>
                        <a:t>Jojo</a:t>
                      </a:r>
                      <a:r>
                        <a:rPr lang="en-US" b="0" dirty="0">
                          <a:solidFill>
                            <a:schemeClr val="bg1"/>
                          </a:solidFill>
                        </a:rPr>
                        <a:t>”)</a:t>
                      </a: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564694" cy="3139321"/>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put(44, “</a:t>
            </a:r>
            <a:r>
              <a:rPr lang="en-US" dirty="0" err="1"/>
              <a:t>Jojo</a:t>
            </a:r>
            <a:r>
              <a:rPr lang="en-US" dirty="0"/>
              <a:t>”)</a:t>
            </a:r>
          </a:p>
          <a:p>
            <a:r>
              <a:rPr lang="en-US" dirty="0"/>
              <a:t> </a:t>
            </a:r>
            <a:r>
              <a:rPr lang="en-US" dirty="0" err="1"/>
              <a:t>i</a:t>
            </a:r>
            <a:r>
              <a:rPr lang="en-US" dirty="0"/>
              <a:t> = 4 + 1*1 + 2*1 % </a:t>
            </a:r>
            <a:r>
              <a:rPr lang="en-US" dirty="0" err="1"/>
              <a:t>arr.length</a:t>
            </a:r>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6058774" cy="646331"/>
              </a:xfrm>
              <a:prstGeom prst="rect">
                <a:avLst/>
              </a:prstGeom>
              <a:blipFill>
                <a:blip r:embed="rId2"/>
                <a:stretch>
                  <a:fillRect l="-805" t="-6604" r="-503"/>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6E8A3D16-F536-4D10-8672-893B6009D071}"/>
              </a:ext>
            </a:extLst>
          </p:cNvPr>
          <p:cNvSpPr/>
          <p:nvPr/>
        </p:nvSpPr>
        <p:spPr>
          <a:xfrm rot="10800000">
            <a:off x="4576194" y="4191162"/>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153467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normAutofit/>
              </a:bodyPr>
              <a:lstStyle/>
              <a:p>
                <a:r>
                  <a:rPr lang="en-US" dirty="0"/>
                  <a:t>Quadratic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cells following this equation:</a:t>
                </a:r>
              </a:p>
              <a:p>
                <a:pPr lvl="1"/>
                <a:r>
                  <a:rPr lang="en-US" dirty="0"/>
                  <a:t>Index </a:t>
                </a:r>
                <a:r>
                  <a:rPr lang="en-US" dirty="0" err="1"/>
                  <a:t>i</a:t>
                </a:r>
                <a:r>
                  <a:rPr lang="en-US" dirty="0"/>
                  <a:t> = (</a:t>
                </a:r>
                <a:r>
                  <a:rPr lang="en-US" dirty="0" err="1"/>
                  <a:t>hashFunction</a:t>
                </a:r>
                <a:r>
                  <a:rPr lang="en-US" dirty="0"/>
                  <a:t>(key) + c1* </a:t>
                </a:r>
                <a14:m>
                  <m:oMath xmlns:m="http://schemas.openxmlformats.org/officeDocument/2006/math">
                    <m:r>
                      <a:rPr lang="en-US" b="0" i="1" dirty="0" smtClean="0">
                        <a:latin typeface="Cambria Math" panose="02040503050406030204" pitchFamily="18" charset="0"/>
                      </a:rPr>
                      <m:t>𝑝</m:t>
                    </m:r>
                  </m:oMath>
                </a14:m>
                <a:r>
                  <a:rPr lang="en-US" dirty="0"/>
                  <a:t> + c2*</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2</m:t>
                        </m:r>
                      </m:sup>
                    </m:sSup>
                  </m:oMath>
                </a14:m>
                <a:r>
                  <a:rPr lang="en-US" dirty="0"/>
                  <a:t>) % </a:t>
                </a:r>
                <a:r>
                  <a:rPr lang="en-US" dirty="0" err="1"/>
                  <a:t>arr.length</a:t>
                </a:r>
                <a:endParaRPr lang="en-US" dirty="0"/>
              </a:p>
              <a:p>
                <a:pPr lvl="2"/>
                <a:r>
                  <a:rPr lang="en-US" dirty="0"/>
                  <a:t>c1, c2 are constants</a:t>
                </a:r>
              </a:p>
              <a:p>
                <a:pPr lvl="2"/>
                <a:r>
                  <a:rPr lang="en-US" dirty="0"/>
                  <a:t>p is the current probe number attempt</a:t>
                </a:r>
              </a:p>
              <a:p>
                <a:pPr lvl="1"/>
                <a:r>
                  <a:rPr lang="en-US" dirty="0"/>
                  <a:t>Example: for c1 = c2 = 2, </a:t>
                </a:r>
                <a:r>
                  <a:rPr lang="en-US" dirty="0" err="1"/>
                  <a:t>hashFunction</a:t>
                </a:r>
                <a:r>
                  <a:rPr lang="en-US" dirty="0"/>
                  <a:t>(key) = 3, and we’re attempting our 2</a:t>
                </a:r>
                <a:r>
                  <a:rPr lang="en-US" baseline="30000" dirty="0"/>
                  <a:t>nd</a:t>
                </a:r>
                <a:r>
                  <a:rPr lang="en-US" dirty="0"/>
                  <a:t> probe. </a:t>
                </a:r>
                <a:r>
                  <a:rPr lang="en-US" dirty="0" err="1"/>
                  <a:t>i</a:t>
                </a:r>
                <a:r>
                  <a:rPr lang="en-US" dirty="0"/>
                  <a:t> = (3 + 2*2 + 2*4) % </a:t>
                </a:r>
                <a:r>
                  <a:rPr lang="en-US" dirty="0" err="1"/>
                  <a:t>arr.length</a:t>
                </a:r>
                <a:r>
                  <a:rPr lang="en-US" dirty="0"/>
                  <a:t> = 15 % </a:t>
                </a:r>
                <a:r>
                  <a:rPr lang="en-US" dirty="0" err="1"/>
                  <a:t>arr.length</a:t>
                </a:r>
                <a:r>
                  <a:rPr lang="en-US" dirty="0"/>
                  <a:t>.</a:t>
                </a:r>
              </a:p>
              <a:p>
                <a:r>
                  <a:rPr lang="en-US" dirty="0"/>
                  <a:t>Attempts to avoid clustering from linear probing</a:t>
                </a:r>
              </a:p>
              <a:p>
                <a:pPr marL="365760" lvl="1" indent="0">
                  <a:buNone/>
                </a:pPr>
                <a:endParaRPr lang="en-US" dirty="0"/>
              </a:p>
            </p:txBody>
          </p:sp>
        </mc:Choice>
        <mc:Fallback xmlns="">
          <p:sp>
            <p:nvSpPr>
              <p:cNvPr id="3" name="Content Placeholder 2">
                <a:extLst>
                  <a:ext uri="{FF2B5EF4-FFF2-40B4-BE49-F238E27FC236}">
                    <a16:creationId xmlns:a16="http://schemas.microsoft.com/office/drawing/2014/main" id="{68F2FBC8-14DE-4CAD-A6BB-BFFF7BED93C9}"/>
                  </a:ext>
                </a:extLst>
              </p:cNvPr>
              <p:cNvSpPr>
                <a:spLocks noGrp="1" noRot="1" noChangeAspect="1" noMove="1" noResize="1" noEditPoints="1" noAdjustHandles="1" noChangeArrowheads="1" noChangeShapeType="1" noTextEdit="1"/>
              </p:cNvSpPr>
              <p:nvPr>
                <p:ph idx="1"/>
              </p:nvPr>
            </p:nvSpPr>
            <p:spPr>
              <a:blipFill>
                <a:blip r:embed="rId2"/>
                <a:stretch>
                  <a:fillRect t="-1630" r="-975"/>
                </a:stretch>
              </a:blipFill>
            </p:spPr>
            <p:txBody>
              <a:bodyPr/>
              <a:lstStyle/>
              <a:p>
                <a:r>
                  <a:rPr lang="en-US">
                    <a:noFill/>
                  </a:rPr>
                  <a:t> </a:t>
                </a:r>
              </a:p>
            </p:txBody>
          </p:sp>
        </mc:Fallback>
      </mc:AlternateContent>
    </p:spTree>
    <p:extLst>
      <p:ext uri="{BB962C8B-B14F-4D97-AF65-F5344CB8AC3E}">
        <p14:creationId xmlns:p14="http://schemas.microsoft.com/office/powerpoint/2010/main" val="38291202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Quadratic Probing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normAutofit/>
              </a:bodyPr>
              <a:lstStyle/>
              <a:p>
                <a:r>
                  <a:rPr lang="en-US" dirty="0"/>
                  <a:t>Quadratic probing is a probing method where given an index </a:t>
                </a:r>
                <a:r>
                  <a:rPr lang="en-US" dirty="0" err="1"/>
                  <a:t>i</a:t>
                </a:r>
                <a:r>
                  <a:rPr lang="en-US" dirty="0"/>
                  <a:t> = </a:t>
                </a:r>
                <a:r>
                  <a:rPr lang="en-US" dirty="0" err="1"/>
                  <a:t>hashFunction</a:t>
                </a:r>
                <a:r>
                  <a:rPr lang="en-US" dirty="0"/>
                  <a:t>(key) % </a:t>
                </a:r>
                <a:r>
                  <a:rPr lang="en-US" dirty="0" err="1"/>
                  <a:t>arr.length</a:t>
                </a:r>
                <a:r>
                  <a:rPr lang="en-US" dirty="0"/>
                  <a:t>, if we have a collision at index </a:t>
                </a:r>
                <a:r>
                  <a:rPr lang="en-US" dirty="0" err="1"/>
                  <a:t>i</a:t>
                </a:r>
                <a:r>
                  <a:rPr lang="en-US" dirty="0"/>
                  <a:t>, we will check cells following this equation:</a:t>
                </a:r>
              </a:p>
              <a:p>
                <a:pPr lvl="1"/>
                <a:r>
                  <a:rPr lang="en-US" dirty="0"/>
                  <a:t>Index </a:t>
                </a:r>
                <a:r>
                  <a:rPr lang="en-US" dirty="0" err="1"/>
                  <a:t>i</a:t>
                </a:r>
                <a:r>
                  <a:rPr lang="en-US" dirty="0"/>
                  <a:t> = (</a:t>
                </a:r>
                <a:r>
                  <a:rPr lang="en-US" dirty="0" err="1"/>
                  <a:t>hashFunction</a:t>
                </a:r>
                <a:r>
                  <a:rPr lang="en-US" dirty="0"/>
                  <a:t>(key) + c1* </a:t>
                </a:r>
                <a14:m>
                  <m:oMath xmlns:m="http://schemas.openxmlformats.org/officeDocument/2006/math">
                    <m:r>
                      <a:rPr lang="en-US" b="0" i="1" dirty="0" smtClean="0">
                        <a:latin typeface="Cambria Math" panose="02040503050406030204" pitchFamily="18" charset="0"/>
                      </a:rPr>
                      <m:t>𝑝</m:t>
                    </m:r>
                  </m:oMath>
                </a14:m>
                <a:r>
                  <a:rPr lang="en-US" dirty="0"/>
                  <a:t> + c2*</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𝑝</m:t>
                        </m:r>
                      </m:e>
                      <m:sup>
                        <m:r>
                          <a:rPr lang="en-US" b="0" i="1" dirty="0" smtClean="0">
                            <a:latin typeface="Cambria Math" panose="02040503050406030204" pitchFamily="18" charset="0"/>
                          </a:rPr>
                          <m:t>2</m:t>
                        </m:r>
                      </m:sup>
                    </m:sSup>
                  </m:oMath>
                </a14:m>
                <a:r>
                  <a:rPr lang="en-US" dirty="0"/>
                  <a:t>) % </a:t>
                </a:r>
                <a:r>
                  <a:rPr lang="en-US" dirty="0" err="1"/>
                  <a:t>arr.length</a:t>
                </a:r>
                <a:endParaRPr lang="en-US" dirty="0"/>
              </a:p>
              <a:p>
                <a:pPr lvl="2"/>
                <a:r>
                  <a:rPr lang="en-US" dirty="0"/>
                  <a:t>c1, c2 are constants</a:t>
                </a:r>
              </a:p>
              <a:p>
                <a:pPr lvl="2"/>
                <a:r>
                  <a:rPr lang="en-US" dirty="0"/>
                  <a:t>p is the current probe number attempt</a:t>
                </a:r>
              </a:p>
              <a:p>
                <a:pPr lvl="1"/>
                <a:r>
                  <a:rPr lang="en-US" dirty="0"/>
                  <a:t>Example: for c1 = c2 = 2, </a:t>
                </a:r>
                <a:r>
                  <a:rPr lang="en-US" dirty="0" err="1"/>
                  <a:t>hashFunction</a:t>
                </a:r>
                <a:r>
                  <a:rPr lang="en-US" dirty="0"/>
                  <a:t>(key) = 3, and we’re attempting our 2</a:t>
                </a:r>
                <a:r>
                  <a:rPr lang="en-US" baseline="30000" dirty="0"/>
                  <a:t>nd</a:t>
                </a:r>
                <a:r>
                  <a:rPr lang="en-US" dirty="0"/>
                  <a:t> probe. </a:t>
                </a:r>
                <a:r>
                  <a:rPr lang="en-US" dirty="0" err="1"/>
                  <a:t>i</a:t>
                </a:r>
                <a:r>
                  <a:rPr lang="en-US" dirty="0"/>
                  <a:t> = (3 + 2*2 + 2*4) % </a:t>
                </a:r>
                <a:r>
                  <a:rPr lang="en-US" dirty="0" err="1"/>
                  <a:t>arr.length</a:t>
                </a:r>
                <a:r>
                  <a:rPr lang="en-US" dirty="0"/>
                  <a:t> = 15 % </a:t>
                </a:r>
                <a:r>
                  <a:rPr lang="en-US" dirty="0" err="1"/>
                  <a:t>arr.length</a:t>
                </a:r>
                <a:r>
                  <a:rPr lang="en-US" dirty="0"/>
                  <a:t>.</a:t>
                </a:r>
              </a:p>
              <a:p>
                <a:r>
                  <a:rPr lang="en-US" dirty="0"/>
                  <a:t>Attempts to avoid clustering from linear probing</a:t>
                </a:r>
              </a:p>
              <a:p>
                <a:r>
                  <a:rPr lang="en-US" dirty="0"/>
                  <a:t>For this class, you can assume c1 = 0 and c2 = 1.</a:t>
                </a:r>
              </a:p>
              <a:p>
                <a:pPr lvl="1"/>
                <a:r>
                  <a:rPr lang="en-US" dirty="0"/>
                  <a:t>Index </a:t>
                </a:r>
                <a:r>
                  <a:rPr lang="en-US" dirty="0" err="1"/>
                  <a:t>i</a:t>
                </a:r>
                <a:r>
                  <a:rPr lang="en-US" dirty="0"/>
                  <a:t> = (</a:t>
                </a:r>
                <a:r>
                  <a:rPr lang="en-US" dirty="0" err="1"/>
                  <a:t>hashFunction</a:t>
                </a:r>
                <a:r>
                  <a:rPr lang="en-US" dirty="0"/>
                  <a:t>(key) + p</a:t>
                </a:r>
                <a:r>
                  <a:rPr lang="en-US" baseline="30000" dirty="0"/>
                  <a:t>2</a:t>
                </a:r>
                <a:r>
                  <a:rPr lang="en-US" dirty="0"/>
                  <a:t>)</a:t>
                </a:r>
              </a:p>
            </p:txBody>
          </p:sp>
        </mc:Choice>
        <mc:Fallback xmlns="">
          <p:sp>
            <p:nvSpPr>
              <p:cNvPr id="3" name="Content Placeholder 2">
                <a:extLst>
                  <a:ext uri="{FF2B5EF4-FFF2-40B4-BE49-F238E27FC236}">
                    <a16:creationId xmlns:a16="http://schemas.microsoft.com/office/drawing/2014/main" id="{68F2FBC8-14DE-4CAD-A6BB-BFFF7BED93C9}"/>
                  </a:ext>
                </a:extLst>
              </p:cNvPr>
              <p:cNvSpPr>
                <a:spLocks noGrp="1" noRot="1" noChangeAspect="1" noMove="1" noResize="1" noEditPoints="1" noAdjustHandles="1" noChangeArrowheads="1" noChangeShapeType="1" noTextEdit="1"/>
              </p:cNvSpPr>
              <p:nvPr>
                <p:ph idx="1"/>
              </p:nvPr>
            </p:nvSpPr>
            <p:spPr>
              <a:blipFill>
                <a:blip r:embed="rId2"/>
                <a:stretch>
                  <a:fillRect t="-1037" r="-975"/>
                </a:stretch>
              </a:blipFill>
            </p:spPr>
            <p:txBody>
              <a:bodyPr/>
              <a:lstStyle/>
              <a:p>
                <a:r>
                  <a:rPr lang="en-US">
                    <a:noFill/>
                  </a:rPr>
                  <a:t> </a:t>
                </a:r>
              </a:p>
            </p:txBody>
          </p:sp>
        </mc:Fallback>
      </mc:AlternateContent>
    </p:spTree>
    <p:extLst>
      <p:ext uri="{BB962C8B-B14F-4D97-AF65-F5344CB8AC3E}">
        <p14:creationId xmlns:p14="http://schemas.microsoft.com/office/powerpoint/2010/main" val="78535533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Double Hashing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Double Hashing is a probing method where instead if having 1 hash function, we use 2 hash functions.</a:t>
            </a:r>
          </a:p>
        </p:txBody>
      </p:sp>
    </p:spTree>
    <p:extLst>
      <p:ext uri="{BB962C8B-B14F-4D97-AF65-F5344CB8AC3E}">
        <p14:creationId xmlns:p14="http://schemas.microsoft.com/office/powerpoint/2010/main" val="297600971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Double Hashing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Double Hashing is a probing method where instead if having 1 hash function, we use 2 hash functions.</a:t>
            </a:r>
          </a:p>
          <a:p>
            <a:pPr lvl="1"/>
            <a:r>
              <a:rPr lang="en-US" dirty="0"/>
              <a:t>Index </a:t>
            </a:r>
            <a:r>
              <a:rPr lang="en-US" dirty="0" err="1"/>
              <a:t>i</a:t>
            </a:r>
            <a:r>
              <a:rPr lang="en-US" dirty="0"/>
              <a:t> = (h1(key) + p*h2(key)) % </a:t>
            </a:r>
            <a:r>
              <a:rPr lang="en-US" dirty="0" err="1"/>
              <a:t>arr.length</a:t>
            </a:r>
            <a:endParaRPr lang="en-US" dirty="0"/>
          </a:p>
          <a:p>
            <a:pPr lvl="2"/>
            <a:r>
              <a:rPr lang="en-US" dirty="0"/>
              <a:t>h1() and h2() are different hash functions</a:t>
            </a:r>
          </a:p>
          <a:p>
            <a:pPr lvl="2"/>
            <a:r>
              <a:rPr lang="en-US" dirty="0"/>
              <a:t>p is the current probe </a:t>
            </a:r>
            <a:r>
              <a:rPr lang="en-US"/>
              <a:t>number attempt</a:t>
            </a:r>
            <a:endParaRPr lang="en-US" dirty="0"/>
          </a:p>
        </p:txBody>
      </p:sp>
    </p:spTree>
    <p:extLst>
      <p:ext uri="{BB962C8B-B14F-4D97-AF65-F5344CB8AC3E}">
        <p14:creationId xmlns:p14="http://schemas.microsoft.com/office/powerpoint/2010/main" val="125385895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A8DA-0AFA-4CEE-8139-A0326EE43082}"/>
              </a:ext>
            </a:extLst>
          </p:cNvPr>
          <p:cNvSpPr>
            <a:spLocks noGrp="1"/>
          </p:cNvSpPr>
          <p:nvPr>
            <p:ph type="title"/>
          </p:nvPr>
        </p:nvSpPr>
        <p:spPr/>
        <p:txBody>
          <a:bodyPr/>
          <a:lstStyle/>
          <a:p>
            <a:r>
              <a:rPr lang="en-US" dirty="0"/>
              <a:t>Collision Handling: Double Hashing</a:t>
            </a:r>
          </a:p>
        </p:txBody>
      </p:sp>
      <p:sp>
        <p:nvSpPr>
          <p:cNvPr id="3" name="Content Placeholder 2">
            <a:extLst>
              <a:ext uri="{FF2B5EF4-FFF2-40B4-BE49-F238E27FC236}">
                <a16:creationId xmlns:a16="http://schemas.microsoft.com/office/drawing/2014/main" id="{68F2FBC8-14DE-4CAD-A6BB-BFFF7BED93C9}"/>
              </a:ext>
            </a:extLst>
          </p:cNvPr>
          <p:cNvSpPr>
            <a:spLocks noGrp="1"/>
          </p:cNvSpPr>
          <p:nvPr>
            <p:ph idx="1"/>
          </p:nvPr>
        </p:nvSpPr>
        <p:spPr/>
        <p:txBody>
          <a:bodyPr/>
          <a:lstStyle/>
          <a:p>
            <a:r>
              <a:rPr lang="en-US" dirty="0"/>
              <a:t>Double Hashing is a probing method where instead if having 1 hash function, we use 2 hash functions.</a:t>
            </a:r>
          </a:p>
          <a:p>
            <a:pPr lvl="1"/>
            <a:r>
              <a:rPr lang="en-US" dirty="0"/>
              <a:t>Index </a:t>
            </a:r>
            <a:r>
              <a:rPr lang="en-US" dirty="0" err="1"/>
              <a:t>i</a:t>
            </a:r>
            <a:r>
              <a:rPr lang="en-US" dirty="0"/>
              <a:t> = (h1(key) + p*h2(key)) % </a:t>
            </a:r>
            <a:r>
              <a:rPr lang="en-US" dirty="0" err="1"/>
              <a:t>arr.length</a:t>
            </a:r>
            <a:endParaRPr lang="en-US" dirty="0"/>
          </a:p>
          <a:p>
            <a:pPr lvl="2"/>
            <a:r>
              <a:rPr lang="en-US" dirty="0"/>
              <a:t>h1() and h2() are different hash functions</a:t>
            </a:r>
          </a:p>
          <a:p>
            <a:pPr lvl="2"/>
            <a:r>
              <a:rPr lang="en-US" dirty="0"/>
              <a:t>p is the current probe number attempt</a:t>
            </a:r>
          </a:p>
          <a:p>
            <a:pPr lvl="1"/>
            <a:r>
              <a:rPr lang="en-US" dirty="0"/>
              <a:t>Example: h1(key) = key, h2(key) = key % 5.  if key = 7 and we’re attempting our 2</a:t>
            </a:r>
            <a:r>
              <a:rPr lang="en-US" baseline="30000" dirty="0"/>
              <a:t>nd</a:t>
            </a:r>
            <a:r>
              <a:rPr lang="en-US" dirty="0"/>
              <a:t> probe, then </a:t>
            </a:r>
            <a:r>
              <a:rPr lang="en-US" dirty="0" err="1"/>
              <a:t>i</a:t>
            </a:r>
            <a:r>
              <a:rPr lang="en-US" dirty="0"/>
              <a:t> = (h1(7) + 2 * h2(7)) % </a:t>
            </a:r>
            <a:r>
              <a:rPr lang="en-US" dirty="0" err="1"/>
              <a:t>arr.length</a:t>
            </a:r>
            <a:r>
              <a:rPr lang="en-US" dirty="0"/>
              <a:t> = 11 % </a:t>
            </a:r>
            <a:r>
              <a:rPr lang="en-US" dirty="0" err="1"/>
              <a:t>arr.length</a:t>
            </a:r>
            <a:endParaRPr lang="en-US" dirty="0"/>
          </a:p>
          <a:p>
            <a:pPr marL="365760" lvl="1" indent="0">
              <a:buNone/>
            </a:pPr>
            <a:endParaRPr lang="en-US" dirty="0"/>
          </a:p>
        </p:txBody>
      </p:sp>
    </p:spTree>
    <p:extLst>
      <p:ext uri="{BB962C8B-B14F-4D97-AF65-F5344CB8AC3E}">
        <p14:creationId xmlns:p14="http://schemas.microsoft.com/office/powerpoint/2010/main" val="196596486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903856378"/>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1728550" cy="923330"/>
          </a:xfrm>
          <a:prstGeom prst="rect">
            <a:avLst/>
          </a:prstGeom>
          <a:noFill/>
        </p:spPr>
        <p:txBody>
          <a:bodyPr wrap="none" rtlCol="0">
            <a:spAutoFit/>
          </a:bodyPr>
          <a:lstStyle/>
          <a:p>
            <a:r>
              <a:rPr lang="en-US" dirty="0"/>
              <a:t>put(4, “Amy”)</a:t>
            </a:r>
          </a:p>
          <a:p>
            <a:r>
              <a:rPr lang="en-US" dirty="0"/>
              <a:t>put(3, “John”)</a:t>
            </a:r>
          </a:p>
          <a:p>
            <a:r>
              <a:rPr lang="en-US" dirty="0"/>
              <a:t>put(16, “Luke”)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Tree>
    <p:extLst>
      <p:ext uri="{BB962C8B-B14F-4D97-AF65-F5344CB8AC3E}">
        <p14:creationId xmlns:p14="http://schemas.microsoft.com/office/powerpoint/2010/main" val="635278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Fast Lookup…</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So I’ve gotten the unique search info to look up.  Now how do I achieve O(1) lookup time?</a:t>
            </a:r>
          </a:p>
          <a:p>
            <a:r>
              <a:rPr lang="en-US" dirty="0"/>
              <a:t>What’s a data structure that gives us O(1) look up time?</a:t>
            </a:r>
          </a:p>
          <a:p>
            <a:pPr marL="365760" lvl="1" indent="0">
              <a:buNone/>
            </a:pPr>
            <a:endParaRPr lang="en-US" dirty="0">
              <a:highlight>
                <a:srgbClr val="FFFF00"/>
              </a:highlight>
            </a:endParaRPr>
          </a:p>
          <a:p>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208500482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049472"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Tree>
    <p:extLst>
      <p:ext uri="{BB962C8B-B14F-4D97-AF65-F5344CB8AC3E}">
        <p14:creationId xmlns:p14="http://schemas.microsoft.com/office/powerpoint/2010/main" val="122730881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305007"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+ 0 * 3)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DA2C76E5-5FEC-46AA-86AD-DFBC78604E19}"/>
              </a:ext>
            </a:extLst>
          </p:cNvPr>
          <p:cNvSpPr/>
          <p:nvPr/>
        </p:nvSpPr>
        <p:spPr>
          <a:xfrm rot="10800000">
            <a:off x="4576193" y="2747685"/>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949528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305007"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+ 1 * 3)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DA2C76E5-5FEC-46AA-86AD-DFBC78604E19}"/>
              </a:ext>
            </a:extLst>
          </p:cNvPr>
          <p:cNvSpPr/>
          <p:nvPr/>
        </p:nvSpPr>
        <p:spPr>
          <a:xfrm rot="10800000">
            <a:off x="4576194" y="3821476"/>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13371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305007"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+ 2 * 3)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DA2C76E5-5FEC-46AA-86AD-DFBC78604E19}"/>
              </a:ext>
            </a:extLst>
          </p:cNvPr>
          <p:cNvSpPr/>
          <p:nvPr/>
        </p:nvSpPr>
        <p:spPr>
          <a:xfrm rot="10800000">
            <a:off x="4525859" y="4920433"/>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331267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858786005"/>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305007" cy="1477328"/>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r>
              <a:rPr lang="en-US" dirty="0"/>
              <a:t>  </a:t>
            </a:r>
            <a:r>
              <a:rPr lang="en-US" dirty="0" err="1"/>
              <a:t>i</a:t>
            </a:r>
            <a:r>
              <a:rPr lang="en-US" dirty="0"/>
              <a:t> = (23 + 2 * 3) % </a:t>
            </a:r>
            <a:r>
              <a:rPr lang="en-US" dirty="0" err="1"/>
              <a:t>arr.length</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DA2C76E5-5FEC-46AA-86AD-DFBC78604E19}"/>
              </a:ext>
            </a:extLst>
          </p:cNvPr>
          <p:cNvSpPr/>
          <p:nvPr/>
        </p:nvSpPr>
        <p:spPr>
          <a:xfrm rot="10800000">
            <a:off x="4479721" y="4981196"/>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758755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658164" cy="2585323"/>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put(44, “</a:t>
            </a:r>
            <a:r>
              <a:rPr lang="en-US" dirty="0" err="1"/>
              <a:t>Jojo</a:t>
            </a:r>
            <a:r>
              <a:rPr lang="en-US" dirty="0"/>
              <a:t>”)</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Tree>
    <p:extLst>
      <p:ext uri="{BB962C8B-B14F-4D97-AF65-F5344CB8AC3E}">
        <p14:creationId xmlns:p14="http://schemas.microsoft.com/office/powerpoint/2010/main" val="429137979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69329" cy="2585323"/>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  </a:t>
            </a:r>
            <a:r>
              <a:rPr lang="en-US" dirty="0" err="1"/>
              <a:t>i</a:t>
            </a:r>
            <a:r>
              <a:rPr lang="en-US" dirty="0"/>
              <a:t> = (33 + 0*3)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03EA0BFF-8CC1-4DA4-A1EC-8B5520A62466}"/>
              </a:ext>
            </a:extLst>
          </p:cNvPr>
          <p:cNvSpPr/>
          <p:nvPr/>
        </p:nvSpPr>
        <p:spPr>
          <a:xfrm rot="10800000">
            <a:off x="4479720" y="2747685"/>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397117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69329" cy="2585323"/>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  </a:t>
            </a:r>
            <a:r>
              <a:rPr lang="en-US" dirty="0" err="1"/>
              <a:t>i</a:t>
            </a:r>
            <a:r>
              <a:rPr lang="en-US" dirty="0"/>
              <a:t> = (33 + 1*3)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E6046FE-5BFC-4B27-8580-AE48DB88850B}"/>
              </a:ext>
            </a:extLst>
          </p:cNvPr>
          <p:cNvSpPr/>
          <p:nvPr/>
        </p:nvSpPr>
        <p:spPr>
          <a:xfrm rot="10800000">
            <a:off x="4471331" y="3806738"/>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60695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69329" cy="2585323"/>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  </a:t>
            </a:r>
            <a:r>
              <a:rPr lang="en-US" dirty="0" err="1"/>
              <a:t>i</a:t>
            </a:r>
            <a:r>
              <a:rPr lang="en-US" dirty="0"/>
              <a:t> = (33 + 2*3)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E6046FE-5BFC-4B27-8580-AE48DB88850B}"/>
              </a:ext>
            </a:extLst>
          </p:cNvPr>
          <p:cNvSpPr/>
          <p:nvPr/>
        </p:nvSpPr>
        <p:spPr>
          <a:xfrm rot="10800000">
            <a:off x="4471332" y="4981196"/>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22544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516735324"/>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69329" cy="2585323"/>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  </a:t>
            </a:r>
            <a:r>
              <a:rPr lang="en-US" dirty="0" err="1"/>
              <a:t>i</a:t>
            </a:r>
            <a:r>
              <a:rPr lang="en-US" dirty="0"/>
              <a:t> = (33 + 3*3)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E6046FE-5BFC-4B27-8580-AE48DB88850B}"/>
              </a:ext>
            </a:extLst>
          </p:cNvPr>
          <p:cNvSpPr/>
          <p:nvPr/>
        </p:nvSpPr>
        <p:spPr>
          <a:xfrm rot="10800000">
            <a:off x="4471331" y="2363831"/>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719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Fast Lookup…</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So I’ve gotten the unique search info to look up.  Now how do I achieve O(1) lookup time?</a:t>
            </a:r>
          </a:p>
          <a:p>
            <a:r>
              <a:rPr lang="en-US" dirty="0"/>
              <a:t>What’s a data structure that gives us O(1) look up time?</a:t>
            </a:r>
          </a:p>
          <a:p>
            <a:pPr lvl="1"/>
            <a:r>
              <a:rPr lang="en-US" dirty="0"/>
              <a:t>Arrays (and </a:t>
            </a:r>
            <a:r>
              <a:rPr lang="en-US" dirty="0" err="1"/>
              <a:t>ArrayLists</a:t>
            </a:r>
            <a:r>
              <a:rPr lang="en-US" dirty="0"/>
              <a:t>, but for now we’ll use Arrays)</a:t>
            </a:r>
          </a:p>
          <a:p>
            <a:pPr lvl="1"/>
            <a:r>
              <a:rPr lang="en-US" dirty="0"/>
              <a:t>Given an index </a:t>
            </a:r>
            <a:r>
              <a:rPr lang="en-US" dirty="0" err="1"/>
              <a:t>i</a:t>
            </a:r>
            <a:r>
              <a:rPr lang="en-US" dirty="0"/>
              <a:t>, we can access the </a:t>
            </a:r>
            <a:r>
              <a:rPr lang="en-US" dirty="0" err="1"/>
              <a:t>i’th</a:t>
            </a:r>
            <a:r>
              <a:rPr lang="en-US" dirty="0"/>
              <a:t> element of an array in O(1) and we can store a value at index </a:t>
            </a:r>
            <a:r>
              <a:rPr lang="en-US" dirty="0" err="1"/>
              <a:t>i</a:t>
            </a:r>
            <a:r>
              <a:rPr lang="en-US" dirty="0"/>
              <a:t> in O(1).</a:t>
            </a:r>
          </a:p>
          <a:p>
            <a:pPr marL="365760" lvl="1" indent="0">
              <a:buNone/>
            </a:pPr>
            <a:endParaRPr lang="en-US" dirty="0">
              <a:highlight>
                <a:srgbClr val="FFFF00"/>
              </a:highlight>
            </a:endParaRPr>
          </a:p>
          <a:p>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309404929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69329" cy="2862322"/>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put(44, “</a:t>
            </a:r>
            <a:r>
              <a:rPr lang="en-US" dirty="0" err="1"/>
              <a:t>Jojo</a:t>
            </a:r>
            <a:r>
              <a:rPr lang="en-US" dirty="0"/>
              <a:t>”)</a:t>
            </a:r>
          </a:p>
          <a:p>
            <a:r>
              <a:rPr lang="en-US" dirty="0"/>
              <a:t>  </a:t>
            </a:r>
            <a:r>
              <a:rPr lang="en-US" dirty="0" err="1"/>
              <a:t>i</a:t>
            </a:r>
            <a:r>
              <a:rPr lang="en-US" dirty="0"/>
              <a:t> = (44 + 4*0)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E6046FE-5BFC-4B27-8580-AE48DB88850B}"/>
              </a:ext>
            </a:extLst>
          </p:cNvPr>
          <p:cNvSpPr/>
          <p:nvPr/>
        </p:nvSpPr>
        <p:spPr>
          <a:xfrm rot="10800000">
            <a:off x="4496497" y="3092204"/>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25478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Double Hashing Exercise</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840255041"/>
              </p:ext>
            </p:extLst>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r>
                        <a:rPr lang="en-US" b="0" dirty="0">
                          <a:solidFill>
                            <a:schemeClr val="bg1"/>
                          </a:solidFill>
                        </a:rPr>
                        <a:t>(44, “</a:t>
                      </a:r>
                      <a:r>
                        <a:rPr lang="en-US" b="0" dirty="0" err="1">
                          <a:solidFill>
                            <a:schemeClr val="bg1"/>
                          </a:solidFill>
                        </a:rPr>
                        <a:t>Jojo</a:t>
                      </a:r>
                      <a:r>
                        <a:rPr lang="en-US" b="0" dirty="0">
                          <a:solidFill>
                            <a:schemeClr val="bg1"/>
                          </a:solidFill>
                        </a:rPr>
                        <a:t>”)</a:t>
                      </a: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3169329" cy="2862322"/>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a:t>
            </a:r>
          </a:p>
          <a:p>
            <a:endParaRPr lang="en-US" dirty="0">
              <a:highlight>
                <a:srgbClr val="FFFF00"/>
              </a:highlight>
            </a:endParaRPr>
          </a:p>
          <a:p>
            <a:r>
              <a:rPr lang="en-US" dirty="0">
                <a:highlight>
                  <a:srgbClr val="FFFF00"/>
                </a:highlight>
              </a:rPr>
              <a:t>Apply these operations:</a:t>
            </a:r>
          </a:p>
          <a:p>
            <a:r>
              <a:rPr lang="en-US" dirty="0"/>
              <a:t>put(33, “Poppy”)</a:t>
            </a:r>
          </a:p>
          <a:p>
            <a:r>
              <a:rPr lang="en-US" dirty="0"/>
              <a:t>put(44, “</a:t>
            </a:r>
            <a:r>
              <a:rPr lang="en-US" dirty="0" err="1"/>
              <a:t>Jojo</a:t>
            </a:r>
            <a:r>
              <a:rPr lang="en-US" dirty="0"/>
              <a:t>”)</a:t>
            </a:r>
          </a:p>
          <a:p>
            <a:r>
              <a:rPr lang="en-US" dirty="0"/>
              <a:t>  </a:t>
            </a:r>
            <a:r>
              <a:rPr lang="en-US" dirty="0" err="1"/>
              <a:t>i</a:t>
            </a:r>
            <a:r>
              <a:rPr lang="en-US" dirty="0"/>
              <a:t> = (44 + 4*1) % </a:t>
            </a:r>
            <a:r>
              <a:rPr lang="en-US" dirty="0" err="1"/>
              <a:t>arr.length</a:t>
            </a:r>
            <a:endParaRPr lang="en-US" dirty="0"/>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4773336" y="5283200"/>
                <a:ext cx="4693914" cy="1200329"/>
              </a:xfrm>
              <a:prstGeom prst="rect">
                <a:avLst/>
              </a:prstGeom>
              <a:noFill/>
            </p:spPr>
            <p:txBody>
              <a:bodyPr wrap="none" rtlCol="0">
                <a:spAutoFit/>
              </a:bodyPr>
              <a:lstStyle/>
              <a:p>
                <a:r>
                  <a:rPr lang="en-US" dirty="0"/>
                  <a:t>Index </a:t>
                </a:r>
                <a:r>
                  <a:rPr lang="en-US" dirty="0" err="1"/>
                  <a:t>i</a:t>
                </a:r>
                <a:r>
                  <a:rPr lang="en-US" dirty="0"/>
                  <a:t> = (h1(key) + </a:t>
                </a:r>
                <a14:m>
                  <m:oMath xmlns:m="http://schemas.openxmlformats.org/officeDocument/2006/math">
                    <m:r>
                      <a:rPr lang="en-US" i="1" dirty="0">
                        <a:latin typeface="Cambria Math" panose="02040503050406030204" pitchFamily="18" charset="0"/>
                      </a:rPr>
                      <m:t>𝑝</m:t>
                    </m:r>
                  </m:oMath>
                </a14:m>
                <a:r>
                  <a:rPr lang="en-US" dirty="0"/>
                  <a:t>*h2(key)) % </a:t>
                </a:r>
                <a:r>
                  <a:rPr lang="en-US" dirty="0" err="1"/>
                  <a:t>arr.length</a:t>
                </a:r>
                <a:endParaRPr lang="en-US" dirty="0"/>
              </a:p>
              <a:p>
                <a:r>
                  <a:rPr lang="en-US" dirty="0"/>
                  <a:t>h1(key) = key</a:t>
                </a:r>
              </a:p>
              <a:p>
                <a:r>
                  <a:rPr lang="en-US" dirty="0"/>
                  <a:t>h2(key) = key % 5</a:t>
                </a:r>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4773336" y="5283200"/>
                <a:ext cx="4693914" cy="1200329"/>
              </a:xfrm>
              <a:prstGeom prst="rect">
                <a:avLst/>
              </a:prstGeom>
              <a:blipFill>
                <a:blip r:embed="rId2"/>
                <a:stretch>
                  <a:fillRect l="-1039" t="-3553" r="-390"/>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E6046FE-5BFC-4B27-8580-AE48DB88850B}"/>
              </a:ext>
            </a:extLst>
          </p:cNvPr>
          <p:cNvSpPr/>
          <p:nvPr/>
        </p:nvSpPr>
        <p:spPr>
          <a:xfrm rot="10800000">
            <a:off x="4471332" y="4573770"/>
            <a:ext cx="394283" cy="302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81777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B253-9BF1-4C72-AAA5-F347825D81D7}"/>
              </a:ext>
            </a:extLst>
          </p:cNvPr>
          <p:cNvSpPr>
            <a:spLocks noGrp="1"/>
          </p:cNvSpPr>
          <p:nvPr>
            <p:ph type="title"/>
          </p:nvPr>
        </p:nvSpPr>
        <p:spPr/>
        <p:txBody>
          <a:bodyPr/>
          <a:lstStyle/>
          <a:p>
            <a:r>
              <a:rPr lang="en-US" dirty="0"/>
              <a:t>Hash Map Analysis</a:t>
            </a:r>
          </a:p>
        </p:txBody>
      </p:sp>
      <p:sp>
        <p:nvSpPr>
          <p:cNvPr id="3" name="Content Placeholder 2">
            <a:extLst>
              <a:ext uri="{FF2B5EF4-FFF2-40B4-BE49-F238E27FC236}">
                <a16:creationId xmlns:a16="http://schemas.microsoft.com/office/drawing/2014/main" id="{64B8E331-7D82-43A6-A2C0-53B952C64D88}"/>
              </a:ext>
            </a:extLst>
          </p:cNvPr>
          <p:cNvSpPr>
            <a:spLocks noGrp="1"/>
          </p:cNvSpPr>
          <p:nvPr>
            <p:ph idx="1"/>
          </p:nvPr>
        </p:nvSpPr>
        <p:spPr/>
        <p:txBody>
          <a:bodyPr/>
          <a:lstStyle/>
          <a:p>
            <a:r>
              <a:rPr lang="en-US" dirty="0"/>
              <a:t>Add/search/remove are all O(1) on average.</a:t>
            </a:r>
          </a:p>
          <a:p>
            <a:r>
              <a:rPr lang="en-US" dirty="0"/>
              <a:t>Worst case, our operations are all O(n) which could result from</a:t>
            </a:r>
          </a:p>
          <a:p>
            <a:pPr lvl="1"/>
            <a:r>
              <a:rPr lang="en-US" dirty="0"/>
              <a:t>Bad hash function</a:t>
            </a:r>
          </a:p>
          <a:p>
            <a:pPr lvl="1"/>
            <a:r>
              <a:rPr lang="en-US" dirty="0"/>
              <a:t>Bad load factor</a:t>
            </a:r>
          </a:p>
          <a:p>
            <a:r>
              <a:rPr lang="en-US" dirty="0"/>
              <a:t>It’s good to have array lengths of prime numbers.</a:t>
            </a:r>
          </a:p>
        </p:txBody>
      </p:sp>
    </p:spTree>
    <p:extLst>
      <p:ext uri="{BB962C8B-B14F-4D97-AF65-F5344CB8AC3E}">
        <p14:creationId xmlns:p14="http://schemas.microsoft.com/office/powerpoint/2010/main" val="322074770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of Length 10 vs 11 (Quadratic Probing)</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2" y="1574800"/>
          <a:ext cx="2263120" cy="3708400"/>
        </p:xfrm>
        <a:graphic>
          <a:graphicData uri="http://schemas.openxmlformats.org/drawingml/2006/table">
            <a:tbl>
              <a:tblPr firstRow="1" bandRow="1">
                <a:tableStyleId>{793D81CF-94F2-401A-BA57-92F5A7B2D0C5}</a:tableStyleId>
              </a:tblPr>
              <a:tblGrid>
                <a:gridCol w="423844">
                  <a:extLst>
                    <a:ext uri="{9D8B030D-6E8A-4147-A177-3AD203B41FA5}">
                      <a16:colId xmlns:a16="http://schemas.microsoft.com/office/drawing/2014/main" val="2016459007"/>
                    </a:ext>
                  </a:extLst>
                </a:gridCol>
                <a:gridCol w="1839276">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strike="noStrike" dirty="0">
                        <a:solidFill>
                          <a:schemeClr val="bg1"/>
                        </a:solidFill>
                      </a:endParaRP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r>
                        <a:rPr lang="en-US" b="0" dirty="0">
                          <a:solidFill>
                            <a:schemeClr val="bg1"/>
                          </a:solidFill>
                        </a:rPr>
                        <a:t>(44, “</a:t>
                      </a:r>
                      <a:r>
                        <a:rPr lang="en-US" b="0" dirty="0" err="1">
                          <a:solidFill>
                            <a:schemeClr val="bg1"/>
                          </a:solidFill>
                        </a:rPr>
                        <a:t>Jojo</a:t>
                      </a:r>
                      <a:r>
                        <a:rPr lang="en-US" b="0" dirty="0">
                          <a:solidFill>
                            <a:schemeClr val="bg1"/>
                          </a:solidFill>
                        </a:rPr>
                        <a:t>”)</a:t>
                      </a: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7720670" y="1606026"/>
            <a:ext cx="2117311" cy="2031325"/>
          </a:xfrm>
          <a:prstGeom prst="rect">
            <a:avLst/>
          </a:prstGeom>
          <a:noFill/>
        </p:spPr>
        <p:txBody>
          <a:bodyPr wrap="none" rtlCol="0">
            <a:spAutoFit/>
          </a:bodyPr>
          <a:lstStyle/>
          <a:p>
            <a:r>
              <a:rPr lang="en-US" dirty="0"/>
              <a:t>put(4, “Amy”)</a:t>
            </a:r>
          </a:p>
          <a:p>
            <a:r>
              <a:rPr lang="en-US" dirty="0"/>
              <a:t>put(3, “John”)</a:t>
            </a:r>
          </a:p>
          <a:p>
            <a:r>
              <a:rPr lang="en-US" dirty="0"/>
              <a:t>put(16, “Luke”)</a:t>
            </a:r>
          </a:p>
          <a:p>
            <a:r>
              <a:rPr lang="en-US" dirty="0"/>
              <a:t>put(23, “Joonho”) </a:t>
            </a:r>
          </a:p>
          <a:p>
            <a:r>
              <a:rPr lang="en-US" dirty="0"/>
              <a:t>put(33, “Poppy”)</a:t>
            </a:r>
          </a:p>
          <a:p>
            <a:r>
              <a:rPr lang="en-US" dirty="0"/>
              <a:t>put(44, “</a:t>
            </a:r>
            <a:r>
              <a:rPr lang="en-US" dirty="0" err="1"/>
              <a:t>Jojo</a:t>
            </a:r>
            <a:r>
              <a:rPr lang="en-US" dirty="0"/>
              <a:t>”)</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5698DC-32DA-4271-995D-9301672556E0}"/>
                  </a:ext>
                </a:extLst>
              </p:cNvPr>
              <p:cNvSpPr txBox="1"/>
              <p:nvPr/>
            </p:nvSpPr>
            <p:spPr>
              <a:xfrm>
                <a:off x="2138306" y="304800"/>
                <a:ext cx="6058774" cy="646331"/>
              </a:xfrm>
              <a:prstGeom prst="rect">
                <a:avLst/>
              </a:prstGeom>
              <a:noFill/>
            </p:spPr>
            <p:txBody>
              <a:bodyPr wrap="none" rtlCol="0">
                <a:spAutoFit/>
              </a:bodyPr>
              <a:lstStyle/>
              <a:p>
                <a:r>
                  <a:rPr lang="en-US" dirty="0"/>
                  <a:t>Index </a:t>
                </a:r>
                <a:r>
                  <a:rPr lang="en-US" dirty="0" err="1"/>
                  <a:t>i</a:t>
                </a:r>
                <a:r>
                  <a:rPr lang="en-US" dirty="0"/>
                  <a:t> = (</a:t>
                </a:r>
                <a:r>
                  <a:rPr lang="en-US" dirty="0" err="1"/>
                  <a:t>hashFunction</a:t>
                </a:r>
                <a:r>
                  <a:rPr lang="en-US" dirty="0"/>
                  <a:t>(key) + 1* </a:t>
                </a:r>
                <a14:m>
                  <m:oMath xmlns:m="http://schemas.openxmlformats.org/officeDocument/2006/math">
                    <m:r>
                      <a:rPr lang="en-US" i="1" dirty="0">
                        <a:latin typeface="Cambria Math" panose="02040503050406030204" pitchFamily="18" charset="0"/>
                      </a:rPr>
                      <m:t>𝑝</m:t>
                    </m:r>
                  </m:oMath>
                </a14:m>
                <a:r>
                  <a:rPr lang="en-US" dirty="0"/>
                  <a:t> + 2*</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𝑝</m:t>
                        </m:r>
                      </m:e>
                      <m:sup>
                        <m:r>
                          <a:rPr lang="en-US" i="1" dirty="0">
                            <a:latin typeface="Cambria Math" panose="02040503050406030204" pitchFamily="18" charset="0"/>
                          </a:rPr>
                          <m:t>2</m:t>
                        </m:r>
                      </m:sup>
                    </m:sSup>
                  </m:oMath>
                </a14:m>
                <a:r>
                  <a:rPr lang="en-US" dirty="0"/>
                  <a:t>) % </a:t>
                </a:r>
                <a:r>
                  <a:rPr lang="en-US" dirty="0" err="1"/>
                  <a:t>arr.length</a:t>
                </a:r>
                <a:endParaRPr lang="en-US" dirty="0"/>
              </a:p>
              <a:p>
                <a:endParaRPr lang="en-US" dirty="0"/>
              </a:p>
            </p:txBody>
          </p:sp>
        </mc:Choice>
        <mc:Fallback xmlns="">
          <p:sp>
            <p:nvSpPr>
              <p:cNvPr id="5" name="TextBox 4">
                <a:extLst>
                  <a:ext uri="{FF2B5EF4-FFF2-40B4-BE49-F238E27FC236}">
                    <a16:creationId xmlns:a16="http://schemas.microsoft.com/office/drawing/2014/main" id="{C95698DC-32DA-4271-995D-9301672556E0}"/>
                  </a:ext>
                </a:extLst>
              </p:cNvPr>
              <p:cNvSpPr txBox="1">
                <a:spLocks noRot="1" noChangeAspect="1" noMove="1" noResize="1" noEditPoints="1" noAdjustHandles="1" noChangeArrowheads="1" noChangeShapeType="1" noTextEdit="1"/>
              </p:cNvSpPr>
              <p:nvPr/>
            </p:nvSpPr>
            <p:spPr>
              <a:xfrm>
                <a:off x="2138306" y="304800"/>
                <a:ext cx="6058774" cy="646331"/>
              </a:xfrm>
              <a:prstGeom prst="rect">
                <a:avLst/>
              </a:prstGeom>
              <a:blipFill>
                <a:blip r:embed="rId2"/>
                <a:stretch>
                  <a:fillRect l="-905" t="-5660" r="-402"/>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82A2EBD-F5D8-469A-A935-F14DB4150034}"/>
              </a:ext>
            </a:extLst>
          </p:cNvPr>
          <p:cNvGraphicFramePr>
            <a:graphicFrameLocks noGrp="1"/>
          </p:cNvGraphicFramePr>
          <p:nvPr>
            <p:extLst>
              <p:ext uri="{D42A27DB-BD31-4B8C-83A1-F6EECF244321}">
                <p14:modId xmlns:p14="http://schemas.microsoft.com/office/powerpoint/2010/main" val="3959549860"/>
              </p:ext>
            </p:extLst>
          </p:nvPr>
        </p:nvGraphicFramePr>
        <p:xfrm>
          <a:off x="5263203" y="1574800"/>
          <a:ext cx="2263120" cy="4079240"/>
        </p:xfrm>
        <a:graphic>
          <a:graphicData uri="http://schemas.openxmlformats.org/drawingml/2006/table">
            <a:tbl>
              <a:tblPr firstRow="1" bandRow="1">
                <a:tableStyleId>{793D81CF-94F2-401A-BA57-92F5A7B2D0C5}</a:tableStyleId>
              </a:tblPr>
              <a:tblGrid>
                <a:gridCol w="525201">
                  <a:extLst>
                    <a:ext uri="{9D8B030D-6E8A-4147-A177-3AD203B41FA5}">
                      <a16:colId xmlns:a16="http://schemas.microsoft.com/office/drawing/2014/main" val="2016459007"/>
                    </a:ext>
                  </a:extLst>
                </a:gridCol>
                <a:gridCol w="1737919">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(33, “Poppy”)</a:t>
                      </a: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(23, “Joonho”)</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 “John”)</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 “Amy”)</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(16, “Luke”)</a:t>
                      </a: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r h="370840">
                <a:tc>
                  <a:txBody>
                    <a:bodyPr/>
                    <a:lstStyle/>
                    <a:p>
                      <a:pPr algn="ctr"/>
                      <a:r>
                        <a:rPr lang="en-US" b="0" dirty="0">
                          <a:solidFill>
                            <a:schemeClr val="bg1"/>
                          </a:solidFill>
                        </a:rPr>
                        <a:t>10</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(44, “</a:t>
                      </a:r>
                      <a:r>
                        <a:rPr lang="en-US" b="0" dirty="0" err="1">
                          <a:solidFill>
                            <a:schemeClr val="bg1"/>
                          </a:solidFill>
                        </a:rPr>
                        <a:t>Jojo</a:t>
                      </a:r>
                      <a:r>
                        <a:rPr lang="en-US" b="0" dirty="0">
                          <a:solidFill>
                            <a:schemeClr val="bg1"/>
                          </a:solidFill>
                        </a:rPr>
                        <a:t>”)</a:t>
                      </a:r>
                    </a:p>
                  </a:txBody>
                  <a:tcPr>
                    <a:solidFill>
                      <a:schemeClr val="bg2">
                        <a:lumMod val="50000"/>
                      </a:schemeClr>
                    </a:solidFill>
                  </a:tcPr>
                </a:tc>
                <a:extLst>
                  <a:ext uri="{0D108BD9-81ED-4DB2-BD59-A6C34878D82A}">
                    <a16:rowId xmlns:a16="http://schemas.microsoft.com/office/drawing/2014/main" val="2220743154"/>
                  </a:ext>
                </a:extLst>
              </a:tr>
            </a:tbl>
          </a:graphicData>
        </a:graphic>
      </p:graphicFrame>
    </p:spTree>
    <p:extLst>
      <p:ext uri="{BB962C8B-B14F-4D97-AF65-F5344CB8AC3E}">
        <p14:creationId xmlns:p14="http://schemas.microsoft.com/office/powerpoint/2010/main" val="97231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Fast Lookup…</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So I’ve gotten the unique search info to look up.  Now how do I achieve O(1) lookup time?</a:t>
            </a:r>
          </a:p>
          <a:p>
            <a:r>
              <a:rPr lang="en-US" dirty="0"/>
              <a:t>What’s a data structure that gives us O(1) look up time?</a:t>
            </a:r>
          </a:p>
          <a:p>
            <a:pPr lvl="1"/>
            <a:r>
              <a:rPr lang="en-US" dirty="0"/>
              <a:t>Arrays (and </a:t>
            </a:r>
            <a:r>
              <a:rPr lang="en-US" dirty="0" err="1"/>
              <a:t>ArrayLists</a:t>
            </a:r>
            <a:r>
              <a:rPr lang="en-US" dirty="0"/>
              <a:t>, but for now we’ll use Arrays)</a:t>
            </a:r>
          </a:p>
          <a:p>
            <a:pPr lvl="1"/>
            <a:r>
              <a:rPr lang="en-US" dirty="0"/>
              <a:t>Given an index </a:t>
            </a:r>
            <a:r>
              <a:rPr lang="en-US" dirty="0" err="1"/>
              <a:t>i</a:t>
            </a:r>
            <a:r>
              <a:rPr lang="en-US" dirty="0"/>
              <a:t>, we can access the </a:t>
            </a:r>
            <a:r>
              <a:rPr lang="en-US" dirty="0" err="1"/>
              <a:t>i’th</a:t>
            </a:r>
            <a:r>
              <a:rPr lang="en-US" dirty="0"/>
              <a:t> element of an array in O(1) and we can store a value at index </a:t>
            </a:r>
            <a:r>
              <a:rPr lang="en-US" dirty="0" err="1"/>
              <a:t>i</a:t>
            </a:r>
            <a:r>
              <a:rPr lang="en-US" dirty="0"/>
              <a:t> in O(1).</a:t>
            </a:r>
          </a:p>
          <a:p>
            <a:r>
              <a:rPr lang="en-US" dirty="0"/>
              <a:t>Hey, our GTID key is a number, so why don’t we have GTID’s act as indices to our array.  The element at index GTID can hold the GPA of that student. </a:t>
            </a:r>
          </a:p>
          <a:p>
            <a:pPr marL="365760" lvl="1" indent="0">
              <a:buNone/>
            </a:pPr>
            <a:endParaRPr lang="en-US" dirty="0">
              <a:highlight>
                <a:srgbClr val="FFFF00"/>
              </a:highlight>
            </a:endParaRPr>
          </a:p>
          <a:p>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59925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Fast Lookup…</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So I’ve gotten the unique search info to look up.  Now how do I achieve O(1) lookup time?</a:t>
            </a:r>
          </a:p>
          <a:p>
            <a:r>
              <a:rPr lang="en-US" dirty="0"/>
              <a:t>What’s a data structure that gives us O(1) look up time?</a:t>
            </a:r>
          </a:p>
          <a:p>
            <a:pPr lvl="1"/>
            <a:r>
              <a:rPr lang="en-US" dirty="0"/>
              <a:t>Arrays (and </a:t>
            </a:r>
            <a:r>
              <a:rPr lang="en-US" dirty="0" err="1"/>
              <a:t>ArrayLists</a:t>
            </a:r>
            <a:r>
              <a:rPr lang="en-US" dirty="0"/>
              <a:t>, but for now we’ll use Arrays)</a:t>
            </a:r>
          </a:p>
          <a:p>
            <a:pPr lvl="1"/>
            <a:r>
              <a:rPr lang="en-US" dirty="0"/>
              <a:t>Given an index </a:t>
            </a:r>
            <a:r>
              <a:rPr lang="en-US" dirty="0" err="1"/>
              <a:t>i</a:t>
            </a:r>
            <a:r>
              <a:rPr lang="en-US" dirty="0"/>
              <a:t>, we can access the </a:t>
            </a:r>
            <a:r>
              <a:rPr lang="en-US" dirty="0" err="1"/>
              <a:t>i’th</a:t>
            </a:r>
            <a:r>
              <a:rPr lang="en-US" dirty="0"/>
              <a:t> element of an array in O(1) and we can store a value at index </a:t>
            </a:r>
            <a:r>
              <a:rPr lang="en-US" dirty="0" err="1"/>
              <a:t>i</a:t>
            </a:r>
            <a:r>
              <a:rPr lang="en-US" dirty="0"/>
              <a:t> in O(1).</a:t>
            </a:r>
          </a:p>
          <a:p>
            <a:r>
              <a:rPr lang="en-US" dirty="0"/>
              <a:t>Hey, our GTID key is a number, so why don’t we have GTID’s act as indices to our array.  The element at index GTID can hold the GPA of that student. </a:t>
            </a:r>
          </a:p>
          <a:p>
            <a:r>
              <a:rPr lang="en-US" dirty="0">
                <a:highlight>
                  <a:srgbClr val="FFFF00"/>
                </a:highlight>
              </a:rPr>
              <a:t>So, on your paper, create an array large enough to index GTID’s</a:t>
            </a:r>
          </a:p>
          <a:p>
            <a:pPr lvl="1"/>
            <a:r>
              <a:rPr lang="en-US" dirty="0">
                <a:highlight>
                  <a:srgbClr val="FFFF00"/>
                </a:highlight>
              </a:rPr>
              <a:t>At index 901901901, put 4.0</a:t>
            </a:r>
          </a:p>
          <a:p>
            <a:pPr marL="365760" lvl="1" indent="0">
              <a:buNone/>
            </a:pPr>
            <a:endParaRPr lang="en-US" dirty="0">
              <a:highlight>
                <a:srgbClr val="FFFF00"/>
              </a:highlight>
            </a:endParaRPr>
          </a:p>
          <a:p>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934346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Fast Lookup…</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a:xfrm>
            <a:off x="2208213" y="1600200"/>
            <a:ext cx="9372600" cy="4767044"/>
          </a:xfrm>
        </p:spPr>
        <p:txBody>
          <a:bodyPr>
            <a:normAutofit/>
          </a:bodyPr>
          <a:lstStyle/>
          <a:p>
            <a:r>
              <a:rPr lang="en-US" dirty="0"/>
              <a:t>So I’ve gotten the unique search info to look up.  Now how do I achieve O(1) lookup time?</a:t>
            </a:r>
          </a:p>
          <a:p>
            <a:r>
              <a:rPr lang="en-US" dirty="0"/>
              <a:t>What’s a data structure that gives us O(1) look up time?</a:t>
            </a:r>
          </a:p>
          <a:p>
            <a:pPr lvl="1"/>
            <a:r>
              <a:rPr lang="en-US" dirty="0"/>
              <a:t>Arrays (and </a:t>
            </a:r>
            <a:r>
              <a:rPr lang="en-US" dirty="0" err="1"/>
              <a:t>ArrayLists</a:t>
            </a:r>
            <a:r>
              <a:rPr lang="en-US" dirty="0"/>
              <a:t>, but for now we’ll use Arrays)</a:t>
            </a:r>
          </a:p>
          <a:p>
            <a:pPr lvl="1"/>
            <a:r>
              <a:rPr lang="en-US" dirty="0"/>
              <a:t>Given an index </a:t>
            </a:r>
            <a:r>
              <a:rPr lang="en-US" dirty="0" err="1"/>
              <a:t>i</a:t>
            </a:r>
            <a:r>
              <a:rPr lang="en-US" dirty="0"/>
              <a:t>, we can access the </a:t>
            </a:r>
            <a:r>
              <a:rPr lang="en-US" dirty="0" err="1"/>
              <a:t>i’th</a:t>
            </a:r>
            <a:r>
              <a:rPr lang="en-US" dirty="0"/>
              <a:t> element of an array in O(1) and we can store a value at index </a:t>
            </a:r>
            <a:r>
              <a:rPr lang="en-US" dirty="0" err="1"/>
              <a:t>i</a:t>
            </a:r>
            <a:r>
              <a:rPr lang="en-US" dirty="0"/>
              <a:t> in O(1).</a:t>
            </a:r>
          </a:p>
          <a:p>
            <a:r>
              <a:rPr lang="en-US" dirty="0"/>
              <a:t>Hey, our GTID key is a number, so why don’t we have GTID’s act as indices to our array.  The element at index GTID can hold the GPA of that student. </a:t>
            </a:r>
          </a:p>
          <a:p>
            <a:r>
              <a:rPr lang="en-US" dirty="0">
                <a:highlight>
                  <a:srgbClr val="FFFF00"/>
                </a:highlight>
              </a:rPr>
              <a:t>So, on your paper, create an array large enough to index GTID’s</a:t>
            </a:r>
          </a:p>
          <a:p>
            <a:pPr lvl="1"/>
            <a:r>
              <a:rPr lang="en-US" dirty="0">
                <a:highlight>
                  <a:srgbClr val="FFFF00"/>
                </a:highlight>
              </a:rPr>
              <a:t>At index 901901901, put 4.0</a:t>
            </a:r>
          </a:p>
          <a:p>
            <a:pPr lvl="1"/>
            <a:r>
              <a:rPr lang="en-US" dirty="0"/>
              <a:t>Don’t do this, you need an array of size ~900,000,000.</a:t>
            </a:r>
          </a:p>
          <a:p>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271510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More Issues…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Turns out having an array of size ~900 million is very inefficient.</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3921584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More Issues…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Turns out having an array of size ~900 million is very inefficient.</a:t>
            </a:r>
          </a:p>
          <a:p>
            <a:pPr lvl="1"/>
            <a:r>
              <a:rPr lang="en-US" dirty="0"/>
              <a:t>The amount of space our array allocates is too much.</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337784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Instructions</a:t>
            </a:r>
          </a:p>
        </p:txBody>
      </p:sp>
      <p:sp>
        <p:nvSpPr>
          <p:cNvPr id="3" name="Content Placeholder 2"/>
          <p:cNvSpPr>
            <a:spLocks noGrp="1"/>
          </p:cNvSpPr>
          <p:nvPr>
            <p:ph idx="1"/>
          </p:nvPr>
        </p:nvSpPr>
        <p:spPr/>
        <p:txBody>
          <a:bodyPr/>
          <a:lstStyle/>
          <a:p>
            <a:r>
              <a:rPr lang="en-US" dirty="0"/>
              <a:t>There will be </a:t>
            </a:r>
            <a:r>
              <a:rPr lang="en-US" dirty="0">
                <a:highlight>
                  <a:srgbClr val="FFFF00"/>
                </a:highlight>
              </a:rPr>
              <a:t>questions</a:t>
            </a:r>
            <a:r>
              <a:rPr lang="en-US" dirty="0"/>
              <a:t> on these slides.  Please have a clean piece of paper to write your answers.  Write your name on the top right corner for our record.  At the end of lecture, we will collect these pieces of paper for your participation grade.</a:t>
            </a:r>
          </a:p>
          <a:p>
            <a:r>
              <a:rPr lang="en-US" dirty="0"/>
              <a:t>Scribes should get ready to scribe.</a:t>
            </a:r>
          </a:p>
          <a:p>
            <a:endParaRPr lang="en-US" dirty="0"/>
          </a:p>
        </p:txBody>
      </p:sp>
      <p:sp>
        <p:nvSpPr>
          <p:cNvPr id="4" name="Slide Number Placeholder 3">
            <a:extLst>
              <a:ext uri="{FF2B5EF4-FFF2-40B4-BE49-F238E27FC236}">
                <a16:creationId xmlns:a16="http://schemas.microsoft.com/office/drawing/2014/main" id="{F317A474-CF82-45CB-AC3E-9ECEB6B8E9AD}"/>
              </a:ext>
            </a:extLst>
          </p:cNvPr>
          <p:cNvSpPr>
            <a:spLocks noGrp="1"/>
          </p:cNvSpPr>
          <p:nvPr>
            <p:ph type="sldNum" sz="quarter" idx="12"/>
          </p:nvPr>
        </p:nvSpPr>
        <p:spPr/>
        <p:txBody>
          <a:bodyPr/>
          <a:lstStyle/>
          <a:p>
            <a:fld id="{8FDBFFB2-86D9-4B8F-A59A-553A60B94BBE}" type="slidenum">
              <a:rPr lang="en-US" smtClean="0"/>
              <a:t>3</a:t>
            </a:fld>
            <a:endParaRPr lang="en-US"/>
          </a:p>
        </p:txBody>
      </p:sp>
    </p:spTree>
    <p:extLst>
      <p:ext uri="{BB962C8B-B14F-4D97-AF65-F5344CB8AC3E}">
        <p14:creationId xmlns:p14="http://schemas.microsoft.com/office/powerpoint/2010/main" val="2270294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More Issues…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Turns out having an array of size ~900 million is very inefficient.</a:t>
            </a:r>
          </a:p>
          <a:p>
            <a:pPr lvl="1"/>
            <a:r>
              <a:rPr lang="en-US" dirty="0"/>
              <a:t>The amount of space our array allocates is too much.</a:t>
            </a:r>
          </a:p>
          <a:p>
            <a:pPr lvl="1"/>
            <a:r>
              <a:rPr lang="en-US" dirty="0"/>
              <a:t>Georgia Tech doesn’t even have ~900 million graduates, so we’ll have a lot of empty spots.</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3836344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More Issues…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Turns out having an array of size ~900 million is very inefficient.</a:t>
            </a:r>
          </a:p>
          <a:p>
            <a:pPr lvl="1"/>
            <a:r>
              <a:rPr lang="en-US" dirty="0"/>
              <a:t>The amount of space our array allocates is too much.</a:t>
            </a:r>
          </a:p>
          <a:p>
            <a:pPr lvl="1"/>
            <a:r>
              <a:rPr lang="en-US" dirty="0"/>
              <a:t>Georgia Tech doesn’t even have ~900 million graduates, so we’ll have a lot of empty spots.</a:t>
            </a:r>
          </a:p>
          <a:p>
            <a:r>
              <a:rPr lang="en-US" dirty="0"/>
              <a:t>What can we do?</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3250047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More Issues…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Turns out having an array of size ~900 million is very inefficient.</a:t>
            </a:r>
          </a:p>
          <a:p>
            <a:pPr lvl="1"/>
            <a:r>
              <a:rPr lang="en-US" dirty="0"/>
              <a:t>The amount of space our array allocates is too much.</a:t>
            </a:r>
          </a:p>
          <a:p>
            <a:pPr lvl="1"/>
            <a:r>
              <a:rPr lang="en-US" dirty="0"/>
              <a:t>Georgia Tech doesn’t even have ~900 million graduates, so we’ll have a lot of empty spots.</a:t>
            </a:r>
          </a:p>
          <a:p>
            <a:r>
              <a:rPr lang="en-US" dirty="0"/>
              <a:t>What can we do?</a:t>
            </a:r>
          </a:p>
          <a:p>
            <a:pPr marL="708660" lvl="1" indent="-342900">
              <a:buFont typeface="+mj-lt"/>
              <a:buAutoNum type="arabicPeriod"/>
            </a:pPr>
            <a:r>
              <a:rPr lang="en-US" dirty="0"/>
              <a:t>Give all students another GTID that uniquely identifies that student.</a:t>
            </a:r>
          </a:p>
          <a:p>
            <a:pPr marL="708660" lvl="1" indent="-342900">
              <a:buFont typeface="+mj-lt"/>
              <a:buAutoNum type="arabicPeriod"/>
            </a:pPr>
            <a:r>
              <a:rPr lang="en-US" dirty="0"/>
              <a:t>Change the size of our array.</a:t>
            </a:r>
          </a:p>
          <a:p>
            <a:pPr marL="708660" lvl="1" indent="-342900">
              <a:buFont typeface="+mj-lt"/>
              <a:buAutoNum type="arabicPeriod"/>
            </a:pPr>
            <a:r>
              <a:rPr lang="en-US" dirty="0"/>
              <a:t>Find another key that uniquely identifies students.</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382378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More Issues…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Turns out having an array of size ~900 million is very inefficient.</a:t>
            </a:r>
          </a:p>
          <a:p>
            <a:pPr lvl="1"/>
            <a:r>
              <a:rPr lang="en-US" dirty="0"/>
              <a:t>The amount of space our array allocates is too much.</a:t>
            </a:r>
          </a:p>
          <a:p>
            <a:pPr lvl="1"/>
            <a:r>
              <a:rPr lang="en-US" dirty="0"/>
              <a:t>Georgia Tech doesn’t even have ~900 million graduates, so we’ll have a lot of empty spots.</a:t>
            </a:r>
          </a:p>
          <a:p>
            <a:r>
              <a:rPr lang="en-US" dirty="0"/>
              <a:t>What can we do?</a:t>
            </a:r>
          </a:p>
          <a:p>
            <a:pPr marL="708660" lvl="1" indent="-342900">
              <a:buFont typeface="+mj-lt"/>
              <a:buAutoNum type="arabicPeriod"/>
            </a:pPr>
            <a:r>
              <a:rPr lang="en-US" strike="sngStrike" dirty="0"/>
              <a:t>Give all students another GTID that uniquely identifies that student.</a:t>
            </a:r>
          </a:p>
          <a:p>
            <a:pPr marL="708660" lvl="1" indent="-342900">
              <a:buFont typeface="+mj-lt"/>
              <a:buAutoNum type="arabicPeriod"/>
            </a:pPr>
            <a:r>
              <a:rPr lang="en-US" dirty="0"/>
              <a:t>Change the size of our array.</a:t>
            </a:r>
          </a:p>
          <a:p>
            <a:pPr marL="708660" lvl="1" indent="-342900">
              <a:buFont typeface="+mj-lt"/>
              <a:buAutoNum type="arabicPeriod"/>
            </a:pPr>
            <a:r>
              <a:rPr lang="en-US" dirty="0"/>
              <a:t>Find another key that uniquely identifies students.</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3981207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 Some More Issues…</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Turns out having an array of size ~900 million is very inefficient.</a:t>
            </a:r>
          </a:p>
          <a:p>
            <a:pPr lvl="1"/>
            <a:r>
              <a:rPr lang="en-US" dirty="0"/>
              <a:t>The amount of space our array allocates is too much.</a:t>
            </a:r>
          </a:p>
          <a:p>
            <a:pPr lvl="1"/>
            <a:r>
              <a:rPr lang="en-US" dirty="0"/>
              <a:t>Georgia Tech doesn’t even have ~900 million graduates, so we’ll have a lot of empty spots.</a:t>
            </a:r>
          </a:p>
          <a:p>
            <a:r>
              <a:rPr lang="en-US" dirty="0"/>
              <a:t>What can we do?</a:t>
            </a:r>
          </a:p>
          <a:p>
            <a:pPr marL="708660" lvl="1" indent="-342900">
              <a:buFont typeface="+mj-lt"/>
              <a:buAutoNum type="arabicPeriod"/>
            </a:pPr>
            <a:r>
              <a:rPr lang="en-US" strike="sngStrike" dirty="0"/>
              <a:t>Give all students another GTID that uniquely identifies that student.</a:t>
            </a:r>
          </a:p>
          <a:p>
            <a:pPr marL="708660" lvl="1" indent="-342900">
              <a:buFont typeface="+mj-lt"/>
              <a:buAutoNum type="arabicPeriod"/>
            </a:pPr>
            <a:r>
              <a:rPr lang="en-US" dirty="0">
                <a:highlight>
                  <a:srgbClr val="FFFF00"/>
                </a:highlight>
              </a:rPr>
              <a:t>Change the size of our array.</a:t>
            </a:r>
          </a:p>
          <a:p>
            <a:pPr marL="708660" lvl="1" indent="-342900">
              <a:buFont typeface="+mj-lt"/>
              <a:buAutoNum type="arabicPeriod"/>
            </a:pPr>
            <a:r>
              <a:rPr lang="en-US" dirty="0"/>
              <a:t>Find another key that uniquely identifies students.</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658624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Shortening the Array</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shorten our array to a length of 10.</a:t>
            </a:r>
            <a:endParaRPr lang="en-US" dirty="0">
              <a:highlight>
                <a:srgbClr val="FFFF00"/>
              </a:highlight>
            </a:endParaRP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519662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Shortening the Array</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shorten our array to a length of 10.</a:t>
            </a:r>
          </a:p>
          <a:p>
            <a:r>
              <a:rPr lang="en-US" dirty="0"/>
              <a:t>We cannot use our GTID to index into the array.  How can we still use our GTID as an index?</a:t>
            </a:r>
            <a:endParaRPr lang="en-US" dirty="0">
              <a:highlight>
                <a:srgbClr val="FFFF00"/>
              </a:highlight>
            </a:endParaRP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806281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Shortening the Array</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shorten our array to a length of 10.</a:t>
            </a:r>
          </a:p>
          <a:p>
            <a:r>
              <a:rPr lang="en-US" dirty="0"/>
              <a:t>We cannot use our GTID to index into the array.  How can we still use our GTID key as an index?</a:t>
            </a:r>
          </a:p>
          <a:p>
            <a:pPr lvl="1"/>
            <a:r>
              <a:rPr lang="en-US" dirty="0"/>
              <a:t>What if we </a:t>
            </a:r>
            <a:r>
              <a:rPr lang="en-US" b="1" dirty="0" err="1"/>
              <a:t>modded</a:t>
            </a:r>
            <a:r>
              <a:rPr lang="en-US" dirty="0"/>
              <a:t> the GTID by our array size?</a:t>
            </a:r>
            <a:endParaRPr lang="en-US" dirty="0">
              <a:highlight>
                <a:srgbClr val="FFFF00"/>
              </a:highlight>
            </a:endParaRP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179211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Shortening the Array</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shorten our array to a length of 10.</a:t>
            </a:r>
          </a:p>
          <a:p>
            <a:r>
              <a:rPr lang="en-US" dirty="0"/>
              <a:t>We cannot use our GTID to index into the array.  How can we still use our GTID key as an index?</a:t>
            </a:r>
          </a:p>
          <a:p>
            <a:pPr lvl="1"/>
            <a:r>
              <a:rPr lang="en-US" dirty="0"/>
              <a:t>What if we </a:t>
            </a:r>
            <a:r>
              <a:rPr lang="en-US" b="1" dirty="0" err="1"/>
              <a:t>modded</a:t>
            </a:r>
            <a:r>
              <a:rPr lang="en-US" dirty="0"/>
              <a:t> the GTID by our array size?</a:t>
            </a:r>
          </a:p>
          <a:p>
            <a:pPr lvl="2"/>
            <a:r>
              <a:rPr lang="en-US" dirty="0" err="1"/>
              <a:t>Modding</a:t>
            </a:r>
            <a:r>
              <a:rPr lang="en-US" dirty="0"/>
              <a:t> will restrict our GTID to a valid index in our array.</a:t>
            </a:r>
            <a:endParaRPr lang="en-US" dirty="0">
              <a:highlight>
                <a:srgbClr val="FFFF00"/>
              </a:highlight>
            </a:endParaRP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29426927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Shortening the Array</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shorten our array to a length of 10.</a:t>
            </a:r>
          </a:p>
          <a:p>
            <a:r>
              <a:rPr lang="en-US" dirty="0"/>
              <a:t>We cannot use our GTID to index into the array.  How can we still use our GTID key as an index?</a:t>
            </a:r>
          </a:p>
          <a:p>
            <a:pPr lvl="1"/>
            <a:r>
              <a:rPr lang="en-US" dirty="0"/>
              <a:t>What if we </a:t>
            </a:r>
            <a:r>
              <a:rPr lang="en-US" b="1" dirty="0" err="1"/>
              <a:t>modded</a:t>
            </a:r>
            <a:r>
              <a:rPr lang="en-US" dirty="0"/>
              <a:t> the GTID by our array size?</a:t>
            </a:r>
          </a:p>
          <a:p>
            <a:pPr lvl="2"/>
            <a:r>
              <a:rPr lang="en-US" dirty="0" err="1"/>
              <a:t>Modding</a:t>
            </a:r>
            <a:r>
              <a:rPr lang="en-US" dirty="0"/>
              <a:t> will restrict our GTID to a valid index in our array.</a:t>
            </a:r>
          </a:p>
          <a:p>
            <a:pPr lvl="2"/>
            <a:r>
              <a:rPr lang="en-US" dirty="0"/>
              <a:t>index = 901901901 % </a:t>
            </a:r>
            <a:r>
              <a:rPr lang="en-US" dirty="0" err="1"/>
              <a:t>arr.length</a:t>
            </a:r>
            <a:r>
              <a:rPr lang="en-US" dirty="0"/>
              <a:t>  </a:t>
            </a:r>
            <a:r>
              <a:rPr lang="en-US" i="1" dirty="0"/>
              <a:t>// index = 1</a:t>
            </a:r>
            <a:endParaRPr lang="en-US" dirty="0">
              <a:highlight>
                <a:srgbClr val="FFFF00"/>
              </a:highlight>
            </a:endParaRP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270933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lstStyle/>
          <a:p>
            <a:r>
              <a:rPr lang="en-US" dirty="0">
                <a:highlight>
                  <a:srgbClr val="FFFF00"/>
                </a:highlight>
              </a:rPr>
              <a:t>Take 3 min to write down a summary of the following:</a:t>
            </a:r>
          </a:p>
          <a:p>
            <a:pPr lvl="1"/>
            <a:r>
              <a:rPr lang="en-US" dirty="0"/>
              <a:t>BST Remove</a:t>
            </a:r>
          </a:p>
          <a:p>
            <a:pPr lvl="2"/>
            <a:r>
              <a:rPr lang="en-US" dirty="0"/>
              <a:t>What are the 3 remove conditions and how do we handle each?</a:t>
            </a:r>
          </a:p>
          <a:p>
            <a:pPr lvl="1"/>
            <a:r>
              <a:rPr lang="en-US" dirty="0"/>
              <a:t>Tree Traversal</a:t>
            </a:r>
          </a:p>
          <a:p>
            <a:pPr lvl="1"/>
            <a:r>
              <a:rPr lang="en-US" dirty="0"/>
              <a:t>Heaps</a:t>
            </a:r>
          </a:p>
          <a:p>
            <a:pPr lvl="2"/>
            <a:r>
              <a:rPr lang="en-US" dirty="0"/>
              <a:t>What properties does a binary heap have?</a:t>
            </a:r>
          </a:p>
        </p:txBody>
      </p:sp>
    </p:spTree>
    <p:extLst>
      <p:ext uri="{BB962C8B-B14F-4D97-AF65-F5344CB8AC3E}">
        <p14:creationId xmlns:p14="http://schemas.microsoft.com/office/powerpoint/2010/main" val="20812706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Shortening the Array</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shorten our array to a length of 10.</a:t>
            </a:r>
          </a:p>
          <a:p>
            <a:r>
              <a:rPr lang="en-US" dirty="0"/>
              <a:t>We cannot use our GTID to index into the array.  How can we still use our GTID key as an index?</a:t>
            </a:r>
          </a:p>
          <a:p>
            <a:pPr lvl="1"/>
            <a:r>
              <a:rPr lang="en-US" dirty="0"/>
              <a:t>What if we </a:t>
            </a:r>
            <a:r>
              <a:rPr lang="en-US" b="1" dirty="0" err="1"/>
              <a:t>modded</a:t>
            </a:r>
            <a:r>
              <a:rPr lang="en-US" dirty="0"/>
              <a:t> the GTID by our array size?</a:t>
            </a:r>
          </a:p>
          <a:p>
            <a:pPr lvl="2"/>
            <a:r>
              <a:rPr lang="en-US" dirty="0" err="1"/>
              <a:t>Modding</a:t>
            </a:r>
            <a:r>
              <a:rPr lang="en-US" dirty="0"/>
              <a:t> will restrict our GTID to a valid index in our array.</a:t>
            </a:r>
          </a:p>
          <a:p>
            <a:pPr lvl="2"/>
            <a:r>
              <a:rPr lang="en-US" dirty="0"/>
              <a:t>index = 901901901 % </a:t>
            </a:r>
            <a:r>
              <a:rPr lang="en-US" dirty="0" err="1"/>
              <a:t>arr.length</a:t>
            </a:r>
            <a:r>
              <a:rPr lang="en-US" dirty="0"/>
              <a:t>  </a:t>
            </a:r>
            <a:r>
              <a:rPr lang="en-US" i="1" dirty="0"/>
              <a:t>// index = 1</a:t>
            </a:r>
          </a:p>
          <a:p>
            <a:r>
              <a:rPr lang="en-US" dirty="0"/>
              <a:t>Now we can do our operations (search/insert/delete/update) given this new index </a:t>
            </a:r>
            <a:r>
              <a:rPr lang="en-US" dirty="0" err="1"/>
              <a:t>modding</a:t>
            </a:r>
            <a:r>
              <a:rPr lang="en-US" dirty="0"/>
              <a:t> idea.</a:t>
            </a:r>
            <a:endParaRPr lang="en-US" dirty="0">
              <a:highlight>
                <a:srgbClr val="FFFF00"/>
              </a:highlight>
            </a:endParaRP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363664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58617956"/>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Tree>
    <p:extLst>
      <p:ext uri="{BB962C8B-B14F-4D97-AF65-F5344CB8AC3E}">
        <p14:creationId xmlns:p14="http://schemas.microsoft.com/office/powerpoint/2010/main" val="3335892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45825" cy="369332"/>
          </a:xfrm>
          <a:prstGeom prst="rect">
            <a:avLst/>
          </a:prstGeom>
          <a:noFill/>
        </p:spPr>
        <p:txBody>
          <a:bodyPr wrap="none" rtlCol="0">
            <a:spAutoFit/>
          </a:bodyPr>
          <a:lstStyle/>
          <a:p>
            <a:r>
              <a:rPr lang="en-US" dirty="0"/>
              <a:t>insert(901901901, 4.0)</a:t>
            </a:r>
          </a:p>
        </p:txBody>
      </p:sp>
    </p:spTree>
    <p:extLst>
      <p:ext uri="{BB962C8B-B14F-4D97-AF65-F5344CB8AC3E}">
        <p14:creationId xmlns:p14="http://schemas.microsoft.com/office/powerpoint/2010/main" val="541696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3791294" cy="646331"/>
          </a:xfrm>
          <a:prstGeom prst="rect">
            <a:avLst/>
          </a:prstGeom>
          <a:noFill/>
        </p:spPr>
        <p:txBody>
          <a:bodyPr wrap="none" rtlCol="0">
            <a:spAutoFit/>
          </a:bodyPr>
          <a:lstStyle/>
          <a:p>
            <a:r>
              <a:rPr lang="en-US" dirty="0"/>
              <a:t>insert(901901901, 4.0)</a:t>
            </a:r>
          </a:p>
          <a:p>
            <a:r>
              <a:rPr lang="en-US" dirty="0"/>
              <a:t>  index = 901901901 % </a:t>
            </a:r>
            <a:r>
              <a:rPr lang="en-US" dirty="0" err="1"/>
              <a:t>arr.length</a:t>
            </a:r>
            <a:endParaRPr lang="en-US" dirty="0"/>
          </a:p>
        </p:txBody>
      </p:sp>
    </p:spTree>
    <p:extLst>
      <p:ext uri="{BB962C8B-B14F-4D97-AF65-F5344CB8AC3E}">
        <p14:creationId xmlns:p14="http://schemas.microsoft.com/office/powerpoint/2010/main" val="2259413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49031" cy="646331"/>
          </a:xfrm>
          <a:prstGeom prst="rect">
            <a:avLst/>
          </a:prstGeom>
          <a:noFill/>
        </p:spPr>
        <p:txBody>
          <a:bodyPr wrap="none" rtlCol="0">
            <a:spAutoFit/>
          </a:bodyPr>
          <a:lstStyle/>
          <a:p>
            <a:r>
              <a:rPr lang="en-US" dirty="0"/>
              <a:t>insert(901901901, 4.0)</a:t>
            </a:r>
          </a:p>
          <a:p>
            <a:r>
              <a:rPr lang="en-US" dirty="0"/>
              <a:t>  index = 1</a:t>
            </a:r>
          </a:p>
        </p:txBody>
      </p:sp>
    </p:spTree>
    <p:extLst>
      <p:ext uri="{BB962C8B-B14F-4D97-AF65-F5344CB8AC3E}">
        <p14:creationId xmlns:p14="http://schemas.microsoft.com/office/powerpoint/2010/main" val="3518321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551524913"/>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49031" cy="923330"/>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endParaRPr lang="en-US" dirty="0">
              <a:highlight>
                <a:srgbClr val="FFFF00"/>
              </a:highlight>
            </a:endParaRPr>
          </a:p>
        </p:txBody>
      </p:sp>
    </p:spTree>
    <p:extLst>
      <p:ext uri="{BB962C8B-B14F-4D97-AF65-F5344CB8AC3E}">
        <p14:creationId xmlns:p14="http://schemas.microsoft.com/office/powerpoint/2010/main" val="15918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73653" cy="1754326"/>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insert(902905233, 3.8)</a:t>
            </a:r>
            <a:br>
              <a:rPr lang="en-US" dirty="0">
                <a:highlight>
                  <a:srgbClr val="FFFF00"/>
                </a:highlight>
              </a:rPr>
            </a:br>
            <a:r>
              <a:rPr lang="en-US" dirty="0">
                <a:highlight>
                  <a:srgbClr val="FFFF00"/>
                </a:highlight>
              </a:rPr>
              <a:t>insert(901900008, 3.3)</a:t>
            </a:r>
          </a:p>
        </p:txBody>
      </p:sp>
    </p:spTree>
    <p:extLst>
      <p:ext uri="{BB962C8B-B14F-4D97-AF65-F5344CB8AC3E}">
        <p14:creationId xmlns:p14="http://schemas.microsoft.com/office/powerpoint/2010/main" val="36767915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052110227"/>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3815916" cy="2031325"/>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insert(902905233, 3.8)</a:t>
            </a:r>
          </a:p>
          <a:p>
            <a:r>
              <a:rPr lang="en-US" dirty="0"/>
              <a:t>  index = 902905233 % </a:t>
            </a:r>
            <a:r>
              <a:rPr lang="en-US" dirty="0" err="1"/>
              <a:t>arr.length</a:t>
            </a:r>
            <a:br>
              <a:rPr lang="en-US" dirty="0">
                <a:highlight>
                  <a:srgbClr val="FFFF00"/>
                </a:highlight>
              </a:rPr>
            </a:br>
            <a:r>
              <a:rPr lang="en-US" dirty="0">
                <a:highlight>
                  <a:srgbClr val="FFFF00"/>
                </a:highlight>
              </a:rPr>
              <a:t>insert(901900008, 3.3)</a:t>
            </a:r>
            <a:endParaRPr lang="en-US" dirty="0"/>
          </a:p>
        </p:txBody>
      </p:sp>
    </p:spTree>
    <p:extLst>
      <p:ext uri="{BB962C8B-B14F-4D97-AF65-F5344CB8AC3E}">
        <p14:creationId xmlns:p14="http://schemas.microsoft.com/office/powerpoint/2010/main" val="848968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27419127"/>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73653" cy="2031325"/>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insert(902905233, 3.8)</a:t>
            </a:r>
          </a:p>
          <a:p>
            <a:r>
              <a:rPr lang="en-US" dirty="0"/>
              <a:t>  index = 3</a:t>
            </a:r>
            <a:br>
              <a:rPr lang="en-US" dirty="0">
                <a:highlight>
                  <a:srgbClr val="FFFF00"/>
                </a:highlight>
              </a:rPr>
            </a:br>
            <a:r>
              <a:rPr lang="en-US" dirty="0">
                <a:highlight>
                  <a:srgbClr val="FFFF00"/>
                </a:highlight>
              </a:rPr>
              <a:t>insert(901900008, 3.3)</a:t>
            </a:r>
            <a:endParaRPr lang="en-US" dirty="0"/>
          </a:p>
        </p:txBody>
      </p:sp>
    </p:spTree>
    <p:extLst>
      <p:ext uri="{BB962C8B-B14F-4D97-AF65-F5344CB8AC3E}">
        <p14:creationId xmlns:p14="http://schemas.microsoft.com/office/powerpoint/2010/main" val="2047991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93303498"/>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73653" cy="2308324"/>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insert(902905233, 3.8)</a:t>
            </a:r>
          </a:p>
          <a:p>
            <a:r>
              <a:rPr lang="en-US" dirty="0"/>
              <a:t>  index = 3</a:t>
            </a:r>
          </a:p>
          <a:p>
            <a:r>
              <a:rPr lang="en-US" dirty="0"/>
              <a:t>  </a:t>
            </a:r>
            <a:r>
              <a:rPr lang="en-US" dirty="0" err="1"/>
              <a:t>arr</a:t>
            </a:r>
            <a:r>
              <a:rPr lang="en-US" dirty="0"/>
              <a:t>[index] = 3.8</a:t>
            </a:r>
            <a:br>
              <a:rPr lang="en-US" dirty="0">
                <a:highlight>
                  <a:srgbClr val="FFFF00"/>
                </a:highlight>
              </a:rPr>
            </a:br>
            <a:r>
              <a:rPr lang="en-US" dirty="0">
                <a:highlight>
                  <a:srgbClr val="FFFF00"/>
                </a:highlight>
              </a:rPr>
              <a:t>insert(901900008, 3.3)</a:t>
            </a:r>
            <a:endParaRPr lang="en-US" dirty="0"/>
          </a:p>
        </p:txBody>
      </p:sp>
    </p:spTree>
    <p:extLst>
      <p:ext uri="{BB962C8B-B14F-4D97-AF65-F5344CB8AC3E}">
        <p14:creationId xmlns:p14="http://schemas.microsoft.com/office/powerpoint/2010/main" val="48803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F7378-5E9C-4382-BC40-13F22F71DCD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17F12DC8-E901-4A7D-8296-B862F34C3A35}"/>
              </a:ext>
            </a:extLst>
          </p:cNvPr>
          <p:cNvSpPr>
            <a:spLocks noGrp="1"/>
          </p:cNvSpPr>
          <p:nvPr>
            <p:ph idx="1"/>
          </p:nvPr>
        </p:nvSpPr>
        <p:spPr/>
        <p:txBody>
          <a:bodyPr>
            <a:normAutofit fontScale="92500" lnSpcReduction="10000"/>
          </a:bodyPr>
          <a:lstStyle/>
          <a:p>
            <a:r>
              <a:rPr lang="en-US" dirty="0">
                <a:highlight>
                  <a:srgbClr val="FFFF00"/>
                </a:highlight>
              </a:rPr>
              <a:t>Take 3 min to write down a summary of the following:</a:t>
            </a:r>
          </a:p>
          <a:p>
            <a:pPr lvl="1"/>
            <a:r>
              <a:rPr lang="en-US" dirty="0"/>
              <a:t>BST Remove</a:t>
            </a:r>
          </a:p>
          <a:p>
            <a:pPr lvl="2"/>
            <a:r>
              <a:rPr lang="en-US" dirty="0"/>
              <a:t>What are the 3 remove conditions and how do we handle each?</a:t>
            </a:r>
          </a:p>
          <a:p>
            <a:pPr lvl="3"/>
            <a:r>
              <a:rPr lang="en-US" dirty="0"/>
              <a:t>No child: parents child pointer is set to null</a:t>
            </a:r>
          </a:p>
          <a:p>
            <a:pPr lvl="3"/>
            <a:r>
              <a:rPr lang="en-US" dirty="0"/>
              <a:t>1 child: parent’s child pointer is set to child’s child</a:t>
            </a:r>
          </a:p>
          <a:p>
            <a:pPr lvl="3"/>
            <a:r>
              <a:rPr lang="en-US" dirty="0"/>
              <a:t>2 children: our current node’s data copies the data of its successor or predecessor.</a:t>
            </a:r>
          </a:p>
          <a:p>
            <a:pPr lvl="4"/>
            <a:r>
              <a:rPr lang="en-US" dirty="0"/>
              <a:t>The successor or predecessor is then removed.</a:t>
            </a:r>
          </a:p>
          <a:p>
            <a:pPr lvl="1"/>
            <a:r>
              <a:rPr lang="en-US" dirty="0"/>
              <a:t>Tree Traversal</a:t>
            </a:r>
          </a:p>
          <a:p>
            <a:pPr lvl="2"/>
            <a:r>
              <a:rPr lang="en-US" dirty="0"/>
              <a:t>Recursive: pre/in/post order traversals</a:t>
            </a:r>
          </a:p>
          <a:p>
            <a:pPr lvl="2"/>
            <a:r>
              <a:rPr lang="en-US" dirty="0"/>
              <a:t>Iterative w/ Queue: Level order</a:t>
            </a:r>
          </a:p>
          <a:p>
            <a:pPr lvl="1"/>
            <a:r>
              <a:rPr lang="en-US" dirty="0"/>
              <a:t>Heaps</a:t>
            </a:r>
          </a:p>
          <a:p>
            <a:pPr lvl="2"/>
            <a:r>
              <a:rPr lang="en-US" dirty="0"/>
              <a:t>What properties does a binary heap have?</a:t>
            </a:r>
          </a:p>
          <a:p>
            <a:pPr lvl="3"/>
            <a:r>
              <a:rPr lang="en-US" dirty="0"/>
              <a:t>Complete tree property: Binary tree must be complete</a:t>
            </a:r>
          </a:p>
          <a:p>
            <a:pPr lvl="3"/>
            <a:r>
              <a:rPr lang="en-US" dirty="0"/>
              <a:t>Heap property: a node’s data must be better than the children’s data.</a:t>
            </a:r>
          </a:p>
        </p:txBody>
      </p:sp>
    </p:spTree>
    <p:extLst>
      <p:ext uri="{BB962C8B-B14F-4D97-AF65-F5344CB8AC3E}">
        <p14:creationId xmlns:p14="http://schemas.microsoft.com/office/powerpoint/2010/main" val="209959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3803605" cy="2585323"/>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insert(902905233, 3.8)</a:t>
            </a:r>
          </a:p>
          <a:p>
            <a:r>
              <a:rPr lang="en-US" dirty="0"/>
              <a:t>  index = 3</a:t>
            </a:r>
          </a:p>
          <a:p>
            <a:r>
              <a:rPr lang="en-US" dirty="0"/>
              <a:t>  </a:t>
            </a:r>
            <a:r>
              <a:rPr lang="en-US" dirty="0" err="1"/>
              <a:t>arr</a:t>
            </a:r>
            <a:r>
              <a:rPr lang="en-US" dirty="0"/>
              <a:t>[index] = 3.8</a:t>
            </a:r>
            <a:br>
              <a:rPr lang="en-US" dirty="0">
                <a:highlight>
                  <a:srgbClr val="FFFF00"/>
                </a:highlight>
              </a:rPr>
            </a:br>
            <a:r>
              <a:rPr lang="en-US" dirty="0">
                <a:highlight>
                  <a:srgbClr val="FFFF00"/>
                </a:highlight>
              </a:rPr>
              <a:t>insert(901900008, 3.3)</a:t>
            </a:r>
          </a:p>
          <a:p>
            <a:r>
              <a:rPr lang="en-US" dirty="0"/>
              <a:t>  index = 901900008 % </a:t>
            </a:r>
            <a:r>
              <a:rPr lang="en-US" dirty="0" err="1"/>
              <a:t>arr.length</a:t>
            </a:r>
            <a:endParaRPr lang="en-US" dirty="0"/>
          </a:p>
        </p:txBody>
      </p:sp>
    </p:spTree>
    <p:extLst>
      <p:ext uri="{BB962C8B-B14F-4D97-AF65-F5344CB8AC3E}">
        <p14:creationId xmlns:p14="http://schemas.microsoft.com/office/powerpoint/2010/main" val="429536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73653" cy="2585323"/>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insert(902905233, 3.8)</a:t>
            </a:r>
          </a:p>
          <a:p>
            <a:r>
              <a:rPr lang="en-US" dirty="0"/>
              <a:t>  index = 3</a:t>
            </a:r>
          </a:p>
          <a:p>
            <a:r>
              <a:rPr lang="en-US" dirty="0"/>
              <a:t>  </a:t>
            </a:r>
            <a:r>
              <a:rPr lang="en-US" dirty="0" err="1"/>
              <a:t>arr</a:t>
            </a:r>
            <a:r>
              <a:rPr lang="en-US" dirty="0"/>
              <a:t>[index] = 3.8</a:t>
            </a:r>
            <a:br>
              <a:rPr lang="en-US" dirty="0">
                <a:highlight>
                  <a:srgbClr val="FFFF00"/>
                </a:highlight>
              </a:rPr>
            </a:br>
            <a:r>
              <a:rPr lang="en-US" dirty="0">
                <a:highlight>
                  <a:srgbClr val="FFFF00"/>
                </a:highlight>
              </a:rPr>
              <a:t>insert(901900008, 3.3)</a:t>
            </a:r>
          </a:p>
          <a:p>
            <a:r>
              <a:rPr lang="en-US" dirty="0"/>
              <a:t>  index = 8</a:t>
            </a:r>
          </a:p>
        </p:txBody>
      </p:sp>
    </p:spTree>
    <p:extLst>
      <p:ext uri="{BB962C8B-B14F-4D97-AF65-F5344CB8AC3E}">
        <p14:creationId xmlns:p14="http://schemas.microsoft.com/office/powerpoint/2010/main" val="3923578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769108265"/>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573653" cy="2862322"/>
          </a:xfrm>
          <a:prstGeom prst="rect">
            <a:avLst/>
          </a:prstGeom>
          <a:noFill/>
        </p:spPr>
        <p:txBody>
          <a:bodyPr wrap="none" rtlCol="0">
            <a:spAutoFit/>
          </a:bodyPr>
          <a:lstStyle/>
          <a:p>
            <a:r>
              <a:rPr lang="en-US" dirty="0"/>
              <a:t>insert(901901901,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insert(902905233, 3.8)</a:t>
            </a:r>
          </a:p>
          <a:p>
            <a:r>
              <a:rPr lang="en-US" dirty="0"/>
              <a:t>  index = 3</a:t>
            </a:r>
          </a:p>
          <a:p>
            <a:r>
              <a:rPr lang="en-US" dirty="0"/>
              <a:t>  </a:t>
            </a:r>
            <a:r>
              <a:rPr lang="en-US" dirty="0" err="1"/>
              <a:t>arr</a:t>
            </a:r>
            <a:r>
              <a:rPr lang="en-US" dirty="0"/>
              <a:t>[index] = 3.8</a:t>
            </a:r>
            <a:br>
              <a:rPr lang="en-US" dirty="0">
                <a:highlight>
                  <a:srgbClr val="FFFF00"/>
                </a:highlight>
              </a:rPr>
            </a:br>
            <a:r>
              <a:rPr lang="en-US" dirty="0">
                <a:highlight>
                  <a:srgbClr val="FFFF00"/>
                </a:highlight>
              </a:rPr>
              <a:t>insert(901900008, 3.3)</a:t>
            </a:r>
          </a:p>
          <a:p>
            <a:r>
              <a:rPr lang="en-US" dirty="0"/>
              <a:t>  index = 8</a:t>
            </a:r>
          </a:p>
          <a:p>
            <a:r>
              <a:rPr lang="en-US" dirty="0"/>
              <a:t>  </a:t>
            </a:r>
            <a:r>
              <a:rPr lang="en-US" dirty="0" err="1"/>
              <a:t>arr</a:t>
            </a:r>
            <a:r>
              <a:rPr lang="en-US" dirty="0"/>
              <a:t>[index] = 3.3</a:t>
            </a:r>
          </a:p>
        </p:txBody>
      </p:sp>
    </p:spTree>
    <p:extLst>
      <p:ext uri="{BB962C8B-B14F-4D97-AF65-F5344CB8AC3E}">
        <p14:creationId xmlns:p14="http://schemas.microsoft.com/office/powerpoint/2010/main" val="1596770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if students did not have a GTID?  What other unique key could we use?</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607885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if students did not have a GTID?  What other unique key could we use?</a:t>
            </a:r>
          </a:p>
          <a:p>
            <a:pPr lvl="1"/>
            <a:r>
              <a:rPr lang="en-US" dirty="0"/>
              <a:t>We could use the GT login. </a:t>
            </a:r>
            <a:r>
              <a:rPr lang="en-US" i="1" dirty="0"/>
              <a:t>(jkim866)</a:t>
            </a:r>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610665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endParaRPr lang="en-US" i="1" dirty="0"/>
          </a:p>
          <a:p>
            <a:pPr lvl="2"/>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3794471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p>
          <a:p>
            <a:pPr lvl="3"/>
            <a:r>
              <a:rPr lang="en-US" dirty="0"/>
              <a:t>We can come up with some function that converts strings into an integer.</a:t>
            </a:r>
          </a:p>
          <a:p>
            <a:pPr lvl="3"/>
            <a:r>
              <a:rPr lang="en-US" dirty="0"/>
              <a:t>Let’s come up with a </a:t>
            </a:r>
            <a:r>
              <a:rPr lang="en-US" b="1" dirty="0"/>
              <a:t>hash function</a:t>
            </a:r>
            <a:r>
              <a:rPr lang="en-US" dirty="0"/>
              <a:t>.</a:t>
            </a:r>
          </a:p>
          <a:p>
            <a:pPr lvl="1"/>
            <a:endParaRPr lang="en-US" i="1" dirty="0"/>
          </a:p>
          <a:p>
            <a:pPr lvl="2"/>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3430028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Hash Function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A hash function is a function that converts its input into an integer value.  The output value is called a hash value.</a:t>
            </a:r>
            <a:endParaRPr lang="en-US" dirty="0">
              <a:latin typeface="Consolas" panose="020B0609020204030204" pitchFamily="49" charset="0"/>
            </a:endParaRP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7385455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Hash Function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A hash function is a function that converts its input into an integer value.  The output value is called a hash value.</a:t>
            </a:r>
          </a:p>
          <a:p>
            <a:pPr lvl="1"/>
            <a:r>
              <a:rPr lang="en-US" dirty="0">
                <a:latin typeface="Consolas" panose="020B0609020204030204" pitchFamily="49" charset="0"/>
              </a:rPr>
              <a:t>int </a:t>
            </a:r>
            <a:r>
              <a:rPr lang="en-US" dirty="0" err="1">
                <a:latin typeface="Consolas" panose="020B0609020204030204" pitchFamily="49" charset="0"/>
              </a:rPr>
              <a:t>hashFunction</a:t>
            </a:r>
            <a:r>
              <a:rPr lang="en-US" dirty="0">
                <a:latin typeface="Consolas" panose="020B0609020204030204" pitchFamily="49" charset="0"/>
              </a:rPr>
              <a:t>(String s)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hashValue</a:t>
            </a:r>
            <a:r>
              <a:rPr lang="en-US" dirty="0">
                <a:latin typeface="Consolas" panose="020B0609020204030204" pitchFamily="49" charset="0"/>
              </a:rPr>
              <a:t> = 0;</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hashValue</a:t>
            </a:r>
            <a:r>
              <a:rPr lang="en-US" dirty="0">
                <a:latin typeface="Consolas" panose="020B0609020204030204" pitchFamily="49" charset="0"/>
              </a:rPr>
              <a:t> += (int) </a:t>
            </a:r>
            <a:r>
              <a:rPr lang="en-US" dirty="0" err="1">
                <a:latin typeface="Consolas" panose="020B0609020204030204" pitchFamily="49" charset="0"/>
              </a:rPr>
              <a:t>s.charAt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hashValue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1465989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Hash Function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A hash function is a function that converts its input into an integer value.  The output value is called a hash value.</a:t>
            </a:r>
          </a:p>
          <a:p>
            <a:pPr lvl="1"/>
            <a:r>
              <a:rPr lang="en-US" dirty="0">
                <a:latin typeface="Consolas" panose="020B0609020204030204" pitchFamily="49" charset="0"/>
              </a:rPr>
              <a:t>int </a:t>
            </a:r>
            <a:r>
              <a:rPr lang="en-US" dirty="0" err="1">
                <a:latin typeface="Consolas" panose="020B0609020204030204" pitchFamily="49" charset="0"/>
              </a:rPr>
              <a:t>hashFunction</a:t>
            </a:r>
            <a:r>
              <a:rPr lang="en-US" dirty="0">
                <a:latin typeface="Consolas" panose="020B0609020204030204" pitchFamily="49" charset="0"/>
              </a:rPr>
              <a:t>(String s)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hashValue</a:t>
            </a:r>
            <a:r>
              <a:rPr lang="en-US" dirty="0">
                <a:latin typeface="Consolas" panose="020B0609020204030204" pitchFamily="49" charset="0"/>
              </a:rPr>
              <a:t> = 0;</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hashValue</a:t>
            </a:r>
            <a:r>
              <a:rPr lang="en-US" dirty="0">
                <a:latin typeface="Consolas" panose="020B0609020204030204" pitchFamily="49" charset="0"/>
              </a:rPr>
              <a:t> += (int) </a:t>
            </a:r>
            <a:r>
              <a:rPr lang="en-US" dirty="0" err="1">
                <a:latin typeface="Consolas" panose="020B0609020204030204" pitchFamily="49" charset="0"/>
              </a:rPr>
              <a:t>s.charAt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hashValue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r>
              <a:rPr lang="en-US" dirty="0"/>
              <a:t>A hash function is </a:t>
            </a:r>
            <a:r>
              <a:rPr lang="en-US" b="1" dirty="0"/>
              <a:t>deterministic: </a:t>
            </a:r>
            <a:r>
              <a:rPr lang="en-US" dirty="0"/>
              <a:t>should always return the same hash value for the same input.</a:t>
            </a:r>
          </a:p>
          <a:p>
            <a:pPr lvl="1"/>
            <a:r>
              <a:rPr lang="en-US" dirty="0"/>
              <a:t>A hash function should not be dependent on randomness (time, probability, etc.)</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87800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say we’re writing a student GPA directory for Georgia Tech.</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641294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Hash Function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fontScale="92500" lnSpcReduction="10000"/>
          </a:bodyPr>
          <a:lstStyle/>
          <a:p>
            <a:r>
              <a:rPr lang="en-US" dirty="0"/>
              <a:t>A hash function is a function that converts its input into an integer value.  The output value is called a hash value.</a:t>
            </a:r>
          </a:p>
          <a:p>
            <a:pPr lvl="1"/>
            <a:r>
              <a:rPr lang="en-US" dirty="0">
                <a:latin typeface="Consolas" panose="020B0609020204030204" pitchFamily="49" charset="0"/>
              </a:rPr>
              <a:t>int </a:t>
            </a:r>
            <a:r>
              <a:rPr lang="en-US" dirty="0" err="1">
                <a:latin typeface="Consolas" panose="020B0609020204030204" pitchFamily="49" charset="0"/>
              </a:rPr>
              <a:t>hashFunction</a:t>
            </a:r>
            <a:r>
              <a:rPr lang="en-US" dirty="0">
                <a:latin typeface="Consolas" panose="020B0609020204030204" pitchFamily="49" charset="0"/>
              </a:rPr>
              <a:t>(String s)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hashValue</a:t>
            </a:r>
            <a:r>
              <a:rPr lang="en-US" dirty="0">
                <a:latin typeface="Consolas" panose="020B0609020204030204" pitchFamily="49" charset="0"/>
              </a:rPr>
              <a:t> = 0;</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hashValue</a:t>
            </a:r>
            <a:r>
              <a:rPr lang="en-US" dirty="0">
                <a:latin typeface="Consolas" panose="020B0609020204030204" pitchFamily="49" charset="0"/>
              </a:rPr>
              <a:t> += (int) </a:t>
            </a:r>
            <a:r>
              <a:rPr lang="en-US" dirty="0" err="1">
                <a:latin typeface="Consolas" panose="020B0609020204030204" pitchFamily="49" charset="0"/>
              </a:rPr>
              <a:t>s.charAt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hashValue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r>
              <a:rPr lang="en-US" dirty="0"/>
              <a:t>A hash function is </a:t>
            </a:r>
            <a:r>
              <a:rPr lang="en-US" b="1" dirty="0"/>
              <a:t>deterministic: </a:t>
            </a:r>
            <a:r>
              <a:rPr lang="en-US" dirty="0"/>
              <a:t>should always return the same hash value for the same input.</a:t>
            </a:r>
          </a:p>
          <a:p>
            <a:pPr lvl="1"/>
            <a:r>
              <a:rPr lang="en-US" dirty="0"/>
              <a:t>A hash function should not be dependent on randomness (time, probability, etc.)</a:t>
            </a:r>
          </a:p>
          <a:p>
            <a:r>
              <a:rPr lang="en-US" dirty="0"/>
              <a:t>In Java, all objects have a </a:t>
            </a:r>
            <a:r>
              <a:rPr lang="en-US" dirty="0" err="1"/>
              <a:t>hashCode</a:t>
            </a:r>
            <a:r>
              <a:rPr lang="en-US" dirty="0"/>
              <a:t>() method that digitizes the object returning an integer representation of the object.</a:t>
            </a:r>
          </a:p>
          <a:p>
            <a:pPr lvl="1"/>
            <a:r>
              <a:rPr lang="en-US" dirty="0"/>
              <a:t>You can override this method to create your own hash function.</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407614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 (again)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p>
          <a:p>
            <a:pPr lvl="3"/>
            <a:r>
              <a:rPr lang="en-US" dirty="0"/>
              <a:t>We can come up with some function that converts strings into an integer.</a:t>
            </a:r>
          </a:p>
          <a:p>
            <a:pPr lvl="3"/>
            <a:r>
              <a:rPr lang="en-US" dirty="0"/>
              <a:t>Let’s come up with a </a:t>
            </a:r>
            <a:r>
              <a:rPr lang="en-US" b="1" dirty="0"/>
              <a:t>hash function</a:t>
            </a:r>
            <a:r>
              <a:rPr lang="en-US" dirty="0"/>
              <a:t>.</a:t>
            </a:r>
          </a:p>
          <a:p>
            <a:pPr lvl="1"/>
            <a:endParaRPr lang="en-US" i="1" dirty="0"/>
          </a:p>
          <a:p>
            <a:pPr lvl="2"/>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42165233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 (again)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a:xfrm>
            <a:off x="2208213" y="1600200"/>
            <a:ext cx="9372600" cy="4114800"/>
          </a:xfrm>
        </p:spPr>
        <p:txBody>
          <a:bodyPr>
            <a:normAutofit/>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p>
          <a:p>
            <a:pPr lvl="3"/>
            <a:r>
              <a:rPr lang="en-US" dirty="0"/>
              <a:t>We can come up with some function that converts strings into an integer.</a:t>
            </a:r>
          </a:p>
          <a:p>
            <a:pPr lvl="3"/>
            <a:r>
              <a:rPr lang="en-US" dirty="0"/>
              <a:t>Let’s come up with a </a:t>
            </a:r>
            <a:r>
              <a:rPr lang="en-US" b="1" dirty="0"/>
              <a:t>hash function</a:t>
            </a:r>
            <a:r>
              <a:rPr lang="en-US" dirty="0"/>
              <a:t>.</a:t>
            </a:r>
          </a:p>
          <a:p>
            <a:pPr lvl="1"/>
            <a:r>
              <a:rPr lang="en-US" dirty="0"/>
              <a:t>Our hash function will take in a string key as input and return the sum of character ascii values.</a:t>
            </a:r>
            <a:endParaRPr lang="en-US" b="1"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4273755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 (again)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a:xfrm>
            <a:off x="2208213" y="1600200"/>
            <a:ext cx="9372600" cy="4114800"/>
          </a:xfrm>
        </p:spPr>
        <p:txBody>
          <a:bodyPr>
            <a:normAutofit/>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p>
          <a:p>
            <a:pPr lvl="3"/>
            <a:r>
              <a:rPr lang="en-US" dirty="0"/>
              <a:t>We can come up with some function that converts strings into an integer.</a:t>
            </a:r>
          </a:p>
          <a:p>
            <a:pPr lvl="3"/>
            <a:r>
              <a:rPr lang="en-US" dirty="0"/>
              <a:t>Let’s come up with a </a:t>
            </a:r>
            <a:r>
              <a:rPr lang="en-US" b="1" dirty="0"/>
              <a:t>hash function</a:t>
            </a:r>
            <a:r>
              <a:rPr lang="en-US" dirty="0"/>
              <a:t>.</a:t>
            </a:r>
          </a:p>
          <a:p>
            <a:pPr lvl="1"/>
            <a:r>
              <a:rPr lang="en-US" dirty="0"/>
              <a:t>Our hash function will take in a string key as input and return the sum of character ascii values.</a:t>
            </a:r>
          </a:p>
          <a:p>
            <a:pPr lvl="2"/>
            <a:r>
              <a:rPr lang="en-US" dirty="0">
                <a:latin typeface="Consolas" panose="020B0609020204030204" pitchFamily="49" charset="0"/>
              </a:rPr>
              <a:t>int </a:t>
            </a:r>
            <a:r>
              <a:rPr lang="en-US" dirty="0" err="1">
                <a:latin typeface="Consolas" panose="020B0609020204030204" pitchFamily="49" charset="0"/>
              </a:rPr>
              <a:t>hashFunction</a:t>
            </a:r>
            <a:r>
              <a:rPr lang="en-US" dirty="0">
                <a:latin typeface="Consolas" panose="020B0609020204030204" pitchFamily="49" charset="0"/>
              </a:rPr>
              <a:t>(String s)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hashValue</a:t>
            </a:r>
            <a:r>
              <a:rPr lang="en-US" dirty="0">
                <a:latin typeface="Consolas" panose="020B0609020204030204" pitchFamily="49" charset="0"/>
              </a:rPr>
              <a:t> = 0;</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hashValue</a:t>
            </a:r>
            <a:r>
              <a:rPr lang="en-US" dirty="0">
                <a:latin typeface="Consolas" panose="020B0609020204030204" pitchFamily="49" charset="0"/>
              </a:rPr>
              <a:t> += (int) </a:t>
            </a:r>
            <a:r>
              <a:rPr lang="en-US" dirty="0" err="1">
                <a:latin typeface="Consolas" panose="020B0609020204030204" pitchFamily="49" charset="0"/>
              </a:rPr>
              <a:t>s.charAt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hashValue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endParaRPr lang="en-US" b="1"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spTree>
    <p:extLst>
      <p:ext uri="{BB962C8B-B14F-4D97-AF65-F5344CB8AC3E}">
        <p14:creationId xmlns:p14="http://schemas.microsoft.com/office/powerpoint/2010/main" val="26015708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 (again)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a:xfrm>
            <a:off x="2208213" y="1600200"/>
            <a:ext cx="9372600" cy="4114800"/>
          </a:xfrm>
        </p:spPr>
        <p:txBody>
          <a:bodyPr>
            <a:normAutofit/>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p>
          <a:p>
            <a:pPr lvl="3"/>
            <a:r>
              <a:rPr lang="en-US" dirty="0"/>
              <a:t>We can come up with some function that converts strings into an integer.</a:t>
            </a:r>
          </a:p>
          <a:p>
            <a:pPr lvl="3"/>
            <a:r>
              <a:rPr lang="en-US" dirty="0"/>
              <a:t>Let’s come up with a </a:t>
            </a:r>
            <a:r>
              <a:rPr lang="en-US" b="1" dirty="0"/>
              <a:t>hash function</a:t>
            </a:r>
            <a:r>
              <a:rPr lang="en-US" dirty="0"/>
              <a:t>.</a:t>
            </a:r>
          </a:p>
          <a:p>
            <a:pPr lvl="1"/>
            <a:r>
              <a:rPr lang="en-US" dirty="0"/>
              <a:t>Our hash function will take in a string key as input and return the sum of character ascii values.</a:t>
            </a:r>
          </a:p>
          <a:p>
            <a:pPr lvl="2"/>
            <a:r>
              <a:rPr lang="en-US" dirty="0">
                <a:latin typeface="Consolas" panose="020B0609020204030204" pitchFamily="49" charset="0"/>
              </a:rPr>
              <a:t>int </a:t>
            </a:r>
            <a:r>
              <a:rPr lang="en-US" dirty="0" err="1">
                <a:latin typeface="Consolas" panose="020B0609020204030204" pitchFamily="49" charset="0"/>
              </a:rPr>
              <a:t>hashFunction</a:t>
            </a:r>
            <a:r>
              <a:rPr lang="en-US" dirty="0">
                <a:latin typeface="Consolas" panose="020B0609020204030204" pitchFamily="49" charset="0"/>
              </a:rPr>
              <a:t>(String s)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hashValue</a:t>
            </a:r>
            <a:r>
              <a:rPr lang="en-US" dirty="0">
                <a:latin typeface="Consolas" panose="020B0609020204030204" pitchFamily="49" charset="0"/>
              </a:rPr>
              <a:t> = 0;</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hashValue</a:t>
            </a:r>
            <a:r>
              <a:rPr lang="en-US" dirty="0">
                <a:latin typeface="Consolas" panose="020B0609020204030204" pitchFamily="49" charset="0"/>
              </a:rPr>
              <a:t> += (int) </a:t>
            </a:r>
            <a:r>
              <a:rPr lang="en-US" dirty="0" err="1">
                <a:latin typeface="Consolas" panose="020B0609020204030204" pitchFamily="49" charset="0"/>
              </a:rPr>
              <a:t>s.charAt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hashValue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pPr lvl="1"/>
            <a:r>
              <a:rPr lang="en-US" dirty="0">
                <a:highlight>
                  <a:srgbClr val="FFFF00"/>
                </a:highlight>
              </a:rPr>
              <a:t>What is the result of </a:t>
            </a:r>
            <a:r>
              <a:rPr lang="en-US" dirty="0" err="1">
                <a:highlight>
                  <a:srgbClr val="FFFF00"/>
                </a:highlight>
              </a:rPr>
              <a:t>hashFunction</a:t>
            </a:r>
            <a:r>
              <a:rPr lang="en-US" dirty="0">
                <a:highlight>
                  <a:srgbClr val="FFFF00"/>
                </a:highlight>
              </a:rPr>
              <a:t>(“jkim866”)?</a:t>
            </a:r>
            <a:endParaRPr lang="en-US" b="1"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pic>
        <p:nvPicPr>
          <p:cNvPr id="1026" name="Picture 2" descr="http://ee.hawaii.edu/~tep/EE160/Book/chap4/_27721_table145.gif">
            <a:extLst>
              <a:ext uri="{FF2B5EF4-FFF2-40B4-BE49-F238E27FC236}">
                <a16:creationId xmlns:a16="http://schemas.microsoft.com/office/drawing/2014/main" id="{7A290B35-6BF6-4604-8738-0F57057678B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465" t="15811" r="26190" b="63058"/>
          <a:stretch/>
        </p:blipFill>
        <p:spPr bwMode="auto">
          <a:xfrm>
            <a:off x="10011404" y="3665989"/>
            <a:ext cx="1569409" cy="18959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ee.hawaii.edu/~tep/EE160/Book/chap4/_27721_table145.gif">
            <a:extLst>
              <a:ext uri="{FF2B5EF4-FFF2-40B4-BE49-F238E27FC236}">
                <a16:creationId xmlns:a16="http://schemas.microsoft.com/office/drawing/2014/main" id="{9F988D14-413F-4D90-8504-77C426D553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47" t="42936" r="731" b="40305"/>
          <a:stretch/>
        </p:blipFill>
        <p:spPr bwMode="auto">
          <a:xfrm>
            <a:off x="8769404" y="3665989"/>
            <a:ext cx="1092161" cy="152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6877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 (again)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a:xfrm>
            <a:off x="2208213" y="1600200"/>
            <a:ext cx="9372600" cy="4114800"/>
          </a:xfrm>
        </p:spPr>
        <p:txBody>
          <a:bodyPr>
            <a:normAutofit fontScale="92500" lnSpcReduction="10000"/>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p>
          <a:p>
            <a:pPr lvl="3"/>
            <a:r>
              <a:rPr lang="en-US" dirty="0"/>
              <a:t>We can come up with some function that converts strings into an integer.</a:t>
            </a:r>
          </a:p>
          <a:p>
            <a:pPr lvl="3"/>
            <a:r>
              <a:rPr lang="en-US" dirty="0"/>
              <a:t>Let’s come up with a </a:t>
            </a:r>
            <a:r>
              <a:rPr lang="en-US" b="1" dirty="0"/>
              <a:t>hash function</a:t>
            </a:r>
            <a:r>
              <a:rPr lang="en-US" dirty="0"/>
              <a:t>.</a:t>
            </a:r>
          </a:p>
          <a:p>
            <a:pPr lvl="1"/>
            <a:r>
              <a:rPr lang="en-US" dirty="0"/>
              <a:t>Our hash function will take in a string key as input and return the sum of character ascii values.</a:t>
            </a:r>
          </a:p>
          <a:p>
            <a:pPr lvl="2"/>
            <a:r>
              <a:rPr lang="en-US" dirty="0">
                <a:latin typeface="Consolas" panose="020B0609020204030204" pitchFamily="49" charset="0"/>
              </a:rPr>
              <a:t>int </a:t>
            </a:r>
            <a:r>
              <a:rPr lang="en-US" dirty="0" err="1">
                <a:latin typeface="Consolas" panose="020B0609020204030204" pitchFamily="49" charset="0"/>
              </a:rPr>
              <a:t>hashFunction</a:t>
            </a:r>
            <a:r>
              <a:rPr lang="en-US" dirty="0">
                <a:latin typeface="Consolas" panose="020B0609020204030204" pitchFamily="49" charset="0"/>
              </a:rPr>
              <a:t>(String s)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hashValue</a:t>
            </a:r>
            <a:r>
              <a:rPr lang="en-US" dirty="0">
                <a:latin typeface="Consolas" panose="020B0609020204030204" pitchFamily="49" charset="0"/>
              </a:rPr>
              <a:t> = 0;</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hashValue</a:t>
            </a:r>
            <a:r>
              <a:rPr lang="en-US" dirty="0">
                <a:latin typeface="Consolas" panose="020B0609020204030204" pitchFamily="49" charset="0"/>
              </a:rPr>
              <a:t> += (int) </a:t>
            </a:r>
            <a:r>
              <a:rPr lang="en-US" dirty="0" err="1">
                <a:latin typeface="Consolas" panose="020B0609020204030204" pitchFamily="49" charset="0"/>
              </a:rPr>
              <a:t>s.charAt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hashValue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pPr lvl="1"/>
            <a:r>
              <a:rPr lang="en-US" dirty="0">
                <a:highlight>
                  <a:srgbClr val="FFFF00"/>
                </a:highlight>
              </a:rPr>
              <a:t>What is the result of </a:t>
            </a:r>
            <a:r>
              <a:rPr lang="en-US" dirty="0" err="1">
                <a:highlight>
                  <a:srgbClr val="FFFF00"/>
                </a:highlight>
              </a:rPr>
              <a:t>hashFunction</a:t>
            </a:r>
            <a:r>
              <a:rPr lang="en-US" dirty="0">
                <a:highlight>
                  <a:srgbClr val="FFFF00"/>
                </a:highlight>
              </a:rPr>
              <a:t>(“jkim866”)?</a:t>
            </a:r>
            <a:endParaRPr lang="en-US" dirty="0"/>
          </a:p>
          <a:p>
            <a:pPr lvl="2"/>
            <a:r>
              <a:rPr lang="en-US" dirty="0" err="1"/>
              <a:t>hashValue</a:t>
            </a:r>
            <a:r>
              <a:rPr lang="en-US" dirty="0"/>
              <a:t> = 106 + 107 + 105 + 109 + 56 + 54 + 54 = </a:t>
            </a:r>
            <a:r>
              <a:rPr lang="en-US" b="1" dirty="0"/>
              <a:t>591</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pic>
        <p:nvPicPr>
          <p:cNvPr id="10" name="Picture 2" descr="http://ee.hawaii.edu/~tep/EE160/Book/chap4/_27721_table145.gif">
            <a:extLst>
              <a:ext uri="{FF2B5EF4-FFF2-40B4-BE49-F238E27FC236}">
                <a16:creationId xmlns:a16="http://schemas.microsoft.com/office/drawing/2014/main" id="{65EFEEA3-7CA0-4B77-A2B4-442C3D9B0C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465" t="15811" r="26190" b="63058"/>
          <a:stretch/>
        </p:blipFill>
        <p:spPr bwMode="auto">
          <a:xfrm>
            <a:off x="10011404" y="3665989"/>
            <a:ext cx="1569409" cy="18959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ee.hawaii.edu/~tep/EE160/Book/chap4/_27721_table145.gif">
            <a:extLst>
              <a:ext uri="{FF2B5EF4-FFF2-40B4-BE49-F238E27FC236}">
                <a16:creationId xmlns:a16="http://schemas.microsoft.com/office/drawing/2014/main" id="{BC7D34D1-4324-462B-AA10-5575CBC9AC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47" t="42936" r="731" b="40305"/>
          <a:stretch/>
        </p:blipFill>
        <p:spPr bwMode="auto">
          <a:xfrm>
            <a:off x="8769404" y="3665989"/>
            <a:ext cx="1092161" cy="152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9482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Not using GTID (again)</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a:xfrm>
            <a:off x="2208213" y="1600200"/>
            <a:ext cx="9372600" cy="4114800"/>
          </a:xfrm>
        </p:spPr>
        <p:txBody>
          <a:bodyPr>
            <a:normAutofit fontScale="92500" lnSpcReduction="20000"/>
          </a:bodyPr>
          <a:lstStyle/>
          <a:p>
            <a:r>
              <a:rPr lang="en-US" dirty="0"/>
              <a:t>What if students did not have a GTID?  What other unique key could we use?</a:t>
            </a:r>
          </a:p>
          <a:p>
            <a:pPr lvl="1"/>
            <a:r>
              <a:rPr lang="en-US" dirty="0"/>
              <a:t>We could use the GT login. </a:t>
            </a:r>
            <a:r>
              <a:rPr lang="en-US" i="1" dirty="0"/>
              <a:t>(jkim866)</a:t>
            </a:r>
          </a:p>
          <a:p>
            <a:pPr lvl="2"/>
            <a:r>
              <a:rPr lang="en-US" dirty="0"/>
              <a:t>With our array of size 10, how do we extract an index out of this string?</a:t>
            </a:r>
          </a:p>
          <a:p>
            <a:pPr lvl="3"/>
            <a:r>
              <a:rPr lang="en-US" dirty="0"/>
              <a:t>We can come up with some function that converts strings into an integer.</a:t>
            </a:r>
          </a:p>
          <a:p>
            <a:pPr lvl="3"/>
            <a:r>
              <a:rPr lang="en-US" dirty="0"/>
              <a:t>Let’s come up with a </a:t>
            </a:r>
            <a:r>
              <a:rPr lang="en-US" b="1" dirty="0"/>
              <a:t>hash function</a:t>
            </a:r>
            <a:r>
              <a:rPr lang="en-US" dirty="0"/>
              <a:t>.</a:t>
            </a:r>
          </a:p>
          <a:p>
            <a:pPr lvl="1"/>
            <a:r>
              <a:rPr lang="en-US" dirty="0"/>
              <a:t>Our hash function will take in a string key as input and return the sum of character ascii values.</a:t>
            </a:r>
          </a:p>
          <a:p>
            <a:pPr lvl="2"/>
            <a:r>
              <a:rPr lang="en-US" dirty="0">
                <a:latin typeface="Consolas" panose="020B0609020204030204" pitchFamily="49" charset="0"/>
              </a:rPr>
              <a:t>int </a:t>
            </a:r>
            <a:r>
              <a:rPr lang="en-US" dirty="0" err="1">
                <a:latin typeface="Consolas" panose="020B0609020204030204" pitchFamily="49" charset="0"/>
              </a:rPr>
              <a:t>hashFunction</a:t>
            </a:r>
            <a:r>
              <a:rPr lang="en-US" dirty="0">
                <a:latin typeface="Consolas" panose="020B0609020204030204" pitchFamily="49" charset="0"/>
              </a:rPr>
              <a:t>(String s) {</a:t>
            </a:r>
            <a:br>
              <a:rPr lang="en-US" dirty="0">
                <a:latin typeface="Consolas" panose="020B0609020204030204" pitchFamily="49" charset="0"/>
              </a:rPr>
            </a:br>
            <a:r>
              <a:rPr lang="en-US" dirty="0">
                <a:latin typeface="Consolas" panose="020B0609020204030204" pitchFamily="49" charset="0"/>
              </a:rPr>
              <a:t>  int </a:t>
            </a:r>
            <a:r>
              <a:rPr lang="en-US" dirty="0" err="1">
                <a:latin typeface="Consolas" panose="020B0609020204030204" pitchFamily="49" charset="0"/>
              </a:rPr>
              <a:t>hashValue</a:t>
            </a:r>
            <a:r>
              <a:rPr lang="en-US" dirty="0">
                <a:latin typeface="Consolas" panose="020B0609020204030204" pitchFamily="49" charset="0"/>
              </a:rPr>
              <a:t> = 0;</a:t>
            </a:r>
            <a:br>
              <a:rPr lang="en-US" dirty="0">
                <a:latin typeface="Consolas" panose="020B0609020204030204" pitchFamily="49" charset="0"/>
              </a:rPr>
            </a:br>
            <a:r>
              <a:rPr lang="en-US" dirty="0">
                <a:latin typeface="Consolas" panose="020B0609020204030204" pitchFamily="49" charset="0"/>
              </a:rPr>
              <a:t>  for (int </a:t>
            </a:r>
            <a:r>
              <a:rPr lang="en-US" dirty="0" err="1">
                <a:latin typeface="Consolas" panose="020B0609020204030204" pitchFamily="49" charset="0"/>
              </a:rPr>
              <a:t>i</a:t>
            </a:r>
            <a:r>
              <a:rPr lang="en-US" dirty="0">
                <a:latin typeface="Consolas" panose="020B0609020204030204" pitchFamily="49" charset="0"/>
              </a:rPr>
              <a:t> = 0; </a:t>
            </a:r>
            <a:r>
              <a:rPr lang="en-US" dirty="0" err="1">
                <a:latin typeface="Consolas" panose="020B0609020204030204" pitchFamily="49" charset="0"/>
              </a:rPr>
              <a:t>i</a:t>
            </a:r>
            <a:r>
              <a:rPr lang="en-US" dirty="0">
                <a:latin typeface="Consolas" panose="020B0609020204030204" pitchFamily="49" charset="0"/>
              </a:rPr>
              <a:t> &lt; </a:t>
            </a:r>
            <a:r>
              <a:rPr lang="en-US" dirty="0" err="1">
                <a:latin typeface="Consolas" panose="020B0609020204030204" pitchFamily="49" charset="0"/>
              </a:rPr>
              <a:t>s.length</a:t>
            </a:r>
            <a:r>
              <a:rPr lang="en-US" dirty="0">
                <a:latin typeface="Consolas" panose="020B0609020204030204" pitchFamily="49" charset="0"/>
              </a:rPr>
              <a:t>();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hashValue</a:t>
            </a:r>
            <a:r>
              <a:rPr lang="en-US" dirty="0">
                <a:latin typeface="Consolas" panose="020B0609020204030204" pitchFamily="49" charset="0"/>
              </a:rPr>
              <a:t> += (int) </a:t>
            </a:r>
            <a:r>
              <a:rPr lang="en-US" dirty="0" err="1">
                <a:latin typeface="Consolas" panose="020B0609020204030204" pitchFamily="49" charset="0"/>
              </a:rPr>
              <a:t>s.charAt</a:t>
            </a:r>
            <a:r>
              <a:rPr lang="en-US" dirty="0">
                <a:latin typeface="Consolas" panose="020B0609020204030204" pitchFamily="49" charset="0"/>
              </a:rPr>
              <a:t>(</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return </a:t>
            </a:r>
            <a:r>
              <a:rPr lang="en-US" dirty="0" err="1">
                <a:latin typeface="Consolas" panose="020B0609020204030204" pitchFamily="49" charset="0"/>
              </a:rPr>
              <a:t>hashValue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a:t>
            </a:r>
          </a:p>
          <a:p>
            <a:pPr lvl="1"/>
            <a:r>
              <a:rPr lang="en-US" dirty="0">
                <a:highlight>
                  <a:srgbClr val="FFFF00"/>
                </a:highlight>
              </a:rPr>
              <a:t>What is the result of </a:t>
            </a:r>
            <a:r>
              <a:rPr lang="en-US" dirty="0" err="1">
                <a:highlight>
                  <a:srgbClr val="FFFF00"/>
                </a:highlight>
              </a:rPr>
              <a:t>hashFunction</a:t>
            </a:r>
            <a:r>
              <a:rPr lang="en-US" dirty="0">
                <a:highlight>
                  <a:srgbClr val="FFFF00"/>
                </a:highlight>
              </a:rPr>
              <a:t>(“jkim866”)?</a:t>
            </a:r>
            <a:endParaRPr lang="en-US" dirty="0"/>
          </a:p>
          <a:p>
            <a:pPr lvl="2"/>
            <a:r>
              <a:rPr lang="en-US" dirty="0" err="1"/>
              <a:t>hashValue</a:t>
            </a:r>
            <a:r>
              <a:rPr lang="en-US" dirty="0"/>
              <a:t> = 106 + 107 + 105 + 109 + 56 + 54 + 54 = </a:t>
            </a:r>
            <a:r>
              <a:rPr lang="en-US" b="1" dirty="0"/>
              <a:t>591</a:t>
            </a:r>
          </a:p>
          <a:p>
            <a:pPr lvl="1"/>
            <a:r>
              <a:rPr lang="en-US" dirty="0"/>
              <a:t>After we get our </a:t>
            </a:r>
            <a:r>
              <a:rPr lang="en-US" dirty="0" err="1"/>
              <a:t>hashValue</a:t>
            </a:r>
            <a:r>
              <a:rPr lang="en-US" dirty="0"/>
              <a:t>, we still need to mod it.</a:t>
            </a:r>
          </a:p>
          <a:p>
            <a:pPr lvl="2"/>
            <a:r>
              <a:rPr lang="en-US" dirty="0"/>
              <a:t>index = </a:t>
            </a:r>
            <a:r>
              <a:rPr lang="en-US" dirty="0" err="1"/>
              <a:t>hashFunction</a:t>
            </a:r>
            <a:r>
              <a:rPr lang="en-US" dirty="0"/>
              <a:t>(“jkim866”) % </a:t>
            </a:r>
            <a:r>
              <a:rPr lang="en-US" dirty="0" err="1"/>
              <a:t>arr.length</a:t>
            </a:r>
            <a:r>
              <a:rPr lang="en-US" dirty="0"/>
              <a:t>;  // </a:t>
            </a:r>
            <a:r>
              <a:rPr lang="en-US" i="1" dirty="0"/>
              <a:t>index = 1</a:t>
            </a:r>
            <a:endParaRPr lang="en-US" dirty="0"/>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908536" cy="307777"/>
          </a:xfrm>
          <a:prstGeom prst="rect">
            <a:avLst/>
          </a:prstGeom>
          <a:noFill/>
        </p:spPr>
        <p:txBody>
          <a:bodyPr wrap="none" rtlCol="0">
            <a:spAutoFit/>
          </a:bodyPr>
          <a:lstStyle/>
          <a:p>
            <a:r>
              <a:rPr lang="en-US" sz="1400" dirty="0"/>
              <a:t>Search: “901901901”</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307777"/>
          </a:xfrm>
          <a:prstGeom prst="rect">
            <a:avLst/>
          </a:prstGeom>
          <a:noFill/>
        </p:spPr>
        <p:txBody>
          <a:bodyPr wrap="square" rtlCol="0">
            <a:spAutoFit/>
          </a:bodyPr>
          <a:lstStyle/>
          <a:p>
            <a:r>
              <a:rPr lang="en-US" sz="1400" dirty="0"/>
              <a:t>Program: “4.0. Wow!”</a:t>
            </a:r>
          </a:p>
        </p:txBody>
      </p:sp>
      <p:pic>
        <p:nvPicPr>
          <p:cNvPr id="10" name="Picture 2" descr="http://ee.hawaii.edu/~tep/EE160/Book/chap4/_27721_table145.gif">
            <a:extLst>
              <a:ext uri="{FF2B5EF4-FFF2-40B4-BE49-F238E27FC236}">
                <a16:creationId xmlns:a16="http://schemas.microsoft.com/office/drawing/2014/main" id="{11EC4F69-055D-4EB8-9E4A-7960043258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465" t="15811" r="26190" b="63058"/>
          <a:stretch/>
        </p:blipFill>
        <p:spPr bwMode="auto">
          <a:xfrm>
            <a:off x="10011404" y="3665989"/>
            <a:ext cx="1569409" cy="18959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ttp://ee.hawaii.edu/~tep/EE160/Book/chap4/_27721_table145.gif">
            <a:extLst>
              <a:ext uri="{FF2B5EF4-FFF2-40B4-BE49-F238E27FC236}">
                <a16:creationId xmlns:a16="http://schemas.microsoft.com/office/drawing/2014/main" id="{F7126471-6712-4160-B4D1-964AAB5DFB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047" t="42936" r="731" b="40305"/>
          <a:stretch/>
        </p:blipFill>
        <p:spPr bwMode="auto">
          <a:xfrm>
            <a:off x="8769404" y="3665989"/>
            <a:ext cx="1092161" cy="1526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122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Tree>
    <p:extLst>
      <p:ext uri="{BB962C8B-B14F-4D97-AF65-F5344CB8AC3E}">
        <p14:creationId xmlns:p14="http://schemas.microsoft.com/office/powerpoint/2010/main" val="866716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362057" cy="369332"/>
          </a:xfrm>
          <a:prstGeom prst="rect">
            <a:avLst/>
          </a:prstGeom>
          <a:noFill/>
        </p:spPr>
        <p:txBody>
          <a:bodyPr wrap="none" rtlCol="0">
            <a:spAutoFit/>
          </a:bodyPr>
          <a:lstStyle/>
          <a:p>
            <a:r>
              <a:rPr lang="en-US" dirty="0"/>
              <a:t>insert(“jkim866”, 4.0)</a:t>
            </a:r>
          </a:p>
        </p:txBody>
      </p:sp>
    </p:spTree>
    <p:extLst>
      <p:ext uri="{BB962C8B-B14F-4D97-AF65-F5344CB8AC3E}">
        <p14:creationId xmlns:p14="http://schemas.microsoft.com/office/powerpoint/2010/main" val="23194588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5168851" cy="646331"/>
          </a:xfrm>
          <a:prstGeom prst="rect">
            <a:avLst/>
          </a:prstGeom>
          <a:noFill/>
        </p:spPr>
        <p:txBody>
          <a:bodyPr wrap="none" rtlCol="0">
            <a:spAutoFit/>
          </a:bodyPr>
          <a:lstStyle/>
          <a:p>
            <a:r>
              <a:rPr lang="en-US" dirty="0"/>
              <a:t>insert(“jkim866”, 4.0)</a:t>
            </a:r>
          </a:p>
          <a:p>
            <a:r>
              <a:rPr lang="en-US" dirty="0"/>
              <a:t>  index = </a:t>
            </a:r>
            <a:r>
              <a:rPr lang="en-US" dirty="0" err="1"/>
              <a:t>hashFunction</a:t>
            </a:r>
            <a:r>
              <a:rPr lang="en-US" dirty="0"/>
              <a:t>(“jkim866”) % </a:t>
            </a:r>
            <a:r>
              <a:rPr lang="en-US" dirty="0" err="1"/>
              <a:t>arr.length</a:t>
            </a:r>
            <a:endParaRPr lang="en-US" dirty="0"/>
          </a:p>
        </p:txBody>
      </p:sp>
      <p:sp>
        <p:nvSpPr>
          <p:cNvPr id="6" name="Rectangle 5">
            <a:extLst>
              <a:ext uri="{FF2B5EF4-FFF2-40B4-BE49-F238E27FC236}">
                <a16:creationId xmlns:a16="http://schemas.microsoft.com/office/drawing/2014/main" id="{AD9E6E80-880D-4163-A034-79009E0307A2}"/>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384354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say we’re writing a student GPA directory for Georgia Tech.</a:t>
            </a:r>
          </a:p>
          <a:p>
            <a:pPr marL="708660" lvl="1" indent="-342900">
              <a:buFont typeface="+mj-lt"/>
              <a:buAutoNum type="arabicPeriod"/>
            </a:pPr>
            <a:r>
              <a:rPr lang="en-US" dirty="0"/>
              <a:t>Functionalities:</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531647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997167" cy="646331"/>
          </a:xfrm>
          <a:prstGeom prst="rect">
            <a:avLst/>
          </a:prstGeom>
          <a:noFill/>
        </p:spPr>
        <p:txBody>
          <a:bodyPr wrap="none" rtlCol="0">
            <a:spAutoFit/>
          </a:bodyPr>
          <a:lstStyle/>
          <a:p>
            <a:r>
              <a:rPr lang="en-US" dirty="0"/>
              <a:t>insert(“jkim866”, 4.0)</a:t>
            </a:r>
          </a:p>
          <a:p>
            <a:r>
              <a:rPr lang="en-US" dirty="0"/>
              <a:t>  index = 591 % </a:t>
            </a:r>
            <a:r>
              <a:rPr lang="en-US" dirty="0" err="1"/>
              <a:t>arr.length</a:t>
            </a:r>
            <a:endParaRPr lang="en-US" dirty="0"/>
          </a:p>
        </p:txBody>
      </p:sp>
      <p:sp>
        <p:nvSpPr>
          <p:cNvPr id="6" name="Rectangle 5">
            <a:extLst>
              <a:ext uri="{FF2B5EF4-FFF2-40B4-BE49-F238E27FC236}">
                <a16:creationId xmlns:a16="http://schemas.microsoft.com/office/drawing/2014/main" id="{70F2E5D7-1F22-49E2-BF76-EA3DBF7CE8B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11663398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370072" cy="646331"/>
          </a:xfrm>
          <a:prstGeom prst="rect">
            <a:avLst/>
          </a:prstGeom>
          <a:noFill/>
        </p:spPr>
        <p:txBody>
          <a:bodyPr wrap="none" rtlCol="0">
            <a:spAutoFit/>
          </a:bodyPr>
          <a:lstStyle/>
          <a:p>
            <a:r>
              <a:rPr lang="en-US" dirty="0"/>
              <a:t>insert(“jkim866”, 4.0)</a:t>
            </a:r>
          </a:p>
          <a:p>
            <a:r>
              <a:rPr lang="en-US" dirty="0"/>
              <a:t>  index = 1</a:t>
            </a:r>
          </a:p>
        </p:txBody>
      </p:sp>
      <p:sp>
        <p:nvSpPr>
          <p:cNvPr id="6" name="Rectangle 5">
            <a:extLst>
              <a:ext uri="{FF2B5EF4-FFF2-40B4-BE49-F238E27FC236}">
                <a16:creationId xmlns:a16="http://schemas.microsoft.com/office/drawing/2014/main" id="{D1926B85-6FC7-4271-ABD0-0ABB511EBF8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19809799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558600430"/>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370072" cy="923330"/>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p:txBody>
      </p:sp>
      <p:sp>
        <p:nvSpPr>
          <p:cNvPr id="6" name="Rectangle 5">
            <a:extLst>
              <a:ext uri="{FF2B5EF4-FFF2-40B4-BE49-F238E27FC236}">
                <a16:creationId xmlns:a16="http://schemas.microsoft.com/office/drawing/2014/main" id="{3E3122B8-1FB6-46CE-B2EA-B2D26AE1FF2B}"/>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Tree>
    <p:extLst>
      <p:ext uri="{BB962C8B-B14F-4D97-AF65-F5344CB8AC3E}">
        <p14:creationId xmlns:p14="http://schemas.microsoft.com/office/powerpoint/2010/main" val="2041040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456698" cy="2031325"/>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a:highlight>
                  <a:srgbClr val="FFFF00"/>
                </a:highlight>
              </a:rPr>
              <a:t>insert(“aa22”, </a:t>
            </a:r>
            <a:r>
              <a:rPr lang="en-US" dirty="0">
                <a:highlight>
                  <a:srgbClr val="FFFF00"/>
                </a:highlight>
              </a:rPr>
              <a:t>3.8)</a:t>
            </a:r>
            <a:br>
              <a:rPr lang="en-US" dirty="0">
                <a:highlight>
                  <a:srgbClr val="FFFF00"/>
                </a:highlight>
              </a:rPr>
            </a:br>
            <a:r>
              <a:rPr lang="en-US" dirty="0">
                <a:highlight>
                  <a:srgbClr val="FFFF00"/>
                </a:highlight>
              </a:rPr>
              <a:t>insert(“bb22”,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BE4309E8-B69E-4D45-9788-0BCD29F190D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30568897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4878708" cy="2308324"/>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a:t>
            </a:r>
            <a:r>
              <a:rPr lang="en-US" dirty="0" err="1"/>
              <a:t>hashFunction</a:t>
            </a:r>
            <a:r>
              <a:rPr lang="en-US" dirty="0"/>
              <a:t>(“aa22”) % </a:t>
            </a:r>
            <a:r>
              <a:rPr lang="en-US" dirty="0" err="1"/>
              <a:t>arr.length</a:t>
            </a:r>
            <a:br>
              <a:rPr lang="en-US" dirty="0">
                <a:highlight>
                  <a:srgbClr val="FFFF00"/>
                </a:highlight>
              </a:rPr>
            </a:br>
            <a:r>
              <a:rPr lang="en-US" dirty="0">
                <a:highlight>
                  <a:srgbClr val="FFFF00"/>
                </a:highlight>
              </a:rPr>
              <a:t>insert(“bb22”,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9" name="TextBox 8">
            <a:extLst>
              <a:ext uri="{FF2B5EF4-FFF2-40B4-BE49-F238E27FC236}">
                <a16:creationId xmlns:a16="http://schemas.microsoft.com/office/drawing/2014/main" id="{3CB11EA1-0764-48F7-8729-24D46E8615CF}"/>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12124812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4650953" cy="2308324"/>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(97 + 97 + 50 + 50) % </a:t>
            </a:r>
            <a:r>
              <a:rPr lang="en-US" dirty="0" err="1"/>
              <a:t>arr.length</a:t>
            </a:r>
            <a:br>
              <a:rPr lang="en-US" dirty="0">
                <a:highlight>
                  <a:srgbClr val="FFFF00"/>
                </a:highlight>
              </a:rPr>
            </a:br>
            <a:r>
              <a:rPr lang="en-US" dirty="0">
                <a:highlight>
                  <a:srgbClr val="FFFF00"/>
                </a:highlight>
              </a:rPr>
              <a:t>insert(“bb22”,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33524768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3008003" cy="2308324"/>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294 % </a:t>
            </a:r>
            <a:r>
              <a:rPr lang="en-US" dirty="0" err="1"/>
              <a:t>arr.length</a:t>
            </a:r>
            <a:br>
              <a:rPr lang="en-US" dirty="0">
                <a:highlight>
                  <a:srgbClr val="FFFF00"/>
                </a:highlight>
              </a:rPr>
            </a:br>
            <a:r>
              <a:rPr lang="en-US" dirty="0">
                <a:highlight>
                  <a:srgbClr val="FFFF00"/>
                </a:highlight>
              </a:rPr>
              <a:t>insert(“bb22”,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2858984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456698" cy="2308324"/>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br>
              <a:rPr lang="en-US" dirty="0">
                <a:highlight>
                  <a:srgbClr val="FFFF00"/>
                </a:highlight>
              </a:rPr>
            </a:br>
            <a:r>
              <a:rPr lang="en-US" dirty="0">
                <a:highlight>
                  <a:srgbClr val="FFFF00"/>
                </a:highlight>
              </a:rPr>
              <a:t>insert(“bb22”,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20236282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050487104"/>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456698" cy="2585323"/>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p>
          <a:p>
            <a:r>
              <a:rPr lang="en-US" dirty="0"/>
              <a:t>  </a:t>
            </a:r>
            <a:r>
              <a:rPr lang="en-US" dirty="0" err="1"/>
              <a:t>arr</a:t>
            </a:r>
            <a:r>
              <a:rPr lang="en-US" dirty="0"/>
              <a:t>[index] = 3.8</a:t>
            </a:r>
            <a:br>
              <a:rPr lang="en-US" dirty="0">
                <a:highlight>
                  <a:srgbClr val="FFFF00"/>
                </a:highlight>
              </a:rPr>
            </a:br>
            <a:r>
              <a:rPr lang="en-US" dirty="0">
                <a:highlight>
                  <a:srgbClr val="FFFF00"/>
                </a:highlight>
              </a:rPr>
              <a:t>insert(“bb22”,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12291894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4280075872"/>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4650953" cy="2862322"/>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p>
          <a:p>
            <a:r>
              <a:rPr lang="en-US" dirty="0"/>
              <a:t>  </a:t>
            </a:r>
            <a:r>
              <a:rPr lang="en-US" dirty="0" err="1"/>
              <a:t>arr</a:t>
            </a:r>
            <a:r>
              <a:rPr lang="en-US" dirty="0"/>
              <a:t>[index] = 3.8</a:t>
            </a:r>
            <a:br>
              <a:rPr lang="en-US" dirty="0">
                <a:highlight>
                  <a:srgbClr val="FFFF00"/>
                </a:highlight>
              </a:rPr>
            </a:br>
            <a:r>
              <a:rPr lang="en-US" dirty="0">
                <a:highlight>
                  <a:srgbClr val="FFFF00"/>
                </a:highlight>
              </a:rPr>
              <a:t>insert(“bb22”, 3.3)</a:t>
            </a:r>
            <a:endParaRPr lang="en-US" dirty="0"/>
          </a:p>
          <a:p>
            <a:r>
              <a:rPr lang="en-US" dirty="0"/>
              <a:t>  index = (98 + 98 + 50 + 50) % </a:t>
            </a:r>
            <a:r>
              <a:rPr lang="en-US" dirty="0" err="1"/>
              <a:t>arr.length</a:t>
            </a:r>
            <a:endParaRPr lang="en-US" dirty="0"/>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3776534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say we’re writing a student GPA directory for Georgia Tech.</a:t>
            </a:r>
          </a:p>
          <a:p>
            <a:pPr marL="708660" lvl="1" indent="-342900">
              <a:buFont typeface="+mj-lt"/>
              <a:buAutoNum type="arabicPeriod"/>
            </a:pPr>
            <a:r>
              <a:rPr lang="en-US" dirty="0"/>
              <a:t>Functionalities:</a:t>
            </a:r>
          </a:p>
          <a:p>
            <a:pPr lvl="2"/>
            <a:r>
              <a:rPr lang="en-US" dirty="0"/>
              <a:t>Search for a student and the program gives me that student’s GPA.</a:t>
            </a:r>
          </a:p>
          <a:p>
            <a:pPr lvl="2"/>
            <a:r>
              <a:rPr lang="en-US" dirty="0"/>
              <a:t>Populate the directory by inserting a student and corresponding GPA.</a:t>
            </a:r>
          </a:p>
          <a:p>
            <a:pPr lvl="2"/>
            <a:r>
              <a:rPr lang="en-US" dirty="0"/>
              <a:t>Update a student’s GPA.</a:t>
            </a:r>
          </a:p>
          <a:p>
            <a:pPr lvl="2"/>
            <a:r>
              <a:rPr lang="en-US" dirty="0"/>
              <a:t>Delete a student’s GPA.</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34430270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1788760367"/>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3008003" cy="2862322"/>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p>
          <a:p>
            <a:r>
              <a:rPr lang="en-US" dirty="0"/>
              <a:t>  </a:t>
            </a:r>
            <a:r>
              <a:rPr lang="en-US" dirty="0" err="1"/>
              <a:t>arr</a:t>
            </a:r>
            <a:r>
              <a:rPr lang="en-US" dirty="0"/>
              <a:t>[index] = 3.8</a:t>
            </a:r>
            <a:br>
              <a:rPr lang="en-US" dirty="0">
                <a:highlight>
                  <a:srgbClr val="FFFF00"/>
                </a:highlight>
              </a:rPr>
            </a:br>
            <a:r>
              <a:rPr lang="en-US" dirty="0">
                <a:highlight>
                  <a:srgbClr val="FFFF00"/>
                </a:highlight>
              </a:rPr>
              <a:t>insert(“bb22”, 3.3)</a:t>
            </a:r>
            <a:endParaRPr lang="en-US" dirty="0"/>
          </a:p>
          <a:p>
            <a:r>
              <a:rPr lang="en-US" dirty="0"/>
              <a:t>  index = 296 % </a:t>
            </a:r>
            <a:r>
              <a:rPr lang="en-US" dirty="0" err="1"/>
              <a:t>arr.length</a:t>
            </a:r>
            <a:endParaRPr lang="en-US" dirty="0"/>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25178461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533840196"/>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456698" cy="2862322"/>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p>
          <a:p>
            <a:r>
              <a:rPr lang="en-US" dirty="0"/>
              <a:t>  </a:t>
            </a:r>
            <a:r>
              <a:rPr lang="en-US" dirty="0" err="1"/>
              <a:t>arr</a:t>
            </a:r>
            <a:r>
              <a:rPr lang="en-US" dirty="0"/>
              <a:t>[index] = 3.8</a:t>
            </a:r>
            <a:br>
              <a:rPr lang="en-US" dirty="0">
                <a:highlight>
                  <a:srgbClr val="FFFF00"/>
                </a:highlight>
              </a:rPr>
            </a:br>
            <a:r>
              <a:rPr lang="en-US" dirty="0">
                <a:highlight>
                  <a:srgbClr val="FFFF00"/>
                </a:highlight>
              </a:rPr>
              <a:t>insert(“bb22”, 3.3)</a:t>
            </a:r>
            <a:endParaRPr lang="en-US" dirty="0"/>
          </a:p>
          <a:p>
            <a:r>
              <a:rPr lang="en-US" dirty="0"/>
              <a:t>  index = 6</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22921764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265410514"/>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456698" cy="3139321"/>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p>
          <a:p>
            <a:r>
              <a:rPr lang="en-US" dirty="0"/>
              <a:t>  </a:t>
            </a:r>
            <a:r>
              <a:rPr lang="en-US" dirty="0" err="1"/>
              <a:t>arr</a:t>
            </a:r>
            <a:r>
              <a:rPr lang="en-US" dirty="0"/>
              <a:t>[index] = 3.8</a:t>
            </a:r>
            <a:br>
              <a:rPr lang="en-US" dirty="0">
                <a:highlight>
                  <a:srgbClr val="FFFF00"/>
                </a:highlight>
              </a:rPr>
            </a:br>
            <a:r>
              <a:rPr lang="en-US" dirty="0">
                <a:highlight>
                  <a:srgbClr val="FFFF00"/>
                </a:highlight>
              </a:rPr>
              <a:t>insert(“bb22”, 3.3)</a:t>
            </a:r>
            <a:endParaRPr lang="en-US" dirty="0"/>
          </a:p>
          <a:p>
            <a:r>
              <a:rPr lang="en-US" dirty="0"/>
              <a:t>  index = 6</a:t>
            </a:r>
          </a:p>
          <a:p>
            <a:r>
              <a:rPr lang="en-US" dirty="0"/>
              <a:t>  </a:t>
            </a:r>
            <a:r>
              <a:rPr lang="en-US" dirty="0" err="1"/>
              <a:t>arr</a:t>
            </a:r>
            <a:r>
              <a:rPr lang="en-US" dirty="0"/>
              <a:t>[index] =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Tree>
    <p:extLst>
      <p:ext uri="{BB962C8B-B14F-4D97-AF65-F5344CB8AC3E}">
        <p14:creationId xmlns:p14="http://schemas.microsoft.com/office/powerpoint/2010/main" val="25644942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4206690700"/>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456698" cy="3139321"/>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p>
          <a:p>
            <a:r>
              <a:rPr lang="en-US" dirty="0"/>
              <a:t>  </a:t>
            </a:r>
            <a:r>
              <a:rPr lang="en-US" dirty="0" err="1"/>
              <a:t>arr</a:t>
            </a:r>
            <a:r>
              <a:rPr lang="en-US" dirty="0"/>
              <a:t>[index] = 3.8</a:t>
            </a:r>
            <a:br>
              <a:rPr lang="en-US" dirty="0">
                <a:highlight>
                  <a:srgbClr val="FFFF00"/>
                </a:highlight>
              </a:rPr>
            </a:br>
            <a:r>
              <a:rPr lang="en-US" dirty="0">
                <a:highlight>
                  <a:srgbClr val="FFFF00"/>
                </a:highlight>
              </a:rPr>
              <a:t>insert(“bb22”, 3.3)</a:t>
            </a:r>
            <a:endParaRPr lang="en-US" dirty="0"/>
          </a:p>
          <a:p>
            <a:r>
              <a:rPr lang="en-US" dirty="0"/>
              <a:t>  index = 6</a:t>
            </a:r>
          </a:p>
          <a:p>
            <a:r>
              <a:rPr lang="en-US" dirty="0"/>
              <a:t>  </a:t>
            </a:r>
            <a:r>
              <a:rPr lang="en-US" dirty="0" err="1"/>
              <a:t>arr</a:t>
            </a:r>
            <a:r>
              <a:rPr lang="en-US" dirty="0"/>
              <a:t>[index] =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
        <p:nvSpPr>
          <p:cNvPr id="5" name="TextBox 4">
            <a:extLst>
              <a:ext uri="{FF2B5EF4-FFF2-40B4-BE49-F238E27FC236}">
                <a16:creationId xmlns:a16="http://schemas.microsoft.com/office/drawing/2014/main" id="{0A5DE79F-5FFC-4DD9-AC88-11A05EF7BB2A}"/>
              </a:ext>
            </a:extLst>
          </p:cNvPr>
          <p:cNvSpPr txBox="1"/>
          <p:nvPr/>
        </p:nvSpPr>
        <p:spPr>
          <a:xfrm>
            <a:off x="8883942" y="3228457"/>
            <a:ext cx="3036814" cy="923330"/>
          </a:xfrm>
          <a:prstGeom prst="rect">
            <a:avLst/>
          </a:prstGeom>
          <a:noFill/>
        </p:spPr>
        <p:txBody>
          <a:bodyPr wrap="square" rtlCol="0">
            <a:spAutoFit/>
          </a:bodyPr>
          <a:lstStyle/>
          <a:p>
            <a:r>
              <a:rPr lang="en-US" dirty="0">
                <a:solidFill>
                  <a:srgbClr val="FF0000"/>
                </a:solidFill>
              </a:rPr>
              <a:t>What if we hash something that gives us an occupied index?</a:t>
            </a:r>
          </a:p>
        </p:txBody>
      </p:sp>
    </p:spTree>
    <p:extLst>
      <p:ext uri="{BB962C8B-B14F-4D97-AF65-F5344CB8AC3E}">
        <p14:creationId xmlns:p14="http://schemas.microsoft.com/office/powerpoint/2010/main" val="1414998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BDC61-F6CC-4CA6-B954-9256E268FCA1}"/>
              </a:ext>
            </a:extLst>
          </p:cNvPr>
          <p:cNvSpPr>
            <a:spLocks noGrp="1"/>
          </p:cNvSpPr>
          <p:nvPr>
            <p:ph type="title"/>
          </p:nvPr>
        </p:nvSpPr>
        <p:spPr/>
        <p:txBody>
          <a:bodyPr/>
          <a:lstStyle/>
          <a:p>
            <a:r>
              <a:rPr lang="en-US" dirty="0"/>
              <a:t>Array Index Visualization with String Key</a:t>
            </a:r>
          </a:p>
        </p:txBody>
      </p:sp>
      <p:graphicFrame>
        <p:nvGraphicFramePr>
          <p:cNvPr id="4" name="Table 3">
            <a:extLst>
              <a:ext uri="{FF2B5EF4-FFF2-40B4-BE49-F238E27FC236}">
                <a16:creationId xmlns:a16="http://schemas.microsoft.com/office/drawing/2014/main" id="{96E2E655-31D5-4427-9518-D07E5CAAD2D1}"/>
              </a:ext>
            </a:extLst>
          </p:cNvPr>
          <p:cNvGraphicFramePr>
            <a:graphicFrameLocks noGrp="1"/>
          </p:cNvGraphicFramePr>
          <p:nvPr>
            <p:extLst>
              <p:ext uri="{D42A27DB-BD31-4B8C-83A1-F6EECF244321}">
                <p14:modId xmlns:p14="http://schemas.microsoft.com/office/powerpoint/2010/main" val="3884092681"/>
              </p:ext>
            </p:extLst>
          </p:nvPr>
        </p:nvGraphicFramePr>
        <p:xfrm>
          <a:off x="2208213" y="1574800"/>
          <a:ext cx="1021548" cy="3708400"/>
        </p:xfrm>
        <a:graphic>
          <a:graphicData uri="http://schemas.openxmlformats.org/drawingml/2006/table">
            <a:tbl>
              <a:tblPr firstRow="1" bandRow="1">
                <a:tableStyleId>{793D81CF-94F2-401A-BA57-92F5A7B2D0C5}</a:tableStyleId>
              </a:tblPr>
              <a:tblGrid>
                <a:gridCol w="510774">
                  <a:extLst>
                    <a:ext uri="{9D8B030D-6E8A-4147-A177-3AD203B41FA5}">
                      <a16:colId xmlns:a16="http://schemas.microsoft.com/office/drawing/2014/main" val="2016459007"/>
                    </a:ext>
                  </a:extLst>
                </a:gridCol>
                <a:gridCol w="510774">
                  <a:extLst>
                    <a:ext uri="{9D8B030D-6E8A-4147-A177-3AD203B41FA5}">
                      <a16:colId xmlns:a16="http://schemas.microsoft.com/office/drawing/2014/main" val="3998620742"/>
                    </a:ext>
                  </a:extLst>
                </a:gridCol>
              </a:tblGrid>
              <a:tr h="370840">
                <a:tc>
                  <a:txBody>
                    <a:bodyPr/>
                    <a:lstStyle/>
                    <a:p>
                      <a:pPr algn="ctr"/>
                      <a:r>
                        <a:rPr lang="en-US" b="0" dirty="0">
                          <a:solidFill>
                            <a:schemeClr val="bg1"/>
                          </a:solidFill>
                        </a:rPr>
                        <a:t>0</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12779414"/>
                  </a:ext>
                </a:extLst>
              </a:tr>
              <a:tr h="370840">
                <a:tc>
                  <a:txBody>
                    <a:bodyPr/>
                    <a:lstStyle/>
                    <a:p>
                      <a:pPr algn="ctr"/>
                      <a:r>
                        <a:rPr lang="en-US" b="0" dirty="0">
                          <a:solidFill>
                            <a:schemeClr val="bg1"/>
                          </a:solidFill>
                        </a:rPr>
                        <a:t>1</a:t>
                      </a:r>
                    </a:p>
                  </a:txBody>
                  <a:tcPr>
                    <a:solidFill>
                      <a:schemeClr val="tx1">
                        <a:lumMod val="75000"/>
                      </a:schemeClr>
                    </a:solidFill>
                  </a:tcPr>
                </a:tc>
                <a:tc>
                  <a:txBody>
                    <a:bodyPr/>
                    <a:lstStyle/>
                    <a:p>
                      <a:pPr algn="ctr"/>
                      <a:r>
                        <a:rPr lang="en-US" b="0" dirty="0">
                          <a:solidFill>
                            <a:schemeClr val="bg1"/>
                          </a:solidFill>
                        </a:rPr>
                        <a:t>4.0</a:t>
                      </a:r>
                    </a:p>
                  </a:txBody>
                  <a:tcPr>
                    <a:solidFill>
                      <a:schemeClr val="bg2">
                        <a:lumMod val="50000"/>
                      </a:schemeClr>
                    </a:solidFill>
                  </a:tcPr>
                </a:tc>
                <a:extLst>
                  <a:ext uri="{0D108BD9-81ED-4DB2-BD59-A6C34878D82A}">
                    <a16:rowId xmlns:a16="http://schemas.microsoft.com/office/drawing/2014/main" val="4263246079"/>
                  </a:ext>
                </a:extLst>
              </a:tr>
              <a:tr h="370840">
                <a:tc>
                  <a:txBody>
                    <a:bodyPr/>
                    <a:lstStyle/>
                    <a:p>
                      <a:pPr algn="ctr"/>
                      <a:r>
                        <a:rPr lang="en-US" b="0" dirty="0">
                          <a:solidFill>
                            <a:schemeClr val="bg1"/>
                          </a:solidFill>
                        </a:rPr>
                        <a:t>2</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586108474"/>
                  </a:ext>
                </a:extLst>
              </a:tr>
              <a:tr h="370840">
                <a:tc>
                  <a:txBody>
                    <a:bodyPr/>
                    <a:lstStyle/>
                    <a:p>
                      <a:pPr algn="ctr"/>
                      <a:r>
                        <a:rPr lang="en-US" b="0" dirty="0">
                          <a:solidFill>
                            <a:schemeClr val="bg1"/>
                          </a:solidFill>
                        </a:rPr>
                        <a:t>3</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815781753"/>
                  </a:ext>
                </a:extLst>
              </a:tr>
              <a:tr h="370840">
                <a:tc>
                  <a:txBody>
                    <a:bodyPr/>
                    <a:lstStyle/>
                    <a:p>
                      <a:pPr algn="ctr"/>
                      <a:r>
                        <a:rPr lang="en-US" b="0" dirty="0">
                          <a:solidFill>
                            <a:schemeClr val="bg1"/>
                          </a:solidFill>
                        </a:rPr>
                        <a:t>4</a:t>
                      </a:r>
                    </a:p>
                  </a:txBody>
                  <a:tcPr>
                    <a:solidFill>
                      <a:schemeClr val="tx1">
                        <a:lumMod val="75000"/>
                      </a:schemeClr>
                    </a:solidFill>
                  </a:tcPr>
                </a:tc>
                <a:tc>
                  <a:txBody>
                    <a:bodyPr/>
                    <a:lstStyle/>
                    <a:p>
                      <a:pPr algn="ctr"/>
                      <a:r>
                        <a:rPr lang="en-US" b="0" dirty="0">
                          <a:solidFill>
                            <a:schemeClr val="bg1"/>
                          </a:solidFill>
                        </a:rPr>
                        <a:t>3.8</a:t>
                      </a:r>
                    </a:p>
                  </a:txBody>
                  <a:tcPr>
                    <a:solidFill>
                      <a:schemeClr val="bg2">
                        <a:lumMod val="50000"/>
                      </a:schemeClr>
                    </a:solidFill>
                  </a:tcPr>
                </a:tc>
                <a:extLst>
                  <a:ext uri="{0D108BD9-81ED-4DB2-BD59-A6C34878D82A}">
                    <a16:rowId xmlns:a16="http://schemas.microsoft.com/office/drawing/2014/main" val="12430394"/>
                  </a:ext>
                </a:extLst>
              </a:tr>
              <a:tr h="370840">
                <a:tc>
                  <a:txBody>
                    <a:bodyPr/>
                    <a:lstStyle/>
                    <a:p>
                      <a:pPr algn="ctr"/>
                      <a:r>
                        <a:rPr lang="en-US" b="0" dirty="0">
                          <a:solidFill>
                            <a:schemeClr val="bg1"/>
                          </a:solidFill>
                        </a:rPr>
                        <a:t>5</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3797033913"/>
                  </a:ext>
                </a:extLst>
              </a:tr>
              <a:tr h="370840">
                <a:tc>
                  <a:txBody>
                    <a:bodyPr/>
                    <a:lstStyle/>
                    <a:p>
                      <a:pPr algn="ctr"/>
                      <a:r>
                        <a:rPr lang="en-US" b="0" dirty="0">
                          <a:solidFill>
                            <a:schemeClr val="bg1"/>
                          </a:solidFill>
                        </a:rPr>
                        <a:t>6</a:t>
                      </a:r>
                    </a:p>
                  </a:txBody>
                  <a:tcPr>
                    <a:solidFill>
                      <a:schemeClr val="tx1">
                        <a:lumMod val="75000"/>
                      </a:schemeClr>
                    </a:solidFill>
                  </a:tcPr>
                </a:tc>
                <a:tc>
                  <a:txBody>
                    <a:bodyPr/>
                    <a:lstStyle/>
                    <a:p>
                      <a:pPr algn="ctr"/>
                      <a:r>
                        <a:rPr lang="en-US" b="0" dirty="0">
                          <a:solidFill>
                            <a:schemeClr val="bg1"/>
                          </a:solidFill>
                        </a:rPr>
                        <a:t>3.3</a:t>
                      </a:r>
                    </a:p>
                  </a:txBody>
                  <a:tcPr>
                    <a:solidFill>
                      <a:schemeClr val="bg2">
                        <a:lumMod val="50000"/>
                      </a:schemeClr>
                    </a:solidFill>
                  </a:tcPr>
                </a:tc>
                <a:extLst>
                  <a:ext uri="{0D108BD9-81ED-4DB2-BD59-A6C34878D82A}">
                    <a16:rowId xmlns:a16="http://schemas.microsoft.com/office/drawing/2014/main" val="3159654497"/>
                  </a:ext>
                </a:extLst>
              </a:tr>
              <a:tr h="370840">
                <a:tc>
                  <a:txBody>
                    <a:bodyPr/>
                    <a:lstStyle/>
                    <a:p>
                      <a:pPr algn="ctr"/>
                      <a:r>
                        <a:rPr lang="en-US" b="0" dirty="0">
                          <a:solidFill>
                            <a:schemeClr val="bg1"/>
                          </a:solidFill>
                        </a:rPr>
                        <a:t>7</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2961805244"/>
                  </a:ext>
                </a:extLst>
              </a:tr>
              <a:tr h="370840">
                <a:tc>
                  <a:txBody>
                    <a:bodyPr/>
                    <a:lstStyle/>
                    <a:p>
                      <a:pPr algn="ctr"/>
                      <a:r>
                        <a:rPr lang="en-US" b="0" dirty="0">
                          <a:solidFill>
                            <a:schemeClr val="bg1"/>
                          </a:solidFill>
                        </a:rPr>
                        <a:t>8</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855672942"/>
                  </a:ext>
                </a:extLst>
              </a:tr>
              <a:tr h="370840">
                <a:tc>
                  <a:txBody>
                    <a:bodyPr/>
                    <a:lstStyle/>
                    <a:p>
                      <a:pPr algn="ctr"/>
                      <a:r>
                        <a:rPr lang="en-US" b="0" dirty="0">
                          <a:solidFill>
                            <a:schemeClr val="bg1"/>
                          </a:solidFill>
                        </a:rPr>
                        <a:t>9</a:t>
                      </a:r>
                    </a:p>
                  </a:txBody>
                  <a:tcPr>
                    <a:solidFill>
                      <a:schemeClr val="tx1">
                        <a:lumMod val="75000"/>
                      </a:schemeClr>
                    </a:solidFill>
                  </a:tcPr>
                </a:tc>
                <a:tc>
                  <a:txBody>
                    <a:bodyPr/>
                    <a:lstStyle/>
                    <a:p>
                      <a:pPr algn="ctr"/>
                      <a:endParaRPr lang="en-US" b="0" dirty="0">
                        <a:solidFill>
                          <a:schemeClr val="bg1"/>
                        </a:solidFill>
                      </a:endParaRPr>
                    </a:p>
                  </a:txBody>
                  <a:tcPr>
                    <a:solidFill>
                      <a:schemeClr val="bg2">
                        <a:lumMod val="50000"/>
                      </a:schemeClr>
                    </a:solidFill>
                  </a:tcPr>
                </a:tc>
                <a:extLst>
                  <a:ext uri="{0D108BD9-81ED-4DB2-BD59-A6C34878D82A}">
                    <a16:rowId xmlns:a16="http://schemas.microsoft.com/office/drawing/2014/main" val="1809016686"/>
                  </a:ext>
                </a:extLst>
              </a:tr>
            </a:tbl>
          </a:graphicData>
        </a:graphic>
      </p:graphicFrame>
      <p:sp>
        <p:nvSpPr>
          <p:cNvPr id="3" name="TextBox 2">
            <a:extLst>
              <a:ext uri="{FF2B5EF4-FFF2-40B4-BE49-F238E27FC236}">
                <a16:creationId xmlns:a16="http://schemas.microsoft.com/office/drawing/2014/main" id="{E49C5BB9-94BB-47BA-8D52-3FF40BFB78F6}"/>
              </a:ext>
            </a:extLst>
          </p:cNvPr>
          <p:cNvSpPr txBox="1"/>
          <p:nvPr/>
        </p:nvSpPr>
        <p:spPr>
          <a:xfrm>
            <a:off x="5377343" y="1574800"/>
            <a:ext cx="2456698" cy="3139321"/>
          </a:xfrm>
          <a:prstGeom prst="rect">
            <a:avLst/>
          </a:prstGeom>
          <a:noFill/>
        </p:spPr>
        <p:txBody>
          <a:bodyPr wrap="none" rtlCol="0">
            <a:spAutoFit/>
          </a:bodyPr>
          <a:lstStyle/>
          <a:p>
            <a:r>
              <a:rPr lang="en-US" dirty="0"/>
              <a:t>insert(“jkim866”, 4.0)</a:t>
            </a:r>
          </a:p>
          <a:p>
            <a:r>
              <a:rPr lang="en-US" dirty="0"/>
              <a:t>  index = 1</a:t>
            </a:r>
          </a:p>
          <a:p>
            <a:r>
              <a:rPr lang="en-US" dirty="0"/>
              <a:t>  </a:t>
            </a:r>
            <a:r>
              <a:rPr lang="en-US" dirty="0" err="1"/>
              <a:t>arr</a:t>
            </a:r>
            <a:r>
              <a:rPr lang="en-US" dirty="0"/>
              <a:t>[index] = 4.0</a:t>
            </a:r>
          </a:p>
          <a:p>
            <a:r>
              <a:rPr lang="en-US" dirty="0">
                <a:highlight>
                  <a:srgbClr val="FFFF00"/>
                </a:highlight>
              </a:rPr>
              <a:t>Perform the following:</a:t>
            </a:r>
            <a:br>
              <a:rPr lang="en-US" dirty="0">
                <a:highlight>
                  <a:srgbClr val="FFFF00"/>
                </a:highlight>
              </a:rPr>
            </a:br>
            <a:r>
              <a:rPr lang="en-US" dirty="0">
                <a:highlight>
                  <a:srgbClr val="FFFF00"/>
                </a:highlight>
              </a:rPr>
              <a:t>insert(“aa22”, 3.8)</a:t>
            </a:r>
          </a:p>
          <a:p>
            <a:r>
              <a:rPr lang="en-US" dirty="0"/>
              <a:t>  index = 4</a:t>
            </a:r>
          </a:p>
          <a:p>
            <a:r>
              <a:rPr lang="en-US" dirty="0"/>
              <a:t>  </a:t>
            </a:r>
            <a:r>
              <a:rPr lang="en-US" err="1"/>
              <a:t>arr</a:t>
            </a:r>
            <a:r>
              <a:rPr lang="en-US"/>
              <a:t>[index] </a:t>
            </a:r>
            <a:r>
              <a:rPr lang="en-US" dirty="0"/>
              <a:t>= 3.8</a:t>
            </a:r>
            <a:br>
              <a:rPr lang="en-US" dirty="0">
                <a:highlight>
                  <a:srgbClr val="FFFF00"/>
                </a:highlight>
              </a:rPr>
            </a:br>
            <a:r>
              <a:rPr lang="en-US" dirty="0">
                <a:highlight>
                  <a:srgbClr val="FFFF00"/>
                </a:highlight>
              </a:rPr>
              <a:t>insert(“bb22”, 3.3)</a:t>
            </a:r>
            <a:endParaRPr lang="en-US" dirty="0"/>
          </a:p>
          <a:p>
            <a:r>
              <a:rPr lang="en-US" dirty="0"/>
              <a:t>  index = 6</a:t>
            </a:r>
          </a:p>
          <a:p>
            <a:r>
              <a:rPr lang="en-US" dirty="0"/>
              <a:t>  </a:t>
            </a:r>
            <a:r>
              <a:rPr lang="en-US" dirty="0" err="1"/>
              <a:t>arr</a:t>
            </a:r>
            <a:r>
              <a:rPr lang="en-US" dirty="0"/>
              <a:t>[index] = 3.3</a:t>
            </a:r>
          </a:p>
          <a:p>
            <a:endParaRPr lang="en-US" dirty="0"/>
          </a:p>
        </p:txBody>
      </p:sp>
      <p:sp>
        <p:nvSpPr>
          <p:cNvPr id="6" name="Rectangle 5">
            <a:extLst>
              <a:ext uri="{FF2B5EF4-FFF2-40B4-BE49-F238E27FC236}">
                <a16:creationId xmlns:a16="http://schemas.microsoft.com/office/drawing/2014/main" id="{8A4AC15E-BD36-4F8B-B771-55E4ECD7384D}"/>
              </a:ext>
            </a:extLst>
          </p:cNvPr>
          <p:cNvSpPr/>
          <p:nvPr/>
        </p:nvSpPr>
        <p:spPr>
          <a:xfrm>
            <a:off x="5377343" y="4498370"/>
            <a:ext cx="5281035" cy="1569660"/>
          </a:xfrm>
          <a:prstGeom prst="rect">
            <a:avLst/>
          </a:prstGeom>
        </p:spPr>
        <p:txBody>
          <a:bodyPr wrap="square">
            <a:spAutoFit/>
          </a:bodyPr>
          <a:lstStyle/>
          <a:p>
            <a:r>
              <a:rPr lang="en-US" sz="1600" dirty="0">
                <a:latin typeface="Consolas" panose="020B0609020204030204" pitchFamily="49" charset="0"/>
              </a:rPr>
              <a:t>int </a:t>
            </a:r>
            <a:r>
              <a:rPr lang="en-US" sz="1600" dirty="0" err="1">
                <a:latin typeface="Consolas" panose="020B0609020204030204" pitchFamily="49" charset="0"/>
              </a:rPr>
              <a:t>hashFunction</a:t>
            </a:r>
            <a:r>
              <a:rPr lang="en-US" sz="1600" dirty="0">
                <a:latin typeface="Consolas" panose="020B0609020204030204" pitchFamily="49" charset="0"/>
              </a:rPr>
              <a:t>(String s) {</a:t>
            </a:r>
            <a:br>
              <a:rPr lang="en-US" sz="1600" dirty="0">
                <a:latin typeface="Consolas" panose="020B0609020204030204" pitchFamily="49" charset="0"/>
              </a:rPr>
            </a:br>
            <a:r>
              <a:rPr lang="en-US" sz="1600" dirty="0">
                <a:latin typeface="Consolas" panose="020B0609020204030204" pitchFamily="49" charset="0"/>
              </a:rPr>
              <a:t>  int </a:t>
            </a:r>
            <a:r>
              <a:rPr lang="en-US" sz="1600" dirty="0" err="1">
                <a:latin typeface="Consolas" panose="020B0609020204030204" pitchFamily="49" charset="0"/>
              </a:rPr>
              <a:t>hashValue</a:t>
            </a:r>
            <a:r>
              <a:rPr lang="en-US" sz="1600" dirty="0">
                <a:latin typeface="Consolas" panose="020B0609020204030204" pitchFamily="49" charset="0"/>
              </a:rPr>
              <a:t> = 0;</a:t>
            </a:r>
            <a:br>
              <a:rPr lang="en-US" sz="1600" dirty="0">
                <a:latin typeface="Consolas" panose="020B0609020204030204" pitchFamily="49" charset="0"/>
              </a:rPr>
            </a:br>
            <a:r>
              <a:rPr lang="en-US" sz="1600" dirty="0">
                <a:latin typeface="Consolas" panose="020B0609020204030204" pitchFamily="49" charset="0"/>
              </a:rPr>
              <a:t>  for (int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hashValue</a:t>
            </a:r>
            <a:r>
              <a:rPr lang="en-US" sz="1600" dirty="0">
                <a:latin typeface="Consolas" panose="020B0609020204030204" pitchFamily="49" charset="0"/>
              </a:rPr>
              <a:t> += (int) </a:t>
            </a:r>
            <a:r>
              <a:rPr lang="en-US" sz="1600" dirty="0" err="1">
                <a:latin typeface="Consolas" panose="020B0609020204030204" pitchFamily="49" charset="0"/>
              </a:rPr>
              <a:t>s.charAt</a:t>
            </a:r>
            <a:r>
              <a:rPr lang="en-US" sz="1600" dirty="0">
                <a:latin typeface="Consolas" panose="020B0609020204030204" pitchFamily="49" charset="0"/>
              </a:rPr>
              <a:t>(</a:t>
            </a:r>
            <a:r>
              <a:rPr lang="en-US" sz="1600" dirty="0" err="1">
                <a:latin typeface="Consolas" panose="020B0609020204030204" pitchFamily="49" charset="0"/>
              </a:rPr>
              <a:t>i</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  return </a:t>
            </a:r>
            <a:r>
              <a:rPr lang="en-US" sz="1600" dirty="0" err="1">
                <a:latin typeface="Consolas" panose="020B0609020204030204" pitchFamily="49" charset="0"/>
              </a:rPr>
              <a:t>hashValue</a:t>
            </a:r>
            <a:r>
              <a:rPr lang="en-US" sz="1600" dirty="0">
                <a:latin typeface="Consolas" panose="020B0609020204030204" pitchFamily="49" charset="0"/>
              </a:rPr>
              <a:t>;</a:t>
            </a:r>
            <a:br>
              <a:rPr lang="en-US" sz="1600" dirty="0">
                <a:latin typeface="Consolas" panose="020B0609020204030204" pitchFamily="49" charset="0"/>
              </a:rPr>
            </a:br>
            <a:r>
              <a:rPr lang="en-US" sz="1600" dirty="0">
                <a:latin typeface="Consolas" panose="020B0609020204030204" pitchFamily="49" charset="0"/>
              </a:rPr>
              <a:t>}</a:t>
            </a:r>
          </a:p>
        </p:txBody>
      </p:sp>
      <p:sp>
        <p:nvSpPr>
          <p:cNvPr id="8" name="TextBox 7">
            <a:extLst>
              <a:ext uri="{FF2B5EF4-FFF2-40B4-BE49-F238E27FC236}">
                <a16:creationId xmlns:a16="http://schemas.microsoft.com/office/drawing/2014/main" id="{792BF7AF-3831-4FDC-A0D0-5E423FB82199}"/>
              </a:ext>
            </a:extLst>
          </p:cNvPr>
          <p:cNvSpPr txBox="1"/>
          <p:nvPr/>
        </p:nvSpPr>
        <p:spPr>
          <a:xfrm>
            <a:off x="10402349" y="1574800"/>
            <a:ext cx="1024063" cy="1200329"/>
          </a:xfrm>
          <a:prstGeom prst="rect">
            <a:avLst/>
          </a:prstGeom>
          <a:noFill/>
        </p:spPr>
        <p:txBody>
          <a:bodyPr wrap="none" rtlCol="0">
            <a:spAutoFit/>
          </a:bodyPr>
          <a:lstStyle/>
          <a:p>
            <a:r>
              <a:rPr lang="en-US" dirty="0"/>
              <a:t>‘a’ = 97</a:t>
            </a:r>
          </a:p>
          <a:p>
            <a:r>
              <a:rPr lang="en-US" dirty="0"/>
              <a:t>‘b’ = 98 </a:t>
            </a:r>
          </a:p>
          <a:p>
            <a:r>
              <a:rPr lang="en-US" dirty="0"/>
              <a:t>‘1’ = 49</a:t>
            </a:r>
          </a:p>
          <a:p>
            <a:r>
              <a:rPr lang="en-US" dirty="0"/>
              <a:t>‘2’ = 50</a:t>
            </a:r>
          </a:p>
        </p:txBody>
      </p:sp>
      <p:sp>
        <p:nvSpPr>
          <p:cNvPr id="5" name="TextBox 4">
            <a:extLst>
              <a:ext uri="{FF2B5EF4-FFF2-40B4-BE49-F238E27FC236}">
                <a16:creationId xmlns:a16="http://schemas.microsoft.com/office/drawing/2014/main" id="{0A5DE79F-5FFC-4DD9-AC88-11A05EF7BB2A}"/>
              </a:ext>
            </a:extLst>
          </p:cNvPr>
          <p:cNvSpPr txBox="1"/>
          <p:nvPr/>
        </p:nvSpPr>
        <p:spPr>
          <a:xfrm>
            <a:off x="8883942" y="3228457"/>
            <a:ext cx="3036814" cy="1754326"/>
          </a:xfrm>
          <a:prstGeom prst="rect">
            <a:avLst/>
          </a:prstGeom>
          <a:noFill/>
        </p:spPr>
        <p:txBody>
          <a:bodyPr wrap="square" rtlCol="0">
            <a:spAutoFit/>
          </a:bodyPr>
          <a:lstStyle/>
          <a:p>
            <a:r>
              <a:rPr lang="en-US" dirty="0">
                <a:solidFill>
                  <a:srgbClr val="FF0000"/>
                </a:solidFill>
              </a:rPr>
              <a:t>What if we hash something that gives us an occupied index?</a:t>
            </a:r>
          </a:p>
          <a:p>
            <a:endParaRPr lang="en-US" dirty="0">
              <a:solidFill>
                <a:srgbClr val="FF0000"/>
              </a:solidFill>
            </a:endParaRPr>
          </a:p>
          <a:p>
            <a:r>
              <a:rPr lang="en-US" dirty="0">
                <a:solidFill>
                  <a:srgbClr val="FF0000"/>
                </a:solidFill>
              </a:rPr>
              <a:t>We’ll handle this later with “Collision Handling”</a:t>
            </a:r>
          </a:p>
        </p:txBody>
      </p:sp>
    </p:spTree>
    <p:extLst>
      <p:ext uri="{BB962C8B-B14F-4D97-AF65-F5344CB8AC3E}">
        <p14:creationId xmlns:p14="http://schemas.microsoft.com/office/powerpoint/2010/main" val="32520095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06A1-D8FD-4273-95EB-5B0D42BD10D0}"/>
              </a:ext>
            </a:extLst>
          </p:cNvPr>
          <p:cNvSpPr>
            <a:spLocks noGrp="1"/>
          </p:cNvSpPr>
          <p:nvPr>
            <p:ph type="title"/>
          </p:nvPr>
        </p:nvSpPr>
        <p:spPr/>
        <p:txBody>
          <a:bodyPr/>
          <a:lstStyle/>
          <a:p>
            <a:r>
              <a:rPr lang="en-US" dirty="0"/>
              <a:t>Fulfilling our Program Obligations</a:t>
            </a:r>
          </a:p>
        </p:txBody>
      </p:sp>
      <p:sp>
        <p:nvSpPr>
          <p:cNvPr id="3" name="Content Placeholder 2">
            <a:extLst>
              <a:ext uri="{FF2B5EF4-FFF2-40B4-BE49-F238E27FC236}">
                <a16:creationId xmlns:a16="http://schemas.microsoft.com/office/drawing/2014/main" id="{DF72F7DD-4EC0-426C-A9E3-533DDF4E61E9}"/>
              </a:ext>
            </a:extLst>
          </p:cNvPr>
          <p:cNvSpPr>
            <a:spLocks noGrp="1"/>
          </p:cNvSpPr>
          <p:nvPr>
            <p:ph idx="1"/>
          </p:nvPr>
        </p:nvSpPr>
        <p:spPr/>
        <p:txBody>
          <a:bodyPr>
            <a:normAutofit/>
          </a:bodyPr>
          <a:lstStyle/>
          <a:p>
            <a:r>
              <a:rPr lang="en-US" dirty="0"/>
              <a:t>Our functionalities (search, insert, update, delete) all can me implemented using:</a:t>
            </a:r>
          </a:p>
        </p:txBody>
      </p:sp>
    </p:spTree>
    <p:extLst>
      <p:ext uri="{BB962C8B-B14F-4D97-AF65-F5344CB8AC3E}">
        <p14:creationId xmlns:p14="http://schemas.microsoft.com/office/powerpoint/2010/main" val="6555085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06A1-D8FD-4273-95EB-5B0D42BD10D0}"/>
              </a:ext>
            </a:extLst>
          </p:cNvPr>
          <p:cNvSpPr>
            <a:spLocks noGrp="1"/>
          </p:cNvSpPr>
          <p:nvPr>
            <p:ph type="title"/>
          </p:nvPr>
        </p:nvSpPr>
        <p:spPr/>
        <p:txBody>
          <a:bodyPr/>
          <a:lstStyle/>
          <a:p>
            <a:r>
              <a:rPr lang="en-US" dirty="0"/>
              <a:t>Fulfilling our Program Obligations</a:t>
            </a:r>
          </a:p>
        </p:txBody>
      </p:sp>
      <p:sp>
        <p:nvSpPr>
          <p:cNvPr id="3" name="Content Placeholder 2">
            <a:extLst>
              <a:ext uri="{FF2B5EF4-FFF2-40B4-BE49-F238E27FC236}">
                <a16:creationId xmlns:a16="http://schemas.microsoft.com/office/drawing/2014/main" id="{DF72F7DD-4EC0-426C-A9E3-533DDF4E61E9}"/>
              </a:ext>
            </a:extLst>
          </p:cNvPr>
          <p:cNvSpPr>
            <a:spLocks noGrp="1"/>
          </p:cNvSpPr>
          <p:nvPr>
            <p:ph idx="1"/>
          </p:nvPr>
        </p:nvSpPr>
        <p:spPr/>
        <p:txBody>
          <a:bodyPr>
            <a:normAutofit/>
          </a:bodyPr>
          <a:lstStyle/>
          <a:p>
            <a:r>
              <a:rPr lang="en-US" dirty="0"/>
              <a:t>Our functionalities (search, insert, update, delete) all can me implemented using:</a:t>
            </a:r>
          </a:p>
          <a:p>
            <a:pPr lvl="1"/>
            <a:r>
              <a:rPr lang="en-US" dirty="0"/>
              <a:t>index = </a:t>
            </a:r>
            <a:r>
              <a:rPr lang="en-US" dirty="0" err="1"/>
              <a:t>hashFunction</a:t>
            </a:r>
            <a:r>
              <a:rPr lang="en-US" dirty="0"/>
              <a:t>(</a:t>
            </a:r>
            <a:r>
              <a:rPr lang="en-US" dirty="0" err="1"/>
              <a:t>GT_login</a:t>
            </a:r>
            <a:r>
              <a:rPr lang="en-US" dirty="0"/>
              <a:t>) % </a:t>
            </a:r>
            <a:r>
              <a:rPr lang="en-US" dirty="0" err="1"/>
              <a:t>arr.length</a:t>
            </a:r>
            <a:endParaRPr lang="en-US" dirty="0"/>
          </a:p>
        </p:txBody>
      </p:sp>
    </p:spTree>
    <p:extLst>
      <p:ext uri="{BB962C8B-B14F-4D97-AF65-F5344CB8AC3E}">
        <p14:creationId xmlns:p14="http://schemas.microsoft.com/office/powerpoint/2010/main" val="11996582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06A1-D8FD-4273-95EB-5B0D42BD10D0}"/>
              </a:ext>
            </a:extLst>
          </p:cNvPr>
          <p:cNvSpPr>
            <a:spLocks noGrp="1"/>
          </p:cNvSpPr>
          <p:nvPr>
            <p:ph type="title"/>
          </p:nvPr>
        </p:nvSpPr>
        <p:spPr/>
        <p:txBody>
          <a:bodyPr/>
          <a:lstStyle/>
          <a:p>
            <a:r>
              <a:rPr lang="en-US" dirty="0"/>
              <a:t>Fulfilling our Program Obligations</a:t>
            </a:r>
          </a:p>
        </p:txBody>
      </p:sp>
      <p:sp>
        <p:nvSpPr>
          <p:cNvPr id="3" name="Content Placeholder 2">
            <a:extLst>
              <a:ext uri="{FF2B5EF4-FFF2-40B4-BE49-F238E27FC236}">
                <a16:creationId xmlns:a16="http://schemas.microsoft.com/office/drawing/2014/main" id="{DF72F7DD-4EC0-426C-A9E3-533DDF4E61E9}"/>
              </a:ext>
            </a:extLst>
          </p:cNvPr>
          <p:cNvSpPr>
            <a:spLocks noGrp="1"/>
          </p:cNvSpPr>
          <p:nvPr>
            <p:ph idx="1"/>
          </p:nvPr>
        </p:nvSpPr>
        <p:spPr/>
        <p:txBody>
          <a:bodyPr>
            <a:normAutofit/>
          </a:bodyPr>
          <a:lstStyle/>
          <a:p>
            <a:r>
              <a:rPr lang="en-US" dirty="0"/>
              <a:t>Our functionalities (search, insert, update, delete) all can me implemented using:</a:t>
            </a:r>
          </a:p>
          <a:p>
            <a:pPr lvl="1"/>
            <a:r>
              <a:rPr lang="en-US" dirty="0"/>
              <a:t>index = </a:t>
            </a:r>
            <a:r>
              <a:rPr lang="en-US" dirty="0" err="1"/>
              <a:t>hashFunction</a:t>
            </a:r>
            <a:r>
              <a:rPr lang="en-US" dirty="0"/>
              <a:t>(</a:t>
            </a:r>
            <a:r>
              <a:rPr lang="en-US" dirty="0" err="1"/>
              <a:t>GT_login</a:t>
            </a:r>
            <a:r>
              <a:rPr lang="en-US" dirty="0"/>
              <a:t>) % </a:t>
            </a:r>
            <a:r>
              <a:rPr lang="en-US" dirty="0" err="1"/>
              <a:t>arr.length</a:t>
            </a:r>
            <a:endParaRPr lang="en-US" dirty="0"/>
          </a:p>
          <a:p>
            <a:pPr lvl="1"/>
            <a:r>
              <a:rPr lang="en-US" dirty="0"/>
              <a:t>Search: check if </a:t>
            </a:r>
            <a:r>
              <a:rPr lang="en-US" dirty="0" err="1"/>
              <a:t>arr</a:t>
            </a:r>
            <a:r>
              <a:rPr lang="en-US" dirty="0"/>
              <a:t>[index] has a value</a:t>
            </a:r>
          </a:p>
          <a:p>
            <a:pPr lvl="1"/>
            <a:r>
              <a:rPr lang="en-US" dirty="0"/>
              <a:t>Insert: </a:t>
            </a:r>
            <a:r>
              <a:rPr lang="en-US" dirty="0" err="1"/>
              <a:t>arr</a:t>
            </a:r>
            <a:r>
              <a:rPr lang="en-US" dirty="0"/>
              <a:t>[index] = GPA</a:t>
            </a:r>
          </a:p>
          <a:p>
            <a:pPr lvl="1"/>
            <a:r>
              <a:rPr lang="en-US" dirty="0"/>
              <a:t>Update: </a:t>
            </a:r>
            <a:r>
              <a:rPr lang="en-US" dirty="0" err="1"/>
              <a:t>arr</a:t>
            </a:r>
            <a:r>
              <a:rPr lang="en-US" dirty="0"/>
              <a:t>[index] = GPA</a:t>
            </a:r>
          </a:p>
          <a:p>
            <a:pPr lvl="1"/>
            <a:r>
              <a:rPr lang="en-US" dirty="0"/>
              <a:t>Delete: </a:t>
            </a:r>
            <a:r>
              <a:rPr lang="en-US" dirty="0" err="1"/>
              <a:t>arr</a:t>
            </a:r>
            <a:r>
              <a:rPr lang="en-US" dirty="0"/>
              <a:t>[index] = NULL</a:t>
            </a:r>
          </a:p>
        </p:txBody>
      </p:sp>
    </p:spTree>
    <p:extLst>
      <p:ext uri="{BB962C8B-B14F-4D97-AF65-F5344CB8AC3E}">
        <p14:creationId xmlns:p14="http://schemas.microsoft.com/office/powerpoint/2010/main" val="18085893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06A1-D8FD-4273-95EB-5B0D42BD10D0}"/>
              </a:ext>
            </a:extLst>
          </p:cNvPr>
          <p:cNvSpPr>
            <a:spLocks noGrp="1"/>
          </p:cNvSpPr>
          <p:nvPr>
            <p:ph type="title"/>
          </p:nvPr>
        </p:nvSpPr>
        <p:spPr/>
        <p:txBody>
          <a:bodyPr/>
          <a:lstStyle/>
          <a:p>
            <a:r>
              <a:rPr lang="en-US" dirty="0"/>
              <a:t>Fulfilling our Program Obligations</a:t>
            </a:r>
          </a:p>
        </p:txBody>
      </p:sp>
      <p:sp>
        <p:nvSpPr>
          <p:cNvPr id="3" name="Content Placeholder 2">
            <a:extLst>
              <a:ext uri="{FF2B5EF4-FFF2-40B4-BE49-F238E27FC236}">
                <a16:creationId xmlns:a16="http://schemas.microsoft.com/office/drawing/2014/main" id="{DF72F7DD-4EC0-426C-A9E3-533DDF4E61E9}"/>
              </a:ext>
            </a:extLst>
          </p:cNvPr>
          <p:cNvSpPr>
            <a:spLocks noGrp="1"/>
          </p:cNvSpPr>
          <p:nvPr>
            <p:ph idx="1"/>
          </p:nvPr>
        </p:nvSpPr>
        <p:spPr/>
        <p:txBody>
          <a:bodyPr>
            <a:normAutofit/>
          </a:bodyPr>
          <a:lstStyle/>
          <a:p>
            <a:r>
              <a:rPr lang="en-US" dirty="0"/>
              <a:t>Our functionalities (search, insert, update, delete) all can me implemented using:</a:t>
            </a:r>
          </a:p>
          <a:p>
            <a:pPr lvl="1"/>
            <a:r>
              <a:rPr lang="en-US" dirty="0"/>
              <a:t>index = </a:t>
            </a:r>
            <a:r>
              <a:rPr lang="en-US" dirty="0" err="1"/>
              <a:t>hashFunction</a:t>
            </a:r>
            <a:r>
              <a:rPr lang="en-US" dirty="0"/>
              <a:t>(</a:t>
            </a:r>
            <a:r>
              <a:rPr lang="en-US" dirty="0" err="1"/>
              <a:t>GT_login</a:t>
            </a:r>
            <a:r>
              <a:rPr lang="en-US" dirty="0"/>
              <a:t>) % </a:t>
            </a:r>
            <a:r>
              <a:rPr lang="en-US" dirty="0" err="1"/>
              <a:t>arr.length</a:t>
            </a:r>
            <a:endParaRPr lang="en-US" dirty="0"/>
          </a:p>
          <a:p>
            <a:pPr lvl="1"/>
            <a:r>
              <a:rPr lang="en-US" dirty="0"/>
              <a:t>Search: check if </a:t>
            </a:r>
            <a:r>
              <a:rPr lang="en-US" dirty="0" err="1"/>
              <a:t>arr</a:t>
            </a:r>
            <a:r>
              <a:rPr lang="en-US" dirty="0"/>
              <a:t>[index] has a value</a:t>
            </a:r>
          </a:p>
          <a:p>
            <a:pPr lvl="1"/>
            <a:r>
              <a:rPr lang="en-US" dirty="0"/>
              <a:t>Insert: </a:t>
            </a:r>
            <a:r>
              <a:rPr lang="en-US" dirty="0" err="1"/>
              <a:t>arr</a:t>
            </a:r>
            <a:r>
              <a:rPr lang="en-US" dirty="0"/>
              <a:t>[index] = GPA</a:t>
            </a:r>
          </a:p>
          <a:p>
            <a:pPr lvl="1"/>
            <a:r>
              <a:rPr lang="en-US" dirty="0"/>
              <a:t>Update: </a:t>
            </a:r>
            <a:r>
              <a:rPr lang="en-US" dirty="0" err="1"/>
              <a:t>arr</a:t>
            </a:r>
            <a:r>
              <a:rPr lang="en-US" dirty="0"/>
              <a:t>[index] = GPA</a:t>
            </a:r>
          </a:p>
          <a:p>
            <a:pPr lvl="1"/>
            <a:r>
              <a:rPr lang="en-US" dirty="0"/>
              <a:t>Delete: </a:t>
            </a:r>
            <a:r>
              <a:rPr lang="en-US" dirty="0" err="1"/>
              <a:t>arr</a:t>
            </a:r>
            <a:r>
              <a:rPr lang="en-US" dirty="0"/>
              <a:t>[index] = NULL</a:t>
            </a:r>
          </a:p>
          <a:p>
            <a:r>
              <a:rPr lang="en-US" dirty="0"/>
              <a:t>We have a unique association between our </a:t>
            </a:r>
            <a:r>
              <a:rPr lang="en-US" dirty="0" err="1"/>
              <a:t>GT_Login</a:t>
            </a:r>
            <a:r>
              <a:rPr lang="en-US" dirty="0"/>
              <a:t> and GPA</a:t>
            </a:r>
          </a:p>
        </p:txBody>
      </p:sp>
    </p:spTree>
    <p:extLst>
      <p:ext uri="{BB962C8B-B14F-4D97-AF65-F5344CB8AC3E}">
        <p14:creationId xmlns:p14="http://schemas.microsoft.com/office/powerpoint/2010/main" val="592494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06A1-D8FD-4273-95EB-5B0D42BD10D0}"/>
              </a:ext>
            </a:extLst>
          </p:cNvPr>
          <p:cNvSpPr>
            <a:spLocks noGrp="1"/>
          </p:cNvSpPr>
          <p:nvPr>
            <p:ph type="title"/>
          </p:nvPr>
        </p:nvSpPr>
        <p:spPr/>
        <p:txBody>
          <a:bodyPr/>
          <a:lstStyle/>
          <a:p>
            <a:r>
              <a:rPr lang="en-US" dirty="0"/>
              <a:t>Fulfilling our Program Obligations</a:t>
            </a:r>
          </a:p>
        </p:txBody>
      </p:sp>
      <p:sp>
        <p:nvSpPr>
          <p:cNvPr id="3" name="Content Placeholder 2">
            <a:extLst>
              <a:ext uri="{FF2B5EF4-FFF2-40B4-BE49-F238E27FC236}">
                <a16:creationId xmlns:a16="http://schemas.microsoft.com/office/drawing/2014/main" id="{DF72F7DD-4EC0-426C-A9E3-533DDF4E61E9}"/>
              </a:ext>
            </a:extLst>
          </p:cNvPr>
          <p:cNvSpPr>
            <a:spLocks noGrp="1"/>
          </p:cNvSpPr>
          <p:nvPr>
            <p:ph idx="1"/>
          </p:nvPr>
        </p:nvSpPr>
        <p:spPr/>
        <p:txBody>
          <a:bodyPr>
            <a:normAutofit/>
          </a:bodyPr>
          <a:lstStyle/>
          <a:p>
            <a:r>
              <a:rPr lang="en-US" dirty="0"/>
              <a:t>Our functionalities (search, insert, update, delete) all can me implemented using:</a:t>
            </a:r>
          </a:p>
          <a:p>
            <a:pPr lvl="1"/>
            <a:r>
              <a:rPr lang="en-US" dirty="0"/>
              <a:t>index = </a:t>
            </a:r>
            <a:r>
              <a:rPr lang="en-US" dirty="0" err="1"/>
              <a:t>hashFunction</a:t>
            </a:r>
            <a:r>
              <a:rPr lang="en-US" dirty="0"/>
              <a:t>(</a:t>
            </a:r>
            <a:r>
              <a:rPr lang="en-US" dirty="0" err="1"/>
              <a:t>GT_login</a:t>
            </a:r>
            <a:r>
              <a:rPr lang="en-US" dirty="0"/>
              <a:t>) % </a:t>
            </a:r>
            <a:r>
              <a:rPr lang="en-US" dirty="0" err="1"/>
              <a:t>arr.length</a:t>
            </a:r>
            <a:endParaRPr lang="en-US" dirty="0"/>
          </a:p>
          <a:p>
            <a:pPr lvl="1"/>
            <a:r>
              <a:rPr lang="en-US" dirty="0"/>
              <a:t>Search: check if </a:t>
            </a:r>
            <a:r>
              <a:rPr lang="en-US" dirty="0" err="1"/>
              <a:t>arr</a:t>
            </a:r>
            <a:r>
              <a:rPr lang="en-US" dirty="0"/>
              <a:t>[index] has a value</a:t>
            </a:r>
          </a:p>
          <a:p>
            <a:pPr lvl="1"/>
            <a:r>
              <a:rPr lang="en-US" dirty="0"/>
              <a:t>Insert: </a:t>
            </a:r>
            <a:r>
              <a:rPr lang="en-US" dirty="0" err="1"/>
              <a:t>arr</a:t>
            </a:r>
            <a:r>
              <a:rPr lang="en-US" dirty="0"/>
              <a:t>[index] = GPA</a:t>
            </a:r>
          </a:p>
          <a:p>
            <a:pPr lvl="1"/>
            <a:r>
              <a:rPr lang="en-US" dirty="0"/>
              <a:t>Update: </a:t>
            </a:r>
            <a:r>
              <a:rPr lang="en-US" dirty="0" err="1"/>
              <a:t>arr</a:t>
            </a:r>
            <a:r>
              <a:rPr lang="en-US" dirty="0"/>
              <a:t>[index] = GPA</a:t>
            </a:r>
          </a:p>
          <a:p>
            <a:pPr lvl="1"/>
            <a:r>
              <a:rPr lang="en-US" dirty="0"/>
              <a:t>Delete: </a:t>
            </a:r>
            <a:r>
              <a:rPr lang="en-US" dirty="0" err="1"/>
              <a:t>arr</a:t>
            </a:r>
            <a:r>
              <a:rPr lang="en-US" dirty="0"/>
              <a:t>[index] = NULL</a:t>
            </a:r>
          </a:p>
          <a:p>
            <a:r>
              <a:rPr lang="en-US" dirty="0"/>
              <a:t>We have a unique association between our </a:t>
            </a:r>
            <a:r>
              <a:rPr lang="en-US" dirty="0" err="1"/>
              <a:t>GT_Login</a:t>
            </a:r>
            <a:r>
              <a:rPr lang="en-US" dirty="0"/>
              <a:t> and GPA</a:t>
            </a:r>
          </a:p>
          <a:p>
            <a:r>
              <a:rPr lang="en-US" dirty="0"/>
              <a:t>We achieve O(1) operations</a:t>
            </a:r>
          </a:p>
          <a:p>
            <a:endParaRPr lang="en-US" dirty="0"/>
          </a:p>
        </p:txBody>
      </p:sp>
    </p:spTree>
    <p:extLst>
      <p:ext uri="{BB962C8B-B14F-4D97-AF65-F5344CB8AC3E}">
        <p14:creationId xmlns:p14="http://schemas.microsoft.com/office/powerpoint/2010/main" val="21014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4E47E4-5871-4ABD-906C-DB7AD311CEC9}"/>
              </a:ext>
            </a:extLst>
          </p:cNvPr>
          <p:cNvSpPr>
            <a:spLocks noGrp="1"/>
          </p:cNvSpPr>
          <p:nvPr>
            <p:ph type="title"/>
          </p:nvPr>
        </p:nvSpPr>
        <p:spPr/>
        <p:txBody>
          <a:bodyPr/>
          <a:lstStyle/>
          <a:p>
            <a:r>
              <a:rPr lang="en-US" dirty="0"/>
              <a:t>Let’s Imagine…</a:t>
            </a:r>
          </a:p>
        </p:txBody>
      </p:sp>
      <p:sp>
        <p:nvSpPr>
          <p:cNvPr id="5" name="Content Placeholder 4">
            <a:extLst>
              <a:ext uri="{FF2B5EF4-FFF2-40B4-BE49-F238E27FC236}">
                <a16:creationId xmlns:a16="http://schemas.microsoft.com/office/drawing/2014/main" id="{DBC45590-73FB-43A7-954C-7804A546694A}"/>
              </a:ext>
            </a:extLst>
          </p:cNvPr>
          <p:cNvSpPr>
            <a:spLocks noGrp="1"/>
          </p:cNvSpPr>
          <p:nvPr>
            <p:ph idx="1"/>
          </p:nvPr>
        </p:nvSpPr>
        <p:spPr/>
        <p:txBody>
          <a:bodyPr>
            <a:normAutofit/>
          </a:bodyPr>
          <a:lstStyle/>
          <a:p>
            <a:r>
              <a:rPr lang="en-US" dirty="0"/>
              <a:t>Let’s say we’re writing a student GPA directory for Georgia Tech.</a:t>
            </a:r>
          </a:p>
          <a:p>
            <a:pPr marL="708660" lvl="1" indent="-342900">
              <a:buFont typeface="+mj-lt"/>
              <a:buAutoNum type="arabicPeriod"/>
            </a:pPr>
            <a:r>
              <a:rPr lang="en-US" dirty="0"/>
              <a:t>Functionalities:</a:t>
            </a:r>
          </a:p>
          <a:p>
            <a:pPr lvl="2"/>
            <a:r>
              <a:rPr lang="en-US" dirty="0"/>
              <a:t>Search for a student and the program gives me that student’s GPA.</a:t>
            </a:r>
          </a:p>
          <a:p>
            <a:pPr lvl="2"/>
            <a:r>
              <a:rPr lang="en-US" dirty="0"/>
              <a:t>Populate the directory by inserting a student and corresponding GPA.</a:t>
            </a:r>
          </a:p>
          <a:p>
            <a:pPr lvl="2"/>
            <a:r>
              <a:rPr lang="en-US" dirty="0"/>
              <a:t>Update a student’s GPA.</a:t>
            </a:r>
          </a:p>
          <a:p>
            <a:pPr lvl="2"/>
            <a:r>
              <a:rPr lang="en-US" dirty="0"/>
              <a:t>Delete a student’s GPA.</a:t>
            </a:r>
          </a:p>
          <a:p>
            <a:pPr marL="708660" lvl="1" indent="-342900">
              <a:buFont typeface="+mj-lt"/>
              <a:buAutoNum type="arabicPeriod"/>
            </a:pPr>
            <a:r>
              <a:rPr lang="en-US" dirty="0"/>
              <a:t>The program will only allow me to perform a function if I uniquely search for a student.</a:t>
            </a:r>
          </a:p>
        </p:txBody>
      </p:sp>
      <p:pic>
        <p:nvPicPr>
          <p:cNvPr id="7" name="Graphic 6" descr="Monitor">
            <a:extLst>
              <a:ext uri="{FF2B5EF4-FFF2-40B4-BE49-F238E27FC236}">
                <a16:creationId xmlns:a16="http://schemas.microsoft.com/office/drawing/2014/main" id="{DAD3EBB3-E7F3-40D7-B136-ADA7E0A7EB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87" y="1600200"/>
            <a:ext cx="914400" cy="914400"/>
          </a:xfrm>
          <a:prstGeom prst="rect">
            <a:avLst/>
          </a:prstGeom>
        </p:spPr>
      </p:pic>
      <p:sp>
        <p:nvSpPr>
          <p:cNvPr id="8" name="TextBox 7">
            <a:extLst>
              <a:ext uri="{FF2B5EF4-FFF2-40B4-BE49-F238E27FC236}">
                <a16:creationId xmlns:a16="http://schemas.microsoft.com/office/drawing/2014/main" id="{EBE25E4E-8DF8-46BB-A55A-D7CF764B4271}"/>
              </a:ext>
            </a:extLst>
          </p:cNvPr>
          <p:cNvSpPr txBox="1"/>
          <p:nvPr/>
        </p:nvSpPr>
        <p:spPr>
          <a:xfrm>
            <a:off x="0" y="1340660"/>
            <a:ext cx="1328120" cy="307777"/>
          </a:xfrm>
          <a:prstGeom prst="rect">
            <a:avLst/>
          </a:prstGeom>
          <a:noFill/>
        </p:spPr>
        <p:txBody>
          <a:bodyPr wrap="none" rtlCol="0">
            <a:spAutoFit/>
          </a:bodyPr>
          <a:lstStyle/>
          <a:p>
            <a:r>
              <a:rPr lang="en-US" sz="1400" dirty="0"/>
              <a:t>Search: “Alex”</a:t>
            </a:r>
          </a:p>
        </p:txBody>
      </p:sp>
      <p:sp>
        <p:nvSpPr>
          <p:cNvPr id="9" name="TextBox 8">
            <a:extLst>
              <a:ext uri="{FF2B5EF4-FFF2-40B4-BE49-F238E27FC236}">
                <a16:creationId xmlns:a16="http://schemas.microsoft.com/office/drawing/2014/main" id="{157E748C-FC92-4525-9663-BC2F263511D0}"/>
              </a:ext>
            </a:extLst>
          </p:cNvPr>
          <p:cNvSpPr txBox="1"/>
          <p:nvPr/>
        </p:nvSpPr>
        <p:spPr>
          <a:xfrm>
            <a:off x="19763" y="2514600"/>
            <a:ext cx="2371100" cy="523220"/>
          </a:xfrm>
          <a:prstGeom prst="rect">
            <a:avLst/>
          </a:prstGeom>
          <a:noFill/>
        </p:spPr>
        <p:txBody>
          <a:bodyPr wrap="square" rtlCol="0">
            <a:spAutoFit/>
          </a:bodyPr>
          <a:lstStyle/>
          <a:p>
            <a:r>
              <a:rPr lang="en-US" sz="1400" dirty="0"/>
              <a:t>Program: “Too many Alex’s at Tech.  Sorry”</a:t>
            </a:r>
          </a:p>
        </p:txBody>
      </p:sp>
    </p:spTree>
    <p:extLst>
      <p:ext uri="{BB962C8B-B14F-4D97-AF65-F5344CB8AC3E}">
        <p14:creationId xmlns:p14="http://schemas.microsoft.com/office/powerpoint/2010/main" val="36974170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B4D216-2C22-4FAC-989B-B686545869EC}"/>
              </a:ext>
            </a:extLst>
          </p:cNvPr>
          <p:cNvSpPr>
            <a:spLocks noGrp="1"/>
          </p:cNvSpPr>
          <p:nvPr>
            <p:ph type="title"/>
          </p:nvPr>
        </p:nvSpPr>
        <p:spPr/>
        <p:txBody>
          <a:bodyPr/>
          <a:lstStyle/>
          <a:p>
            <a:r>
              <a:rPr lang="en-US" dirty="0"/>
              <a:t>Map ADT</a:t>
            </a:r>
          </a:p>
        </p:txBody>
      </p:sp>
      <p:sp>
        <p:nvSpPr>
          <p:cNvPr id="7" name="Text Placeholder 6">
            <a:extLst>
              <a:ext uri="{FF2B5EF4-FFF2-40B4-BE49-F238E27FC236}">
                <a16:creationId xmlns:a16="http://schemas.microsoft.com/office/drawing/2014/main" id="{0BFC8D2F-556E-49A3-9D61-97BA2B680F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148017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Map ADT</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All of this gives us the functionality of a Map ADT.</a:t>
            </a:r>
          </a:p>
        </p:txBody>
      </p:sp>
    </p:spTree>
    <p:extLst>
      <p:ext uri="{BB962C8B-B14F-4D97-AF65-F5344CB8AC3E}">
        <p14:creationId xmlns:p14="http://schemas.microsoft.com/office/powerpoint/2010/main" val="18638101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Map ADT</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All of this gives us the functionality of a Map ADT.</a:t>
            </a:r>
          </a:p>
          <a:p>
            <a:r>
              <a:rPr lang="en-US" dirty="0"/>
              <a:t>A map models a searchable collection of key-value </a:t>
            </a:r>
            <a:r>
              <a:rPr lang="en-US" b="1" dirty="0"/>
              <a:t>entries</a:t>
            </a:r>
            <a:r>
              <a:rPr lang="en-US" dirty="0"/>
              <a:t>. (key = GT login, value = GPA).</a:t>
            </a:r>
          </a:p>
        </p:txBody>
      </p:sp>
    </p:spTree>
    <p:extLst>
      <p:ext uri="{BB962C8B-B14F-4D97-AF65-F5344CB8AC3E}">
        <p14:creationId xmlns:p14="http://schemas.microsoft.com/office/powerpoint/2010/main" val="38107666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Map ADT</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All of this gives us the functionality of a Map ADT.</a:t>
            </a:r>
          </a:p>
          <a:p>
            <a:r>
              <a:rPr lang="en-US" dirty="0"/>
              <a:t>A map models a searchable collection of key-value </a:t>
            </a:r>
            <a:r>
              <a:rPr lang="en-US" b="1" dirty="0"/>
              <a:t>entries</a:t>
            </a:r>
            <a:r>
              <a:rPr lang="en-US" dirty="0"/>
              <a:t>. (key = GT login, value = GPA).</a:t>
            </a:r>
          </a:p>
          <a:p>
            <a:r>
              <a:rPr lang="en-US" dirty="0"/>
              <a:t>For each key, there is a single value associated with it.  Mathematically speaking, this is a mapping function from key to value.</a:t>
            </a:r>
          </a:p>
        </p:txBody>
      </p:sp>
    </p:spTree>
    <p:extLst>
      <p:ext uri="{BB962C8B-B14F-4D97-AF65-F5344CB8AC3E}">
        <p14:creationId xmlns:p14="http://schemas.microsoft.com/office/powerpoint/2010/main" val="15695453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Map ADT</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All of this gives us the functionality of a Map ADT.</a:t>
            </a:r>
          </a:p>
          <a:p>
            <a:r>
              <a:rPr lang="en-US" dirty="0"/>
              <a:t>A map models a searchable collection of key-value </a:t>
            </a:r>
            <a:r>
              <a:rPr lang="en-US" b="1" dirty="0"/>
              <a:t>entries</a:t>
            </a:r>
            <a:r>
              <a:rPr lang="en-US" dirty="0"/>
              <a:t>. (key = GT login, value = GPA).</a:t>
            </a:r>
          </a:p>
          <a:p>
            <a:r>
              <a:rPr lang="en-US" dirty="0"/>
              <a:t>For each key, there is a single value associated with it.  Mathematically speaking, this is a mapping function from key to value.</a:t>
            </a:r>
          </a:p>
          <a:p>
            <a:pPr lvl="1"/>
            <a:r>
              <a:rPr lang="en-US" dirty="0"/>
              <a:t>Thus, picking a unique key is important to have a good mapping.</a:t>
            </a:r>
          </a:p>
        </p:txBody>
      </p:sp>
    </p:spTree>
    <p:extLst>
      <p:ext uri="{BB962C8B-B14F-4D97-AF65-F5344CB8AC3E}">
        <p14:creationId xmlns:p14="http://schemas.microsoft.com/office/powerpoint/2010/main" val="22605316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Map ADT</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All of this gives us the functionality of a Map ADT.</a:t>
            </a:r>
          </a:p>
          <a:p>
            <a:r>
              <a:rPr lang="en-US" dirty="0"/>
              <a:t>A map models a searchable collection of key-value </a:t>
            </a:r>
            <a:r>
              <a:rPr lang="en-US" b="1" dirty="0"/>
              <a:t>entries</a:t>
            </a:r>
            <a:r>
              <a:rPr lang="en-US" dirty="0"/>
              <a:t>. (key = GT login, value = GPA).</a:t>
            </a:r>
          </a:p>
          <a:p>
            <a:r>
              <a:rPr lang="en-US" dirty="0"/>
              <a:t>For each key, there is a single value associated with it.  Mathematically speaking, this is a mapping function from key to value.</a:t>
            </a:r>
          </a:p>
          <a:p>
            <a:pPr lvl="1"/>
            <a:r>
              <a:rPr lang="en-US" dirty="0"/>
              <a:t>Thus, picking a unique key is important to have a good mapping.</a:t>
            </a:r>
          </a:p>
          <a:p>
            <a:pPr lvl="1"/>
            <a:r>
              <a:rPr lang="en-US" dirty="0"/>
              <a:t>However, multiple keys can have the same value. (Many students can have the same GPA)</a:t>
            </a:r>
          </a:p>
        </p:txBody>
      </p:sp>
    </p:spTree>
    <p:extLst>
      <p:ext uri="{BB962C8B-B14F-4D97-AF65-F5344CB8AC3E}">
        <p14:creationId xmlns:p14="http://schemas.microsoft.com/office/powerpoint/2010/main" val="30411355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Map ADT Operations</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The Map ADT has the following operations:</a:t>
            </a:r>
          </a:p>
          <a:p>
            <a:pPr lvl="1"/>
            <a:r>
              <a:rPr lang="en-US" b="1" dirty="0"/>
              <a:t>get</a:t>
            </a:r>
            <a:r>
              <a:rPr lang="en-US" dirty="0"/>
              <a:t>(key): returns the value of entry (key, value), or null if such entry doesn’t exist..</a:t>
            </a:r>
          </a:p>
          <a:p>
            <a:pPr lvl="1"/>
            <a:r>
              <a:rPr lang="en-US" b="1" dirty="0"/>
              <a:t>put</a:t>
            </a:r>
            <a:r>
              <a:rPr lang="en-US" dirty="0"/>
              <a:t>(key, value): inserts entry (key, value) into the map.  If key doesn’t exist, return null.  Else, entry (key, value) is not inserted, but key’s old value is overridden and key’s old value is returned.</a:t>
            </a:r>
          </a:p>
          <a:p>
            <a:pPr lvl="1"/>
            <a:r>
              <a:rPr lang="en-US" b="1" dirty="0"/>
              <a:t>remove</a:t>
            </a:r>
            <a:r>
              <a:rPr lang="en-US" dirty="0"/>
              <a:t>(key): removes entry (key, value) and returns value, or null if such entry doesn’t exist.</a:t>
            </a:r>
          </a:p>
          <a:p>
            <a:pPr lvl="1"/>
            <a:r>
              <a:rPr lang="en-US" b="1" dirty="0"/>
              <a:t>size</a:t>
            </a:r>
            <a:r>
              <a:rPr lang="en-US" dirty="0"/>
              <a:t>() / </a:t>
            </a:r>
            <a:r>
              <a:rPr lang="en-US" b="1" dirty="0" err="1"/>
              <a:t>isEmpty</a:t>
            </a:r>
            <a:r>
              <a:rPr lang="en-US" dirty="0"/>
              <a:t>()</a:t>
            </a:r>
          </a:p>
          <a:p>
            <a:pPr lvl="1"/>
            <a:r>
              <a:rPr lang="en-US" dirty="0" err="1"/>
              <a:t>entrySet</a:t>
            </a:r>
            <a:r>
              <a:rPr lang="en-US" dirty="0"/>
              <a:t>(): returns a set of all entries in the map</a:t>
            </a:r>
          </a:p>
          <a:p>
            <a:pPr lvl="1"/>
            <a:r>
              <a:rPr lang="en-US" dirty="0"/>
              <a:t>keyset(): returns a set of all keys in the map</a:t>
            </a:r>
          </a:p>
          <a:p>
            <a:pPr lvl="1"/>
            <a:r>
              <a:rPr lang="en-US" dirty="0"/>
              <a:t>values(): returns a list of all values in the map.</a:t>
            </a:r>
          </a:p>
        </p:txBody>
      </p:sp>
    </p:spTree>
    <p:extLst>
      <p:ext uri="{BB962C8B-B14F-4D97-AF65-F5344CB8AC3E}">
        <p14:creationId xmlns:p14="http://schemas.microsoft.com/office/powerpoint/2010/main" val="617970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Hash Map and Tables</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 hash map (table) is a data structure that implements map using a backing array to store values and a hash function to hash keys to an index in the array.</a:t>
            </a:r>
          </a:p>
        </p:txBody>
      </p:sp>
    </p:spTree>
    <p:extLst>
      <p:ext uri="{BB962C8B-B14F-4D97-AF65-F5344CB8AC3E}">
        <p14:creationId xmlns:p14="http://schemas.microsoft.com/office/powerpoint/2010/main" val="3307582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Hash Map and Tables</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 hash map (table) is a data structure that implements map using a backing array to store values and a hash function to hash keys to an index in the array.</a:t>
            </a:r>
          </a:p>
          <a:p>
            <a:r>
              <a:rPr lang="en-US" dirty="0"/>
              <a:t>Because we’re accessing elements in an array, our complexity should ideally give us O(1) search.</a:t>
            </a:r>
          </a:p>
        </p:txBody>
      </p:sp>
    </p:spTree>
    <p:extLst>
      <p:ext uri="{BB962C8B-B14F-4D97-AF65-F5344CB8AC3E}">
        <p14:creationId xmlns:p14="http://schemas.microsoft.com/office/powerpoint/2010/main" val="11448994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F63FC-DF1F-45E6-83DB-F32238CCAFA4}"/>
              </a:ext>
            </a:extLst>
          </p:cNvPr>
          <p:cNvSpPr>
            <a:spLocks noGrp="1"/>
          </p:cNvSpPr>
          <p:nvPr>
            <p:ph type="title"/>
          </p:nvPr>
        </p:nvSpPr>
        <p:spPr/>
        <p:txBody>
          <a:bodyPr/>
          <a:lstStyle/>
          <a:p>
            <a:r>
              <a:rPr lang="en-US" dirty="0"/>
              <a:t>Hash Map and Tables</a:t>
            </a:r>
          </a:p>
        </p:txBody>
      </p:sp>
      <p:sp>
        <p:nvSpPr>
          <p:cNvPr id="5" name="Content Placeholder 4">
            <a:extLst>
              <a:ext uri="{FF2B5EF4-FFF2-40B4-BE49-F238E27FC236}">
                <a16:creationId xmlns:a16="http://schemas.microsoft.com/office/drawing/2014/main" id="{C530C043-CAD3-4A27-9F14-F6E60E6410EB}"/>
              </a:ext>
            </a:extLst>
          </p:cNvPr>
          <p:cNvSpPr>
            <a:spLocks noGrp="1"/>
          </p:cNvSpPr>
          <p:nvPr>
            <p:ph idx="1"/>
          </p:nvPr>
        </p:nvSpPr>
        <p:spPr/>
        <p:txBody>
          <a:bodyPr/>
          <a:lstStyle/>
          <a:p>
            <a:r>
              <a:rPr lang="en-US" dirty="0"/>
              <a:t>A hash map (table) is a data structure that implements map using a backing array to store values and a hash function to hash keys to an index in the array.</a:t>
            </a:r>
          </a:p>
          <a:p>
            <a:r>
              <a:rPr lang="en-US" dirty="0"/>
              <a:t>Because we’re accessing elements in an array, our complexity should ideally give us O(1) search.</a:t>
            </a:r>
          </a:p>
          <a:p>
            <a:r>
              <a:rPr lang="en-US" dirty="0"/>
              <a:t>In Java, there is both Hash Map and Hash Table</a:t>
            </a:r>
          </a:p>
          <a:p>
            <a:pPr lvl="1"/>
            <a:r>
              <a:rPr lang="en-US" dirty="0"/>
              <a:t>Both give similar behaviors, but there are some small differences I won’t go over.</a:t>
            </a:r>
          </a:p>
        </p:txBody>
      </p:sp>
    </p:spTree>
    <p:extLst>
      <p:ext uri="{BB962C8B-B14F-4D97-AF65-F5344CB8AC3E}">
        <p14:creationId xmlns:p14="http://schemas.microsoft.com/office/powerpoint/2010/main" val="80980186"/>
      </p:ext>
    </p:extLst>
  </p:cSld>
  <p:clrMapOvr>
    <a:masterClrMapping/>
  </p:clrMapOvr>
</p:sld>
</file>

<file path=ppt/theme/theme1.xml><?xml version="1.0" encoding="utf-8"?>
<a:theme xmlns:a="http://schemas.openxmlformats.org/drawingml/2006/main" name="Children Playing 16x9">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3461883.potx" id="{18737D51-7733-4200-B5C9-BF22CA2CE631}" vid="{40CEFE45-12FF-4454-86EB-59F04C858872}"/>
    </a:ext>
  </a:extLst>
</a:theme>
</file>

<file path=ppt/theme/theme2.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ildren Happy">
      <a:dk1>
        <a:srgbClr val="595959"/>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Children playing education presentation design (cartoon illustration, widescreen)</Template>
  <TotalTime>975</TotalTime>
  <Words>16264</Words>
  <Application>Microsoft Office PowerPoint</Application>
  <PresentationFormat>Widescreen</PresentationFormat>
  <Paragraphs>3174</Paragraphs>
  <Slides>243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243</vt:i4>
      </vt:variant>
    </vt:vector>
  </HeadingPairs>
  <TitlesOfParts>
    <vt:vector size="248" baseType="lpstr">
      <vt:lpstr>Cambria Math</vt:lpstr>
      <vt:lpstr>Consolas</vt:lpstr>
      <vt:lpstr>Euphemia</vt:lpstr>
      <vt:lpstr>Wingdings</vt:lpstr>
      <vt:lpstr>Children Playing 16x9</vt:lpstr>
      <vt:lpstr>(Hash)Maps</vt:lpstr>
      <vt:lpstr>Announcements</vt:lpstr>
      <vt:lpstr>Instructions</vt:lpstr>
      <vt:lpstr>Last Time…</vt:lpstr>
      <vt:lpstr>Last Time…</vt:lpstr>
      <vt:lpstr>Let’s Imagine…</vt:lpstr>
      <vt:lpstr>Let’s Imagine…</vt:lpstr>
      <vt:lpstr>Let’s Imagine…</vt:lpstr>
      <vt:lpstr>Let’s Imagine…</vt:lpstr>
      <vt:lpstr>Let’s Imagine…</vt:lpstr>
      <vt:lpstr>Let’s Imagine…</vt:lpstr>
      <vt:lpstr>Let’s Imagine Some Unique Info…</vt:lpstr>
      <vt:lpstr>Let’s Imagine Some Unique Info…</vt:lpstr>
      <vt:lpstr>Let’s Imagine Some Unique Info…</vt:lpstr>
      <vt:lpstr>Let’s Imagine Some Unique Info…</vt:lpstr>
      <vt:lpstr>Let’s Imagine Some Unique Info…</vt:lpstr>
      <vt:lpstr>Let’s Imagine Some Unique Info…</vt:lpstr>
      <vt:lpstr>Let’s Imagine Some Unique Info…</vt:lpstr>
      <vt:lpstr>Let’s Imagine Some Functions…</vt:lpstr>
      <vt:lpstr>Let’s Imagine Some Functions…</vt:lpstr>
      <vt:lpstr>Let’s Imagine Some Functions…</vt:lpstr>
      <vt:lpstr>Let’s Imagine Some Fast Lookup…</vt:lpstr>
      <vt:lpstr>Let’s Imagine Some Fast Lookup…</vt:lpstr>
      <vt:lpstr>Let’s Imagine Some Fast Lookup…</vt:lpstr>
      <vt:lpstr>Let’s Imagine Some Fast Lookup…</vt:lpstr>
      <vt:lpstr>Let’s Imagine Some Fast Lookup…</vt:lpstr>
      <vt:lpstr>Let’s Imagine Some Fast Lookup…</vt:lpstr>
      <vt:lpstr>Let’s Imagine Some More Issues…</vt:lpstr>
      <vt:lpstr>Let’s Imagine Some More Issues…</vt:lpstr>
      <vt:lpstr>Let’s Imagine Some More Issues…</vt:lpstr>
      <vt:lpstr>Let’s Imagine Some More Issues…</vt:lpstr>
      <vt:lpstr>Let’s Imagine Some More Issues…</vt:lpstr>
      <vt:lpstr>Let’s Imagine Some More Issues…</vt:lpstr>
      <vt:lpstr>Let’s Imagine Some More Issues…</vt:lpstr>
      <vt:lpstr>Shortening the Array</vt:lpstr>
      <vt:lpstr>Shortening the Array</vt:lpstr>
      <vt:lpstr>Shortening the Array</vt:lpstr>
      <vt:lpstr>Shortening the Array</vt:lpstr>
      <vt:lpstr>Shortening the Array</vt:lpstr>
      <vt:lpstr>Shortening the Array</vt:lpstr>
      <vt:lpstr>Array Index Visualization</vt:lpstr>
      <vt:lpstr>Array Index Visualization</vt:lpstr>
      <vt:lpstr>Array Index Visualization</vt:lpstr>
      <vt:lpstr>Array Index Visualization</vt:lpstr>
      <vt:lpstr>Array Index Visualization</vt:lpstr>
      <vt:lpstr>Array Index Visualization</vt:lpstr>
      <vt:lpstr>Array Index Visualization</vt:lpstr>
      <vt:lpstr>Array Index Visualization</vt:lpstr>
      <vt:lpstr>Array Index Visualization</vt:lpstr>
      <vt:lpstr>Array Index Visualization</vt:lpstr>
      <vt:lpstr>Array Index Visualization</vt:lpstr>
      <vt:lpstr>Array Index Visualization</vt:lpstr>
      <vt:lpstr>Not using GTID</vt:lpstr>
      <vt:lpstr>Not using GTID</vt:lpstr>
      <vt:lpstr>Not using GTID</vt:lpstr>
      <vt:lpstr>Not using GTID</vt:lpstr>
      <vt:lpstr>Hash Function</vt:lpstr>
      <vt:lpstr>Hash Function</vt:lpstr>
      <vt:lpstr>Hash Function</vt:lpstr>
      <vt:lpstr>Hash Function</vt:lpstr>
      <vt:lpstr>Not using GTID (again)</vt:lpstr>
      <vt:lpstr>Not using GTID (again)</vt:lpstr>
      <vt:lpstr>Not using GTID (again)</vt:lpstr>
      <vt:lpstr>Not using GTID (again)</vt:lpstr>
      <vt:lpstr>Not using GTID (again)</vt:lpstr>
      <vt:lpstr>Not using GTID (again)</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Fulfilling our Program Obligations</vt:lpstr>
      <vt:lpstr>Fulfilling our Program Obligations</vt:lpstr>
      <vt:lpstr>Fulfilling our Program Obligations</vt:lpstr>
      <vt:lpstr>Fulfilling our Program Obligations</vt:lpstr>
      <vt:lpstr>Fulfilling our Program Obligations</vt:lpstr>
      <vt:lpstr>Map ADT</vt:lpstr>
      <vt:lpstr>Map ADT</vt:lpstr>
      <vt:lpstr>Map ADT</vt:lpstr>
      <vt:lpstr>Map ADT</vt:lpstr>
      <vt:lpstr>Map ADT</vt:lpstr>
      <vt:lpstr>Map ADT</vt:lpstr>
      <vt:lpstr>Map ADT Operations</vt:lpstr>
      <vt:lpstr>Hash Map and Tables</vt:lpstr>
      <vt:lpstr>Hash Map and Tables</vt:lpstr>
      <vt:lpstr>Hash Map and Tables</vt:lpstr>
      <vt:lpstr>Collision Handling</vt:lpstr>
      <vt:lpstr>Collisions</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Collisions</vt:lpstr>
      <vt:lpstr>Collisions</vt:lpstr>
      <vt:lpstr>Collisions</vt:lpstr>
      <vt:lpstr>Collisions</vt:lpstr>
      <vt:lpstr>Collisions</vt:lpstr>
      <vt:lpstr>Collisions</vt:lpstr>
      <vt:lpstr>Collisions</vt:lpstr>
      <vt:lpstr>Maintaining Entries (Key and Value)</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Array Index Visualization with String Key</vt:lpstr>
      <vt:lpstr>Maintaining Entries (Key and Value)</vt:lpstr>
      <vt:lpstr>Maintaining Entries (Key and Value)</vt:lpstr>
      <vt:lpstr>Maintaining Entries (Key and Value)</vt:lpstr>
      <vt:lpstr>Maintaining Entries (Key and Value)</vt:lpstr>
      <vt:lpstr>Maintaining Entries (Key and Value)</vt:lpstr>
      <vt:lpstr>Array Index Visualization with String Key</vt:lpstr>
      <vt:lpstr>Array Index Visualization with String Key</vt:lpstr>
      <vt:lpstr>Array Index Visualization with String Key</vt:lpstr>
      <vt:lpstr>Array Index Visualization with String Key</vt:lpstr>
      <vt:lpstr>Last Time…</vt:lpstr>
      <vt:lpstr>Collision Handling: External Chaining</vt:lpstr>
      <vt:lpstr>Collision Handling: External Chaining</vt:lpstr>
      <vt:lpstr>Collision Handling: External Chaining</vt:lpstr>
      <vt:lpstr>External Chaining Visualization</vt:lpstr>
      <vt:lpstr>External Chaining Visualization</vt:lpstr>
      <vt:lpstr>External Chaining Visualization</vt:lpstr>
      <vt:lpstr>External Chaining Visualization</vt:lpstr>
      <vt:lpstr>External Chaining Visualization</vt:lpstr>
      <vt:lpstr>Collision Handling: External Chaining</vt:lpstr>
      <vt:lpstr>Collision Handling: External Chaining</vt:lpstr>
      <vt:lpstr>Collision Handling: External Chaining</vt:lpstr>
      <vt:lpstr>Resizing</vt:lpstr>
      <vt:lpstr>Resizing</vt:lpstr>
      <vt:lpstr>Resizing</vt:lpstr>
      <vt:lpstr>Resizing</vt:lpstr>
      <vt:lpstr>Resizing</vt:lpstr>
      <vt:lpstr>Resizing</vt:lpstr>
      <vt:lpstr>Resizing</vt:lpstr>
      <vt:lpstr>Resizing</vt:lpstr>
      <vt:lpstr>Load Factor</vt:lpstr>
      <vt:lpstr>Load Factor</vt:lpstr>
      <vt:lpstr>Load Factor</vt:lpstr>
      <vt:lpstr>Load Factor</vt:lpstr>
      <vt:lpstr>Load Factor</vt:lpstr>
      <vt:lpstr>Load Factor</vt:lpstr>
      <vt:lpstr>Load Factor</vt:lpstr>
      <vt:lpstr>Load Factor</vt:lpstr>
      <vt:lpstr>Resize Visualization</vt:lpstr>
      <vt:lpstr>Resize Visualization</vt:lpstr>
      <vt:lpstr>Resize Visualization</vt:lpstr>
      <vt:lpstr>Resize Visualization</vt:lpstr>
      <vt:lpstr>Resize Visualization</vt:lpstr>
      <vt:lpstr>Resize Visualization</vt:lpstr>
      <vt:lpstr>Resize Visualization</vt:lpstr>
      <vt:lpstr>Resize Visualization</vt:lpstr>
      <vt:lpstr>Resize Visualization</vt:lpstr>
      <vt:lpstr>Last Time…</vt:lpstr>
      <vt:lpstr>Collision Handling: Open Addressing</vt:lpstr>
      <vt:lpstr>Collision Handling: Open Addressing</vt:lpstr>
      <vt:lpstr>Collision Handling: Open Addressing</vt:lpstr>
      <vt:lpstr>Collision Handling: Open Addressing</vt:lpstr>
      <vt:lpstr>Collision Handling: Open Addressing</vt:lpstr>
      <vt:lpstr>Collision Handling: Linear Probing</vt:lpstr>
      <vt:lpstr>Collision Handling: Linear Probing</vt:lpstr>
      <vt:lpstr>Linear Probing Visualization</vt:lpstr>
      <vt:lpstr>Linear Probing Visualization</vt:lpstr>
      <vt:lpstr>Linear Probing Visualization</vt:lpstr>
      <vt:lpstr>Collision Handling: Linear Probing</vt:lpstr>
      <vt:lpstr>Collision Handling: Linear Probing</vt:lpstr>
      <vt:lpstr>Collision Handling: Linear Probing Removing</vt:lpstr>
      <vt:lpstr>Collision Handling: Linear Probing Removing</vt:lpstr>
      <vt:lpstr>Linear Probing Remove Visualization</vt:lpstr>
      <vt:lpstr>Linear Probing Remove Visualization</vt:lpstr>
      <vt:lpstr>Linear Probing Remove Visualization</vt:lpstr>
      <vt:lpstr>Linear Probing Remove Visualization</vt:lpstr>
      <vt:lpstr>Linear Probing Remove Visualization</vt:lpstr>
      <vt:lpstr>Collision Handling: Linear Probing Removing</vt:lpstr>
      <vt:lpstr>Collision Handling: Linear Probing Removing</vt:lpstr>
      <vt:lpstr>Collision Handling: Linear Probing Removing</vt:lpstr>
      <vt:lpstr>Linear Probing Remove Visualization</vt:lpstr>
      <vt:lpstr>Linear Probing Remove Visualization</vt:lpstr>
      <vt:lpstr>Linear Probing Remove Visualization</vt:lpstr>
      <vt:lpstr>Linear Probing Remove Visualization</vt:lpstr>
      <vt:lpstr>Linear Probing Remove Visualization</vt:lpstr>
      <vt:lpstr>Linear Probing Remove Visualization</vt:lpstr>
      <vt:lpstr>Collision Handling: Linear Probing Removing</vt:lpstr>
      <vt:lpstr>Collision Handling: Linear Probing Removing</vt:lpstr>
      <vt:lpstr>Collision Handling: Linear Probing Removing</vt:lpstr>
      <vt:lpstr>Linear Probing Exercise</vt:lpstr>
      <vt:lpstr>Linear Probing Exercise</vt:lpstr>
      <vt:lpstr>Linear Probing Exercise</vt:lpstr>
      <vt:lpstr>Linear Probing Exercise</vt:lpstr>
      <vt:lpstr>Linear Probing Exercise</vt:lpstr>
      <vt:lpstr>Linear Probing Exercise</vt:lpstr>
      <vt:lpstr>Linear Probing Exercise</vt:lpstr>
      <vt:lpstr>Linear Probing Exercise</vt:lpstr>
      <vt:lpstr>Linear Probing Exercise</vt:lpstr>
      <vt:lpstr>Collision Handling: Quadratic Probing</vt:lpstr>
      <vt:lpstr>Collision Handling: Quadratic Probing</vt:lpstr>
      <vt:lpstr>Collision Handling: Quadratic Probing</vt:lpstr>
      <vt:lpstr>Collision Handling: Quadratic Probing</vt:lpstr>
      <vt:lpstr>Quadratic Probing Exercise</vt:lpstr>
      <vt:lpstr>Quadratic Probing Exercise</vt:lpstr>
      <vt:lpstr>Quadratic Probing Exercise</vt:lpstr>
      <vt:lpstr>Quadratic Probing Exercise</vt:lpstr>
      <vt:lpstr>Quadratic Probing Exercise</vt:lpstr>
      <vt:lpstr>Quadratic Probing Exercise</vt:lpstr>
      <vt:lpstr>Quadratic Probing Exercise</vt:lpstr>
      <vt:lpstr>Quadratic Probing Exercise</vt:lpstr>
      <vt:lpstr>Quadratic Probing Exercise</vt:lpstr>
      <vt:lpstr>Quadratic Probing Exercise</vt:lpstr>
      <vt:lpstr>Quadratic Probing Exercise</vt:lpstr>
      <vt:lpstr>Quadratic Probing Exercise</vt:lpstr>
      <vt:lpstr>Collision Handling: Quadratic Probing</vt:lpstr>
      <vt:lpstr>Collision Handling: Quadratic Probing</vt:lpstr>
      <vt:lpstr>Collision Handling: Double Hashing</vt:lpstr>
      <vt:lpstr>Collision Handling: Double Hashing</vt:lpstr>
      <vt:lpstr>Collision Handling: Double Hashing</vt:lpstr>
      <vt:lpstr>Double Hashing Exercise</vt:lpstr>
      <vt:lpstr>Double Hashing Exercise</vt:lpstr>
      <vt:lpstr>Double Hashing Exercise</vt:lpstr>
      <vt:lpstr>Double Hashing Exercise</vt:lpstr>
      <vt:lpstr>Double Hashing Exercise</vt:lpstr>
      <vt:lpstr>Double Hashing Exercise</vt:lpstr>
      <vt:lpstr>Double Hashing Exercise</vt:lpstr>
      <vt:lpstr>Double Hashing Exercise</vt:lpstr>
      <vt:lpstr>Double Hashing Exercise</vt:lpstr>
      <vt:lpstr>Double Hashing Exercise</vt:lpstr>
      <vt:lpstr>Double Hashing Exercise</vt:lpstr>
      <vt:lpstr>Double Hashing Exercise</vt:lpstr>
      <vt:lpstr>Double Hashing Exercise</vt:lpstr>
      <vt:lpstr>Hash Map Analysis</vt:lpstr>
      <vt:lpstr>Array of Length 10 vs 11 (Quadratic Probing)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HashMaps</dc:title>
  <dc:creator>Joonho Kim</dc:creator>
  <cp:lastModifiedBy>Joonho Kim</cp:lastModifiedBy>
  <cp:revision>34</cp:revision>
  <dcterms:created xsi:type="dcterms:W3CDTF">2018-05-31T03:02:25Z</dcterms:created>
  <dcterms:modified xsi:type="dcterms:W3CDTF">2018-10-04T17:41:01Z</dcterms:modified>
</cp:coreProperties>
</file>