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handoutMasterIdLst>
    <p:handoutMasterId r:id="rId150"/>
  </p:handoutMasterIdLst>
  <p:sldIdLst>
    <p:sldId id="256" r:id="rId2"/>
    <p:sldId id="273" r:id="rId3"/>
    <p:sldId id="276" r:id="rId4"/>
    <p:sldId id="277" r:id="rId5"/>
    <p:sldId id="274" r:id="rId6"/>
    <p:sldId id="278" r:id="rId7"/>
    <p:sldId id="279" r:id="rId8"/>
    <p:sldId id="293" r:id="rId9"/>
    <p:sldId id="414" r:id="rId10"/>
    <p:sldId id="290" r:id="rId11"/>
    <p:sldId id="291" r:id="rId12"/>
    <p:sldId id="415" r:id="rId13"/>
    <p:sldId id="301" r:id="rId14"/>
    <p:sldId id="287" r:id="rId15"/>
    <p:sldId id="304" r:id="rId16"/>
    <p:sldId id="416" r:id="rId17"/>
    <p:sldId id="308" r:id="rId18"/>
    <p:sldId id="288" r:id="rId19"/>
    <p:sldId id="418" r:id="rId20"/>
    <p:sldId id="417" r:id="rId21"/>
    <p:sldId id="309"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8" r:id="rId38"/>
    <p:sldId id="329" r:id="rId39"/>
    <p:sldId id="330" r:id="rId40"/>
    <p:sldId id="331" r:id="rId41"/>
    <p:sldId id="332" r:id="rId42"/>
    <p:sldId id="334" r:id="rId43"/>
    <p:sldId id="335" r:id="rId44"/>
    <p:sldId id="310" r:id="rId45"/>
    <p:sldId id="311" r:id="rId46"/>
    <p:sldId id="337" r:id="rId47"/>
    <p:sldId id="339" r:id="rId48"/>
    <p:sldId id="338" r:id="rId49"/>
    <p:sldId id="340" r:id="rId50"/>
    <p:sldId id="336" r:id="rId51"/>
    <p:sldId id="420" r:id="rId52"/>
    <p:sldId id="419" r:id="rId53"/>
    <p:sldId id="289" r:id="rId54"/>
    <p:sldId id="342" r:id="rId55"/>
    <p:sldId id="343" r:id="rId56"/>
    <p:sldId id="344" r:id="rId57"/>
    <p:sldId id="285" r:id="rId58"/>
    <p:sldId id="280" r:id="rId59"/>
    <p:sldId id="283" r:id="rId60"/>
    <p:sldId id="346" r:id="rId61"/>
    <p:sldId id="421" r:id="rId62"/>
    <p:sldId id="348" r:id="rId63"/>
    <p:sldId id="347" r:id="rId64"/>
    <p:sldId id="349" r:id="rId65"/>
    <p:sldId id="350" r:id="rId66"/>
    <p:sldId id="351" r:id="rId67"/>
    <p:sldId id="353" r:id="rId68"/>
    <p:sldId id="352" r:id="rId69"/>
    <p:sldId id="354" r:id="rId70"/>
    <p:sldId id="355" r:id="rId71"/>
    <p:sldId id="366" r:id="rId72"/>
    <p:sldId id="356" r:id="rId73"/>
    <p:sldId id="357" r:id="rId74"/>
    <p:sldId id="358" r:id="rId75"/>
    <p:sldId id="359" r:id="rId76"/>
    <p:sldId id="371" r:id="rId77"/>
    <p:sldId id="360" r:id="rId78"/>
    <p:sldId id="361" r:id="rId79"/>
    <p:sldId id="362" r:id="rId80"/>
    <p:sldId id="363" r:id="rId81"/>
    <p:sldId id="365" r:id="rId82"/>
    <p:sldId id="364" r:id="rId83"/>
    <p:sldId id="367" r:id="rId84"/>
    <p:sldId id="370" r:id="rId85"/>
    <p:sldId id="372" r:id="rId86"/>
    <p:sldId id="369" r:id="rId87"/>
    <p:sldId id="376" r:id="rId88"/>
    <p:sldId id="378" r:id="rId89"/>
    <p:sldId id="379" r:id="rId90"/>
    <p:sldId id="380" r:id="rId91"/>
    <p:sldId id="388" r:id="rId92"/>
    <p:sldId id="389" r:id="rId93"/>
    <p:sldId id="381" r:id="rId94"/>
    <p:sldId id="382" r:id="rId95"/>
    <p:sldId id="383" r:id="rId96"/>
    <p:sldId id="384" r:id="rId97"/>
    <p:sldId id="385" r:id="rId98"/>
    <p:sldId id="386" r:id="rId99"/>
    <p:sldId id="387" r:id="rId100"/>
    <p:sldId id="390" r:id="rId101"/>
    <p:sldId id="391" r:id="rId102"/>
    <p:sldId id="392" r:id="rId103"/>
    <p:sldId id="397" r:id="rId104"/>
    <p:sldId id="394" r:id="rId105"/>
    <p:sldId id="395" r:id="rId106"/>
    <p:sldId id="398" r:id="rId107"/>
    <p:sldId id="399" r:id="rId108"/>
    <p:sldId id="400" r:id="rId109"/>
    <p:sldId id="401" r:id="rId110"/>
    <p:sldId id="402" r:id="rId111"/>
    <p:sldId id="403" r:id="rId112"/>
    <p:sldId id="377" r:id="rId113"/>
    <p:sldId id="406" r:id="rId114"/>
    <p:sldId id="404" r:id="rId115"/>
    <p:sldId id="405" r:id="rId116"/>
    <p:sldId id="282" r:id="rId117"/>
    <p:sldId id="430" r:id="rId118"/>
    <p:sldId id="286" r:id="rId119"/>
    <p:sldId id="410" r:id="rId120"/>
    <p:sldId id="431" r:id="rId121"/>
    <p:sldId id="411" r:id="rId122"/>
    <p:sldId id="413" r:id="rId123"/>
    <p:sldId id="427" r:id="rId124"/>
    <p:sldId id="429" r:id="rId125"/>
    <p:sldId id="428" r:id="rId126"/>
    <p:sldId id="432" r:id="rId127"/>
    <p:sldId id="437" r:id="rId128"/>
    <p:sldId id="438" r:id="rId129"/>
    <p:sldId id="436" r:id="rId130"/>
    <p:sldId id="435" r:id="rId131"/>
    <p:sldId id="434" r:id="rId132"/>
    <p:sldId id="433" r:id="rId133"/>
    <p:sldId id="409" r:id="rId134"/>
    <p:sldId id="439" r:id="rId135"/>
    <p:sldId id="441" r:id="rId136"/>
    <p:sldId id="440" r:id="rId137"/>
    <p:sldId id="423" r:id="rId138"/>
    <p:sldId id="424" r:id="rId139"/>
    <p:sldId id="425" r:id="rId140"/>
    <p:sldId id="426" r:id="rId141"/>
    <p:sldId id="442" r:id="rId142"/>
    <p:sldId id="444" r:id="rId143"/>
    <p:sldId id="445" r:id="rId144"/>
    <p:sldId id="446" r:id="rId145"/>
    <p:sldId id="447" r:id="rId146"/>
    <p:sldId id="412" r:id="rId147"/>
    <p:sldId id="422"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CACD1BA-638F-4A87-8D73-52BCF8AAE2F5}">
          <p14:sldIdLst>
            <p14:sldId id="256"/>
            <p14:sldId id="273"/>
            <p14:sldId id="276"/>
            <p14:sldId id="277"/>
            <p14:sldId id="274"/>
            <p14:sldId id="278"/>
          </p14:sldIdLst>
        </p14:section>
        <p14:section name="Balancing BST" id="{BB6F0F69-C470-4749-B539-EE5B2F4CE304}">
          <p14:sldIdLst>
            <p14:sldId id="279"/>
            <p14:sldId id="293"/>
            <p14:sldId id="414"/>
            <p14:sldId id="290"/>
            <p14:sldId id="291"/>
            <p14:sldId id="415"/>
            <p14:sldId id="301"/>
            <p14:sldId id="287"/>
            <p14:sldId id="304"/>
            <p14:sldId id="416"/>
            <p14:sldId id="308"/>
            <p14:sldId id="288"/>
            <p14:sldId id="418"/>
            <p14:sldId id="417"/>
          </p14:sldIdLst>
        </p14:section>
        <p14:section name="Height Recursion" id="{D6EB0CCD-7F03-48C4-A76D-B73C0DD43D14}">
          <p14:sldIdLst>
            <p14:sldId id="309"/>
            <p14:sldId id="312"/>
            <p14:sldId id="313"/>
            <p14:sldId id="314"/>
            <p14:sldId id="315"/>
            <p14:sldId id="316"/>
            <p14:sldId id="317"/>
            <p14:sldId id="318"/>
            <p14:sldId id="319"/>
            <p14:sldId id="320"/>
            <p14:sldId id="321"/>
            <p14:sldId id="322"/>
            <p14:sldId id="323"/>
            <p14:sldId id="324"/>
            <p14:sldId id="325"/>
            <p14:sldId id="326"/>
            <p14:sldId id="328"/>
            <p14:sldId id="329"/>
            <p14:sldId id="330"/>
            <p14:sldId id="331"/>
            <p14:sldId id="332"/>
            <p14:sldId id="334"/>
            <p14:sldId id="335"/>
            <p14:sldId id="310"/>
            <p14:sldId id="311"/>
            <p14:sldId id="337"/>
            <p14:sldId id="339"/>
            <p14:sldId id="338"/>
            <p14:sldId id="340"/>
          </p14:sldIdLst>
        </p14:section>
        <p14:section name="Balance Factor" id="{B98B2E12-9BA2-4D12-8B17-3301C21D2E54}">
          <p14:sldIdLst>
            <p14:sldId id="336"/>
            <p14:sldId id="420"/>
            <p14:sldId id="419"/>
            <p14:sldId id="289"/>
            <p14:sldId id="342"/>
            <p14:sldId id="343"/>
            <p14:sldId id="344"/>
            <p14:sldId id="285"/>
            <p14:sldId id="280"/>
          </p14:sldIdLst>
        </p14:section>
        <p14:section name="Rotations" id="{21D7DF0B-A755-46F3-ABBB-66D603CC1AE5}">
          <p14:sldIdLst>
            <p14:sldId id="283"/>
            <p14:sldId id="346"/>
            <p14:sldId id="421"/>
            <p14:sldId id="348"/>
            <p14:sldId id="347"/>
            <p14:sldId id="349"/>
            <p14:sldId id="350"/>
            <p14:sldId id="351"/>
            <p14:sldId id="353"/>
            <p14:sldId id="352"/>
            <p14:sldId id="354"/>
            <p14:sldId id="355"/>
            <p14:sldId id="366"/>
            <p14:sldId id="356"/>
            <p14:sldId id="357"/>
            <p14:sldId id="358"/>
            <p14:sldId id="359"/>
            <p14:sldId id="371"/>
            <p14:sldId id="360"/>
            <p14:sldId id="361"/>
            <p14:sldId id="362"/>
            <p14:sldId id="363"/>
            <p14:sldId id="365"/>
            <p14:sldId id="364"/>
            <p14:sldId id="367"/>
            <p14:sldId id="370"/>
            <p14:sldId id="372"/>
            <p14:sldId id="369"/>
          </p14:sldIdLst>
        </p14:section>
        <p14:section name="Left Rotation" id="{9D4AE753-76BC-4993-A144-C0A774E1B452}">
          <p14:sldIdLst>
            <p14:sldId id="376"/>
            <p14:sldId id="378"/>
            <p14:sldId id="379"/>
          </p14:sldIdLst>
        </p14:section>
        <p14:section name="Double Rotation" id="{D3578DC7-151F-4DA9-9782-88189974B65E}">
          <p14:sldIdLst>
            <p14:sldId id="380"/>
            <p14:sldId id="388"/>
            <p14:sldId id="389"/>
            <p14:sldId id="381"/>
            <p14:sldId id="382"/>
            <p14:sldId id="383"/>
            <p14:sldId id="384"/>
            <p14:sldId id="385"/>
            <p14:sldId id="386"/>
            <p14:sldId id="387"/>
            <p14:sldId id="390"/>
            <p14:sldId id="391"/>
            <p14:sldId id="392"/>
            <p14:sldId id="397"/>
            <p14:sldId id="394"/>
            <p14:sldId id="395"/>
            <p14:sldId id="398"/>
            <p14:sldId id="399"/>
            <p14:sldId id="400"/>
          </p14:sldIdLst>
        </p14:section>
        <p14:section name="Double Rotations" id="{F491E8EE-5E63-425B-B209-B0480334875B}">
          <p14:sldIdLst>
            <p14:sldId id="401"/>
            <p14:sldId id="402"/>
            <p14:sldId id="403"/>
            <p14:sldId id="377"/>
            <p14:sldId id="406"/>
            <p14:sldId id="404"/>
            <p14:sldId id="405"/>
          </p14:sldIdLst>
        </p14:section>
        <p14:section name="BST to AVL" id="{08DDC05D-B38D-44D4-B0EC-F99C6628E676}">
          <p14:sldIdLst>
            <p14:sldId id="282"/>
            <p14:sldId id="430"/>
            <p14:sldId id="286"/>
            <p14:sldId id="410"/>
            <p14:sldId id="431"/>
            <p14:sldId id="411"/>
            <p14:sldId id="413"/>
            <p14:sldId id="427"/>
            <p14:sldId id="429"/>
            <p14:sldId id="428"/>
            <p14:sldId id="432"/>
            <p14:sldId id="437"/>
            <p14:sldId id="438"/>
            <p14:sldId id="436"/>
            <p14:sldId id="435"/>
            <p14:sldId id="434"/>
            <p14:sldId id="433"/>
            <p14:sldId id="409"/>
            <p14:sldId id="439"/>
            <p14:sldId id="441"/>
            <p14:sldId id="440"/>
            <p14:sldId id="423"/>
            <p14:sldId id="424"/>
            <p14:sldId id="425"/>
            <p14:sldId id="426"/>
            <p14:sldId id="442"/>
            <p14:sldId id="444"/>
            <p14:sldId id="445"/>
            <p14:sldId id="446"/>
            <p14:sldId id="447"/>
            <p14:sldId id="412"/>
            <p14:sldId id="4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55"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D2123604-C60A-4EA9-B982-0EA3827B9C2C}"/>
  </pc:docChgLst>
  <pc:docChgLst>
    <pc:chgData name="Joonho Kim" userId="494aa8befea4f3b1" providerId="LiveId" clId="{58335314-1CFE-494D-91E2-C93FFE926F87}"/>
    <pc:docChg chg="modSld">
      <pc:chgData name="Joonho Kim" userId="494aa8befea4f3b1" providerId="LiveId" clId="{58335314-1CFE-494D-91E2-C93FFE926F87}" dt="2018-10-04T17:41:11.331" v="3" actId="20577"/>
      <pc:docMkLst>
        <pc:docMk/>
      </pc:docMkLst>
      <pc:sldChg chg="modSp">
        <pc:chgData name="Joonho Kim" userId="494aa8befea4f3b1" providerId="LiveId" clId="{58335314-1CFE-494D-91E2-C93FFE926F87}" dt="2018-10-04T17:41:11.331" v="3" actId="20577"/>
        <pc:sldMkLst>
          <pc:docMk/>
          <pc:sldMk cId="35784225" sldId="256"/>
        </pc:sldMkLst>
        <pc:spChg chg="mod">
          <ac:chgData name="Joonho Kim" userId="494aa8befea4f3b1" providerId="LiveId" clId="{58335314-1CFE-494D-91E2-C93FFE926F87}" dt="2018-10-04T17:41:11.331" v="3" actId="20577"/>
          <ac:spMkLst>
            <pc:docMk/>
            <pc:sldMk cId="35784225" sldId="256"/>
            <ac:spMk id="3" creationId="{00000000-0000-0000-0000-000000000000}"/>
          </ac:spMkLst>
        </pc:spChg>
      </pc:sldChg>
    </pc:docChg>
  </pc:docChgLst>
  <pc:docChgLst>
    <pc:chgData name="Joonho Kim" userId="494aa8befea4f3b1" providerId="LiveId" clId="{F8C2E5A9-5CB7-477B-B77C-B0E25D35DA3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10/4/2018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6-12T16:58:01.529"/>
    </inkml:context>
    <inkml:brush xml:id="br0">
      <inkml:brushProperty name="width" value="0.05292" units="cm"/>
      <inkml:brushProperty name="height" value="0.05292" units="cm"/>
      <inkml:brushProperty name="color" value="#FF0000"/>
    </inkml:brush>
  </inkml:definitions>
  <inkml:trace contextRef="#ctx0" brushRef="#br0">19393 4889 0,'0'85'16,"0"-56"-16,-113 225 31,28-28-15,-28 0-1,56-28 1,-28 28-1,-28 57 1,57-170-16,-57 141 16,28-28-1,28-113 1,29 57 0,-57-1-1,29 29 1,-57 0 15,56 0-15,-28-57-1,29-84 1,-1 112 0,1-27-1,-1-57 1,29-1-1,0-27 1,-1-29 0,1 0-1,28 29 1,28-57 265,142 28-281,56-28 16,0 0-16,-28 0 15,57 0 1,112 0 0,-84-28-1,-57 28 1,-56 0 0,-1 0-1,-84 0-15,28 0 16,85-28-1,28-1 1,-141 29 0,56 0-1,57 0 1,-113 0 15,-28 0-15,-1 0-1</inkml:trace>
  <inkml:trace contextRef="#ctx0" brushRef="#br0" timeOffset="1571.66">19364 4833 0,'85'28'0,"-28"0"16,112 114-1,86 112 1,-142-141-1,57 85 1,-86-57 0,29 1-1,-28 27 1,57 1 0,-58 28-1,-27-113-15,56 112 16,-28-55-1,0-1 1,-29 29 15,1-29-15,-1-28 0,1 0-1,-1 28 1,1-28-1,28 85 1,-85-85 0,28-56-1,-28-1 1,0-27 0,28-1-1,-28 0 1,0 57 15,0-29-15,0 1-1,0-29 1,0 1 15,0-1 47,0 0-62,0 0 0,0 1-16,0-1 31,-56-28 78,27 0-109,-55 28 16,-29-28-16,-1 28 15,-112 1 1,113-29 0,28 0-1,57 0-15,-28 0 16,-29-29 0,0 29 15,0 0-16,0-28 1,29 28 0</inkml:trace>
  <inkml:trace contextRef="#ctx0" brushRef="#br0" timeOffset="4424.291">27223 4833 0,'0'28'62,"0"29"-62,-28-1 16,-28 29-16,-1 28 15,-56 57 1,-85 169 0,28 0-1,-27 0 1,112-197-16,0 55 16,-56 29-1,28-56 1,-1 28-1,1 0 1,29-29 0,-1-27-1,28-1 17,1-28-17,-29 0 1,28-28-1,57-29 1,0-27 31,0-1-31,-28 28-1,0-27 1,28-1-1,0 0 32,56 29-31,29 28 0,311 56-1,113 28 1,84-55-1,-55-30 1,-171-84 0,-113 0-1,-27 0 1,225-28 0,-282 0-1,84 0-15,85 28 16,-113 0 15,-56-29-15,-85 29-1,-57 0 1</inkml:trace>
  <inkml:trace contextRef="#ctx0" brushRef="#br0" timeOffset="5416.706">27958 4946 0,'0'0'0,"113"113"0,29 28 15,112 170 1,29 57 0,-85-86-1,0 29 1,-57 0 0,85 0-1,-169-170-15,56 57 16,-28 0-1,-1-57 1,1-28 0,-28 1-1,-1 27 1,-27-56 15,-1 28-15,0 0-1,0-28 1,1-29 0,-1 1-16,0-1 15,-28 29 1,28 56 0,1-28-1,-29-84 1</inkml:trace>
  <inkml:trace contextRef="#ctx0" brushRef="#br0" timeOffset="6603.971">30842 4635 0,'0'57'0,"0"-29"16,0 0 0,-57 57-1,29-85 1,-198 254-1,113-84 1,0-29 0,-29 1-1,29-1 1,57 0 0,-29-28-1,0 0 1,0 29-1,29-29 17,-1 0-17,57-85-15,-28 0 16,28 1 0,-28-29-1,28 28 16,0 0 63,0 57-94,-29-29 0,1 29 16,28-57-1,0 29-15,-28-29 16,28 0 0,0 1-1,0-1 17,-28 0-17</inkml:trace>
  <inkml:trace contextRef="#ctx0" brushRef="#br0" timeOffset="7355.869">30729 4183 0,'28'0'0,"29"28"16,27 57-16,-27 0 15,28-29-15,56 170 16,0 29 0,29 27-1,0-27 17,-86-1-17,30-56 1,-30 0-1,1-57 1,0 57 0,-28-85-1,-1 57 1,-28-114-16,29 57 16,-1-56-1,1 56 1,-1-28-1,-56-57 1</inkml:trace>
  <inkml:trace contextRef="#ctx0" brushRef="#br0" timeOffset="7948.105">29683 7038 0,'28'0'16,"0"0"-16,142 28 16,0-28-16,423 28 15,142-28 16,-198 0-15,-395 0 0</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6-12T17:01:49.817"/>
    </inkml:context>
    <inkml:brush xml:id="br0">
      <inkml:brushProperty name="width" value="0.05292" units="cm"/>
      <inkml:brushProperty name="height" value="0.05292" units="cm"/>
      <inkml:brushProperty name="color" value="#FF0000"/>
    </inkml:brush>
  </inkml:definitions>
  <inkml:trace contextRef="#ctx0" brushRef="#br0">6050 7235 0,'-29'0'78,"1"0"-62,-57 0-16,57 0 15,-57-28-15,29 0 16,-142 0 0,141-1-1,29 29 1,-29 0-1,1 0 17,28 0-17,-1 0 1,-27 0 0,-29 0-1,0 0 1,29 0-1,27 0-15,1 29 16,0-29 0,0 0 46,28 84 141,0-27-187,0 28 0,0-29-16,0 57 31,0-28-16,0-57 1,0 57 0,0 0-1,0 0 1,0-29-16,28 1 16,-28-1-1,0 29 1,28 0-1,-28 0 1,28-1 0,-28-27-1,0-29 1,0 1 31,0-1-32,29 28 1,-29-27 0,0-1 15,28-28 94,0 0-109,0 0-1,29-28-15,-29 28 16,85-29-1,0 29 1,-56-28 0,-29 28-1,29 0 1,-1 0 0,-27 0-1,27 0 1,-28 0-16,1 0 15,27 0 1,1 0 0,-29 0 15,0 0-15,1 0-1,-1 0 141</inkml:trace>
  <inkml:trace contextRef="#ctx0" brushRef="#br0" timeOffset="15503.756">5908 9412 0,'-28'0'94,"0"0"-79,-29-29-15,1 29 16,-29-28-1,-56 28 1,27 0 0,30 0-1,55-28 1,-27 28 15,56-28-15,-28 28-16,-1 0 15,1 0 1,0 0 0,-1 0 15,1 0-15,0 0-1,0 0 1,-1 0-1,29 28 1,-56-28 0,28 28-16,-1-28 15,29 85 126,0-57-141,29 85 16,-1 0-16,0-28 15,0 28-15,1 170 16,-1-29-1,-28-28 1,0 29 0,28-114 15,-28 29-15,28-29-1,-28-28 1,0 28-1,0 1 1,0-1 0,0 29-1,0 56 1,0-85 0,0-84-1,0-29 1,57-28 156,0 0-172,-1 0 15,-28 0-15,1 0 16,27 0-16,1 0 16,-1 0-1,29-28 1,-28 28-1,27 0 1,-27 0 15,-1 0-15,1 0 0,28 0-16,-29-29 15,29 29 1,-57-28-1</inkml:trace>
</inkml:ink>
</file>

<file path=ppt/ink/ink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6-14T17:20:47.860"/>
    </inkml:context>
    <inkml:brush xml:id="br0">
      <inkml:brushProperty name="width" value="0.05292" units="cm"/>
      <inkml:brushProperty name="height" value="0.05292" units="cm"/>
      <inkml:brushProperty name="color" value="#FF0000"/>
    </inkml:brush>
  </inkml:definitions>
  <inkml:trace contextRef="#ctx0" brushRef="#br0">424 10288 0,'28'0'31,"1"0"-16,27 0-15,-28 0 16,1 0 0,27 28-1,-28-28 1,29 0 0,-29 28-1,1-28 1,55 0-1,1 29 1,-57-29 0,86 0 15,-86 0-15,28 0-16,-27 0 15,55 0 1,-27 0-1,-1 0 1,1 0 0,-29 0-1,1 0 1,-1 0 0,0 0-1,0 0 1,1 0 31,-1 0-32,0 0 1,0 0 15,1 0 47</inkml:trace>
  <inkml:trace contextRef="#ctx0" brushRef="#br0" timeOffset="1967.905">339 11560 0,'29'0'16,"-1"0"-1,0 0 1,0 0-16,1 0 16,-1 0-1,0 28-15,0-28 16,85 0 0,-84 28-1,56-28 1,28 0-1,0 0 17,-57 0-17,57 0 1,-28 0 15,-28 0-15,-29 0-1,28 0 1,1 0 0,-29 0-1,1 0 1,-1 0 46,0 0-15,0 0-31,1 0 15,-1 0-15,0 0-1,0 0 17,1 0 46</inkml:trace>
  <inkml:trace contextRef="#ctx0" brushRef="#br0" timeOffset="8842.031">6700 12238 0,'28'0'31,"0"0"-15,1 0-16,27 0 15,1 0 1,28 0-1,28 0-15,-29 0 16,227 0 0,-226 0-1,170 0 1,-86 0 0,-84 0 15,28 0-16,0 0 1,-85 0 0,29 0-1,28 0 1,-57 0 0,85 0-1,28 0 1,-27 0-1,-86 0 1,28 0 0,-27 0-1,-1 0 17</inkml:trace>
  <inkml:trace contextRef="#ctx0" brushRef="#br0" timeOffset="10157.365">6530 10599 0,'28'0'31,"29"0"-31,0 0 15,-29 0-15,57 0 16,-1 0 0,58 0-1,-57 0 1,84 0 0,1 0-1,-85 0 1,28 0-1,28 0 17,-84 0-17,56 0 1,-85 0 0,57 0-16,-29 0 15,57 0 1,-84 0-1,55 28 1,-27-28 0,0 28-1,-1-28 1,1 29 0,-29-1-1,57 0 1,-1 29-1,-27-57 17,28 56-17,0-28 1,-1 1 0,-55-29-1,27 28 1,-27-28 15</inkml:trace>
  <inkml:trace contextRef="#ctx0" brushRef="#br0" timeOffset="12321.877">4043 14160 0,'84'0'47,"-27"0"-32,84 0-15,29 0 16,-29 0 0,29 0-1,169 0 1,-198 0-1,1 0-15,-57 0 16,112 0 0,-112 0-1,57 0 1,-29 28 0,-29 1-1,58-1 1,-86 0-1,1-28 1,84 0 0,29 0 15,-114 0-15,86 0-1,-29 0 1,-85 0-1,0 0 1,1 0 0,-1 0-1,0 0 63,29 0-46,-29 0-32,0 0 15,29 0 1,-1 0 0,1 0-16,-1 0 15,1 0 1,-1 0-1,29 0 1,0 0 0,-28 0-1,-1 0 1,-28 0 0,1 0-1,-1 0 1,0 0 78</inkml:trace>
</inkml:ink>
</file>

<file path=ppt/ink/ink4.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6-14T17:21:08.976"/>
    </inkml:context>
    <inkml:brush xml:id="br0">
      <inkml:brushProperty name="width" value="0.05292" units="cm"/>
      <inkml:brushProperty name="height" value="0.05292" units="cm"/>
      <inkml:brushProperty name="color" value="#FF0000"/>
    </inkml:brush>
  </inkml:definitions>
  <inkml:trace contextRef="#ctx0" brushRef="#br0">6587 5624 0,'-29'0'94,"-27"0"-79,-1 0-15,-27 0 16,-1-28 0,28 28-1,-84 0 1,84 0-1,-27 0 1,55 0 0,1 0-1,0 0 1,28 28 93,0 1-109,0-1 16,0 28 0,28 86-1,0 84-15,-28-85 16,0-28-1,0 85 1,0-141 0,29 27-1,-29 1 1,0-57 0,28 57-1,-28 0 1,0-57-1,0 29 1,0-29 0,0 0 31,0 1 109,0-1-109,0 0 0,0 0-16,0 1 16,0-1 187,0 0-218,0 0-1,0 1-15,0-1 16,0 0 0,0 0-16,0 1 15,0-1 63,28-28 110,29 0-173,-29 0-15,0 0 16,29 0 0,-1 0-1,1 28 1,-29-28 15,-28 29-31,28-29 31,1 0-31,-1 0 16,57 0 0,-29 0-1,57 0 1,0 0 15,0 0-31,1 0 31,-1 0-15,-85 0-16,0 0 31,0 0-15,1 0 0,-1 0-1,0 0 16,0 0-15,1 0 0,-1 0 31,0 0-47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10/4/2018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26351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1576452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10/4/2018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427AEA-BBBB-4C9B-AB23-214EAA8AB789}"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91CA30-F5CD-4CA0-B16A-349C6F830700}"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3AF48E-ABA0-4B58-B562-D1D7408067C4}"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A5034C-8BD9-4B0C-893B-33834FAB227F}"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CD787AA-CBCD-47F9-A04C-7106C508CDE4}"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1CC9DD-75F5-4611-BA0B-CFB1A226639C}" type="datetime1">
              <a:rPr lang="en-US"/>
              <a:t>10/4/2018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10/4/2018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10/4/2018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85CD17-C377-4DE5-9FCA-CC7471605C58}"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BE9F02-BE96-4BAE-86A5-1FA60D24CAE2}"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9D3B9702-7FBF-4720-8670-571C5E7EEDDE}" type="datetime1">
              <a:rPr lang="en-US" smtClean="0"/>
              <a:pPr/>
              <a:t>10/4/2018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AVL: Balancing BST’s</a:t>
            </a:r>
          </a:p>
        </p:txBody>
      </p:sp>
      <p:sp>
        <p:nvSpPr>
          <p:cNvPr id="3" name="Subtitle 2"/>
          <p:cNvSpPr>
            <a:spLocks noGrp="1"/>
          </p:cNvSpPr>
          <p:nvPr>
            <p:ph type="subTitle" idx="1"/>
          </p:nvPr>
        </p:nvSpPr>
        <p:spPr/>
        <p:txBody>
          <a:bodyPr/>
          <a:lstStyle/>
          <a:p>
            <a:r>
              <a:rPr lang="en-US"/>
              <a:t>Joonho Kim</a:t>
            </a:r>
            <a:endParaRPr lang="en-US" dirty="0"/>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p:nvPr>
        </p:nvSpPr>
        <p:spPr/>
        <p:txBody>
          <a:bodyPr/>
          <a:lstStyle/>
          <a:p>
            <a:r>
              <a:rPr lang="en-US" dirty="0"/>
              <a:t>Balanced BST’s Visually</a:t>
            </a:r>
          </a:p>
        </p:txBody>
      </p:sp>
      <p:sp>
        <p:nvSpPr>
          <p:cNvPr id="6" name="Oval 5">
            <a:extLst>
              <a:ext uri="{FF2B5EF4-FFF2-40B4-BE49-F238E27FC236}">
                <a16:creationId xmlns:a16="http://schemas.microsoft.com/office/drawing/2014/main" id="{F0EA9E51-A49D-409E-BB0A-AFE59FAABA68}"/>
              </a:ext>
            </a:extLst>
          </p:cNvPr>
          <p:cNvSpPr/>
          <p:nvPr/>
        </p:nvSpPr>
        <p:spPr>
          <a:xfrm>
            <a:off x="7360049" y="17816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3C68F8-3C13-4564-B7B1-123D861F4030}"/>
              </a:ext>
            </a:extLst>
          </p:cNvPr>
          <p:cNvSpPr/>
          <p:nvPr/>
        </p:nvSpPr>
        <p:spPr>
          <a:xfrm>
            <a:off x="7905689" y="248944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743912" y="248944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371363" y="32818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518038" y="32818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045071" y="2290315"/>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874159" y="2290315"/>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672522" y="2998098"/>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819197" y="2998097"/>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3945606" y="178166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CA6CE5-5F32-49E4-9A23-B1C50921645A}"/>
              </a:ext>
            </a:extLst>
          </p:cNvPr>
          <p:cNvSpPr/>
          <p:nvPr/>
        </p:nvSpPr>
        <p:spPr>
          <a:xfrm>
            <a:off x="4579844" y="25212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418067" y="251240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174590" y="32818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719226" y="2290316"/>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459716" y="2290316"/>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093954" y="3029850"/>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475749" y="3029850"/>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054629" y="32818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2999297" y="32818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300456" y="3021057"/>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024341" y="17816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6B68C85-82D9-44A2-B66D-B5CF3BC5EB14}"/>
              </a:ext>
            </a:extLst>
          </p:cNvPr>
          <p:cNvSpPr/>
          <p:nvPr/>
        </p:nvSpPr>
        <p:spPr>
          <a:xfrm>
            <a:off x="9420478" y="251240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721637" y="2290314"/>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9934588" y="3021057"/>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676778" y="24894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811389" y="326958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538451" y="2290314"/>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506969" y="17816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CB38ADF-8616-4106-8E68-894B3ACFF674}"/>
              </a:ext>
            </a:extLst>
          </p:cNvPr>
          <p:cNvSpPr/>
          <p:nvPr/>
        </p:nvSpPr>
        <p:spPr>
          <a:xfrm>
            <a:off x="2096267" y="255075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021079" y="2290315"/>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149767" y="2290315"/>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848608" y="254383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355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391904" y="349409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414843" y="25287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27" idx="0"/>
          </p:cNvCxnSpPr>
          <p:nvPr/>
        </p:nvCxnSpPr>
        <p:spPr>
          <a:xfrm flipH="1">
            <a:off x="4144789" y="4002747"/>
            <a:ext cx="460338" cy="3069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516920" y="349409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23" idx="0"/>
          </p:cNvCxnSpPr>
          <p:nvPr/>
        </p:nvCxnSpPr>
        <p:spPr>
          <a:xfrm>
            <a:off x="2906014" y="4002747"/>
            <a:ext cx="306398" cy="306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2028913" y="4002747"/>
            <a:ext cx="451198" cy="306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727754" y="430970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4" idx="0"/>
          </p:cNvCxnSpPr>
          <p:nvPr/>
        </p:nvCxnSpPr>
        <p:spPr>
          <a:xfrm flipH="1">
            <a:off x="2693063" y="3037350"/>
            <a:ext cx="809987" cy="456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911253" y="430970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7" idx="0"/>
          </p:cNvCxnSpPr>
          <p:nvPr/>
        </p:nvCxnSpPr>
        <p:spPr>
          <a:xfrm>
            <a:off x="3928953" y="3037350"/>
            <a:ext cx="889126" cy="456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843630" y="4309706"/>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5031030" y="4002747"/>
            <a:ext cx="376195" cy="309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106066" y="4312372"/>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1835452" y="2953195"/>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2031325"/>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a:p>
            <a:r>
              <a:rPr lang="en-US" dirty="0" err="1"/>
              <a:t>rightChild.left</a:t>
            </a:r>
            <a:r>
              <a:rPr lang="en-US" dirty="0"/>
              <a:t> = </a:t>
            </a:r>
            <a:r>
              <a:rPr lang="en-US" dirty="0" err="1"/>
              <a:t>rightLeftChild.right</a:t>
            </a:r>
            <a:endParaRPr lang="en-US" dirty="0"/>
          </a:p>
          <a:p>
            <a:r>
              <a:rPr lang="en-US" dirty="0" err="1"/>
              <a:t>rightLeftChild.right</a:t>
            </a:r>
            <a:r>
              <a:rPr lang="en-US" dirty="0"/>
              <a:t> = </a:t>
            </a:r>
            <a:r>
              <a:rPr lang="en-US" dirty="0" err="1"/>
              <a:t>rightChild</a:t>
            </a:r>
            <a:endParaRPr lang="en-US" dirty="0"/>
          </a:p>
          <a:p>
            <a:r>
              <a:rPr lang="en-US" dirty="0" err="1"/>
              <a:t>root.right</a:t>
            </a:r>
            <a:r>
              <a:rPr lang="en-US" dirty="0"/>
              <a:t> = </a:t>
            </a:r>
            <a:r>
              <a:rPr lang="en-US" dirty="0" err="1"/>
              <a:t>rightLeftChild.left</a:t>
            </a:r>
            <a:endParaRPr lang="en-US" dirty="0"/>
          </a:p>
          <a:p>
            <a:r>
              <a:rPr lang="en-US" dirty="0" err="1"/>
              <a:t>rightLeftChild.left</a:t>
            </a:r>
            <a:r>
              <a:rPr lang="en-US" dirty="0"/>
              <a:t> =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4741021" y="3039801"/>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785E5E7-8B08-4ED5-88E3-AC661CEB1368}"/>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BD8F410-DA2A-4338-84A1-92F7C2BBD17F}"/>
              </a:ext>
            </a:extLst>
          </p:cNvPr>
          <p:cNvSpPr/>
          <p:nvPr/>
        </p:nvSpPr>
        <p:spPr>
          <a:xfrm rot="3397716">
            <a:off x="3233189" y="1907477"/>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8363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391904" y="349409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414843" y="25287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27" idx="0"/>
          </p:cNvCxnSpPr>
          <p:nvPr/>
        </p:nvCxnSpPr>
        <p:spPr>
          <a:xfrm flipH="1">
            <a:off x="4144789" y="4002747"/>
            <a:ext cx="460338" cy="3069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516920" y="349409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23" idx="0"/>
          </p:cNvCxnSpPr>
          <p:nvPr/>
        </p:nvCxnSpPr>
        <p:spPr>
          <a:xfrm>
            <a:off x="2906014" y="4002747"/>
            <a:ext cx="306398" cy="306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2028913" y="4002747"/>
            <a:ext cx="451198" cy="306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727754" y="430970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4" idx="0"/>
          </p:cNvCxnSpPr>
          <p:nvPr/>
        </p:nvCxnSpPr>
        <p:spPr>
          <a:xfrm flipH="1">
            <a:off x="2693063" y="3037350"/>
            <a:ext cx="809987" cy="456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911253" y="430970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7" idx="0"/>
          </p:cNvCxnSpPr>
          <p:nvPr/>
        </p:nvCxnSpPr>
        <p:spPr>
          <a:xfrm>
            <a:off x="3928953" y="3037350"/>
            <a:ext cx="889126" cy="456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843630" y="4309706"/>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5031030" y="4002747"/>
            <a:ext cx="376195" cy="3096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106066" y="4312372"/>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1835452" y="2953195"/>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2031325"/>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a:p>
            <a:r>
              <a:rPr lang="en-US" dirty="0" err="1"/>
              <a:t>rightChild.left</a:t>
            </a:r>
            <a:r>
              <a:rPr lang="en-US" dirty="0"/>
              <a:t> = </a:t>
            </a:r>
            <a:r>
              <a:rPr lang="en-US" dirty="0" err="1"/>
              <a:t>rightLeftChild.right</a:t>
            </a:r>
            <a:endParaRPr lang="en-US" dirty="0"/>
          </a:p>
          <a:p>
            <a:r>
              <a:rPr lang="en-US" dirty="0" err="1"/>
              <a:t>rightLeftChild.right</a:t>
            </a:r>
            <a:r>
              <a:rPr lang="en-US" dirty="0"/>
              <a:t> = </a:t>
            </a:r>
            <a:r>
              <a:rPr lang="en-US" dirty="0" err="1"/>
              <a:t>rightChild</a:t>
            </a:r>
            <a:endParaRPr lang="en-US" dirty="0"/>
          </a:p>
          <a:p>
            <a:r>
              <a:rPr lang="en-US" dirty="0" err="1"/>
              <a:t>root.right</a:t>
            </a:r>
            <a:r>
              <a:rPr lang="en-US" dirty="0"/>
              <a:t> = </a:t>
            </a:r>
            <a:r>
              <a:rPr lang="en-US" dirty="0" err="1"/>
              <a:t>rightLeftChild.left</a:t>
            </a:r>
            <a:endParaRPr lang="en-US" dirty="0"/>
          </a:p>
          <a:p>
            <a:r>
              <a:rPr lang="en-US" dirty="0" err="1"/>
              <a:t>rightLeftChild.left</a:t>
            </a:r>
            <a:r>
              <a:rPr lang="en-US" dirty="0"/>
              <a:t> =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4741021" y="3039801"/>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785E5E7-8B08-4ED5-88E3-AC661CEB1368}"/>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BD8F410-DA2A-4338-84A1-92F7C2BBD17F}"/>
              </a:ext>
            </a:extLst>
          </p:cNvPr>
          <p:cNvSpPr/>
          <p:nvPr/>
        </p:nvSpPr>
        <p:spPr>
          <a:xfrm rot="3397716">
            <a:off x="3233189" y="1907477"/>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3FB0741-F7C8-4C8A-AF14-DBC2F6E918E7}"/>
              </a:ext>
            </a:extLst>
          </p:cNvPr>
          <p:cNvSpPr txBox="1"/>
          <p:nvPr/>
        </p:nvSpPr>
        <p:spPr>
          <a:xfrm>
            <a:off x="7223829" y="4655890"/>
            <a:ext cx="4644348" cy="369332"/>
          </a:xfrm>
          <a:prstGeom prst="rect">
            <a:avLst/>
          </a:prstGeom>
          <a:noFill/>
        </p:spPr>
        <p:txBody>
          <a:bodyPr wrap="none" rtlCol="0">
            <a:spAutoFit/>
          </a:bodyPr>
          <a:lstStyle/>
          <a:p>
            <a:r>
              <a:rPr lang="en-US" dirty="0"/>
              <a:t>This is pretty long.  There’s a simpler way.</a:t>
            </a:r>
          </a:p>
        </p:txBody>
      </p:sp>
    </p:spTree>
    <p:extLst>
      <p:ext uri="{BB962C8B-B14F-4D97-AF65-F5344CB8AC3E}">
        <p14:creationId xmlns:p14="http://schemas.microsoft.com/office/powerpoint/2010/main" val="36925341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3" y="1642233"/>
            <a:ext cx="3707934" cy="369332"/>
          </a:xfrm>
          <a:prstGeom prst="rect">
            <a:avLst/>
          </a:prstGeom>
          <a:noFill/>
        </p:spPr>
        <p:txBody>
          <a:bodyPr wrap="square" rtlCol="0">
            <a:spAutoFit/>
          </a:bodyPr>
          <a:lstStyle/>
          <a:p>
            <a:r>
              <a:rPr lang="en-US" dirty="0"/>
              <a:t>Node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5578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3" y="1642233"/>
            <a:ext cx="3707934" cy="369332"/>
          </a:xfrm>
          <a:prstGeom prst="rect">
            <a:avLst/>
          </a:prstGeom>
          <a:noFill/>
        </p:spPr>
        <p:txBody>
          <a:bodyPr wrap="square" rtlCol="0">
            <a:spAutoFit/>
          </a:bodyPr>
          <a:lstStyle/>
          <a:p>
            <a:r>
              <a:rPr lang="en-US" dirty="0"/>
              <a:t>Node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79100B-5F47-4CFE-9106-CCC2D383308F}"/>
              </a:ext>
            </a:extLst>
          </p:cNvPr>
          <p:cNvSpPr txBox="1"/>
          <p:nvPr/>
        </p:nvSpPr>
        <p:spPr>
          <a:xfrm>
            <a:off x="6442745" y="3881136"/>
            <a:ext cx="4539833" cy="646331"/>
          </a:xfrm>
          <a:prstGeom prst="rect">
            <a:avLst/>
          </a:prstGeom>
          <a:noFill/>
        </p:spPr>
        <p:txBody>
          <a:bodyPr wrap="none" rtlCol="0">
            <a:spAutoFit/>
          </a:bodyPr>
          <a:lstStyle/>
          <a:p>
            <a:r>
              <a:rPr lang="en-US" dirty="0"/>
              <a:t>Let’s use our rotations we defined before:</a:t>
            </a:r>
          </a:p>
          <a:p>
            <a:r>
              <a:rPr lang="en-US" dirty="0"/>
              <a:t>Left and right rotations.</a:t>
            </a:r>
          </a:p>
        </p:txBody>
      </p:sp>
    </p:spTree>
    <p:extLst>
      <p:ext uri="{BB962C8B-B14F-4D97-AF65-F5344CB8AC3E}">
        <p14:creationId xmlns:p14="http://schemas.microsoft.com/office/powerpoint/2010/main" val="12293609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3" y="1642233"/>
            <a:ext cx="3707934" cy="369332"/>
          </a:xfrm>
          <a:prstGeom prst="rect">
            <a:avLst/>
          </a:prstGeom>
          <a:noFill/>
        </p:spPr>
        <p:txBody>
          <a:bodyPr wrap="square" rtlCol="0">
            <a:spAutoFit/>
          </a:bodyPr>
          <a:lstStyle/>
          <a:p>
            <a:r>
              <a:rPr lang="en-US" dirty="0"/>
              <a:t>Node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Curved Down 2">
            <a:extLst>
              <a:ext uri="{FF2B5EF4-FFF2-40B4-BE49-F238E27FC236}">
                <a16:creationId xmlns:a16="http://schemas.microsoft.com/office/drawing/2014/main" id="{E3ED93E4-F628-4E24-862B-237E2DF11F7F}"/>
              </a:ext>
            </a:extLst>
          </p:cNvPr>
          <p:cNvSpPr/>
          <p:nvPr/>
        </p:nvSpPr>
        <p:spPr>
          <a:xfrm rot="18917284">
            <a:off x="2575454" y="3019252"/>
            <a:ext cx="1201239" cy="439708"/>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F479100B-5F47-4CFE-9106-CCC2D383308F}"/>
              </a:ext>
            </a:extLst>
          </p:cNvPr>
          <p:cNvSpPr txBox="1"/>
          <p:nvPr/>
        </p:nvSpPr>
        <p:spPr>
          <a:xfrm>
            <a:off x="6442745" y="3881136"/>
            <a:ext cx="4539833" cy="646331"/>
          </a:xfrm>
          <a:prstGeom prst="rect">
            <a:avLst/>
          </a:prstGeom>
          <a:noFill/>
        </p:spPr>
        <p:txBody>
          <a:bodyPr wrap="none" rtlCol="0">
            <a:spAutoFit/>
          </a:bodyPr>
          <a:lstStyle/>
          <a:p>
            <a:r>
              <a:rPr lang="en-US" dirty="0"/>
              <a:t>Let’s use our rotations we defined before:</a:t>
            </a:r>
          </a:p>
          <a:p>
            <a:r>
              <a:rPr lang="en-US" dirty="0"/>
              <a:t>Left and right rotations.</a:t>
            </a:r>
          </a:p>
        </p:txBody>
      </p:sp>
    </p:spTree>
    <p:extLst>
      <p:ext uri="{BB962C8B-B14F-4D97-AF65-F5344CB8AC3E}">
        <p14:creationId xmlns:p14="http://schemas.microsoft.com/office/powerpoint/2010/main" val="20170122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278385" cy="646331"/>
          </a:xfrm>
          <a:prstGeom prst="rect">
            <a:avLst/>
          </a:prstGeom>
          <a:noFill/>
        </p:spPr>
        <p:txBody>
          <a:bodyPr wrap="square" rtlCol="0">
            <a:spAutoFit/>
          </a:bodyPr>
          <a:lstStyle/>
          <a:p>
            <a:r>
              <a:rPr lang="en-US" dirty="0"/>
              <a:t>Node root</a:t>
            </a:r>
          </a:p>
          <a:p>
            <a:r>
              <a:rPr lang="en-US" dirty="0" err="1"/>
              <a:t>root.right</a:t>
            </a:r>
            <a:r>
              <a:rPr lang="en-US" dirty="0"/>
              <a:t> = </a:t>
            </a:r>
            <a:r>
              <a:rPr lang="en-US" dirty="0" err="1"/>
              <a:t>rightRotate</a:t>
            </a:r>
            <a:r>
              <a:rPr lang="en-US" dirty="0"/>
              <a:t>(</a:t>
            </a:r>
            <a:r>
              <a:rPr lang="en-US" dirty="0" err="1"/>
              <a:t>root.right</a:t>
            </a:r>
            <a:r>
              <a:rPr lang="en-US" dirty="0"/>
              <a: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79100B-5F47-4CFE-9106-CCC2D383308F}"/>
              </a:ext>
            </a:extLst>
          </p:cNvPr>
          <p:cNvSpPr txBox="1"/>
          <p:nvPr/>
        </p:nvSpPr>
        <p:spPr>
          <a:xfrm>
            <a:off x="6442745" y="3881136"/>
            <a:ext cx="4539833" cy="646331"/>
          </a:xfrm>
          <a:prstGeom prst="rect">
            <a:avLst/>
          </a:prstGeom>
          <a:noFill/>
        </p:spPr>
        <p:txBody>
          <a:bodyPr wrap="none" rtlCol="0">
            <a:spAutoFit/>
          </a:bodyPr>
          <a:lstStyle/>
          <a:p>
            <a:r>
              <a:rPr lang="en-US" dirty="0"/>
              <a:t>Let’s use our rotations we defined before:</a:t>
            </a:r>
          </a:p>
          <a:p>
            <a:r>
              <a:rPr lang="en-US" dirty="0"/>
              <a:t>Left and right rotations.</a:t>
            </a:r>
          </a:p>
        </p:txBody>
      </p:sp>
      <p:sp>
        <p:nvSpPr>
          <p:cNvPr id="24" name="Arrow: Curved Down 23">
            <a:extLst>
              <a:ext uri="{FF2B5EF4-FFF2-40B4-BE49-F238E27FC236}">
                <a16:creationId xmlns:a16="http://schemas.microsoft.com/office/drawing/2014/main" id="{F1E251AC-9462-4413-8B0A-E6FFAA67BAD1}"/>
              </a:ext>
            </a:extLst>
          </p:cNvPr>
          <p:cNvSpPr/>
          <p:nvPr/>
        </p:nvSpPr>
        <p:spPr>
          <a:xfrm rot="18917284">
            <a:off x="2575454" y="3019252"/>
            <a:ext cx="1201239" cy="439708"/>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120797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644530"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0"/>
            <a:endCxn id="5" idx="5"/>
          </p:cNvCxnSpPr>
          <p:nvPr/>
        </p:nvCxnSpPr>
        <p:spPr>
          <a:xfrm flipH="1" flipV="1">
            <a:off x="4158640" y="3382593"/>
            <a:ext cx="523695" cy="361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381176" y="374444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5" idx="0"/>
          </p:cNvCxnSpPr>
          <p:nvPr/>
        </p:nvCxnSpPr>
        <p:spPr>
          <a:xfrm>
            <a:off x="3134877" y="2490745"/>
            <a:ext cx="810812"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3223084" y="3382593"/>
            <a:ext cx="509653" cy="3021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921925" y="3684757"/>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4080018" y="4253092"/>
            <a:ext cx="389365" cy="387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778859" y="4640534"/>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895286" y="4253092"/>
            <a:ext cx="478003" cy="3874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072130" y="464053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278385" cy="923330"/>
          </a:xfrm>
          <a:prstGeom prst="rect">
            <a:avLst/>
          </a:prstGeom>
          <a:noFill/>
        </p:spPr>
        <p:txBody>
          <a:bodyPr wrap="square" rtlCol="0">
            <a:spAutoFit/>
          </a:bodyPr>
          <a:lstStyle/>
          <a:p>
            <a:r>
              <a:rPr lang="en-US" dirty="0"/>
              <a:t>Node root</a:t>
            </a:r>
          </a:p>
          <a:p>
            <a:r>
              <a:rPr lang="en-US" dirty="0" err="1"/>
              <a:t>root.right</a:t>
            </a:r>
            <a:r>
              <a:rPr lang="en-US" dirty="0"/>
              <a:t> = </a:t>
            </a:r>
            <a:r>
              <a:rPr lang="en-US" dirty="0" err="1"/>
              <a:t>rightRotate</a:t>
            </a:r>
            <a:r>
              <a:rPr lang="en-US" dirty="0"/>
              <a:t>(</a:t>
            </a:r>
            <a:r>
              <a:rPr lang="en-US" dirty="0" err="1"/>
              <a:t>root.right</a:t>
            </a:r>
            <a:r>
              <a:rPr lang="en-US" dirty="0"/>
              <a:t>)</a:t>
            </a:r>
          </a:p>
          <a:p>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79100B-5F47-4CFE-9106-CCC2D383308F}"/>
              </a:ext>
            </a:extLst>
          </p:cNvPr>
          <p:cNvSpPr txBox="1"/>
          <p:nvPr/>
        </p:nvSpPr>
        <p:spPr>
          <a:xfrm>
            <a:off x="6442745" y="3881136"/>
            <a:ext cx="4539833" cy="646331"/>
          </a:xfrm>
          <a:prstGeom prst="rect">
            <a:avLst/>
          </a:prstGeom>
          <a:noFill/>
        </p:spPr>
        <p:txBody>
          <a:bodyPr wrap="none" rtlCol="0">
            <a:spAutoFit/>
          </a:bodyPr>
          <a:lstStyle/>
          <a:p>
            <a:r>
              <a:rPr lang="en-US" dirty="0"/>
              <a:t>Let’s use our rotations we defined before:</a:t>
            </a:r>
          </a:p>
          <a:p>
            <a:r>
              <a:rPr lang="en-US" dirty="0"/>
              <a:t>Left and right rotations.</a:t>
            </a:r>
          </a:p>
        </p:txBody>
      </p:sp>
    </p:spTree>
    <p:extLst>
      <p:ext uri="{BB962C8B-B14F-4D97-AF65-F5344CB8AC3E}">
        <p14:creationId xmlns:p14="http://schemas.microsoft.com/office/powerpoint/2010/main" val="34369825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644530"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0"/>
            <a:endCxn id="5" idx="5"/>
          </p:cNvCxnSpPr>
          <p:nvPr/>
        </p:nvCxnSpPr>
        <p:spPr>
          <a:xfrm flipH="1" flipV="1">
            <a:off x="4158640" y="3382593"/>
            <a:ext cx="523695" cy="361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381176" y="374444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5" idx="0"/>
          </p:cNvCxnSpPr>
          <p:nvPr/>
        </p:nvCxnSpPr>
        <p:spPr>
          <a:xfrm>
            <a:off x="3134877" y="2490745"/>
            <a:ext cx="810812"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3223084" y="3382593"/>
            <a:ext cx="509653" cy="3021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921925" y="3684757"/>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4080018" y="4253092"/>
            <a:ext cx="389365" cy="387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778859" y="4640534"/>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895286" y="4253092"/>
            <a:ext cx="478003" cy="3874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072130" y="464053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278385" cy="1200329"/>
          </a:xfrm>
          <a:prstGeom prst="rect">
            <a:avLst/>
          </a:prstGeom>
          <a:noFill/>
        </p:spPr>
        <p:txBody>
          <a:bodyPr wrap="square" rtlCol="0">
            <a:spAutoFit/>
          </a:bodyPr>
          <a:lstStyle/>
          <a:p>
            <a:r>
              <a:rPr lang="en-US" dirty="0"/>
              <a:t>Node root</a:t>
            </a:r>
          </a:p>
          <a:p>
            <a:r>
              <a:rPr lang="en-US" dirty="0" err="1"/>
              <a:t>root.right</a:t>
            </a:r>
            <a:r>
              <a:rPr lang="en-US" dirty="0"/>
              <a:t> = </a:t>
            </a:r>
            <a:r>
              <a:rPr lang="en-US" dirty="0" err="1"/>
              <a:t>rightRotate</a:t>
            </a:r>
            <a:r>
              <a:rPr lang="en-US" dirty="0"/>
              <a:t>(</a:t>
            </a:r>
            <a:r>
              <a:rPr lang="en-US" dirty="0" err="1"/>
              <a:t>root.right</a:t>
            </a:r>
            <a:r>
              <a:rPr lang="en-US" dirty="0"/>
              <a:t>)</a:t>
            </a:r>
          </a:p>
          <a:p>
            <a:r>
              <a:rPr lang="en-US" dirty="0" err="1"/>
              <a:t>leftRotate</a:t>
            </a:r>
            <a:r>
              <a:rPr lang="en-US" dirty="0"/>
              <a:t>(root)</a:t>
            </a:r>
          </a:p>
          <a:p>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79100B-5F47-4CFE-9106-CCC2D383308F}"/>
              </a:ext>
            </a:extLst>
          </p:cNvPr>
          <p:cNvSpPr txBox="1"/>
          <p:nvPr/>
        </p:nvSpPr>
        <p:spPr>
          <a:xfrm>
            <a:off x="6442745" y="3881136"/>
            <a:ext cx="4539833" cy="646331"/>
          </a:xfrm>
          <a:prstGeom prst="rect">
            <a:avLst/>
          </a:prstGeom>
          <a:noFill/>
        </p:spPr>
        <p:txBody>
          <a:bodyPr wrap="none" rtlCol="0">
            <a:spAutoFit/>
          </a:bodyPr>
          <a:lstStyle/>
          <a:p>
            <a:r>
              <a:rPr lang="en-US" dirty="0"/>
              <a:t>Let’s use our rotations we defined before:</a:t>
            </a:r>
          </a:p>
          <a:p>
            <a:r>
              <a:rPr lang="en-US" dirty="0"/>
              <a:t>Left and right rotations.</a:t>
            </a:r>
          </a:p>
        </p:txBody>
      </p:sp>
      <p:sp>
        <p:nvSpPr>
          <p:cNvPr id="49" name="Arrow: Curved Down 48">
            <a:extLst>
              <a:ext uri="{FF2B5EF4-FFF2-40B4-BE49-F238E27FC236}">
                <a16:creationId xmlns:a16="http://schemas.microsoft.com/office/drawing/2014/main" id="{0C8FC050-4AAF-4D2A-95F5-8D5DEDABF1A7}"/>
              </a:ext>
            </a:extLst>
          </p:cNvPr>
          <p:cNvSpPr/>
          <p:nvPr/>
        </p:nvSpPr>
        <p:spPr>
          <a:xfrm rot="2334781" flipH="1">
            <a:off x="3301477" y="1847043"/>
            <a:ext cx="1165853" cy="515357"/>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810953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507909" y="37231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477700" y="282605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0"/>
            <a:endCxn id="5" idx="5"/>
          </p:cNvCxnSpPr>
          <p:nvPr/>
        </p:nvCxnSpPr>
        <p:spPr>
          <a:xfrm flipH="1" flipV="1">
            <a:off x="3991810" y="3334708"/>
            <a:ext cx="690525" cy="4097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381176" y="374444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0"/>
            <a:endCxn id="5" idx="3"/>
          </p:cNvCxnSpPr>
          <p:nvPr/>
        </p:nvCxnSpPr>
        <p:spPr>
          <a:xfrm flipV="1">
            <a:off x="2809068" y="3334708"/>
            <a:ext cx="756839" cy="388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2241330" y="4231833"/>
            <a:ext cx="354786" cy="4036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940171" y="4635488"/>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4" idx="5"/>
            <a:endCxn id="23" idx="0"/>
          </p:cNvCxnSpPr>
          <p:nvPr/>
        </p:nvCxnSpPr>
        <p:spPr>
          <a:xfrm>
            <a:off x="3022019" y="4231833"/>
            <a:ext cx="263297" cy="4036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984157" y="4635488"/>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4080018" y="4253092"/>
            <a:ext cx="389365" cy="387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778859" y="4640534"/>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895286" y="4253092"/>
            <a:ext cx="478003" cy="3874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072130" y="464053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3016289" y="2225410"/>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278385" cy="1200329"/>
          </a:xfrm>
          <a:prstGeom prst="rect">
            <a:avLst/>
          </a:prstGeom>
          <a:noFill/>
        </p:spPr>
        <p:txBody>
          <a:bodyPr wrap="square" rtlCol="0">
            <a:spAutoFit/>
          </a:bodyPr>
          <a:lstStyle/>
          <a:p>
            <a:r>
              <a:rPr lang="en-US" dirty="0"/>
              <a:t>Node root</a:t>
            </a:r>
          </a:p>
          <a:p>
            <a:r>
              <a:rPr lang="en-US" dirty="0" err="1"/>
              <a:t>root.right</a:t>
            </a:r>
            <a:r>
              <a:rPr lang="en-US" dirty="0"/>
              <a:t> = </a:t>
            </a:r>
            <a:r>
              <a:rPr lang="en-US" dirty="0" err="1"/>
              <a:t>rightRotate</a:t>
            </a:r>
            <a:r>
              <a:rPr lang="en-US" dirty="0"/>
              <a:t>(</a:t>
            </a:r>
            <a:r>
              <a:rPr lang="en-US" dirty="0" err="1"/>
              <a:t>root.right</a:t>
            </a:r>
            <a:r>
              <a:rPr lang="en-US" dirty="0"/>
              <a:t>)</a:t>
            </a:r>
          </a:p>
          <a:p>
            <a:r>
              <a:rPr lang="en-US" dirty="0" err="1"/>
              <a:t>leftRotate</a:t>
            </a:r>
            <a:r>
              <a:rPr lang="en-US" dirty="0"/>
              <a:t>(root)</a:t>
            </a:r>
          </a:p>
          <a:p>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79100B-5F47-4CFE-9106-CCC2D383308F}"/>
              </a:ext>
            </a:extLst>
          </p:cNvPr>
          <p:cNvSpPr txBox="1"/>
          <p:nvPr/>
        </p:nvSpPr>
        <p:spPr>
          <a:xfrm>
            <a:off x="6442745" y="3881136"/>
            <a:ext cx="4539833" cy="646331"/>
          </a:xfrm>
          <a:prstGeom prst="rect">
            <a:avLst/>
          </a:prstGeom>
          <a:noFill/>
        </p:spPr>
        <p:txBody>
          <a:bodyPr wrap="none" rtlCol="0">
            <a:spAutoFit/>
          </a:bodyPr>
          <a:lstStyle/>
          <a:p>
            <a:r>
              <a:rPr lang="en-US" dirty="0"/>
              <a:t>Let’s use our rotations we defined before:</a:t>
            </a:r>
          </a:p>
          <a:p>
            <a:r>
              <a:rPr lang="en-US" dirty="0"/>
              <a:t>Left and right rotations.</a:t>
            </a:r>
          </a:p>
        </p:txBody>
      </p:sp>
    </p:spTree>
    <p:extLst>
      <p:ext uri="{BB962C8B-B14F-4D97-AF65-F5344CB8AC3E}">
        <p14:creationId xmlns:p14="http://schemas.microsoft.com/office/powerpoint/2010/main" val="1619964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A1C4-AA56-4DF7-B233-989D9948A08D}"/>
              </a:ext>
            </a:extLst>
          </p:cNvPr>
          <p:cNvSpPr>
            <a:spLocks noGrp="1"/>
          </p:cNvSpPr>
          <p:nvPr>
            <p:ph type="title"/>
          </p:nvPr>
        </p:nvSpPr>
        <p:spPr/>
        <p:txBody>
          <a:bodyPr/>
          <a:lstStyle/>
          <a:p>
            <a:r>
              <a:rPr lang="en-US" dirty="0"/>
              <a:t>Right-Left Rotation</a:t>
            </a:r>
          </a:p>
        </p:txBody>
      </p:sp>
      <p:sp>
        <p:nvSpPr>
          <p:cNvPr id="3" name="Content Placeholder 2">
            <a:extLst>
              <a:ext uri="{FF2B5EF4-FFF2-40B4-BE49-F238E27FC236}">
                <a16:creationId xmlns:a16="http://schemas.microsoft.com/office/drawing/2014/main" id="{80956B60-B9AE-4869-B5F0-021E72B83B0B}"/>
              </a:ext>
            </a:extLst>
          </p:cNvPr>
          <p:cNvSpPr>
            <a:spLocks noGrp="1"/>
          </p:cNvSpPr>
          <p:nvPr>
            <p:ph idx="1"/>
          </p:nvPr>
        </p:nvSpPr>
        <p:spPr>
          <a:xfrm>
            <a:off x="2208213" y="1600200"/>
            <a:ext cx="9372600" cy="4114800"/>
          </a:xfrm>
        </p:spPr>
        <p:txBody>
          <a:bodyPr/>
          <a:lstStyle/>
          <a:p>
            <a:r>
              <a:rPr lang="en-US" dirty="0"/>
              <a:t>What we performed is called a R</a:t>
            </a:r>
            <a:r>
              <a:rPr lang="en-US" b="1" dirty="0"/>
              <a:t>ight-Left Rotation</a:t>
            </a:r>
            <a:r>
              <a:rPr lang="en-US" dirty="0"/>
              <a:t>.</a:t>
            </a:r>
          </a:p>
          <a:p>
            <a:pPr lvl="1"/>
            <a:r>
              <a:rPr lang="en-US" dirty="0"/>
              <a:t>With the root of the subtree, we reassign our pointers such that </a:t>
            </a:r>
            <a:r>
              <a:rPr lang="en-US" b="1" dirty="0" err="1"/>
              <a:t>root.right.left</a:t>
            </a:r>
            <a:r>
              <a:rPr lang="en-US" b="1" dirty="0"/>
              <a:t> becomes the new root of the subtree.</a:t>
            </a:r>
          </a:p>
          <a:p>
            <a:endParaRPr lang="en-US" dirty="0"/>
          </a:p>
        </p:txBody>
      </p:sp>
      <p:sp>
        <p:nvSpPr>
          <p:cNvPr id="4" name="Oval 3">
            <a:extLst>
              <a:ext uri="{FF2B5EF4-FFF2-40B4-BE49-F238E27FC236}">
                <a16:creationId xmlns:a16="http://schemas.microsoft.com/office/drawing/2014/main" id="{F8061811-7F4C-4111-8A4E-1F5FE56CC17A}"/>
              </a:ext>
            </a:extLst>
          </p:cNvPr>
          <p:cNvSpPr/>
          <p:nvPr/>
        </p:nvSpPr>
        <p:spPr>
          <a:xfrm>
            <a:off x="2299638" y="2750747"/>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1403736-5512-4E9F-B834-CF5329830DC4}"/>
              </a:ext>
            </a:extLst>
          </p:cNvPr>
          <p:cNvSpPr/>
          <p:nvPr/>
        </p:nvSpPr>
        <p:spPr>
          <a:xfrm>
            <a:off x="2533979" y="3790748"/>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B560E725-B39C-49A2-A627-8C82DA08364C}"/>
              </a:ext>
            </a:extLst>
          </p:cNvPr>
          <p:cNvCxnSpPr>
            <a:cxnSpLocks/>
            <a:stCxn id="4" idx="5"/>
            <a:endCxn id="7" idx="0"/>
          </p:cNvCxnSpPr>
          <p:nvPr/>
        </p:nvCxnSpPr>
        <p:spPr>
          <a:xfrm>
            <a:off x="2635626" y="3085233"/>
            <a:ext cx="459405" cy="14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94ED3C6-7E03-4F8B-9687-1DA242B5D055}"/>
              </a:ext>
            </a:extLst>
          </p:cNvPr>
          <p:cNvSpPr/>
          <p:nvPr/>
        </p:nvSpPr>
        <p:spPr>
          <a:xfrm>
            <a:off x="2898214" y="3231630"/>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8" name="Straight Connector 7">
            <a:extLst>
              <a:ext uri="{FF2B5EF4-FFF2-40B4-BE49-F238E27FC236}">
                <a16:creationId xmlns:a16="http://schemas.microsoft.com/office/drawing/2014/main" id="{D0F57E8C-1347-4B82-9319-EEC55FC7A74C}"/>
              </a:ext>
            </a:extLst>
          </p:cNvPr>
          <p:cNvCxnSpPr>
            <a:cxnSpLocks/>
            <a:stCxn id="5" idx="5"/>
            <a:endCxn id="14" idx="0"/>
          </p:cNvCxnSpPr>
          <p:nvPr/>
        </p:nvCxnSpPr>
        <p:spPr>
          <a:xfrm>
            <a:off x="2869967" y="4125234"/>
            <a:ext cx="171730" cy="284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DE4DDD-EFD1-43BD-854A-1073954A1EF3}"/>
              </a:ext>
            </a:extLst>
          </p:cNvPr>
          <p:cNvCxnSpPr>
            <a:cxnSpLocks/>
            <a:stCxn id="4" idx="3"/>
            <a:endCxn id="10" idx="0"/>
          </p:cNvCxnSpPr>
          <p:nvPr/>
        </p:nvCxnSpPr>
        <p:spPr>
          <a:xfrm flipH="1">
            <a:off x="2073351" y="3085233"/>
            <a:ext cx="283933" cy="17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A2AD1A02-0CAF-4F6E-906A-2D3B9619392D}"/>
              </a:ext>
            </a:extLst>
          </p:cNvPr>
          <p:cNvSpPr/>
          <p:nvPr/>
        </p:nvSpPr>
        <p:spPr>
          <a:xfrm>
            <a:off x="1950373" y="325975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Connector 10">
            <a:extLst>
              <a:ext uri="{FF2B5EF4-FFF2-40B4-BE49-F238E27FC236}">
                <a16:creationId xmlns:a16="http://schemas.microsoft.com/office/drawing/2014/main" id="{C144B6FE-4E18-46A2-BB30-51FF538B54CD}"/>
              </a:ext>
            </a:extLst>
          </p:cNvPr>
          <p:cNvCxnSpPr>
            <a:cxnSpLocks/>
            <a:stCxn id="5" idx="3"/>
            <a:endCxn id="12" idx="0"/>
          </p:cNvCxnSpPr>
          <p:nvPr/>
        </p:nvCxnSpPr>
        <p:spPr>
          <a:xfrm flipH="1">
            <a:off x="2393214" y="4125234"/>
            <a:ext cx="198411" cy="297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E7520485-FC99-406E-A4FD-A8106C6FB015}"/>
              </a:ext>
            </a:extLst>
          </p:cNvPr>
          <p:cNvSpPr/>
          <p:nvPr/>
        </p:nvSpPr>
        <p:spPr>
          <a:xfrm>
            <a:off x="2270236" y="4422970"/>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3" name="Straight Connector 12">
            <a:extLst>
              <a:ext uri="{FF2B5EF4-FFF2-40B4-BE49-F238E27FC236}">
                <a16:creationId xmlns:a16="http://schemas.microsoft.com/office/drawing/2014/main" id="{6BA647B3-7E08-42E9-8B0A-43510F113E7F}"/>
              </a:ext>
            </a:extLst>
          </p:cNvPr>
          <p:cNvCxnSpPr>
            <a:cxnSpLocks/>
            <a:stCxn id="7" idx="3"/>
            <a:endCxn id="5" idx="0"/>
          </p:cNvCxnSpPr>
          <p:nvPr/>
        </p:nvCxnSpPr>
        <p:spPr>
          <a:xfrm flipH="1">
            <a:off x="2730796" y="3566116"/>
            <a:ext cx="225064" cy="2246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97191B62-382D-4CFE-8DFB-FD447C7E91B5}"/>
              </a:ext>
            </a:extLst>
          </p:cNvPr>
          <p:cNvSpPr/>
          <p:nvPr/>
        </p:nvSpPr>
        <p:spPr>
          <a:xfrm>
            <a:off x="2918719" y="440960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5" name="Straight Connector 14">
            <a:extLst>
              <a:ext uri="{FF2B5EF4-FFF2-40B4-BE49-F238E27FC236}">
                <a16:creationId xmlns:a16="http://schemas.microsoft.com/office/drawing/2014/main" id="{4F08FD31-8093-4D35-AFB3-502FA8CEEC75}"/>
              </a:ext>
            </a:extLst>
          </p:cNvPr>
          <p:cNvCxnSpPr>
            <a:cxnSpLocks/>
            <a:stCxn id="7" idx="5"/>
            <a:endCxn id="16" idx="0"/>
          </p:cNvCxnSpPr>
          <p:nvPr/>
        </p:nvCxnSpPr>
        <p:spPr>
          <a:xfrm>
            <a:off x="3234202" y="3566116"/>
            <a:ext cx="190386" cy="2612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D0D8DE2B-9EC3-4D8B-9179-AF60F00E478F}"/>
              </a:ext>
            </a:extLst>
          </p:cNvPr>
          <p:cNvSpPr/>
          <p:nvPr/>
        </p:nvSpPr>
        <p:spPr>
          <a:xfrm>
            <a:off x="3301610" y="3827343"/>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7" name="Oval 16">
            <a:extLst>
              <a:ext uri="{FF2B5EF4-FFF2-40B4-BE49-F238E27FC236}">
                <a16:creationId xmlns:a16="http://schemas.microsoft.com/office/drawing/2014/main" id="{5E1B5147-3489-451D-90F4-F520FC2CC532}"/>
              </a:ext>
            </a:extLst>
          </p:cNvPr>
          <p:cNvSpPr/>
          <p:nvPr/>
        </p:nvSpPr>
        <p:spPr>
          <a:xfrm>
            <a:off x="6928199" y="3075185"/>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DAB3DA21-5275-4EEB-B581-81454D99A88A}"/>
              </a:ext>
            </a:extLst>
          </p:cNvPr>
          <p:cNvSpPr/>
          <p:nvPr/>
        </p:nvSpPr>
        <p:spPr>
          <a:xfrm>
            <a:off x="7583504" y="2633459"/>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19" name="Straight Connector 18">
            <a:extLst>
              <a:ext uri="{FF2B5EF4-FFF2-40B4-BE49-F238E27FC236}">
                <a16:creationId xmlns:a16="http://schemas.microsoft.com/office/drawing/2014/main" id="{7149BB67-5BCA-4B14-8814-2A2B60C43ED8}"/>
              </a:ext>
            </a:extLst>
          </p:cNvPr>
          <p:cNvCxnSpPr>
            <a:cxnSpLocks/>
            <a:stCxn id="17" idx="5"/>
            <a:endCxn id="24" idx="0"/>
          </p:cNvCxnSpPr>
          <p:nvPr/>
        </p:nvCxnSpPr>
        <p:spPr>
          <a:xfrm>
            <a:off x="7264187" y="3409671"/>
            <a:ext cx="252485" cy="367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115E42E-15BD-43EE-B50E-15BAAF7B536D}"/>
              </a:ext>
            </a:extLst>
          </p:cNvPr>
          <p:cNvSpPr/>
          <p:nvPr/>
        </p:nvSpPr>
        <p:spPr>
          <a:xfrm>
            <a:off x="8216141" y="3032067"/>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21" name="Straight Connector 20">
            <a:extLst>
              <a:ext uri="{FF2B5EF4-FFF2-40B4-BE49-F238E27FC236}">
                <a16:creationId xmlns:a16="http://schemas.microsoft.com/office/drawing/2014/main" id="{0D9A793A-5AA0-4C33-A898-D2EA85F205C4}"/>
              </a:ext>
            </a:extLst>
          </p:cNvPr>
          <p:cNvCxnSpPr>
            <a:cxnSpLocks/>
            <a:stCxn id="18" idx="5"/>
            <a:endCxn id="20" idx="0"/>
          </p:cNvCxnSpPr>
          <p:nvPr/>
        </p:nvCxnSpPr>
        <p:spPr>
          <a:xfrm>
            <a:off x="7919492" y="2967945"/>
            <a:ext cx="493466" cy="64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E4F2FD-2AC8-4201-AE33-995ED07AAFD7}"/>
              </a:ext>
            </a:extLst>
          </p:cNvPr>
          <p:cNvCxnSpPr>
            <a:cxnSpLocks/>
            <a:stCxn id="17" idx="3"/>
            <a:endCxn id="23" idx="0"/>
          </p:cNvCxnSpPr>
          <p:nvPr/>
        </p:nvCxnSpPr>
        <p:spPr>
          <a:xfrm flipH="1">
            <a:off x="6747047" y="3409671"/>
            <a:ext cx="238798" cy="370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C9EDBCAE-54BB-4C23-92D2-7CFF26B491BD}"/>
              </a:ext>
            </a:extLst>
          </p:cNvPr>
          <p:cNvSpPr/>
          <p:nvPr/>
        </p:nvSpPr>
        <p:spPr>
          <a:xfrm>
            <a:off x="6624069" y="3780556"/>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Isosceles Triangle 23">
            <a:extLst>
              <a:ext uri="{FF2B5EF4-FFF2-40B4-BE49-F238E27FC236}">
                <a16:creationId xmlns:a16="http://schemas.microsoft.com/office/drawing/2014/main" id="{D9569B38-BDD2-48EF-9766-B22BB5C39446}"/>
              </a:ext>
            </a:extLst>
          </p:cNvPr>
          <p:cNvSpPr/>
          <p:nvPr/>
        </p:nvSpPr>
        <p:spPr>
          <a:xfrm>
            <a:off x="7393694" y="3777302"/>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5" name="Straight Connector 24">
            <a:extLst>
              <a:ext uri="{FF2B5EF4-FFF2-40B4-BE49-F238E27FC236}">
                <a16:creationId xmlns:a16="http://schemas.microsoft.com/office/drawing/2014/main" id="{08795D06-844A-40A6-A321-A5F4D7FF2F32}"/>
              </a:ext>
            </a:extLst>
          </p:cNvPr>
          <p:cNvCxnSpPr>
            <a:cxnSpLocks/>
            <a:stCxn id="20" idx="3"/>
            <a:endCxn id="26" idx="0"/>
          </p:cNvCxnSpPr>
          <p:nvPr/>
        </p:nvCxnSpPr>
        <p:spPr>
          <a:xfrm flipH="1">
            <a:off x="8084815" y="3366553"/>
            <a:ext cx="188972"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8EB304C4-506C-4074-AA1F-9CB7D4AA86DA}"/>
              </a:ext>
            </a:extLst>
          </p:cNvPr>
          <p:cNvSpPr/>
          <p:nvPr/>
        </p:nvSpPr>
        <p:spPr>
          <a:xfrm>
            <a:off x="7961837" y="3783954"/>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7" name="Straight Connector 26">
            <a:extLst>
              <a:ext uri="{FF2B5EF4-FFF2-40B4-BE49-F238E27FC236}">
                <a16:creationId xmlns:a16="http://schemas.microsoft.com/office/drawing/2014/main" id="{B569161C-C1E9-47ED-A24D-3CF066B21C4E}"/>
              </a:ext>
            </a:extLst>
          </p:cNvPr>
          <p:cNvCxnSpPr>
            <a:cxnSpLocks/>
            <a:stCxn id="20" idx="5"/>
            <a:endCxn id="28" idx="0"/>
          </p:cNvCxnSpPr>
          <p:nvPr/>
        </p:nvCxnSpPr>
        <p:spPr>
          <a:xfrm>
            <a:off x="8552129" y="3366553"/>
            <a:ext cx="326514"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3BD39C8F-59BA-444C-86EA-AECBEE08DFDF}"/>
              </a:ext>
            </a:extLst>
          </p:cNvPr>
          <p:cNvSpPr/>
          <p:nvPr/>
        </p:nvSpPr>
        <p:spPr>
          <a:xfrm>
            <a:off x="8755665" y="3783954"/>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9" name="Straight Connector 28">
            <a:extLst>
              <a:ext uri="{FF2B5EF4-FFF2-40B4-BE49-F238E27FC236}">
                <a16:creationId xmlns:a16="http://schemas.microsoft.com/office/drawing/2014/main" id="{CD74077F-2A2C-4B74-8D3A-CAED358BD29D}"/>
              </a:ext>
            </a:extLst>
          </p:cNvPr>
          <p:cNvCxnSpPr>
            <a:stCxn id="18" idx="3"/>
            <a:endCxn id="17" idx="0"/>
          </p:cNvCxnSpPr>
          <p:nvPr/>
        </p:nvCxnSpPr>
        <p:spPr>
          <a:xfrm flipH="1">
            <a:off x="7125016" y="2967945"/>
            <a:ext cx="516134" cy="107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29951032-9EC0-4152-852C-C08098E50EC1}"/>
              </a:ext>
            </a:extLst>
          </p:cNvPr>
          <p:cNvSpPr/>
          <p:nvPr/>
        </p:nvSpPr>
        <p:spPr>
          <a:xfrm>
            <a:off x="3363839" y="2700889"/>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Arrow: Curved Down 61">
            <a:extLst>
              <a:ext uri="{FF2B5EF4-FFF2-40B4-BE49-F238E27FC236}">
                <a16:creationId xmlns:a16="http://schemas.microsoft.com/office/drawing/2014/main" id="{2CE79D35-1A79-4AD0-AC5C-ABB7DA9A50C6}"/>
              </a:ext>
            </a:extLst>
          </p:cNvPr>
          <p:cNvSpPr/>
          <p:nvPr/>
        </p:nvSpPr>
        <p:spPr>
          <a:xfrm rot="18573166">
            <a:off x="2324094" y="3344945"/>
            <a:ext cx="577941" cy="252329"/>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Oval 88">
            <a:extLst>
              <a:ext uri="{FF2B5EF4-FFF2-40B4-BE49-F238E27FC236}">
                <a16:creationId xmlns:a16="http://schemas.microsoft.com/office/drawing/2014/main" id="{283D4AC2-F204-4840-B32B-E32CDC3AF677}"/>
              </a:ext>
            </a:extLst>
          </p:cNvPr>
          <p:cNvSpPr/>
          <p:nvPr/>
        </p:nvSpPr>
        <p:spPr>
          <a:xfrm>
            <a:off x="4558189" y="2702390"/>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90" name="Oval 89">
            <a:extLst>
              <a:ext uri="{FF2B5EF4-FFF2-40B4-BE49-F238E27FC236}">
                <a16:creationId xmlns:a16="http://schemas.microsoft.com/office/drawing/2014/main" id="{5DCCFDD3-2535-498F-8A32-CC51C0B25552}"/>
              </a:ext>
            </a:extLst>
          </p:cNvPr>
          <p:cNvSpPr/>
          <p:nvPr/>
        </p:nvSpPr>
        <p:spPr>
          <a:xfrm>
            <a:off x="5029591" y="3196746"/>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91" name="Straight Connector 90">
            <a:extLst>
              <a:ext uri="{FF2B5EF4-FFF2-40B4-BE49-F238E27FC236}">
                <a16:creationId xmlns:a16="http://schemas.microsoft.com/office/drawing/2014/main" id="{13D1F524-08DD-4233-89FD-23F90BB2420C}"/>
              </a:ext>
            </a:extLst>
          </p:cNvPr>
          <p:cNvCxnSpPr>
            <a:cxnSpLocks/>
            <a:stCxn id="89" idx="5"/>
            <a:endCxn id="90" idx="0"/>
          </p:cNvCxnSpPr>
          <p:nvPr/>
        </p:nvCxnSpPr>
        <p:spPr>
          <a:xfrm>
            <a:off x="4894177" y="3036876"/>
            <a:ext cx="332231" cy="159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7D0DCFFB-1555-47C8-967E-895114CE132B}"/>
              </a:ext>
            </a:extLst>
          </p:cNvPr>
          <p:cNvSpPr/>
          <p:nvPr/>
        </p:nvSpPr>
        <p:spPr>
          <a:xfrm>
            <a:off x="5423225" y="3727122"/>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3" name="Straight Connector 92">
            <a:extLst>
              <a:ext uri="{FF2B5EF4-FFF2-40B4-BE49-F238E27FC236}">
                <a16:creationId xmlns:a16="http://schemas.microsoft.com/office/drawing/2014/main" id="{D6A37FFE-626A-40FB-8B46-97257BC1358E}"/>
              </a:ext>
            </a:extLst>
          </p:cNvPr>
          <p:cNvCxnSpPr>
            <a:cxnSpLocks/>
            <a:stCxn id="90" idx="5"/>
            <a:endCxn id="92" idx="0"/>
          </p:cNvCxnSpPr>
          <p:nvPr/>
        </p:nvCxnSpPr>
        <p:spPr>
          <a:xfrm>
            <a:off x="5365579" y="3531232"/>
            <a:ext cx="254463" cy="195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7E9515-EC52-4398-95BB-4A53A0F61571}"/>
              </a:ext>
            </a:extLst>
          </p:cNvPr>
          <p:cNvCxnSpPr>
            <a:cxnSpLocks/>
            <a:stCxn id="89" idx="3"/>
            <a:endCxn id="95" idx="0"/>
          </p:cNvCxnSpPr>
          <p:nvPr/>
        </p:nvCxnSpPr>
        <p:spPr>
          <a:xfrm flipH="1">
            <a:off x="4331902" y="3036876"/>
            <a:ext cx="283933" cy="17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Isosceles Triangle 94">
            <a:extLst>
              <a:ext uri="{FF2B5EF4-FFF2-40B4-BE49-F238E27FC236}">
                <a16:creationId xmlns:a16="http://schemas.microsoft.com/office/drawing/2014/main" id="{B217FF91-A69F-409A-BFBB-5B38CB0848E1}"/>
              </a:ext>
            </a:extLst>
          </p:cNvPr>
          <p:cNvSpPr/>
          <p:nvPr/>
        </p:nvSpPr>
        <p:spPr>
          <a:xfrm>
            <a:off x="4208924" y="3211398"/>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96" name="Straight Connector 95">
            <a:extLst>
              <a:ext uri="{FF2B5EF4-FFF2-40B4-BE49-F238E27FC236}">
                <a16:creationId xmlns:a16="http://schemas.microsoft.com/office/drawing/2014/main" id="{39808FC3-00EC-4958-9CC6-BB4839DB1B46}"/>
              </a:ext>
            </a:extLst>
          </p:cNvPr>
          <p:cNvCxnSpPr>
            <a:cxnSpLocks/>
            <a:stCxn id="90" idx="3"/>
            <a:endCxn id="97" idx="0"/>
          </p:cNvCxnSpPr>
          <p:nvPr/>
        </p:nvCxnSpPr>
        <p:spPr>
          <a:xfrm flipH="1">
            <a:off x="4891714" y="3531232"/>
            <a:ext cx="195523" cy="2496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Isosceles Triangle 96">
            <a:extLst>
              <a:ext uri="{FF2B5EF4-FFF2-40B4-BE49-F238E27FC236}">
                <a16:creationId xmlns:a16="http://schemas.microsoft.com/office/drawing/2014/main" id="{598330A1-4DC2-444B-83A3-ABB8C966243A}"/>
              </a:ext>
            </a:extLst>
          </p:cNvPr>
          <p:cNvSpPr/>
          <p:nvPr/>
        </p:nvSpPr>
        <p:spPr>
          <a:xfrm>
            <a:off x="4768736" y="3780847"/>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98" name="Straight Connector 97">
            <a:extLst>
              <a:ext uri="{FF2B5EF4-FFF2-40B4-BE49-F238E27FC236}">
                <a16:creationId xmlns:a16="http://schemas.microsoft.com/office/drawing/2014/main" id="{87463EBC-64CF-4075-9A1E-F3B848263824}"/>
              </a:ext>
            </a:extLst>
          </p:cNvPr>
          <p:cNvCxnSpPr>
            <a:cxnSpLocks/>
            <a:stCxn id="92" idx="3"/>
            <a:endCxn id="99" idx="0"/>
          </p:cNvCxnSpPr>
          <p:nvPr/>
        </p:nvCxnSpPr>
        <p:spPr>
          <a:xfrm flipH="1">
            <a:off x="5300248" y="4061608"/>
            <a:ext cx="180623" cy="29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Isosceles Triangle 98">
            <a:extLst>
              <a:ext uri="{FF2B5EF4-FFF2-40B4-BE49-F238E27FC236}">
                <a16:creationId xmlns:a16="http://schemas.microsoft.com/office/drawing/2014/main" id="{ED2C588E-2BEA-4D74-A91A-56203D903E38}"/>
              </a:ext>
            </a:extLst>
          </p:cNvPr>
          <p:cNvSpPr/>
          <p:nvPr/>
        </p:nvSpPr>
        <p:spPr>
          <a:xfrm>
            <a:off x="5177270" y="4361248"/>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00" name="Straight Connector 99">
            <a:extLst>
              <a:ext uri="{FF2B5EF4-FFF2-40B4-BE49-F238E27FC236}">
                <a16:creationId xmlns:a16="http://schemas.microsoft.com/office/drawing/2014/main" id="{693C181D-DE11-4B98-8F28-41AE60CB873D}"/>
              </a:ext>
            </a:extLst>
          </p:cNvPr>
          <p:cNvCxnSpPr>
            <a:cxnSpLocks/>
            <a:stCxn id="92" idx="5"/>
            <a:endCxn id="101" idx="0"/>
          </p:cNvCxnSpPr>
          <p:nvPr/>
        </p:nvCxnSpPr>
        <p:spPr>
          <a:xfrm>
            <a:off x="5759213" y="4061608"/>
            <a:ext cx="141787" cy="275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Isosceles Triangle 100">
            <a:extLst>
              <a:ext uri="{FF2B5EF4-FFF2-40B4-BE49-F238E27FC236}">
                <a16:creationId xmlns:a16="http://schemas.microsoft.com/office/drawing/2014/main" id="{2BD763BB-5911-45A5-BA02-C7ACE7A13902}"/>
              </a:ext>
            </a:extLst>
          </p:cNvPr>
          <p:cNvSpPr/>
          <p:nvPr/>
        </p:nvSpPr>
        <p:spPr>
          <a:xfrm>
            <a:off x="5778022" y="4337464"/>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2" name="Arrow: Right 101">
            <a:extLst>
              <a:ext uri="{FF2B5EF4-FFF2-40B4-BE49-F238E27FC236}">
                <a16:creationId xmlns:a16="http://schemas.microsoft.com/office/drawing/2014/main" id="{CB2A6F3A-8D0A-45D3-BD25-816C29BB7BA7}"/>
              </a:ext>
            </a:extLst>
          </p:cNvPr>
          <p:cNvSpPr/>
          <p:nvPr/>
        </p:nvSpPr>
        <p:spPr>
          <a:xfrm>
            <a:off x="6096000" y="2665012"/>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 name="Arrow: Curved Down 102">
            <a:extLst>
              <a:ext uri="{FF2B5EF4-FFF2-40B4-BE49-F238E27FC236}">
                <a16:creationId xmlns:a16="http://schemas.microsoft.com/office/drawing/2014/main" id="{99BB8B42-928C-4AB8-83DC-16A3644095AB}"/>
              </a:ext>
            </a:extLst>
          </p:cNvPr>
          <p:cNvSpPr/>
          <p:nvPr/>
        </p:nvSpPr>
        <p:spPr>
          <a:xfrm rot="2550778" flipH="1">
            <a:off x="5031843" y="2704911"/>
            <a:ext cx="659202" cy="274578"/>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
            <a:extLst>
              <a:ext uri="{FF2B5EF4-FFF2-40B4-BE49-F238E27FC236}">
                <a16:creationId xmlns:a16="http://schemas.microsoft.com/office/drawing/2014/main" id="{D54408B7-A18F-461A-85CF-B3703249884B}"/>
              </a:ext>
            </a:extLst>
          </p:cNvPr>
          <p:cNvSpPr>
            <a:spLocks noChangeArrowheads="1"/>
          </p:cNvSpPr>
          <p:nvPr/>
        </p:nvSpPr>
        <p:spPr bwMode="auto">
          <a:xfrm>
            <a:off x="2284036" y="4931705"/>
            <a:ext cx="6032421"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rightLeftRotate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root)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276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p:nvPr>
        </p:nvSpPr>
        <p:spPr/>
        <p:txBody>
          <a:bodyPr/>
          <a:lstStyle/>
          <a:p>
            <a:r>
              <a:rPr lang="en-US" dirty="0"/>
              <a:t>Unbalanced BST’s Visually</a:t>
            </a:r>
          </a:p>
        </p:txBody>
      </p:sp>
      <p:sp>
        <p:nvSpPr>
          <p:cNvPr id="6" name="Oval 5">
            <a:extLst>
              <a:ext uri="{FF2B5EF4-FFF2-40B4-BE49-F238E27FC236}">
                <a16:creationId xmlns:a16="http://schemas.microsoft.com/office/drawing/2014/main" id="{F0EA9E51-A49D-409E-BB0A-AFE59FAABA68}"/>
              </a:ext>
            </a:extLst>
          </p:cNvPr>
          <p:cNvSpPr/>
          <p:nvPr/>
        </p:nvSpPr>
        <p:spPr>
          <a:xfrm>
            <a:off x="7360049" y="17816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3C68F8-3C13-4564-B7B1-123D861F4030}"/>
              </a:ext>
            </a:extLst>
          </p:cNvPr>
          <p:cNvSpPr/>
          <p:nvPr/>
        </p:nvSpPr>
        <p:spPr>
          <a:xfrm>
            <a:off x="7905689" y="248944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21303" y="248944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364096" y="32818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6041779" y="412431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22462" y="2290315"/>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874159" y="2290315"/>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665255" y="2998098"/>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9" idx="3"/>
            <a:endCxn id="10" idx="0"/>
          </p:cNvCxnSpPr>
          <p:nvPr/>
        </p:nvCxnSpPr>
        <p:spPr>
          <a:xfrm flipH="1">
            <a:off x="6342938" y="3790542"/>
            <a:ext cx="109365" cy="3337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3945606" y="178166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CA6CE5-5F32-49E4-9A23-B1C50921645A}"/>
              </a:ext>
            </a:extLst>
          </p:cNvPr>
          <p:cNvSpPr/>
          <p:nvPr/>
        </p:nvSpPr>
        <p:spPr>
          <a:xfrm>
            <a:off x="4579844" y="25212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418067" y="251240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174590" y="32818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719226" y="2290316"/>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459716" y="2290316"/>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093954" y="3029850"/>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475749" y="3029850"/>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51CAA23-5DA2-460A-907A-5322AED2D92C}"/>
              </a:ext>
            </a:extLst>
          </p:cNvPr>
          <p:cNvSpPr/>
          <p:nvPr/>
        </p:nvSpPr>
        <p:spPr>
          <a:xfrm>
            <a:off x="4560197" y="414802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8A0A37-E3C1-419B-AE45-545E4B7E5988}"/>
              </a:ext>
            </a:extLst>
          </p:cNvPr>
          <p:cNvSpPr/>
          <p:nvPr/>
        </p:nvSpPr>
        <p:spPr>
          <a:xfrm>
            <a:off x="5054629" y="32818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706895" y="412431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7" idx="3"/>
            <a:endCxn id="38" idx="0"/>
          </p:cNvCxnSpPr>
          <p:nvPr/>
        </p:nvCxnSpPr>
        <p:spPr>
          <a:xfrm flipH="1">
            <a:off x="4008054" y="3790544"/>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273BECC-214A-4F7E-91D8-563F73E43776}"/>
              </a:ext>
            </a:extLst>
          </p:cNvPr>
          <p:cNvCxnSpPr>
            <a:cxnSpLocks/>
            <a:stCxn id="27" idx="5"/>
            <a:endCxn id="34" idx="0"/>
          </p:cNvCxnSpPr>
          <p:nvPr/>
        </p:nvCxnSpPr>
        <p:spPr>
          <a:xfrm>
            <a:off x="4688700" y="3790544"/>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355255" y="178304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6B68C85-82D9-44A2-B66D-B5CF3BC5EB14}"/>
              </a:ext>
            </a:extLst>
          </p:cNvPr>
          <p:cNvSpPr/>
          <p:nvPr/>
        </p:nvSpPr>
        <p:spPr>
          <a:xfrm>
            <a:off x="9493774" y="253740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794933" y="2291698"/>
            <a:ext cx="648529" cy="2457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07884" y="3046055"/>
            <a:ext cx="435578" cy="1071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9653252" y="394674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10142303" y="31531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58" idx="3"/>
            <a:endCxn id="57" idx="0"/>
          </p:cNvCxnSpPr>
          <p:nvPr/>
        </p:nvCxnSpPr>
        <p:spPr>
          <a:xfrm flipH="1">
            <a:off x="9954411" y="3661844"/>
            <a:ext cx="276099" cy="2848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016598" y="178166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CB38ADF-8616-4106-8E68-894B3ACFF674}"/>
              </a:ext>
            </a:extLst>
          </p:cNvPr>
          <p:cNvSpPr/>
          <p:nvPr/>
        </p:nvSpPr>
        <p:spPr>
          <a:xfrm>
            <a:off x="1605896" y="255075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1530708" y="2290316"/>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5" idx="5"/>
            <a:endCxn id="78" idx="0"/>
          </p:cNvCxnSpPr>
          <p:nvPr/>
        </p:nvCxnSpPr>
        <p:spPr>
          <a:xfrm>
            <a:off x="2120006" y="3059403"/>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2044766" y="32818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18B53DF-2239-4DDB-85B9-CA411DCD4187}"/>
              </a:ext>
            </a:extLst>
          </p:cNvPr>
          <p:cNvSpPr/>
          <p:nvPr/>
        </p:nvSpPr>
        <p:spPr>
          <a:xfrm>
            <a:off x="8678784" y="413575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66F23EB-506F-4DB5-AA66-FC5BEDD89C2F}"/>
              </a:ext>
            </a:extLst>
          </p:cNvPr>
          <p:cNvSpPr/>
          <p:nvPr/>
        </p:nvSpPr>
        <p:spPr>
          <a:xfrm>
            <a:off x="8302693" y="32689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58F606D-5A77-4B83-AEAA-DAE28132D4C0}"/>
              </a:ext>
            </a:extLst>
          </p:cNvPr>
          <p:cNvCxnSpPr>
            <a:cxnSpLocks/>
            <a:stCxn id="7" idx="5"/>
            <a:endCxn id="43" idx="0"/>
          </p:cNvCxnSpPr>
          <p:nvPr/>
        </p:nvCxnSpPr>
        <p:spPr>
          <a:xfrm>
            <a:off x="8419799" y="2998097"/>
            <a:ext cx="184053" cy="270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99838E5-0161-444D-A465-17081760D33F}"/>
              </a:ext>
            </a:extLst>
          </p:cNvPr>
          <p:cNvCxnSpPr>
            <a:cxnSpLocks/>
            <a:stCxn id="43" idx="5"/>
            <a:endCxn id="41" idx="0"/>
          </p:cNvCxnSpPr>
          <p:nvPr/>
        </p:nvCxnSpPr>
        <p:spPr>
          <a:xfrm>
            <a:off x="8816803" y="3777614"/>
            <a:ext cx="163140"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9241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A1C4-AA56-4DF7-B233-989D9948A08D}"/>
              </a:ext>
            </a:extLst>
          </p:cNvPr>
          <p:cNvSpPr>
            <a:spLocks noGrp="1"/>
          </p:cNvSpPr>
          <p:nvPr>
            <p:ph type="title"/>
          </p:nvPr>
        </p:nvSpPr>
        <p:spPr/>
        <p:txBody>
          <a:bodyPr/>
          <a:lstStyle/>
          <a:p>
            <a:r>
              <a:rPr lang="en-US" dirty="0"/>
              <a:t>Left-Right Rotation </a:t>
            </a:r>
            <a:r>
              <a:rPr lang="en-US" dirty="0">
                <a:highlight>
                  <a:srgbClr val="FFFF00"/>
                </a:highlight>
              </a:rPr>
              <a:t>(Activity 4)</a:t>
            </a:r>
          </a:p>
        </p:txBody>
      </p:sp>
      <p:sp>
        <p:nvSpPr>
          <p:cNvPr id="3" name="Content Placeholder 2">
            <a:extLst>
              <a:ext uri="{FF2B5EF4-FFF2-40B4-BE49-F238E27FC236}">
                <a16:creationId xmlns:a16="http://schemas.microsoft.com/office/drawing/2014/main" id="{80956B60-B9AE-4869-B5F0-021E72B83B0B}"/>
              </a:ext>
            </a:extLst>
          </p:cNvPr>
          <p:cNvSpPr>
            <a:spLocks noGrp="1"/>
          </p:cNvSpPr>
          <p:nvPr>
            <p:ph idx="1"/>
          </p:nvPr>
        </p:nvSpPr>
        <p:spPr>
          <a:xfrm>
            <a:off x="2208213" y="1600200"/>
            <a:ext cx="9372600" cy="4114800"/>
          </a:xfrm>
        </p:spPr>
        <p:txBody>
          <a:bodyPr/>
          <a:lstStyle/>
          <a:p>
            <a:r>
              <a:rPr lang="en-US" dirty="0"/>
              <a:t>What we performed is called a Left-Right Rotation.</a:t>
            </a:r>
          </a:p>
          <a:p>
            <a:pPr lvl="1"/>
            <a:r>
              <a:rPr lang="en-US" dirty="0"/>
              <a:t>With the root of the subtree, we reassign our pointers such that </a:t>
            </a:r>
            <a:r>
              <a:rPr lang="en-US" b="1" dirty="0" err="1"/>
              <a:t>root.left.right</a:t>
            </a:r>
            <a:r>
              <a:rPr lang="en-US" b="1" dirty="0"/>
              <a:t> becomes the new root of the subtree.</a:t>
            </a:r>
          </a:p>
          <a:p>
            <a:endParaRPr lang="en-US" dirty="0"/>
          </a:p>
        </p:txBody>
      </p:sp>
    </p:spTree>
    <p:extLst>
      <p:ext uri="{BB962C8B-B14F-4D97-AF65-F5344CB8AC3E}">
        <p14:creationId xmlns:p14="http://schemas.microsoft.com/office/powerpoint/2010/main" val="660418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A1C4-AA56-4DF7-B233-989D9948A08D}"/>
              </a:ext>
            </a:extLst>
          </p:cNvPr>
          <p:cNvSpPr>
            <a:spLocks noGrp="1"/>
          </p:cNvSpPr>
          <p:nvPr>
            <p:ph type="title"/>
          </p:nvPr>
        </p:nvSpPr>
        <p:spPr/>
        <p:txBody>
          <a:bodyPr/>
          <a:lstStyle/>
          <a:p>
            <a:r>
              <a:rPr lang="en-US" dirty="0"/>
              <a:t>Left-Right Rotation </a:t>
            </a:r>
            <a:r>
              <a:rPr lang="en-US" dirty="0">
                <a:highlight>
                  <a:srgbClr val="FFFF00"/>
                </a:highlight>
              </a:rPr>
              <a:t>(Activity 4)</a:t>
            </a:r>
          </a:p>
        </p:txBody>
      </p:sp>
      <p:sp>
        <p:nvSpPr>
          <p:cNvPr id="3" name="Content Placeholder 2">
            <a:extLst>
              <a:ext uri="{FF2B5EF4-FFF2-40B4-BE49-F238E27FC236}">
                <a16:creationId xmlns:a16="http://schemas.microsoft.com/office/drawing/2014/main" id="{80956B60-B9AE-4869-B5F0-021E72B83B0B}"/>
              </a:ext>
            </a:extLst>
          </p:cNvPr>
          <p:cNvSpPr>
            <a:spLocks noGrp="1"/>
          </p:cNvSpPr>
          <p:nvPr>
            <p:ph idx="1"/>
          </p:nvPr>
        </p:nvSpPr>
        <p:spPr>
          <a:xfrm>
            <a:off x="2208213" y="1600200"/>
            <a:ext cx="9372600" cy="4114800"/>
          </a:xfrm>
        </p:spPr>
        <p:txBody>
          <a:bodyPr/>
          <a:lstStyle/>
          <a:p>
            <a:r>
              <a:rPr lang="en-US" dirty="0"/>
              <a:t>What we performed is called a Left-Right Rotation.</a:t>
            </a:r>
          </a:p>
          <a:p>
            <a:pPr lvl="1"/>
            <a:r>
              <a:rPr lang="en-US" dirty="0"/>
              <a:t>With the root of the subtree, we reassign our pointers such that </a:t>
            </a:r>
            <a:r>
              <a:rPr lang="en-US" b="1" dirty="0" err="1"/>
              <a:t>root.left.right</a:t>
            </a:r>
            <a:r>
              <a:rPr lang="en-US" b="1" dirty="0"/>
              <a:t> becomes the new root of the subtree.</a:t>
            </a:r>
          </a:p>
          <a:p>
            <a:endParaRPr lang="en-US" dirty="0"/>
          </a:p>
        </p:txBody>
      </p:sp>
      <p:sp>
        <p:nvSpPr>
          <p:cNvPr id="4" name="Oval 3">
            <a:extLst>
              <a:ext uri="{FF2B5EF4-FFF2-40B4-BE49-F238E27FC236}">
                <a16:creationId xmlns:a16="http://schemas.microsoft.com/office/drawing/2014/main" id="{F8061811-7F4C-4111-8A4E-1F5FE56CC17A}"/>
              </a:ext>
            </a:extLst>
          </p:cNvPr>
          <p:cNvSpPr/>
          <p:nvPr/>
        </p:nvSpPr>
        <p:spPr>
          <a:xfrm>
            <a:off x="2115704" y="3245650"/>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1403736-5512-4E9F-B834-CF5329830DC4}"/>
              </a:ext>
            </a:extLst>
          </p:cNvPr>
          <p:cNvSpPr/>
          <p:nvPr/>
        </p:nvSpPr>
        <p:spPr>
          <a:xfrm>
            <a:off x="2533979" y="3790748"/>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B560E725-B39C-49A2-A627-8C82DA08364C}"/>
              </a:ext>
            </a:extLst>
          </p:cNvPr>
          <p:cNvCxnSpPr>
            <a:cxnSpLocks/>
            <a:stCxn id="4" idx="5"/>
            <a:endCxn id="5" idx="0"/>
          </p:cNvCxnSpPr>
          <p:nvPr/>
        </p:nvCxnSpPr>
        <p:spPr>
          <a:xfrm>
            <a:off x="2451692" y="3580136"/>
            <a:ext cx="279104" cy="210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94ED3C6-7E03-4F8B-9687-1DA242B5D055}"/>
              </a:ext>
            </a:extLst>
          </p:cNvPr>
          <p:cNvSpPr/>
          <p:nvPr/>
        </p:nvSpPr>
        <p:spPr>
          <a:xfrm>
            <a:off x="2610975" y="2696040"/>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8" name="Straight Connector 7">
            <a:extLst>
              <a:ext uri="{FF2B5EF4-FFF2-40B4-BE49-F238E27FC236}">
                <a16:creationId xmlns:a16="http://schemas.microsoft.com/office/drawing/2014/main" id="{D0F57E8C-1347-4B82-9319-EEC55FC7A74C}"/>
              </a:ext>
            </a:extLst>
          </p:cNvPr>
          <p:cNvCxnSpPr>
            <a:cxnSpLocks/>
            <a:stCxn id="5" idx="5"/>
            <a:endCxn id="14" idx="0"/>
          </p:cNvCxnSpPr>
          <p:nvPr/>
        </p:nvCxnSpPr>
        <p:spPr>
          <a:xfrm>
            <a:off x="2869967" y="4125234"/>
            <a:ext cx="171730" cy="284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DE4DDD-EFD1-43BD-854A-1073954A1EF3}"/>
              </a:ext>
            </a:extLst>
          </p:cNvPr>
          <p:cNvCxnSpPr>
            <a:cxnSpLocks/>
            <a:stCxn id="4" idx="3"/>
            <a:endCxn id="10" idx="0"/>
          </p:cNvCxnSpPr>
          <p:nvPr/>
        </p:nvCxnSpPr>
        <p:spPr>
          <a:xfrm flipH="1">
            <a:off x="1889417" y="3580136"/>
            <a:ext cx="283933" cy="17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A2AD1A02-0CAF-4F6E-906A-2D3B9619392D}"/>
              </a:ext>
            </a:extLst>
          </p:cNvPr>
          <p:cNvSpPr/>
          <p:nvPr/>
        </p:nvSpPr>
        <p:spPr>
          <a:xfrm>
            <a:off x="1766439" y="3754658"/>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Connector 10">
            <a:extLst>
              <a:ext uri="{FF2B5EF4-FFF2-40B4-BE49-F238E27FC236}">
                <a16:creationId xmlns:a16="http://schemas.microsoft.com/office/drawing/2014/main" id="{C144B6FE-4E18-46A2-BB30-51FF538B54CD}"/>
              </a:ext>
            </a:extLst>
          </p:cNvPr>
          <p:cNvCxnSpPr>
            <a:cxnSpLocks/>
            <a:stCxn id="5" idx="3"/>
            <a:endCxn id="12" idx="0"/>
          </p:cNvCxnSpPr>
          <p:nvPr/>
        </p:nvCxnSpPr>
        <p:spPr>
          <a:xfrm flipH="1">
            <a:off x="2393214" y="4125234"/>
            <a:ext cx="198411" cy="297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E7520485-FC99-406E-A4FD-A8106C6FB015}"/>
              </a:ext>
            </a:extLst>
          </p:cNvPr>
          <p:cNvSpPr/>
          <p:nvPr/>
        </p:nvSpPr>
        <p:spPr>
          <a:xfrm>
            <a:off x="2270236" y="4422970"/>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3" name="Straight Connector 12">
            <a:extLst>
              <a:ext uri="{FF2B5EF4-FFF2-40B4-BE49-F238E27FC236}">
                <a16:creationId xmlns:a16="http://schemas.microsoft.com/office/drawing/2014/main" id="{6BA647B3-7E08-42E9-8B0A-43510F113E7F}"/>
              </a:ext>
            </a:extLst>
          </p:cNvPr>
          <p:cNvCxnSpPr>
            <a:cxnSpLocks/>
            <a:stCxn id="7" idx="3"/>
            <a:endCxn id="4" idx="0"/>
          </p:cNvCxnSpPr>
          <p:nvPr/>
        </p:nvCxnSpPr>
        <p:spPr>
          <a:xfrm flipH="1">
            <a:off x="2312521" y="3030526"/>
            <a:ext cx="356100" cy="215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97191B62-382D-4CFE-8DFB-FD447C7E91B5}"/>
              </a:ext>
            </a:extLst>
          </p:cNvPr>
          <p:cNvSpPr/>
          <p:nvPr/>
        </p:nvSpPr>
        <p:spPr>
          <a:xfrm>
            <a:off x="2918719" y="440960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5" name="Straight Connector 14">
            <a:extLst>
              <a:ext uri="{FF2B5EF4-FFF2-40B4-BE49-F238E27FC236}">
                <a16:creationId xmlns:a16="http://schemas.microsoft.com/office/drawing/2014/main" id="{4F08FD31-8093-4D35-AFB3-502FA8CEEC75}"/>
              </a:ext>
            </a:extLst>
          </p:cNvPr>
          <p:cNvCxnSpPr>
            <a:cxnSpLocks/>
            <a:stCxn id="7" idx="5"/>
            <a:endCxn id="16" idx="0"/>
          </p:cNvCxnSpPr>
          <p:nvPr/>
        </p:nvCxnSpPr>
        <p:spPr>
          <a:xfrm>
            <a:off x="2946963" y="3030526"/>
            <a:ext cx="190386" cy="2612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D0D8DE2B-9EC3-4D8B-9179-AF60F00E478F}"/>
              </a:ext>
            </a:extLst>
          </p:cNvPr>
          <p:cNvSpPr/>
          <p:nvPr/>
        </p:nvSpPr>
        <p:spPr>
          <a:xfrm>
            <a:off x="3014371" y="3291753"/>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7" name="Oval 16">
            <a:extLst>
              <a:ext uri="{FF2B5EF4-FFF2-40B4-BE49-F238E27FC236}">
                <a16:creationId xmlns:a16="http://schemas.microsoft.com/office/drawing/2014/main" id="{5E1B5147-3489-451D-90F4-F520FC2CC532}"/>
              </a:ext>
            </a:extLst>
          </p:cNvPr>
          <p:cNvSpPr/>
          <p:nvPr/>
        </p:nvSpPr>
        <p:spPr>
          <a:xfrm>
            <a:off x="6928199" y="3075185"/>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DAB3DA21-5275-4EEB-B581-81454D99A88A}"/>
              </a:ext>
            </a:extLst>
          </p:cNvPr>
          <p:cNvSpPr/>
          <p:nvPr/>
        </p:nvSpPr>
        <p:spPr>
          <a:xfrm>
            <a:off x="7583504" y="2633459"/>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19" name="Straight Connector 18">
            <a:extLst>
              <a:ext uri="{FF2B5EF4-FFF2-40B4-BE49-F238E27FC236}">
                <a16:creationId xmlns:a16="http://schemas.microsoft.com/office/drawing/2014/main" id="{7149BB67-5BCA-4B14-8814-2A2B60C43ED8}"/>
              </a:ext>
            </a:extLst>
          </p:cNvPr>
          <p:cNvCxnSpPr>
            <a:cxnSpLocks/>
            <a:stCxn id="17" idx="5"/>
            <a:endCxn id="24" idx="0"/>
          </p:cNvCxnSpPr>
          <p:nvPr/>
        </p:nvCxnSpPr>
        <p:spPr>
          <a:xfrm>
            <a:off x="7264187" y="3409671"/>
            <a:ext cx="252485" cy="367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115E42E-15BD-43EE-B50E-15BAAF7B536D}"/>
              </a:ext>
            </a:extLst>
          </p:cNvPr>
          <p:cNvSpPr/>
          <p:nvPr/>
        </p:nvSpPr>
        <p:spPr>
          <a:xfrm>
            <a:off x="8216141" y="3032067"/>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21" name="Straight Connector 20">
            <a:extLst>
              <a:ext uri="{FF2B5EF4-FFF2-40B4-BE49-F238E27FC236}">
                <a16:creationId xmlns:a16="http://schemas.microsoft.com/office/drawing/2014/main" id="{0D9A793A-5AA0-4C33-A898-D2EA85F205C4}"/>
              </a:ext>
            </a:extLst>
          </p:cNvPr>
          <p:cNvCxnSpPr>
            <a:cxnSpLocks/>
            <a:stCxn id="18" idx="5"/>
            <a:endCxn id="20" idx="0"/>
          </p:cNvCxnSpPr>
          <p:nvPr/>
        </p:nvCxnSpPr>
        <p:spPr>
          <a:xfrm>
            <a:off x="7919492" y="2967945"/>
            <a:ext cx="493466" cy="64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E4F2FD-2AC8-4201-AE33-995ED07AAFD7}"/>
              </a:ext>
            </a:extLst>
          </p:cNvPr>
          <p:cNvCxnSpPr>
            <a:cxnSpLocks/>
            <a:stCxn id="17" idx="3"/>
            <a:endCxn id="23" idx="0"/>
          </p:cNvCxnSpPr>
          <p:nvPr/>
        </p:nvCxnSpPr>
        <p:spPr>
          <a:xfrm flipH="1">
            <a:off x="6747047" y="3409671"/>
            <a:ext cx="238798" cy="370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C9EDBCAE-54BB-4C23-92D2-7CFF26B491BD}"/>
              </a:ext>
            </a:extLst>
          </p:cNvPr>
          <p:cNvSpPr/>
          <p:nvPr/>
        </p:nvSpPr>
        <p:spPr>
          <a:xfrm>
            <a:off x="6624069" y="3780556"/>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Isosceles Triangle 23">
            <a:extLst>
              <a:ext uri="{FF2B5EF4-FFF2-40B4-BE49-F238E27FC236}">
                <a16:creationId xmlns:a16="http://schemas.microsoft.com/office/drawing/2014/main" id="{D9569B38-BDD2-48EF-9766-B22BB5C39446}"/>
              </a:ext>
            </a:extLst>
          </p:cNvPr>
          <p:cNvSpPr/>
          <p:nvPr/>
        </p:nvSpPr>
        <p:spPr>
          <a:xfrm>
            <a:off x="7393694" y="3777302"/>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5" name="Straight Connector 24">
            <a:extLst>
              <a:ext uri="{FF2B5EF4-FFF2-40B4-BE49-F238E27FC236}">
                <a16:creationId xmlns:a16="http://schemas.microsoft.com/office/drawing/2014/main" id="{08795D06-844A-40A6-A321-A5F4D7FF2F32}"/>
              </a:ext>
            </a:extLst>
          </p:cNvPr>
          <p:cNvCxnSpPr>
            <a:cxnSpLocks/>
            <a:stCxn id="20" idx="3"/>
            <a:endCxn id="26" idx="0"/>
          </p:cNvCxnSpPr>
          <p:nvPr/>
        </p:nvCxnSpPr>
        <p:spPr>
          <a:xfrm flipH="1">
            <a:off x="8084815" y="3366553"/>
            <a:ext cx="188972"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8EB304C4-506C-4074-AA1F-9CB7D4AA86DA}"/>
              </a:ext>
            </a:extLst>
          </p:cNvPr>
          <p:cNvSpPr/>
          <p:nvPr/>
        </p:nvSpPr>
        <p:spPr>
          <a:xfrm>
            <a:off x="7961837" y="3783954"/>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7" name="Straight Connector 26">
            <a:extLst>
              <a:ext uri="{FF2B5EF4-FFF2-40B4-BE49-F238E27FC236}">
                <a16:creationId xmlns:a16="http://schemas.microsoft.com/office/drawing/2014/main" id="{B569161C-C1E9-47ED-A24D-3CF066B21C4E}"/>
              </a:ext>
            </a:extLst>
          </p:cNvPr>
          <p:cNvCxnSpPr>
            <a:cxnSpLocks/>
            <a:stCxn id="20" idx="5"/>
            <a:endCxn id="28" idx="0"/>
          </p:cNvCxnSpPr>
          <p:nvPr/>
        </p:nvCxnSpPr>
        <p:spPr>
          <a:xfrm>
            <a:off x="8552129" y="3366553"/>
            <a:ext cx="326514"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3BD39C8F-59BA-444C-86EA-AECBEE08DFDF}"/>
              </a:ext>
            </a:extLst>
          </p:cNvPr>
          <p:cNvSpPr/>
          <p:nvPr/>
        </p:nvSpPr>
        <p:spPr>
          <a:xfrm>
            <a:off x="8755665" y="3783954"/>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9" name="Straight Connector 28">
            <a:extLst>
              <a:ext uri="{FF2B5EF4-FFF2-40B4-BE49-F238E27FC236}">
                <a16:creationId xmlns:a16="http://schemas.microsoft.com/office/drawing/2014/main" id="{CD74077F-2A2C-4B74-8D3A-CAED358BD29D}"/>
              </a:ext>
            </a:extLst>
          </p:cNvPr>
          <p:cNvCxnSpPr>
            <a:stCxn id="18" idx="3"/>
            <a:endCxn id="17" idx="0"/>
          </p:cNvCxnSpPr>
          <p:nvPr/>
        </p:nvCxnSpPr>
        <p:spPr>
          <a:xfrm flipH="1">
            <a:off x="7125016" y="2967945"/>
            <a:ext cx="516134" cy="107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Arrow: Right 59">
            <a:extLst>
              <a:ext uri="{FF2B5EF4-FFF2-40B4-BE49-F238E27FC236}">
                <a16:creationId xmlns:a16="http://schemas.microsoft.com/office/drawing/2014/main" id="{29951032-9EC0-4152-852C-C08098E50EC1}"/>
              </a:ext>
            </a:extLst>
          </p:cNvPr>
          <p:cNvSpPr/>
          <p:nvPr/>
        </p:nvSpPr>
        <p:spPr>
          <a:xfrm>
            <a:off x="3363839" y="2700889"/>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Arrow: Curved Down 61">
            <a:extLst>
              <a:ext uri="{FF2B5EF4-FFF2-40B4-BE49-F238E27FC236}">
                <a16:creationId xmlns:a16="http://schemas.microsoft.com/office/drawing/2014/main" id="{2CE79D35-1A79-4AD0-AC5C-ABB7DA9A50C6}"/>
              </a:ext>
            </a:extLst>
          </p:cNvPr>
          <p:cNvSpPr/>
          <p:nvPr/>
        </p:nvSpPr>
        <p:spPr>
          <a:xfrm rot="19093938">
            <a:off x="4425614" y="2833920"/>
            <a:ext cx="577941" cy="252329"/>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Arrow: Right 101">
            <a:extLst>
              <a:ext uri="{FF2B5EF4-FFF2-40B4-BE49-F238E27FC236}">
                <a16:creationId xmlns:a16="http://schemas.microsoft.com/office/drawing/2014/main" id="{CB2A6F3A-8D0A-45D3-BD25-816C29BB7BA7}"/>
              </a:ext>
            </a:extLst>
          </p:cNvPr>
          <p:cNvSpPr/>
          <p:nvPr/>
        </p:nvSpPr>
        <p:spPr>
          <a:xfrm>
            <a:off x="6096000" y="2665012"/>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 name="Arrow: Curved Down 102">
            <a:extLst>
              <a:ext uri="{FF2B5EF4-FFF2-40B4-BE49-F238E27FC236}">
                <a16:creationId xmlns:a16="http://schemas.microsoft.com/office/drawing/2014/main" id="{99BB8B42-928C-4AB8-83DC-16A3644095AB}"/>
              </a:ext>
            </a:extLst>
          </p:cNvPr>
          <p:cNvSpPr/>
          <p:nvPr/>
        </p:nvSpPr>
        <p:spPr>
          <a:xfrm rot="2550778" flipH="1">
            <a:off x="2495807" y="3343827"/>
            <a:ext cx="563125" cy="216249"/>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Oval 54">
            <a:extLst>
              <a:ext uri="{FF2B5EF4-FFF2-40B4-BE49-F238E27FC236}">
                <a16:creationId xmlns:a16="http://schemas.microsoft.com/office/drawing/2014/main" id="{DC29417D-F6D1-4375-A04F-A6E826220E7D}"/>
              </a:ext>
            </a:extLst>
          </p:cNvPr>
          <p:cNvSpPr/>
          <p:nvPr/>
        </p:nvSpPr>
        <p:spPr>
          <a:xfrm>
            <a:off x="4156449" y="3847482"/>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6" name="Oval 55">
            <a:extLst>
              <a:ext uri="{FF2B5EF4-FFF2-40B4-BE49-F238E27FC236}">
                <a16:creationId xmlns:a16="http://schemas.microsoft.com/office/drawing/2014/main" id="{8E4520FD-EDAC-4FBD-A93A-EAD660D615C7}"/>
              </a:ext>
            </a:extLst>
          </p:cNvPr>
          <p:cNvSpPr/>
          <p:nvPr/>
        </p:nvSpPr>
        <p:spPr>
          <a:xfrm>
            <a:off x="4603403" y="3316944"/>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57" name="Straight Connector 56">
            <a:extLst>
              <a:ext uri="{FF2B5EF4-FFF2-40B4-BE49-F238E27FC236}">
                <a16:creationId xmlns:a16="http://schemas.microsoft.com/office/drawing/2014/main" id="{7E9698B0-23B7-46F8-A4F4-9C5FD6D1A824}"/>
              </a:ext>
            </a:extLst>
          </p:cNvPr>
          <p:cNvCxnSpPr>
            <a:cxnSpLocks/>
            <a:stCxn id="55" idx="5"/>
            <a:endCxn id="66" idx="0"/>
          </p:cNvCxnSpPr>
          <p:nvPr/>
        </p:nvCxnSpPr>
        <p:spPr>
          <a:xfrm>
            <a:off x="4492437" y="4181968"/>
            <a:ext cx="89000" cy="2534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D526FF9-015A-46A3-A166-534DFDB0DA6E}"/>
              </a:ext>
            </a:extLst>
          </p:cNvPr>
          <p:cNvSpPr/>
          <p:nvPr/>
        </p:nvSpPr>
        <p:spPr>
          <a:xfrm>
            <a:off x="5080349" y="2846109"/>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61" name="Straight Connector 60">
            <a:extLst>
              <a:ext uri="{FF2B5EF4-FFF2-40B4-BE49-F238E27FC236}">
                <a16:creationId xmlns:a16="http://schemas.microsoft.com/office/drawing/2014/main" id="{6F1BDD5F-50C2-4871-8091-C4E980B9C25A}"/>
              </a:ext>
            </a:extLst>
          </p:cNvPr>
          <p:cNvCxnSpPr>
            <a:cxnSpLocks/>
            <a:stCxn id="56" idx="5"/>
            <a:endCxn id="68" idx="0"/>
          </p:cNvCxnSpPr>
          <p:nvPr/>
        </p:nvCxnSpPr>
        <p:spPr>
          <a:xfrm>
            <a:off x="4939391" y="3651430"/>
            <a:ext cx="144562" cy="23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EE6CF2C-6157-45C2-BAE0-B78B79B7F29F}"/>
              </a:ext>
            </a:extLst>
          </p:cNvPr>
          <p:cNvCxnSpPr>
            <a:cxnSpLocks/>
            <a:stCxn id="55" idx="3"/>
            <a:endCxn id="64" idx="0"/>
          </p:cNvCxnSpPr>
          <p:nvPr/>
        </p:nvCxnSpPr>
        <p:spPr>
          <a:xfrm flipH="1">
            <a:off x="4033472" y="4181968"/>
            <a:ext cx="180623" cy="253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Isosceles Triangle 63">
            <a:extLst>
              <a:ext uri="{FF2B5EF4-FFF2-40B4-BE49-F238E27FC236}">
                <a16:creationId xmlns:a16="http://schemas.microsoft.com/office/drawing/2014/main" id="{E3146AF5-7369-41BC-9218-60A5E04571A5}"/>
              </a:ext>
            </a:extLst>
          </p:cNvPr>
          <p:cNvSpPr/>
          <p:nvPr/>
        </p:nvSpPr>
        <p:spPr>
          <a:xfrm>
            <a:off x="3910494" y="4435408"/>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65" name="Straight Connector 64">
            <a:extLst>
              <a:ext uri="{FF2B5EF4-FFF2-40B4-BE49-F238E27FC236}">
                <a16:creationId xmlns:a16="http://schemas.microsoft.com/office/drawing/2014/main" id="{0740FCD6-4E46-47C7-853E-6AABB6EC4CBE}"/>
              </a:ext>
            </a:extLst>
          </p:cNvPr>
          <p:cNvCxnSpPr>
            <a:cxnSpLocks/>
            <a:stCxn id="56" idx="3"/>
            <a:endCxn id="55" idx="0"/>
          </p:cNvCxnSpPr>
          <p:nvPr/>
        </p:nvCxnSpPr>
        <p:spPr>
          <a:xfrm flipH="1">
            <a:off x="4353266" y="3651430"/>
            <a:ext cx="307783" cy="196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83501B1B-BA2E-4EF4-8108-F2E07DBB4B1C}"/>
              </a:ext>
            </a:extLst>
          </p:cNvPr>
          <p:cNvSpPr/>
          <p:nvPr/>
        </p:nvSpPr>
        <p:spPr>
          <a:xfrm>
            <a:off x="4458459" y="4435409"/>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67" name="Straight Connector 66">
            <a:extLst>
              <a:ext uri="{FF2B5EF4-FFF2-40B4-BE49-F238E27FC236}">
                <a16:creationId xmlns:a16="http://schemas.microsoft.com/office/drawing/2014/main" id="{835A2CEC-82E0-426A-AF68-A77ED8B43406}"/>
              </a:ext>
            </a:extLst>
          </p:cNvPr>
          <p:cNvCxnSpPr>
            <a:cxnSpLocks/>
            <a:stCxn id="58" idx="3"/>
            <a:endCxn id="56" idx="0"/>
          </p:cNvCxnSpPr>
          <p:nvPr/>
        </p:nvCxnSpPr>
        <p:spPr>
          <a:xfrm flipH="1">
            <a:off x="4800220" y="3180595"/>
            <a:ext cx="337775"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Isosceles Triangle 67">
            <a:extLst>
              <a:ext uri="{FF2B5EF4-FFF2-40B4-BE49-F238E27FC236}">
                <a16:creationId xmlns:a16="http://schemas.microsoft.com/office/drawing/2014/main" id="{CCED35A5-4DB7-4073-82D2-C673D50E5696}"/>
              </a:ext>
            </a:extLst>
          </p:cNvPr>
          <p:cNvSpPr/>
          <p:nvPr/>
        </p:nvSpPr>
        <p:spPr>
          <a:xfrm>
            <a:off x="4960975" y="3891092"/>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69" name="Straight Connector 68">
            <a:extLst>
              <a:ext uri="{FF2B5EF4-FFF2-40B4-BE49-F238E27FC236}">
                <a16:creationId xmlns:a16="http://schemas.microsoft.com/office/drawing/2014/main" id="{B7A3388B-2A9B-4B9B-861E-413D89FB10B2}"/>
              </a:ext>
            </a:extLst>
          </p:cNvPr>
          <p:cNvCxnSpPr>
            <a:cxnSpLocks/>
            <a:stCxn id="58" idx="5"/>
            <a:endCxn id="70" idx="0"/>
          </p:cNvCxnSpPr>
          <p:nvPr/>
        </p:nvCxnSpPr>
        <p:spPr>
          <a:xfrm>
            <a:off x="5416337" y="3180595"/>
            <a:ext cx="176649"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Isosceles Triangle 69">
            <a:extLst>
              <a:ext uri="{FF2B5EF4-FFF2-40B4-BE49-F238E27FC236}">
                <a16:creationId xmlns:a16="http://schemas.microsoft.com/office/drawing/2014/main" id="{C4754666-1E06-4A25-83F7-1D85E91BA5B1}"/>
              </a:ext>
            </a:extLst>
          </p:cNvPr>
          <p:cNvSpPr/>
          <p:nvPr/>
        </p:nvSpPr>
        <p:spPr>
          <a:xfrm>
            <a:off x="5470008" y="3316944"/>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1" name="Rectangle 1">
            <a:extLst>
              <a:ext uri="{FF2B5EF4-FFF2-40B4-BE49-F238E27FC236}">
                <a16:creationId xmlns:a16="http://schemas.microsoft.com/office/drawing/2014/main" id="{8BB9B523-57CB-4107-9513-812409B00DFB}"/>
              </a:ext>
            </a:extLst>
          </p:cNvPr>
          <p:cNvSpPr>
            <a:spLocks noChangeArrowheads="1"/>
          </p:cNvSpPr>
          <p:nvPr/>
        </p:nvSpPr>
        <p:spPr bwMode="auto">
          <a:xfrm>
            <a:off x="2284036" y="4931705"/>
            <a:ext cx="5724644"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leftRightRotate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root)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root.leftt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45351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85C3-09B2-49D0-8102-E71A1E5D70CF}"/>
              </a:ext>
            </a:extLst>
          </p:cNvPr>
          <p:cNvSpPr>
            <a:spLocks noGrp="1"/>
          </p:cNvSpPr>
          <p:nvPr>
            <p:ph type="title"/>
          </p:nvPr>
        </p:nvSpPr>
        <p:spPr/>
        <p:txBody>
          <a:bodyPr/>
          <a:lstStyle/>
          <a:p>
            <a:r>
              <a:rPr lang="en-US" dirty="0"/>
              <a:t>Rotations</a:t>
            </a:r>
          </a:p>
        </p:txBody>
      </p:sp>
      <p:sp>
        <p:nvSpPr>
          <p:cNvPr id="3" name="Content Placeholder 2">
            <a:extLst>
              <a:ext uri="{FF2B5EF4-FFF2-40B4-BE49-F238E27FC236}">
                <a16:creationId xmlns:a16="http://schemas.microsoft.com/office/drawing/2014/main" id="{505458F1-F780-49BF-9DB6-F78F1908FC7E}"/>
              </a:ext>
            </a:extLst>
          </p:cNvPr>
          <p:cNvSpPr>
            <a:spLocks noGrp="1"/>
          </p:cNvSpPr>
          <p:nvPr>
            <p:ph idx="1"/>
          </p:nvPr>
        </p:nvSpPr>
        <p:spPr/>
        <p:txBody>
          <a:bodyPr/>
          <a:lstStyle/>
          <a:p>
            <a:pPr marL="365760" lvl="1" indent="0">
              <a:buNone/>
            </a:pPr>
            <a:endParaRPr lang="en-US" dirty="0"/>
          </a:p>
          <a:p>
            <a:pPr lvl="1"/>
            <a:endParaRPr lang="en-US" dirty="0"/>
          </a:p>
          <a:p>
            <a:pPr lvl="1"/>
            <a:endParaRPr lang="en-US" dirty="0"/>
          </a:p>
          <a:p>
            <a:endParaRPr lang="en-US" dirty="0"/>
          </a:p>
        </p:txBody>
      </p:sp>
      <p:graphicFrame>
        <p:nvGraphicFramePr>
          <p:cNvPr id="4" name="Table 3">
            <a:extLst>
              <a:ext uri="{FF2B5EF4-FFF2-40B4-BE49-F238E27FC236}">
                <a16:creationId xmlns:a16="http://schemas.microsoft.com/office/drawing/2014/main" id="{3891FF6C-0AA1-4BE7-98B8-C55D2E94072F}"/>
              </a:ext>
            </a:extLst>
          </p:cNvPr>
          <p:cNvGraphicFramePr>
            <a:graphicFrameLocks noGrp="1"/>
          </p:cNvGraphicFramePr>
          <p:nvPr>
            <p:extLst>
              <p:ext uri="{D42A27DB-BD31-4B8C-83A1-F6EECF244321}">
                <p14:modId xmlns:p14="http://schemas.microsoft.com/office/powerpoint/2010/main" val="2184721601"/>
              </p:ext>
            </p:extLst>
          </p:nvPr>
        </p:nvGraphicFramePr>
        <p:xfrm>
          <a:off x="2208212" y="1510017"/>
          <a:ext cx="9184040" cy="5217953"/>
        </p:xfrm>
        <a:graphic>
          <a:graphicData uri="http://schemas.openxmlformats.org/drawingml/2006/table">
            <a:tbl>
              <a:tblPr>
                <a:tableStyleId>{793D81CF-94F2-401A-BA57-92F5A7B2D0C5}</a:tableStyleId>
              </a:tblPr>
              <a:tblGrid>
                <a:gridCol w="3026518">
                  <a:extLst>
                    <a:ext uri="{9D8B030D-6E8A-4147-A177-3AD203B41FA5}">
                      <a16:colId xmlns:a16="http://schemas.microsoft.com/office/drawing/2014/main" val="3021960646"/>
                    </a:ext>
                  </a:extLst>
                </a:gridCol>
                <a:gridCol w="1565502">
                  <a:extLst>
                    <a:ext uri="{9D8B030D-6E8A-4147-A177-3AD203B41FA5}">
                      <a16:colId xmlns:a16="http://schemas.microsoft.com/office/drawing/2014/main" val="639645256"/>
                    </a:ext>
                  </a:extLst>
                </a:gridCol>
                <a:gridCol w="1479702">
                  <a:extLst>
                    <a:ext uri="{9D8B030D-6E8A-4147-A177-3AD203B41FA5}">
                      <a16:colId xmlns:a16="http://schemas.microsoft.com/office/drawing/2014/main" val="462488064"/>
                    </a:ext>
                  </a:extLst>
                </a:gridCol>
                <a:gridCol w="3112318">
                  <a:extLst>
                    <a:ext uri="{9D8B030D-6E8A-4147-A177-3AD203B41FA5}">
                      <a16:colId xmlns:a16="http://schemas.microsoft.com/office/drawing/2014/main" val="2807387281"/>
                    </a:ext>
                  </a:extLst>
                </a:gridCol>
              </a:tblGrid>
              <a:tr h="2622278">
                <a:tc>
                  <a:txBody>
                    <a:bodyPr/>
                    <a:lstStyle/>
                    <a:p>
                      <a:pPr algn="ctr"/>
                      <a:r>
                        <a:rPr lang="en-US" dirty="0"/>
                        <a:t>Right Rotation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dirty="0"/>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Left Rotation</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45609263"/>
                  </a:ext>
                </a:extLst>
              </a:tr>
              <a:tr h="2595675">
                <a:tc gridSpan="2">
                  <a:txBody>
                    <a:bodyPr/>
                    <a:lstStyle/>
                    <a:p>
                      <a:pPr algn="ctr"/>
                      <a:r>
                        <a:rPr lang="en-US" dirty="0"/>
                        <a:t>Left-Right Rotation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dirty="0"/>
                        <a:t>Right-Left Rotation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extLst>
                  <a:ext uri="{0D108BD9-81ED-4DB2-BD59-A6C34878D82A}">
                    <a16:rowId xmlns:a16="http://schemas.microsoft.com/office/drawing/2014/main" val="2999828302"/>
                  </a:ext>
                </a:extLst>
              </a:tr>
            </a:tbl>
          </a:graphicData>
        </a:graphic>
      </p:graphicFrame>
      <p:sp>
        <p:nvSpPr>
          <p:cNvPr id="5" name="Oval 4">
            <a:extLst>
              <a:ext uri="{FF2B5EF4-FFF2-40B4-BE49-F238E27FC236}">
                <a16:creationId xmlns:a16="http://schemas.microsoft.com/office/drawing/2014/main" id="{3A134424-E33B-49F8-AD96-3BD74B802754}"/>
              </a:ext>
            </a:extLst>
          </p:cNvPr>
          <p:cNvSpPr/>
          <p:nvPr/>
        </p:nvSpPr>
        <p:spPr>
          <a:xfrm>
            <a:off x="9186338" y="1929468"/>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6" name="Oval 5">
            <a:extLst>
              <a:ext uri="{FF2B5EF4-FFF2-40B4-BE49-F238E27FC236}">
                <a16:creationId xmlns:a16="http://schemas.microsoft.com/office/drawing/2014/main" id="{0F9AE54F-D873-4666-AE89-0B1BB7BBF675}"/>
              </a:ext>
            </a:extLst>
          </p:cNvPr>
          <p:cNvSpPr/>
          <p:nvPr/>
        </p:nvSpPr>
        <p:spPr>
          <a:xfrm>
            <a:off x="9657740" y="2423824"/>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7" name="Straight Connector 6">
            <a:extLst>
              <a:ext uri="{FF2B5EF4-FFF2-40B4-BE49-F238E27FC236}">
                <a16:creationId xmlns:a16="http://schemas.microsoft.com/office/drawing/2014/main" id="{4F41EF22-53AB-4B42-BBC0-04D549CF9C70}"/>
              </a:ext>
            </a:extLst>
          </p:cNvPr>
          <p:cNvCxnSpPr>
            <a:cxnSpLocks/>
            <a:stCxn id="5" idx="5"/>
            <a:endCxn id="6" idx="0"/>
          </p:cNvCxnSpPr>
          <p:nvPr/>
        </p:nvCxnSpPr>
        <p:spPr>
          <a:xfrm>
            <a:off x="9522326" y="2263954"/>
            <a:ext cx="332231" cy="159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9C16CB4-7D7C-4998-A029-EDC921A7BAB9}"/>
              </a:ext>
            </a:extLst>
          </p:cNvPr>
          <p:cNvSpPr/>
          <p:nvPr/>
        </p:nvSpPr>
        <p:spPr>
          <a:xfrm>
            <a:off x="10051374" y="2954200"/>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D653432-47F6-4BB7-9BEF-B30C32F9C988}"/>
              </a:ext>
            </a:extLst>
          </p:cNvPr>
          <p:cNvCxnSpPr>
            <a:cxnSpLocks/>
            <a:stCxn id="6" idx="5"/>
            <a:endCxn id="8" idx="0"/>
          </p:cNvCxnSpPr>
          <p:nvPr/>
        </p:nvCxnSpPr>
        <p:spPr>
          <a:xfrm>
            <a:off x="9993728" y="2758310"/>
            <a:ext cx="254463" cy="195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7DBF84-4BAD-4C80-9C5F-EB858659B4D3}"/>
              </a:ext>
            </a:extLst>
          </p:cNvPr>
          <p:cNvCxnSpPr>
            <a:cxnSpLocks/>
            <a:stCxn id="5" idx="3"/>
            <a:endCxn id="11" idx="0"/>
          </p:cNvCxnSpPr>
          <p:nvPr/>
        </p:nvCxnSpPr>
        <p:spPr>
          <a:xfrm flipH="1">
            <a:off x="8960051" y="2263954"/>
            <a:ext cx="283933" cy="17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Isosceles Triangle 10">
            <a:extLst>
              <a:ext uri="{FF2B5EF4-FFF2-40B4-BE49-F238E27FC236}">
                <a16:creationId xmlns:a16="http://schemas.microsoft.com/office/drawing/2014/main" id="{1B3B23A3-8B2E-4848-A2D3-1CACB697F4E1}"/>
              </a:ext>
            </a:extLst>
          </p:cNvPr>
          <p:cNvSpPr/>
          <p:nvPr/>
        </p:nvSpPr>
        <p:spPr>
          <a:xfrm>
            <a:off x="8837073" y="2438476"/>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Straight Connector 11">
            <a:extLst>
              <a:ext uri="{FF2B5EF4-FFF2-40B4-BE49-F238E27FC236}">
                <a16:creationId xmlns:a16="http://schemas.microsoft.com/office/drawing/2014/main" id="{7D9A0E4A-1100-4F16-9F77-194F8510FC7C}"/>
              </a:ext>
            </a:extLst>
          </p:cNvPr>
          <p:cNvCxnSpPr>
            <a:cxnSpLocks/>
            <a:stCxn id="6" idx="3"/>
            <a:endCxn id="13" idx="0"/>
          </p:cNvCxnSpPr>
          <p:nvPr/>
        </p:nvCxnSpPr>
        <p:spPr>
          <a:xfrm flipH="1">
            <a:off x="9519863" y="2758310"/>
            <a:ext cx="195523" cy="2496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F4354D4A-F820-4AA9-82CB-123FB1E30FC4}"/>
              </a:ext>
            </a:extLst>
          </p:cNvPr>
          <p:cNvSpPr/>
          <p:nvPr/>
        </p:nvSpPr>
        <p:spPr>
          <a:xfrm>
            <a:off x="9396885" y="300792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4" name="Straight Connector 13">
            <a:extLst>
              <a:ext uri="{FF2B5EF4-FFF2-40B4-BE49-F238E27FC236}">
                <a16:creationId xmlns:a16="http://schemas.microsoft.com/office/drawing/2014/main" id="{D9797526-BDD7-43A3-9D51-495A9E7B4A95}"/>
              </a:ext>
            </a:extLst>
          </p:cNvPr>
          <p:cNvCxnSpPr>
            <a:cxnSpLocks/>
            <a:stCxn id="8" idx="3"/>
            <a:endCxn id="15" idx="0"/>
          </p:cNvCxnSpPr>
          <p:nvPr/>
        </p:nvCxnSpPr>
        <p:spPr>
          <a:xfrm flipH="1">
            <a:off x="9928397" y="3288686"/>
            <a:ext cx="180623" cy="29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66E7C930-2825-4FA9-A8AF-14802DE35E69}"/>
              </a:ext>
            </a:extLst>
          </p:cNvPr>
          <p:cNvSpPr/>
          <p:nvPr/>
        </p:nvSpPr>
        <p:spPr>
          <a:xfrm>
            <a:off x="9805419" y="3588326"/>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6" name="Straight Connector 15">
            <a:extLst>
              <a:ext uri="{FF2B5EF4-FFF2-40B4-BE49-F238E27FC236}">
                <a16:creationId xmlns:a16="http://schemas.microsoft.com/office/drawing/2014/main" id="{AC2CF2FB-5C18-4C4D-B733-264435AD291F}"/>
              </a:ext>
            </a:extLst>
          </p:cNvPr>
          <p:cNvCxnSpPr>
            <a:cxnSpLocks/>
            <a:stCxn id="8" idx="5"/>
            <a:endCxn id="17" idx="0"/>
          </p:cNvCxnSpPr>
          <p:nvPr/>
        </p:nvCxnSpPr>
        <p:spPr>
          <a:xfrm>
            <a:off x="10387362" y="3288686"/>
            <a:ext cx="141787" cy="275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8ED20EF5-663C-477B-9363-E4C0BF5F8219}"/>
              </a:ext>
            </a:extLst>
          </p:cNvPr>
          <p:cNvSpPr/>
          <p:nvPr/>
        </p:nvSpPr>
        <p:spPr>
          <a:xfrm>
            <a:off x="10406171" y="3564542"/>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5" name="Oval 24">
            <a:extLst>
              <a:ext uri="{FF2B5EF4-FFF2-40B4-BE49-F238E27FC236}">
                <a16:creationId xmlns:a16="http://schemas.microsoft.com/office/drawing/2014/main" id="{56EB2507-23E1-4874-9CCE-559D7537202F}"/>
              </a:ext>
            </a:extLst>
          </p:cNvPr>
          <p:cNvSpPr/>
          <p:nvPr/>
        </p:nvSpPr>
        <p:spPr>
          <a:xfrm>
            <a:off x="3088858" y="3069389"/>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6" name="Oval 25">
            <a:extLst>
              <a:ext uri="{FF2B5EF4-FFF2-40B4-BE49-F238E27FC236}">
                <a16:creationId xmlns:a16="http://schemas.microsoft.com/office/drawing/2014/main" id="{72F7AD35-C819-4708-B1E7-0EC162F9B833}"/>
              </a:ext>
            </a:extLst>
          </p:cNvPr>
          <p:cNvSpPr/>
          <p:nvPr/>
        </p:nvSpPr>
        <p:spPr>
          <a:xfrm>
            <a:off x="3535812" y="2538851"/>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7" name="Straight Connector 26">
            <a:extLst>
              <a:ext uri="{FF2B5EF4-FFF2-40B4-BE49-F238E27FC236}">
                <a16:creationId xmlns:a16="http://schemas.microsoft.com/office/drawing/2014/main" id="{2D78004B-A8C0-4DC7-A648-27B2E8CC152B}"/>
              </a:ext>
            </a:extLst>
          </p:cNvPr>
          <p:cNvCxnSpPr>
            <a:cxnSpLocks/>
            <a:stCxn id="25" idx="5"/>
            <a:endCxn id="33" idx="0"/>
          </p:cNvCxnSpPr>
          <p:nvPr/>
        </p:nvCxnSpPr>
        <p:spPr>
          <a:xfrm>
            <a:off x="3424846" y="3403875"/>
            <a:ext cx="89000" cy="2534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090658B7-4AEC-4C39-9311-A1B48B22EF4F}"/>
              </a:ext>
            </a:extLst>
          </p:cNvPr>
          <p:cNvSpPr/>
          <p:nvPr/>
        </p:nvSpPr>
        <p:spPr>
          <a:xfrm>
            <a:off x="4012758" y="2068016"/>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29" name="Straight Connector 28">
            <a:extLst>
              <a:ext uri="{FF2B5EF4-FFF2-40B4-BE49-F238E27FC236}">
                <a16:creationId xmlns:a16="http://schemas.microsoft.com/office/drawing/2014/main" id="{1BE14A74-5BB5-48F0-BA35-DCAB57239176}"/>
              </a:ext>
            </a:extLst>
          </p:cNvPr>
          <p:cNvCxnSpPr>
            <a:cxnSpLocks/>
            <a:stCxn id="26" idx="5"/>
            <a:endCxn id="35" idx="0"/>
          </p:cNvCxnSpPr>
          <p:nvPr/>
        </p:nvCxnSpPr>
        <p:spPr>
          <a:xfrm>
            <a:off x="3871800" y="2873337"/>
            <a:ext cx="144562" cy="23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796676-57E6-4B83-A0E1-49D3422E867C}"/>
              </a:ext>
            </a:extLst>
          </p:cNvPr>
          <p:cNvCxnSpPr>
            <a:cxnSpLocks/>
            <a:stCxn id="25" idx="3"/>
            <a:endCxn id="31" idx="0"/>
          </p:cNvCxnSpPr>
          <p:nvPr/>
        </p:nvCxnSpPr>
        <p:spPr>
          <a:xfrm flipH="1">
            <a:off x="2965881" y="3403875"/>
            <a:ext cx="180623" cy="253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A61A36DE-8ADD-446B-9CCD-05ABE81E1652}"/>
              </a:ext>
            </a:extLst>
          </p:cNvPr>
          <p:cNvSpPr/>
          <p:nvPr/>
        </p:nvSpPr>
        <p:spPr>
          <a:xfrm>
            <a:off x="2842903" y="365731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32" name="Straight Connector 31">
            <a:extLst>
              <a:ext uri="{FF2B5EF4-FFF2-40B4-BE49-F238E27FC236}">
                <a16:creationId xmlns:a16="http://schemas.microsoft.com/office/drawing/2014/main" id="{C97BE099-69EB-4F69-AE15-F0DDA9EC3849}"/>
              </a:ext>
            </a:extLst>
          </p:cNvPr>
          <p:cNvCxnSpPr>
            <a:cxnSpLocks/>
            <a:stCxn id="26" idx="3"/>
            <a:endCxn id="25" idx="0"/>
          </p:cNvCxnSpPr>
          <p:nvPr/>
        </p:nvCxnSpPr>
        <p:spPr>
          <a:xfrm flipH="1">
            <a:off x="3285675" y="2873337"/>
            <a:ext cx="307783" cy="196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Isosceles Triangle 32">
            <a:extLst>
              <a:ext uri="{FF2B5EF4-FFF2-40B4-BE49-F238E27FC236}">
                <a16:creationId xmlns:a16="http://schemas.microsoft.com/office/drawing/2014/main" id="{9BCF51E5-2133-43E4-A312-1F4362635BD3}"/>
              </a:ext>
            </a:extLst>
          </p:cNvPr>
          <p:cNvSpPr/>
          <p:nvPr/>
        </p:nvSpPr>
        <p:spPr>
          <a:xfrm>
            <a:off x="3390868" y="3657316"/>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4" name="Straight Connector 33">
            <a:extLst>
              <a:ext uri="{FF2B5EF4-FFF2-40B4-BE49-F238E27FC236}">
                <a16:creationId xmlns:a16="http://schemas.microsoft.com/office/drawing/2014/main" id="{6CF55E66-6CEB-4AD7-B571-9D2F4566F4F1}"/>
              </a:ext>
            </a:extLst>
          </p:cNvPr>
          <p:cNvCxnSpPr>
            <a:cxnSpLocks/>
            <a:stCxn id="28" idx="3"/>
            <a:endCxn id="26" idx="0"/>
          </p:cNvCxnSpPr>
          <p:nvPr/>
        </p:nvCxnSpPr>
        <p:spPr>
          <a:xfrm flipH="1">
            <a:off x="3732629" y="2402502"/>
            <a:ext cx="337775"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498A6D9A-6680-4BAB-A951-48F4D9A5FF59}"/>
              </a:ext>
            </a:extLst>
          </p:cNvPr>
          <p:cNvSpPr/>
          <p:nvPr/>
        </p:nvSpPr>
        <p:spPr>
          <a:xfrm>
            <a:off x="3893384" y="3112999"/>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6" name="Straight Connector 35">
            <a:extLst>
              <a:ext uri="{FF2B5EF4-FFF2-40B4-BE49-F238E27FC236}">
                <a16:creationId xmlns:a16="http://schemas.microsoft.com/office/drawing/2014/main" id="{F2692607-BBEC-47DE-BEB1-6CE1D95D91B5}"/>
              </a:ext>
            </a:extLst>
          </p:cNvPr>
          <p:cNvCxnSpPr>
            <a:cxnSpLocks/>
            <a:stCxn id="28" idx="5"/>
            <a:endCxn id="37" idx="0"/>
          </p:cNvCxnSpPr>
          <p:nvPr/>
        </p:nvCxnSpPr>
        <p:spPr>
          <a:xfrm>
            <a:off x="4348746" y="2402502"/>
            <a:ext cx="176649"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Isosceles Triangle 36">
            <a:extLst>
              <a:ext uri="{FF2B5EF4-FFF2-40B4-BE49-F238E27FC236}">
                <a16:creationId xmlns:a16="http://schemas.microsoft.com/office/drawing/2014/main" id="{D1FA6F40-706D-4BF6-A527-5E98BB284563}"/>
              </a:ext>
            </a:extLst>
          </p:cNvPr>
          <p:cNvSpPr/>
          <p:nvPr/>
        </p:nvSpPr>
        <p:spPr>
          <a:xfrm>
            <a:off x="4402417" y="2538851"/>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9" name="Arrow: Curved Down 38">
            <a:extLst>
              <a:ext uri="{FF2B5EF4-FFF2-40B4-BE49-F238E27FC236}">
                <a16:creationId xmlns:a16="http://schemas.microsoft.com/office/drawing/2014/main" id="{2BB21EBC-CC66-4A96-B8CB-5E324A6521B6}"/>
              </a:ext>
            </a:extLst>
          </p:cNvPr>
          <p:cNvSpPr/>
          <p:nvPr/>
        </p:nvSpPr>
        <p:spPr>
          <a:xfrm rot="2289786" flipH="1">
            <a:off x="9634254" y="2139979"/>
            <a:ext cx="338137" cy="147110"/>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Oval 39">
            <a:extLst>
              <a:ext uri="{FF2B5EF4-FFF2-40B4-BE49-F238E27FC236}">
                <a16:creationId xmlns:a16="http://schemas.microsoft.com/office/drawing/2014/main" id="{3402B336-6047-47A0-8EFA-1FE85EBCA225}"/>
              </a:ext>
            </a:extLst>
          </p:cNvPr>
          <p:cNvSpPr/>
          <p:nvPr/>
        </p:nvSpPr>
        <p:spPr>
          <a:xfrm>
            <a:off x="5889299" y="2581969"/>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41" name="Oval 40">
            <a:extLst>
              <a:ext uri="{FF2B5EF4-FFF2-40B4-BE49-F238E27FC236}">
                <a16:creationId xmlns:a16="http://schemas.microsoft.com/office/drawing/2014/main" id="{53224E23-F307-40C3-A550-74826D9678DC}"/>
              </a:ext>
            </a:extLst>
          </p:cNvPr>
          <p:cNvSpPr/>
          <p:nvPr/>
        </p:nvSpPr>
        <p:spPr>
          <a:xfrm>
            <a:off x="6544604" y="2140243"/>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42" name="Straight Connector 41">
            <a:extLst>
              <a:ext uri="{FF2B5EF4-FFF2-40B4-BE49-F238E27FC236}">
                <a16:creationId xmlns:a16="http://schemas.microsoft.com/office/drawing/2014/main" id="{AE75EADF-74BC-444F-AB4D-91FCD3269C31}"/>
              </a:ext>
            </a:extLst>
          </p:cNvPr>
          <p:cNvCxnSpPr>
            <a:cxnSpLocks/>
            <a:stCxn id="40" idx="5"/>
            <a:endCxn id="47" idx="0"/>
          </p:cNvCxnSpPr>
          <p:nvPr/>
        </p:nvCxnSpPr>
        <p:spPr>
          <a:xfrm>
            <a:off x="6225287" y="2916455"/>
            <a:ext cx="252485" cy="367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C92D7DF-DB20-4BE1-9F59-0879CE3F69A3}"/>
              </a:ext>
            </a:extLst>
          </p:cNvPr>
          <p:cNvSpPr/>
          <p:nvPr/>
        </p:nvSpPr>
        <p:spPr>
          <a:xfrm>
            <a:off x="7177241" y="2538851"/>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44" name="Straight Connector 43">
            <a:extLst>
              <a:ext uri="{FF2B5EF4-FFF2-40B4-BE49-F238E27FC236}">
                <a16:creationId xmlns:a16="http://schemas.microsoft.com/office/drawing/2014/main" id="{F572804F-1A62-4437-BC38-A2D9D8C9A920}"/>
              </a:ext>
            </a:extLst>
          </p:cNvPr>
          <p:cNvCxnSpPr>
            <a:cxnSpLocks/>
            <a:stCxn id="41" idx="5"/>
            <a:endCxn id="43" idx="0"/>
          </p:cNvCxnSpPr>
          <p:nvPr/>
        </p:nvCxnSpPr>
        <p:spPr>
          <a:xfrm>
            <a:off x="6880592" y="2474729"/>
            <a:ext cx="493466" cy="64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EF845D3-CDBB-4FF8-841C-4237AFDCBFF8}"/>
              </a:ext>
            </a:extLst>
          </p:cNvPr>
          <p:cNvCxnSpPr>
            <a:cxnSpLocks/>
            <a:stCxn id="40" idx="3"/>
            <a:endCxn id="46" idx="0"/>
          </p:cNvCxnSpPr>
          <p:nvPr/>
        </p:nvCxnSpPr>
        <p:spPr>
          <a:xfrm flipH="1">
            <a:off x="5708147" y="2916455"/>
            <a:ext cx="238798" cy="370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Isosceles Triangle 45">
            <a:extLst>
              <a:ext uri="{FF2B5EF4-FFF2-40B4-BE49-F238E27FC236}">
                <a16:creationId xmlns:a16="http://schemas.microsoft.com/office/drawing/2014/main" id="{3AFEB322-1AC0-4A01-BD68-66B6EE49D1C0}"/>
              </a:ext>
            </a:extLst>
          </p:cNvPr>
          <p:cNvSpPr/>
          <p:nvPr/>
        </p:nvSpPr>
        <p:spPr>
          <a:xfrm>
            <a:off x="5585169" y="3287340"/>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7" name="Isosceles Triangle 46">
            <a:extLst>
              <a:ext uri="{FF2B5EF4-FFF2-40B4-BE49-F238E27FC236}">
                <a16:creationId xmlns:a16="http://schemas.microsoft.com/office/drawing/2014/main" id="{3549DC1D-B0A9-46FE-BAF6-E6F690DC7FC6}"/>
              </a:ext>
            </a:extLst>
          </p:cNvPr>
          <p:cNvSpPr/>
          <p:nvPr/>
        </p:nvSpPr>
        <p:spPr>
          <a:xfrm>
            <a:off x="6354794" y="3284086"/>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48" name="Straight Connector 47">
            <a:extLst>
              <a:ext uri="{FF2B5EF4-FFF2-40B4-BE49-F238E27FC236}">
                <a16:creationId xmlns:a16="http://schemas.microsoft.com/office/drawing/2014/main" id="{49630A10-E3F2-4300-98D3-94D70113CC77}"/>
              </a:ext>
            </a:extLst>
          </p:cNvPr>
          <p:cNvCxnSpPr>
            <a:cxnSpLocks/>
            <a:stCxn id="43" idx="3"/>
            <a:endCxn id="49" idx="0"/>
          </p:cNvCxnSpPr>
          <p:nvPr/>
        </p:nvCxnSpPr>
        <p:spPr>
          <a:xfrm flipH="1">
            <a:off x="7045915" y="2873337"/>
            <a:ext cx="188972"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Isosceles Triangle 48">
            <a:extLst>
              <a:ext uri="{FF2B5EF4-FFF2-40B4-BE49-F238E27FC236}">
                <a16:creationId xmlns:a16="http://schemas.microsoft.com/office/drawing/2014/main" id="{204BEC40-4578-4686-8F48-D3B3B5075B82}"/>
              </a:ext>
            </a:extLst>
          </p:cNvPr>
          <p:cNvSpPr/>
          <p:nvPr/>
        </p:nvSpPr>
        <p:spPr>
          <a:xfrm>
            <a:off x="6922937" y="3290738"/>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50" name="Straight Connector 49">
            <a:extLst>
              <a:ext uri="{FF2B5EF4-FFF2-40B4-BE49-F238E27FC236}">
                <a16:creationId xmlns:a16="http://schemas.microsoft.com/office/drawing/2014/main" id="{59D87F85-BF01-42FD-B92C-7747CCB396F1}"/>
              </a:ext>
            </a:extLst>
          </p:cNvPr>
          <p:cNvCxnSpPr>
            <a:cxnSpLocks/>
            <a:stCxn id="43" idx="5"/>
            <a:endCxn id="51" idx="0"/>
          </p:cNvCxnSpPr>
          <p:nvPr/>
        </p:nvCxnSpPr>
        <p:spPr>
          <a:xfrm>
            <a:off x="7513229" y="2873337"/>
            <a:ext cx="326514"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Isosceles Triangle 50">
            <a:extLst>
              <a:ext uri="{FF2B5EF4-FFF2-40B4-BE49-F238E27FC236}">
                <a16:creationId xmlns:a16="http://schemas.microsoft.com/office/drawing/2014/main" id="{70A32ED3-9278-4ABE-ADAF-8981C5A0D020}"/>
              </a:ext>
            </a:extLst>
          </p:cNvPr>
          <p:cNvSpPr/>
          <p:nvPr/>
        </p:nvSpPr>
        <p:spPr>
          <a:xfrm>
            <a:off x="7716765" y="3290738"/>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52" name="Straight Connector 51">
            <a:extLst>
              <a:ext uri="{FF2B5EF4-FFF2-40B4-BE49-F238E27FC236}">
                <a16:creationId xmlns:a16="http://schemas.microsoft.com/office/drawing/2014/main" id="{1882267B-C07B-40D8-B38F-B097FD93B0C3}"/>
              </a:ext>
            </a:extLst>
          </p:cNvPr>
          <p:cNvCxnSpPr>
            <a:stCxn id="41" idx="3"/>
            <a:endCxn id="40" idx="0"/>
          </p:cNvCxnSpPr>
          <p:nvPr/>
        </p:nvCxnSpPr>
        <p:spPr>
          <a:xfrm flipH="1">
            <a:off x="6086116" y="2474729"/>
            <a:ext cx="516134" cy="107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AD7650AF-475B-4BF2-ABAA-0729C0FD58A0}"/>
              </a:ext>
            </a:extLst>
          </p:cNvPr>
          <p:cNvSpPr/>
          <p:nvPr/>
        </p:nvSpPr>
        <p:spPr>
          <a:xfrm>
            <a:off x="3748534" y="5158001"/>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4" name="Oval 53">
            <a:extLst>
              <a:ext uri="{FF2B5EF4-FFF2-40B4-BE49-F238E27FC236}">
                <a16:creationId xmlns:a16="http://schemas.microsoft.com/office/drawing/2014/main" id="{C95FB334-F1F9-49C8-ABE5-55083E9AA8BF}"/>
              </a:ext>
            </a:extLst>
          </p:cNvPr>
          <p:cNvSpPr/>
          <p:nvPr/>
        </p:nvSpPr>
        <p:spPr>
          <a:xfrm>
            <a:off x="4166809" y="5703099"/>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55" name="Straight Connector 54">
            <a:extLst>
              <a:ext uri="{FF2B5EF4-FFF2-40B4-BE49-F238E27FC236}">
                <a16:creationId xmlns:a16="http://schemas.microsoft.com/office/drawing/2014/main" id="{01F84D0F-CBE4-41CD-80A8-F558FF9C9547}"/>
              </a:ext>
            </a:extLst>
          </p:cNvPr>
          <p:cNvCxnSpPr>
            <a:cxnSpLocks/>
            <a:stCxn id="53" idx="5"/>
            <a:endCxn id="54" idx="0"/>
          </p:cNvCxnSpPr>
          <p:nvPr/>
        </p:nvCxnSpPr>
        <p:spPr>
          <a:xfrm>
            <a:off x="4084522" y="5492487"/>
            <a:ext cx="279104" cy="210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3B90036-3266-4C71-82A8-D3BDB082D83B}"/>
              </a:ext>
            </a:extLst>
          </p:cNvPr>
          <p:cNvSpPr/>
          <p:nvPr/>
        </p:nvSpPr>
        <p:spPr>
          <a:xfrm>
            <a:off x="4243805" y="4608391"/>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57" name="Straight Connector 56">
            <a:extLst>
              <a:ext uri="{FF2B5EF4-FFF2-40B4-BE49-F238E27FC236}">
                <a16:creationId xmlns:a16="http://schemas.microsoft.com/office/drawing/2014/main" id="{38ADED8A-F07A-41C8-9D98-4A3D2E0B1A8D}"/>
              </a:ext>
            </a:extLst>
          </p:cNvPr>
          <p:cNvCxnSpPr>
            <a:cxnSpLocks/>
            <a:stCxn id="54" idx="5"/>
            <a:endCxn id="63" idx="0"/>
          </p:cNvCxnSpPr>
          <p:nvPr/>
        </p:nvCxnSpPr>
        <p:spPr>
          <a:xfrm>
            <a:off x="4502797" y="6037585"/>
            <a:ext cx="171730" cy="284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1BA120-9BB1-4174-A97A-523BCA3DFBF1}"/>
              </a:ext>
            </a:extLst>
          </p:cNvPr>
          <p:cNvCxnSpPr>
            <a:cxnSpLocks/>
            <a:stCxn id="53" idx="3"/>
            <a:endCxn id="59" idx="0"/>
          </p:cNvCxnSpPr>
          <p:nvPr/>
        </p:nvCxnSpPr>
        <p:spPr>
          <a:xfrm flipH="1">
            <a:off x="3522247" y="5492487"/>
            <a:ext cx="283933" cy="17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AEEF98DF-922F-4226-A904-8F7485561023}"/>
              </a:ext>
            </a:extLst>
          </p:cNvPr>
          <p:cNvSpPr/>
          <p:nvPr/>
        </p:nvSpPr>
        <p:spPr>
          <a:xfrm>
            <a:off x="3399269" y="5667009"/>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60" name="Straight Connector 59">
            <a:extLst>
              <a:ext uri="{FF2B5EF4-FFF2-40B4-BE49-F238E27FC236}">
                <a16:creationId xmlns:a16="http://schemas.microsoft.com/office/drawing/2014/main" id="{AEB0DE6D-AB67-4D15-BE34-BEC568FBD403}"/>
              </a:ext>
            </a:extLst>
          </p:cNvPr>
          <p:cNvCxnSpPr>
            <a:cxnSpLocks/>
            <a:stCxn id="54" idx="3"/>
            <a:endCxn id="61" idx="0"/>
          </p:cNvCxnSpPr>
          <p:nvPr/>
        </p:nvCxnSpPr>
        <p:spPr>
          <a:xfrm flipH="1">
            <a:off x="4026044" y="6037585"/>
            <a:ext cx="198411" cy="297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Isosceles Triangle 60">
            <a:extLst>
              <a:ext uri="{FF2B5EF4-FFF2-40B4-BE49-F238E27FC236}">
                <a16:creationId xmlns:a16="http://schemas.microsoft.com/office/drawing/2014/main" id="{6FD57329-38C6-4CAB-844C-D36767E80E3C}"/>
              </a:ext>
            </a:extLst>
          </p:cNvPr>
          <p:cNvSpPr/>
          <p:nvPr/>
        </p:nvSpPr>
        <p:spPr>
          <a:xfrm>
            <a:off x="3903066" y="6335321"/>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62" name="Straight Connector 61">
            <a:extLst>
              <a:ext uri="{FF2B5EF4-FFF2-40B4-BE49-F238E27FC236}">
                <a16:creationId xmlns:a16="http://schemas.microsoft.com/office/drawing/2014/main" id="{B2907F51-ED67-44D4-BE07-1D56B3181D44}"/>
              </a:ext>
            </a:extLst>
          </p:cNvPr>
          <p:cNvCxnSpPr>
            <a:cxnSpLocks/>
            <a:stCxn id="56" idx="3"/>
            <a:endCxn id="53" idx="0"/>
          </p:cNvCxnSpPr>
          <p:nvPr/>
        </p:nvCxnSpPr>
        <p:spPr>
          <a:xfrm flipH="1">
            <a:off x="3945351" y="4942877"/>
            <a:ext cx="356100" cy="215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Isosceles Triangle 62">
            <a:extLst>
              <a:ext uri="{FF2B5EF4-FFF2-40B4-BE49-F238E27FC236}">
                <a16:creationId xmlns:a16="http://schemas.microsoft.com/office/drawing/2014/main" id="{D8010EBC-E258-412D-BFE9-E3AE1D1CEF3B}"/>
              </a:ext>
            </a:extLst>
          </p:cNvPr>
          <p:cNvSpPr/>
          <p:nvPr/>
        </p:nvSpPr>
        <p:spPr>
          <a:xfrm>
            <a:off x="4551549" y="6321956"/>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64" name="Straight Connector 63">
            <a:extLst>
              <a:ext uri="{FF2B5EF4-FFF2-40B4-BE49-F238E27FC236}">
                <a16:creationId xmlns:a16="http://schemas.microsoft.com/office/drawing/2014/main" id="{338B1743-DE6D-4C6B-859B-E875A7C60629}"/>
              </a:ext>
            </a:extLst>
          </p:cNvPr>
          <p:cNvCxnSpPr>
            <a:cxnSpLocks/>
            <a:stCxn id="56" idx="5"/>
            <a:endCxn id="65" idx="0"/>
          </p:cNvCxnSpPr>
          <p:nvPr/>
        </p:nvCxnSpPr>
        <p:spPr>
          <a:xfrm>
            <a:off x="4579793" y="4942877"/>
            <a:ext cx="190386" cy="2612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Isosceles Triangle 64">
            <a:extLst>
              <a:ext uri="{FF2B5EF4-FFF2-40B4-BE49-F238E27FC236}">
                <a16:creationId xmlns:a16="http://schemas.microsoft.com/office/drawing/2014/main" id="{60F4429B-8191-4ECB-A2C5-3D3C48CE7ACE}"/>
              </a:ext>
            </a:extLst>
          </p:cNvPr>
          <p:cNvSpPr/>
          <p:nvPr/>
        </p:nvSpPr>
        <p:spPr>
          <a:xfrm>
            <a:off x="4647201" y="5204104"/>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6" name="Oval 65">
            <a:extLst>
              <a:ext uri="{FF2B5EF4-FFF2-40B4-BE49-F238E27FC236}">
                <a16:creationId xmlns:a16="http://schemas.microsoft.com/office/drawing/2014/main" id="{8D12C766-2458-4871-9D8D-1497D667F426}"/>
              </a:ext>
            </a:extLst>
          </p:cNvPr>
          <p:cNvSpPr/>
          <p:nvPr/>
        </p:nvSpPr>
        <p:spPr>
          <a:xfrm>
            <a:off x="8915681" y="4698993"/>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67" name="Oval 66">
            <a:extLst>
              <a:ext uri="{FF2B5EF4-FFF2-40B4-BE49-F238E27FC236}">
                <a16:creationId xmlns:a16="http://schemas.microsoft.com/office/drawing/2014/main" id="{332D9DF6-7AE8-48A7-A2E6-73A435963C96}"/>
              </a:ext>
            </a:extLst>
          </p:cNvPr>
          <p:cNvSpPr/>
          <p:nvPr/>
        </p:nvSpPr>
        <p:spPr>
          <a:xfrm>
            <a:off x="9150022" y="5738994"/>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8" name="Straight Connector 67">
            <a:extLst>
              <a:ext uri="{FF2B5EF4-FFF2-40B4-BE49-F238E27FC236}">
                <a16:creationId xmlns:a16="http://schemas.microsoft.com/office/drawing/2014/main" id="{41782E68-D8C9-4AAE-8879-A69ABBEAD67F}"/>
              </a:ext>
            </a:extLst>
          </p:cNvPr>
          <p:cNvCxnSpPr>
            <a:cxnSpLocks/>
            <a:stCxn id="66" idx="5"/>
            <a:endCxn id="69" idx="0"/>
          </p:cNvCxnSpPr>
          <p:nvPr/>
        </p:nvCxnSpPr>
        <p:spPr>
          <a:xfrm>
            <a:off x="9251669" y="5033479"/>
            <a:ext cx="459405" cy="14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7A32BCCC-3C6D-43B2-815F-D2FFFA15DB5B}"/>
              </a:ext>
            </a:extLst>
          </p:cNvPr>
          <p:cNvSpPr/>
          <p:nvPr/>
        </p:nvSpPr>
        <p:spPr>
          <a:xfrm>
            <a:off x="9514257" y="5179876"/>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70" name="Straight Connector 69">
            <a:extLst>
              <a:ext uri="{FF2B5EF4-FFF2-40B4-BE49-F238E27FC236}">
                <a16:creationId xmlns:a16="http://schemas.microsoft.com/office/drawing/2014/main" id="{A5942FAE-19E4-4A77-A06D-816DF9679653}"/>
              </a:ext>
            </a:extLst>
          </p:cNvPr>
          <p:cNvCxnSpPr>
            <a:cxnSpLocks/>
            <a:stCxn id="67" idx="5"/>
            <a:endCxn id="76" idx="0"/>
          </p:cNvCxnSpPr>
          <p:nvPr/>
        </p:nvCxnSpPr>
        <p:spPr>
          <a:xfrm>
            <a:off x="9486010" y="6073480"/>
            <a:ext cx="171730" cy="284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571C7D3-18D6-45A9-A0C8-361DD1DF838D}"/>
              </a:ext>
            </a:extLst>
          </p:cNvPr>
          <p:cNvCxnSpPr>
            <a:cxnSpLocks/>
            <a:stCxn id="66" idx="3"/>
            <a:endCxn id="72" idx="0"/>
          </p:cNvCxnSpPr>
          <p:nvPr/>
        </p:nvCxnSpPr>
        <p:spPr>
          <a:xfrm flipH="1">
            <a:off x="8689394" y="5033479"/>
            <a:ext cx="283933" cy="17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A505C844-2674-45E9-8D67-97FE563D20F3}"/>
              </a:ext>
            </a:extLst>
          </p:cNvPr>
          <p:cNvSpPr/>
          <p:nvPr/>
        </p:nvSpPr>
        <p:spPr>
          <a:xfrm>
            <a:off x="8566416" y="5208001"/>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73" name="Straight Connector 72">
            <a:extLst>
              <a:ext uri="{FF2B5EF4-FFF2-40B4-BE49-F238E27FC236}">
                <a16:creationId xmlns:a16="http://schemas.microsoft.com/office/drawing/2014/main" id="{87434523-D91F-4C73-B562-3DA6ED4BE546}"/>
              </a:ext>
            </a:extLst>
          </p:cNvPr>
          <p:cNvCxnSpPr>
            <a:cxnSpLocks/>
            <a:stCxn id="67" idx="3"/>
            <a:endCxn id="74" idx="0"/>
          </p:cNvCxnSpPr>
          <p:nvPr/>
        </p:nvCxnSpPr>
        <p:spPr>
          <a:xfrm flipH="1">
            <a:off x="9009257" y="6073480"/>
            <a:ext cx="198411" cy="297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Isosceles Triangle 73">
            <a:extLst>
              <a:ext uri="{FF2B5EF4-FFF2-40B4-BE49-F238E27FC236}">
                <a16:creationId xmlns:a16="http://schemas.microsoft.com/office/drawing/2014/main" id="{9ACB7938-6A51-4849-8728-DB7C7331DC45}"/>
              </a:ext>
            </a:extLst>
          </p:cNvPr>
          <p:cNvSpPr/>
          <p:nvPr/>
        </p:nvSpPr>
        <p:spPr>
          <a:xfrm>
            <a:off x="8886279" y="6371216"/>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75" name="Straight Connector 74">
            <a:extLst>
              <a:ext uri="{FF2B5EF4-FFF2-40B4-BE49-F238E27FC236}">
                <a16:creationId xmlns:a16="http://schemas.microsoft.com/office/drawing/2014/main" id="{EC6EC158-AE33-492E-A446-0F2DCCFCF376}"/>
              </a:ext>
            </a:extLst>
          </p:cNvPr>
          <p:cNvCxnSpPr>
            <a:cxnSpLocks/>
            <a:stCxn id="69" idx="3"/>
            <a:endCxn id="67" idx="0"/>
          </p:cNvCxnSpPr>
          <p:nvPr/>
        </p:nvCxnSpPr>
        <p:spPr>
          <a:xfrm flipH="1">
            <a:off x="9346839" y="5514362"/>
            <a:ext cx="225064" cy="2246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Isosceles Triangle 75">
            <a:extLst>
              <a:ext uri="{FF2B5EF4-FFF2-40B4-BE49-F238E27FC236}">
                <a16:creationId xmlns:a16="http://schemas.microsoft.com/office/drawing/2014/main" id="{74534382-728A-4431-953E-B2B5F95DECFB}"/>
              </a:ext>
            </a:extLst>
          </p:cNvPr>
          <p:cNvSpPr/>
          <p:nvPr/>
        </p:nvSpPr>
        <p:spPr>
          <a:xfrm>
            <a:off x="9534762" y="6357851"/>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77" name="Straight Connector 76">
            <a:extLst>
              <a:ext uri="{FF2B5EF4-FFF2-40B4-BE49-F238E27FC236}">
                <a16:creationId xmlns:a16="http://schemas.microsoft.com/office/drawing/2014/main" id="{9C14EF8F-DF50-4B1F-9DA7-CD6EA1A7EF64}"/>
              </a:ext>
            </a:extLst>
          </p:cNvPr>
          <p:cNvCxnSpPr>
            <a:cxnSpLocks/>
            <a:stCxn id="69" idx="5"/>
            <a:endCxn id="78" idx="0"/>
          </p:cNvCxnSpPr>
          <p:nvPr/>
        </p:nvCxnSpPr>
        <p:spPr>
          <a:xfrm>
            <a:off x="9850245" y="5514362"/>
            <a:ext cx="190386" cy="2612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Isosceles Triangle 77">
            <a:extLst>
              <a:ext uri="{FF2B5EF4-FFF2-40B4-BE49-F238E27FC236}">
                <a16:creationId xmlns:a16="http://schemas.microsoft.com/office/drawing/2014/main" id="{587F31B4-A35C-4A51-951A-670EA855B539}"/>
              </a:ext>
            </a:extLst>
          </p:cNvPr>
          <p:cNvSpPr/>
          <p:nvPr/>
        </p:nvSpPr>
        <p:spPr>
          <a:xfrm>
            <a:off x="9917653" y="5775589"/>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9" name="Arrow: Curved Down 78">
            <a:extLst>
              <a:ext uri="{FF2B5EF4-FFF2-40B4-BE49-F238E27FC236}">
                <a16:creationId xmlns:a16="http://schemas.microsoft.com/office/drawing/2014/main" id="{75DABBFC-537D-4F6B-9704-EB0811A3143B}"/>
              </a:ext>
            </a:extLst>
          </p:cNvPr>
          <p:cNvSpPr/>
          <p:nvPr/>
        </p:nvSpPr>
        <p:spPr>
          <a:xfrm rot="18177314">
            <a:off x="9077184" y="5430644"/>
            <a:ext cx="401348" cy="131777"/>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Arrow: Curved Down 79">
            <a:extLst>
              <a:ext uri="{FF2B5EF4-FFF2-40B4-BE49-F238E27FC236}">
                <a16:creationId xmlns:a16="http://schemas.microsoft.com/office/drawing/2014/main" id="{02070CCA-E1E8-478D-836C-0FD6B1E2B1F4}"/>
              </a:ext>
            </a:extLst>
          </p:cNvPr>
          <p:cNvSpPr/>
          <p:nvPr/>
        </p:nvSpPr>
        <p:spPr>
          <a:xfrm rot="2347978" flipH="1">
            <a:off x="4134026" y="5392011"/>
            <a:ext cx="367466" cy="144912"/>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Arrow: Curved Down 80">
            <a:extLst>
              <a:ext uri="{FF2B5EF4-FFF2-40B4-BE49-F238E27FC236}">
                <a16:creationId xmlns:a16="http://schemas.microsoft.com/office/drawing/2014/main" id="{151437A4-8CAB-4C28-B357-D4469AF56E02}"/>
              </a:ext>
            </a:extLst>
          </p:cNvPr>
          <p:cNvSpPr/>
          <p:nvPr/>
        </p:nvSpPr>
        <p:spPr>
          <a:xfrm rot="18987689">
            <a:off x="3544203" y="2257926"/>
            <a:ext cx="433774" cy="128393"/>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Arrow: Right 81">
            <a:extLst>
              <a:ext uri="{FF2B5EF4-FFF2-40B4-BE49-F238E27FC236}">
                <a16:creationId xmlns:a16="http://schemas.microsoft.com/office/drawing/2014/main" id="{0C936F58-F125-4EC1-9E57-03186EA0DB60}"/>
              </a:ext>
            </a:extLst>
          </p:cNvPr>
          <p:cNvSpPr/>
          <p:nvPr/>
        </p:nvSpPr>
        <p:spPr>
          <a:xfrm rot="16200000">
            <a:off x="1820480" y="3970322"/>
            <a:ext cx="1123017" cy="359024"/>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Arrow: Right 82">
            <a:extLst>
              <a:ext uri="{FF2B5EF4-FFF2-40B4-BE49-F238E27FC236}">
                <a16:creationId xmlns:a16="http://schemas.microsoft.com/office/drawing/2014/main" id="{74E93E07-E7D5-433D-9EE6-102C7D0A83A5}"/>
              </a:ext>
            </a:extLst>
          </p:cNvPr>
          <p:cNvSpPr/>
          <p:nvPr/>
        </p:nvSpPr>
        <p:spPr>
          <a:xfrm rot="16200000">
            <a:off x="10624927" y="4046321"/>
            <a:ext cx="1123017" cy="359024"/>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Arrow: Right 83">
            <a:extLst>
              <a:ext uri="{FF2B5EF4-FFF2-40B4-BE49-F238E27FC236}">
                <a16:creationId xmlns:a16="http://schemas.microsoft.com/office/drawing/2014/main" id="{938FC825-19BA-4017-AEB6-EE8F961D0D11}"/>
              </a:ext>
            </a:extLst>
          </p:cNvPr>
          <p:cNvSpPr/>
          <p:nvPr/>
        </p:nvSpPr>
        <p:spPr>
          <a:xfrm>
            <a:off x="4715842" y="1876101"/>
            <a:ext cx="1123017" cy="359024"/>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Arrow: Right 84">
            <a:extLst>
              <a:ext uri="{FF2B5EF4-FFF2-40B4-BE49-F238E27FC236}">
                <a16:creationId xmlns:a16="http://schemas.microsoft.com/office/drawing/2014/main" id="{68F210E8-EE17-4539-8807-BA33860DDB59}"/>
              </a:ext>
            </a:extLst>
          </p:cNvPr>
          <p:cNvSpPr/>
          <p:nvPr/>
        </p:nvSpPr>
        <p:spPr>
          <a:xfrm rot="10800000">
            <a:off x="7748363" y="1904929"/>
            <a:ext cx="1123017" cy="359024"/>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C30F8A0E-EF5F-4634-AD75-EC8B05D2518E}"/>
              </a:ext>
            </a:extLst>
          </p:cNvPr>
          <p:cNvSpPr txBox="1"/>
          <p:nvPr/>
        </p:nvSpPr>
        <p:spPr>
          <a:xfrm>
            <a:off x="4253646" y="1837968"/>
            <a:ext cx="276836" cy="377505"/>
          </a:xfrm>
          <a:prstGeom prst="rect">
            <a:avLst/>
          </a:prstGeom>
          <a:noFill/>
        </p:spPr>
        <p:txBody>
          <a:bodyPr wrap="square" rtlCol="0">
            <a:spAutoFit/>
          </a:bodyPr>
          <a:lstStyle/>
          <a:p>
            <a:r>
              <a:rPr lang="en-US" dirty="0"/>
              <a:t>2</a:t>
            </a:r>
          </a:p>
        </p:txBody>
      </p:sp>
      <p:sp>
        <p:nvSpPr>
          <p:cNvPr id="89" name="TextBox 88">
            <a:extLst>
              <a:ext uri="{FF2B5EF4-FFF2-40B4-BE49-F238E27FC236}">
                <a16:creationId xmlns:a16="http://schemas.microsoft.com/office/drawing/2014/main" id="{AF629D22-51FB-4C0D-A133-13BA02F08B26}"/>
              </a:ext>
            </a:extLst>
          </p:cNvPr>
          <p:cNvSpPr txBox="1"/>
          <p:nvPr/>
        </p:nvSpPr>
        <p:spPr>
          <a:xfrm>
            <a:off x="4539653" y="4440120"/>
            <a:ext cx="276836" cy="377505"/>
          </a:xfrm>
          <a:prstGeom prst="rect">
            <a:avLst/>
          </a:prstGeom>
          <a:noFill/>
        </p:spPr>
        <p:txBody>
          <a:bodyPr wrap="square" rtlCol="0">
            <a:spAutoFit/>
          </a:bodyPr>
          <a:lstStyle/>
          <a:p>
            <a:r>
              <a:rPr lang="en-US" dirty="0"/>
              <a:t>2</a:t>
            </a:r>
          </a:p>
        </p:txBody>
      </p:sp>
      <p:sp>
        <p:nvSpPr>
          <p:cNvPr id="90" name="TextBox 89">
            <a:extLst>
              <a:ext uri="{FF2B5EF4-FFF2-40B4-BE49-F238E27FC236}">
                <a16:creationId xmlns:a16="http://schemas.microsoft.com/office/drawing/2014/main" id="{A3998BBC-C9B5-42DE-A690-35C39830FCDD}"/>
              </a:ext>
            </a:extLst>
          </p:cNvPr>
          <p:cNvSpPr txBox="1"/>
          <p:nvPr/>
        </p:nvSpPr>
        <p:spPr>
          <a:xfrm>
            <a:off x="9175374" y="4483693"/>
            <a:ext cx="456444" cy="369332"/>
          </a:xfrm>
          <a:prstGeom prst="rect">
            <a:avLst/>
          </a:prstGeom>
          <a:noFill/>
        </p:spPr>
        <p:txBody>
          <a:bodyPr wrap="square" rtlCol="0">
            <a:spAutoFit/>
          </a:bodyPr>
          <a:lstStyle/>
          <a:p>
            <a:r>
              <a:rPr lang="en-US" dirty="0"/>
              <a:t>-2</a:t>
            </a:r>
          </a:p>
        </p:txBody>
      </p:sp>
      <p:sp>
        <p:nvSpPr>
          <p:cNvPr id="91" name="TextBox 90">
            <a:extLst>
              <a:ext uri="{FF2B5EF4-FFF2-40B4-BE49-F238E27FC236}">
                <a16:creationId xmlns:a16="http://schemas.microsoft.com/office/drawing/2014/main" id="{25FAF785-BA73-4099-809E-347A9313C273}"/>
              </a:ext>
            </a:extLst>
          </p:cNvPr>
          <p:cNvSpPr txBox="1"/>
          <p:nvPr/>
        </p:nvSpPr>
        <p:spPr>
          <a:xfrm>
            <a:off x="9352865" y="1706863"/>
            <a:ext cx="456444" cy="369332"/>
          </a:xfrm>
          <a:prstGeom prst="rect">
            <a:avLst/>
          </a:prstGeom>
          <a:noFill/>
        </p:spPr>
        <p:txBody>
          <a:bodyPr wrap="square" rtlCol="0">
            <a:spAutoFit/>
          </a:bodyPr>
          <a:lstStyle/>
          <a:p>
            <a:r>
              <a:rPr lang="en-US" dirty="0"/>
              <a:t>-2</a:t>
            </a:r>
          </a:p>
        </p:txBody>
      </p:sp>
      <p:sp>
        <p:nvSpPr>
          <p:cNvPr id="92" name="TextBox 91">
            <a:extLst>
              <a:ext uri="{FF2B5EF4-FFF2-40B4-BE49-F238E27FC236}">
                <a16:creationId xmlns:a16="http://schemas.microsoft.com/office/drawing/2014/main" id="{4A10C01E-3222-4E99-8186-0AAA9A09A770}"/>
              </a:ext>
            </a:extLst>
          </p:cNvPr>
          <p:cNvSpPr txBox="1"/>
          <p:nvPr/>
        </p:nvSpPr>
        <p:spPr>
          <a:xfrm>
            <a:off x="3826109" y="2399811"/>
            <a:ext cx="468440" cy="369332"/>
          </a:xfrm>
          <a:prstGeom prst="rect">
            <a:avLst/>
          </a:prstGeom>
          <a:noFill/>
        </p:spPr>
        <p:txBody>
          <a:bodyPr wrap="square" rtlCol="0">
            <a:spAutoFit/>
          </a:bodyPr>
          <a:lstStyle/>
          <a:p>
            <a:r>
              <a:rPr lang="en-US" dirty="0"/>
              <a:t>1</a:t>
            </a:r>
          </a:p>
        </p:txBody>
      </p:sp>
      <p:sp>
        <p:nvSpPr>
          <p:cNvPr id="93" name="TextBox 92">
            <a:extLst>
              <a:ext uri="{FF2B5EF4-FFF2-40B4-BE49-F238E27FC236}">
                <a16:creationId xmlns:a16="http://schemas.microsoft.com/office/drawing/2014/main" id="{395BFC8B-1A23-40F8-BE22-F52A5B91785F}"/>
              </a:ext>
            </a:extLst>
          </p:cNvPr>
          <p:cNvSpPr txBox="1"/>
          <p:nvPr/>
        </p:nvSpPr>
        <p:spPr>
          <a:xfrm>
            <a:off x="9767952" y="4911133"/>
            <a:ext cx="468440" cy="369332"/>
          </a:xfrm>
          <a:prstGeom prst="rect">
            <a:avLst/>
          </a:prstGeom>
          <a:noFill/>
        </p:spPr>
        <p:txBody>
          <a:bodyPr wrap="square" rtlCol="0">
            <a:spAutoFit/>
          </a:bodyPr>
          <a:lstStyle/>
          <a:p>
            <a:r>
              <a:rPr lang="en-US" dirty="0"/>
              <a:t>1</a:t>
            </a:r>
          </a:p>
        </p:txBody>
      </p:sp>
      <p:sp>
        <p:nvSpPr>
          <p:cNvPr id="94" name="TextBox 93">
            <a:extLst>
              <a:ext uri="{FF2B5EF4-FFF2-40B4-BE49-F238E27FC236}">
                <a16:creationId xmlns:a16="http://schemas.microsoft.com/office/drawing/2014/main" id="{9BB352BE-8015-41C5-8B48-ACA2D76AC813}"/>
              </a:ext>
            </a:extLst>
          </p:cNvPr>
          <p:cNvSpPr txBox="1"/>
          <p:nvPr/>
        </p:nvSpPr>
        <p:spPr>
          <a:xfrm>
            <a:off x="4004227" y="4984632"/>
            <a:ext cx="468440" cy="369332"/>
          </a:xfrm>
          <a:prstGeom prst="rect">
            <a:avLst/>
          </a:prstGeom>
          <a:noFill/>
        </p:spPr>
        <p:txBody>
          <a:bodyPr wrap="square" rtlCol="0">
            <a:spAutoFit/>
          </a:bodyPr>
          <a:lstStyle/>
          <a:p>
            <a:r>
              <a:rPr lang="en-US" dirty="0"/>
              <a:t>-1</a:t>
            </a:r>
          </a:p>
        </p:txBody>
      </p:sp>
      <p:sp>
        <p:nvSpPr>
          <p:cNvPr id="95" name="TextBox 94">
            <a:extLst>
              <a:ext uri="{FF2B5EF4-FFF2-40B4-BE49-F238E27FC236}">
                <a16:creationId xmlns:a16="http://schemas.microsoft.com/office/drawing/2014/main" id="{92E330A7-4591-45F4-B725-E7620EE168FC}"/>
              </a:ext>
            </a:extLst>
          </p:cNvPr>
          <p:cNvSpPr txBox="1"/>
          <p:nvPr/>
        </p:nvSpPr>
        <p:spPr>
          <a:xfrm>
            <a:off x="9851494" y="2174539"/>
            <a:ext cx="468440" cy="369332"/>
          </a:xfrm>
          <a:prstGeom prst="rect">
            <a:avLst/>
          </a:prstGeom>
          <a:noFill/>
        </p:spPr>
        <p:txBody>
          <a:bodyPr wrap="square" rtlCol="0">
            <a:spAutoFit/>
          </a:bodyPr>
          <a:lstStyle/>
          <a:p>
            <a:r>
              <a:rPr lang="en-US" dirty="0"/>
              <a:t>-1</a:t>
            </a:r>
          </a:p>
        </p:txBody>
      </p:sp>
      <p:sp>
        <p:nvSpPr>
          <p:cNvPr id="96" name="TextBox 95">
            <a:extLst>
              <a:ext uri="{FF2B5EF4-FFF2-40B4-BE49-F238E27FC236}">
                <a16:creationId xmlns:a16="http://schemas.microsoft.com/office/drawing/2014/main" id="{7418B7BF-5058-465B-9217-833C96C45571}"/>
              </a:ext>
            </a:extLst>
          </p:cNvPr>
          <p:cNvSpPr txBox="1"/>
          <p:nvPr/>
        </p:nvSpPr>
        <p:spPr>
          <a:xfrm>
            <a:off x="6804712" y="1891529"/>
            <a:ext cx="374268"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19664021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85C3-09B2-49D0-8102-E71A1E5D70CF}"/>
              </a:ext>
            </a:extLst>
          </p:cNvPr>
          <p:cNvSpPr>
            <a:spLocks noGrp="1"/>
          </p:cNvSpPr>
          <p:nvPr>
            <p:ph type="title"/>
          </p:nvPr>
        </p:nvSpPr>
        <p:spPr/>
        <p:txBody>
          <a:bodyPr/>
          <a:lstStyle/>
          <a:p>
            <a:r>
              <a:rPr lang="en-US" dirty="0"/>
              <a:t>Rotations</a:t>
            </a:r>
          </a:p>
        </p:txBody>
      </p:sp>
      <p:sp>
        <p:nvSpPr>
          <p:cNvPr id="19" name="Content Placeholder 18">
            <a:extLst>
              <a:ext uri="{FF2B5EF4-FFF2-40B4-BE49-F238E27FC236}">
                <a16:creationId xmlns:a16="http://schemas.microsoft.com/office/drawing/2014/main" id="{70C465DF-1D68-4D04-A775-588FD2F4DD1E}"/>
              </a:ext>
            </a:extLst>
          </p:cNvPr>
          <p:cNvSpPr>
            <a:spLocks noGrp="1"/>
          </p:cNvSpPr>
          <p:nvPr>
            <p:ph idx="1"/>
          </p:nvPr>
        </p:nvSpPr>
        <p:spPr/>
        <p:txBody>
          <a:bodyPr/>
          <a:lstStyle/>
          <a:p>
            <a:endParaRPr lang="en-US"/>
          </a:p>
        </p:txBody>
      </p:sp>
      <p:sp>
        <p:nvSpPr>
          <p:cNvPr id="20" name="Rectangle 1">
            <a:extLst>
              <a:ext uri="{FF2B5EF4-FFF2-40B4-BE49-F238E27FC236}">
                <a16:creationId xmlns:a16="http://schemas.microsoft.com/office/drawing/2014/main" id="{7DD7CECA-F61C-4619-B991-D96178A77D0F}"/>
              </a:ext>
            </a:extLst>
          </p:cNvPr>
          <p:cNvSpPr>
            <a:spLocks noChangeArrowheads="1"/>
          </p:cNvSpPr>
          <p:nvPr/>
        </p:nvSpPr>
        <p:spPr bwMode="auto">
          <a:xfrm>
            <a:off x="1409349" y="1600200"/>
            <a:ext cx="10495181"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lang="en-US" altLang="en-US" sz="2000" dirty="0">
                <a:solidFill>
                  <a:srgbClr val="808080"/>
                </a:solidFill>
                <a:latin typeface="Courier New" panose="02070309020205020404" pitchFamily="49" charset="0"/>
                <a:cs typeface="Courier New" panose="02070309020205020404" pitchFamily="49" charset="0"/>
              </a:rPr>
              <a:t>// returns the new root of subtree</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bf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balanceFactor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(bf &gt; </a:t>
            </a:r>
            <a:r>
              <a:rPr kumimoji="0" lang="en-US" altLang="en-US" sz="2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left heavy</a:t>
            </a:r>
            <a:b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leftBf</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balanceFactor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leftBf</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&lt; </a:t>
            </a:r>
            <a:r>
              <a:rPr kumimoji="0" lang="en-US" altLang="en-US" sz="2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leftRightRotate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(bf &lt; -</a:t>
            </a:r>
            <a:r>
              <a:rPr kumimoji="0" lang="en-US" altLang="en-US" sz="2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right heavy</a:t>
            </a:r>
            <a:b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rightBf</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balanceFactor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rightBf</a:t>
            </a:r>
            <a:r>
              <a:rPr lang="en-US" altLang="en-US" sz="2000" dirty="0">
                <a:solidFill>
                  <a:srgbClr val="A9B7C6"/>
                </a:solidFill>
                <a:latin typeface="Courier New" panose="02070309020205020404" pitchFamily="49" charset="0"/>
                <a:cs typeface="Courier New" panose="02070309020205020404" pitchFamily="49" charset="0"/>
              </a:rPr>
              <a:t> &gt; </a:t>
            </a:r>
            <a:r>
              <a:rPr lang="en-US" altLang="en-US" sz="2000" dirty="0">
                <a:solidFill>
                  <a:srgbClr val="6897BB"/>
                </a:solidFill>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8688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6B8-6D3A-4A52-B1AE-2D0EACDA47E4}"/>
              </a:ext>
            </a:extLst>
          </p:cNvPr>
          <p:cNvSpPr>
            <a:spLocks noGrp="1"/>
          </p:cNvSpPr>
          <p:nvPr>
            <p:ph type="title"/>
          </p:nvPr>
        </p:nvSpPr>
        <p:spPr/>
        <p:txBody>
          <a:bodyPr/>
          <a:lstStyle/>
          <a:p>
            <a:r>
              <a:rPr lang="en-US" dirty="0"/>
              <a:t>Quick Recap</a:t>
            </a:r>
          </a:p>
        </p:txBody>
      </p:sp>
      <p:sp>
        <p:nvSpPr>
          <p:cNvPr id="3" name="Content Placeholder 2">
            <a:extLst>
              <a:ext uri="{FF2B5EF4-FFF2-40B4-BE49-F238E27FC236}">
                <a16:creationId xmlns:a16="http://schemas.microsoft.com/office/drawing/2014/main" id="{70E7F84F-5BBA-4576-9C73-D2EE769395A6}"/>
              </a:ext>
            </a:extLst>
          </p:cNvPr>
          <p:cNvSpPr>
            <a:spLocks noGrp="1"/>
          </p:cNvSpPr>
          <p:nvPr>
            <p:ph idx="1"/>
          </p:nvPr>
        </p:nvSpPr>
        <p:spPr/>
        <p:txBody>
          <a:bodyPr>
            <a:normAutofit/>
          </a:bodyPr>
          <a:lstStyle/>
          <a:p>
            <a:r>
              <a:rPr lang="en-US" dirty="0"/>
              <a:t>We can determine whether a node is balanced or unbalanced from the Balance Factor</a:t>
            </a:r>
          </a:p>
          <a:p>
            <a:r>
              <a:rPr lang="en-US" dirty="0"/>
              <a:t>When we have to correct an unbalanced node, we perform 1 of 4 rotations</a:t>
            </a:r>
          </a:p>
          <a:p>
            <a:pPr lvl="1"/>
            <a:r>
              <a:rPr lang="en-US" dirty="0"/>
              <a:t>Left rotation: node is right heavy</a:t>
            </a:r>
          </a:p>
          <a:p>
            <a:pPr lvl="1"/>
            <a:r>
              <a:rPr lang="en-US" dirty="0"/>
              <a:t>Right rotation: node is left heavy</a:t>
            </a:r>
          </a:p>
          <a:p>
            <a:pPr lvl="1"/>
            <a:r>
              <a:rPr lang="en-US" dirty="0"/>
              <a:t>Left-Right rotation: node is left heavy, </a:t>
            </a:r>
            <a:r>
              <a:rPr lang="en-US" dirty="0" err="1"/>
              <a:t>node.left</a:t>
            </a:r>
            <a:r>
              <a:rPr lang="en-US" dirty="0"/>
              <a:t> is right heavy</a:t>
            </a:r>
          </a:p>
          <a:p>
            <a:pPr lvl="1"/>
            <a:r>
              <a:rPr lang="en-US" dirty="0"/>
              <a:t>Right-Left rotation: node is right heavy, </a:t>
            </a:r>
            <a:r>
              <a:rPr lang="en-US" dirty="0" err="1"/>
              <a:t>node.right</a:t>
            </a:r>
            <a:r>
              <a:rPr lang="en-US" dirty="0"/>
              <a:t> is left heavy</a:t>
            </a:r>
          </a:p>
          <a:p>
            <a:pPr lvl="1"/>
            <a:endParaRPr lang="en-US" dirty="0"/>
          </a:p>
          <a:p>
            <a:pPr lvl="1"/>
            <a:endParaRPr lang="en-US" dirty="0"/>
          </a:p>
          <a:p>
            <a:r>
              <a:rPr lang="en-US" dirty="0"/>
              <a:t>Next, we will integrate this idea into a plain BST.</a:t>
            </a:r>
          </a:p>
        </p:txBody>
      </p:sp>
    </p:spTree>
    <p:extLst>
      <p:ext uri="{BB962C8B-B14F-4D97-AF65-F5344CB8AC3E}">
        <p14:creationId xmlns:p14="http://schemas.microsoft.com/office/powerpoint/2010/main" val="23423613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DA49C24-12F9-4982-B86A-B20D8D00E7F2}"/>
              </a:ext>
            </a:extLst>
          </p:cNvPr>
          <p:cNvSpPr>
            <a:spLocks noGrp="1"/>
          </p:cNvSpPr>
          <p:nvPr>
            <p:ph type="title"/>
          </p:nvPr>
        </p:nvSpPr>
        <p:spPr/>
        <p:txBody>
          <a:bodyPr/>
          <a:lstStyle/>
          <a:p>
            <a:r>
              <a:rPr lang="en-US" dirty="0"/>
              <a:t>BREAK</a:t>
            </a:r>
          </a:p>
        </p:txBody>
      </p:sp>
      <p:sp>
        <p:nvSpPr>
          <p:cNvPr id="16" name="Text Placeholder 15">
            <a:extLst>
              <a:ext uri="{FF2B5EF4-FFF2-40B4-BE49-F238E27FC236}">
                <a16:creationId xmlns:a16="http://schemas.microsoft.com/office/drawing/2014/main" id="{C02A95A6-57CA-45F0-984C-11DE51188A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75206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DA49C24-12F9-4982-B86A-B20D8D00E7F2}"/>
              </a:ext>
            </a:extLst>
          </p:cNvPr>
          <p:cNvSpPr>
            <a:spLocks noGrp="1"/>
          </p:cNvSpPr>
          <p:nvPr>
            <p:ph type="title"/>
          </p:nvPr>
        </p:nvSpPr>
        <p:spPr/>
        <p:txBody>
          <a:bodyPr/>
          <a:lstStyle/>
          <a:p>
            <a:r>
              <a:rPr lang="en-US" dirty="0"/>
              <a:t>BST -&gt; AVL Tree</a:t>
            </a:r>
          </a:p>
        </p:txBody>
      </p:sp>
      <p:sp>
        <p:nvSpPr>
          <p:cNvPr id="16" name="Text Placeholder 15">
            <a:extLst>
              <a:ext uri="{FF2B5EF4-FFF2-40B4-BE49-F238E27FC236}">
                <a16:creationId xmlns:a16="http://schemas.microsoft.com/office/drawing/2014/main" id="{C02A95A6-57CA-45F0-984C-11DE51188A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6804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73D1-8512-43E1-9C5C-E2172FFF0349}"/>
              </a:ext>
            </a:extLst>
          </p:cNvPr>
          <p:cNvSpPr>
            <a:spLocks noGrp="1"/>
          </p:cNvSpPr>
          <p:nvPr>
            <p:ph type="title"/>
          </p:nvPr>
        </p:nvSpPr>
        <p:spPr/>
        <p:txBody>
          <a:bodyPr/>
          <a:lstStyle/>
          <a:p>
            <a:r>
              <a:rPr lang="en-US" dirty="0"/>
              <a:t>Adding with rotations</a:t>
            </a:r>
          </a:p>
        </p:txBody>
      </p:sp>
      <p:sp>
        <p:nvSpPr>
          <p:cNvPr id="3" name="Content Placeholder 2">
            <a:extLst>
              <a:ext uri="{FF2B5EF4-FFF2-40B4-BE49-F238E27FC236}">
                <a16:creationId xmlns:a16="http://schemas.microsoft.com/office/drawing/2014/main" id="{2883D209-6275-4E92-B7CA-E0F62260EAFF}"/>
              </a:ext>
            </a:extLst>
          </p:cNvPr>
          <p:cNvSpPr>
            <a:spLocks noGrp="1"/>
          </p:cNvSpPr>
          <p:nvPr>
            <p:ph idx="1"/>
          </p:nvPr>
        </p:nvSpPr>
        <p:spPr/>
        <p:txBody>
          <a:bodyPr/>
          <a:lstStyle/>
          <a:p>
            <a:r>
              <a:rPr lang="en-US" dirty="0"/>
              <a:t>Joonho go to the board and show examples.</a:t>
            </a:r>
          </a:p>
        </p:txBody>
      </p:sp>
    </p:spTree>
    <p:extLst>
      <p:ext uri="{BB962C8B-B14F-4D97-AF65-F5344CB8AC3E}">
        <p14:creationId xmlns:p14="http://schemas.microsoft.com/office/powerpoint/2010/main" val="23655610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Add</a:t>
            </a:r>
          </a:p>
        </p:txBody>
      </p:sp>
      <p:sp>
        <p:nvSpPr>
          <p:cNvPr id="8" name="Rectangle 5">
            <a:extLst>
              <a:ext uri="{FF2B5EF4-FFF2-40B4-BE49-F238E27FC236}">
                <a16:creationId xmlns:a16="http://schemas.microsoft.com/office/drawing/2014/main" id="{E1B2420C-ADFF-414B-B7D4-D30D18A9D7A8}"/>
              </a:ext>
            </a:extLst>
          </p:cNvPr>
          <p:cNvSpPr>
            <a:spLocks noChangeArrowheads="1"/>
          </p:cNvSpPr>
          <p:nvPr/>
        </p:nvSpPr>
        <p:spPr bwMode="auto">
          <a:xfrm>
            <a:off x="2208213" y="1592080"/>
            <a:ext cx="8521306"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new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Node(data)</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34019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Add w/ Rotate</a:t>
            </a:r>
          </a:p>
        </p:txBody>
      </p:sp>
      <p:sp>
        <p:nvSpPr>
          <p:cNvPr id="8" name="Rectangle 5">
            <a:extLst>
              <a:ext uri="{FF2B5EF4-FFF2-40B4-BE49-F238E27FC236}">
                <a16:creationId xmlns:a16="http://schemas.microsoft.com/office/drawing/2014/main" id="{E1B2420C-ADFF-414B-B7D4-D30D18A9D7A8}"/>
              </a:ext>
            </a:extLst>
          </p:cNvPr>
          <p:cNvSpPr>
            <a:spLocks noChangeArrowheads="1"/>
          </p:cNvSpPr>
          <p:nvPr/>
        </p:nvSpPr>
        <p:spPr bwMode="auto">
          <a:xfrm>
            <a:off x="2208213" y="1592080"/>
            <a:ext cx="8521306"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new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Node(data)</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rotate(</a:t>
            </a:r>
            <a:r>
              <a:rPr kumimoji="0" lang="en-US" altLang="en-US" sz="2000"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65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p:nvPr>
        </p:nvSpPr>
        <p:spPr/>
        <p:txBody>
          <a:bodyPr/>
          <a:lstStyle/>
          <a:p>
            <a:r>
              <a:rPr lang="en-US" dirty="0"/>
              <a:t>Problems with BST’s</a:t>
            </a:r>
          </a:p>
        </p:txBody>
      </p:sp>
      <p:sp>
        <p:nvSpPr>
          <p:cNvPr id="5" name="Content Placeholder 4">
            <a:extLst>
              <a:ext uri="{FF2B5EF4-FFF2-40B4-BE49-F238E27FC236}">
                <a16:creationId xmlns:a16="http://schemas.microsoft.com/office/drawing/2014/main" id="{F5DB24B4-E95C-4C20-97BC-96E7A4C5182B}"/>
              </a:ext>
            </a:extLst>
          </p:cNvPr>
          <p:cNvSpPr>
            <a:spLocks noGrp="1"/>
          </p:cNvSpPr>
          <p:nvPr>
            <p:ph idx="1"/>
          </p:nvPr>
        </p:nvSpPr>
        <p:spPr/>
        <p:txBody>
          <a:bodyPr/>
          <a:lstStyle/>
          <a:p>
            <a:r>
              <a:rPr lang="en-US" dirty="0"/>
              <a:t>Binary Search Tree’s try to achieve O(</a:t>
            </a:r>
            <a:r>
              <a:rPr lang="en-US" dirty="0" err="1"/>
              <a:t>logn</a:t>
            </a:r>
            <a:r>
              <a:rPr lang="en-US" dirty="0"/>
              <a:t>) complexity for operations.</a:t>
            </a:r>
          </a:p>
          <a:p>
            <a:pPr lvl="1"/>
            <a:r>
              <a:rPr lang="en-US" dirty="0"/>
              <a:t>However, worst case complexity gives us O(n).  We may have a BST that looks very uneven.</a:t>
            </a:r>
          </a:p>
          <a:p>
            <a:r>
              <a:rPr lang="en-US" dirty="0"/>
              <a:t>BST’s can become unbalanced from a series of unfortunate add/remove events.</a:t>
            </a:r>
          </a:p>
          <a:p>
            <a:pPr lvl="1"/>
            <a:r>
              <a:rPr lang="en-US" dirty="0"/>
              <a:t>Examples: add numbers in sorted order</a:t>
            </a:r>
          </a:p>
        </p:txBody>
      </p:sp>
    </p:spTree>
    <p:extLst>
      <p:ext uri="{BB962C8B-B14F-4D97-AF65-F5344CB8AC3E}">
        <p14:creationId xmlns:p14="http://schemas.microsoft.com/office/powerpoint/2010/main" val="19968713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73D1-8512-43E1-9C5C-E2172FFF0349}"/>
              </a:ext>
            </a:extLst>
          </p:cNvPr>
          <p:cNvSpPr>
            <a:spLocks noGrp="1"/>
          </p:cNvSpPr>
          <p:nvPr>
            <p:ph type="title"/>
          </p:nvPr>
        </p:nvSpPr>
        <p:spPr/>
        <p:txBody>
          <a:bodyPr/>
          <a:lstStyle/>
          <a:p>
            <a:r>
              <a:rPr lang="en-US" dirty="0"/>
              <a:t>Removing with rotations</a:t>
            </a:r>
          </a:p>
        </p:txBody>
      </p:sp>
      <p:sp>
        <p:nvSpPr>
          <p:cNvPr id="3" name="Content Placeholder 2">
            <a:extLst>
              <a:ext uri="{FF2B5EF4-FFF2-40B4-BE49-F238E27FC236}">
                <a16:creationId xmlns:a16="http://schemas.microsoft.com/office/drawing/2014/main" id="{2883D209-6275-4E92-B7CA-E0F62260EAFF}"/>
              </a:ext>
            </a:extLst>
          </p:cNvPr>
          <p:cNvSpPr>
            <a:spLocks noGrp="1"/>
          </p:cNvSpPr>
          <p:nvPr>
            <p:ph idx="1"/>
          </p:nvPr>
        </p:nvSpPr>
        <p:spPr/>
        <p:txBody>
          <a:bodyPr/>
          <a:lstStyle/>
          <a:p>
            <a:r>
              <a:rPr lang="en-US" dirty="0"/>
              <a:t>Joonho go to the board and show examples.</a:t>
            </a:r>
          </a:p>
        </p:txBody>
      </p:sp>
    </p:spTree>
    <p:extLst>
      <p:ext uri="{BB962C8B-B14F-4D97-AF65-F5344CB8AC3E}">
        <p14:creationId xmlns:p14="http://schemas.microsoft.com/office/powerpoint/2010/main" val="31683580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Remove</a:t>
            </a:r>
          </a:p>
        </p:txBody>
      </p:sp>
      <p:sp>
        <p:nvSpPr>
          <p:cNvPr id="2" name="Rectangle 1">
            <a:extLst>
              <a:ext uri="{FF2B5EF4-FFF2-40B4-BE49-F238E27FC236}">
                <a16:creationId xmlns:a16="http://schemas.microsoft.com/office/drawing/2014/main" id="{11C49BCD-E2FA-4742-8317-104011026887}"/>
              </a:ext>
            </a:extLst>
          </p:cNvPr>
          <p:cNvSpPr>
            <a:spLocks noChangeArrowheads="1"/>
          </p:cNvSpPr>
          <p:nvPr/>
        </p:nvSpPr>
        <p:spPr bwMode="auto">
          <a:xfrm>
            <a:off x="-1" y="1536174"/>
            <a:ext cx="623279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data)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768E440-7E77-4F44-8D08-385E84F7B4AE}"/>
              </a:ext>
            </a:extLst>
          </p:cNvPr>
          <p:cNvSpPr>
            <a:spLocks noChangeArrowheads="1"/>
          </p:cNvSpPr>
          <p:nvPr/>
        </p:nvSpPr>
        <p:spPr bwMode="auto">
          <a:xfrm>
            <a:off x="6329498" y="1536174"/>
            <a:ext cx="5862502"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 children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child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curr.child</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T successor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findSuccessor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successor</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remove(successor</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9134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Remove w/ Rotate</a:t>
            </a:r>
          </a:p>
        </p:txBody>
      </p:sp>
      <p:sp>
        <p:nvSpPr>
          <p:cNvPr id="2" name="Rectangle 1">
            <a:extLst>
              <a:ext uri="{FF2B5EF4-FFF2-40B4-BE49-F238E27FC236}">
                <a16:creationId xmlns:a16="http://schemas.microsoft.com/office/drawing/2014/main" id="{11C49BCD-E2FA-4742-8317-104011026887}"/>
              </a:ext>
            </a:extLst>
          </p:cNvPr>
          <p:cNvSpPr>
            <a:spLocks noChangeArrowheads="1"/>
          </p:cNvSpPr>
          <p:nvPr/>
        </p:nvSpPr>
        <p:spPr bwMode="auto">
          <a:xfrm>
            <a:off x="-1" y="1536174"/>
            <a:ext cx="623279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data)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lang="en-US" altLang="en-US" sz="1600" b="1" dirty="0">
                <a:solidFill>
                  <a:srgbClr val="A9B7C6"/>
                </a:solidFill>
                <a:latin typeface="Courier New" panose="02070309020205020404" pitchFamily="49" charset="0"/>
                <a:cs typeface="Courier New" panose="02070309020205020404" pitchFamily="49" charset="0"/>
              </a:rPr>
              <a:t>rotate(</a:t>
            </a:r>
            <a:r>
              <a:rPr lang="en-US" altLang="en-US" sz="1600" b="1" dirty="0" err="1">
                <a:solidFill>
                  <a:srgbClr val="A9B7C6"/>
                </a:solidFill>
                <a:latin typeface="Courier New" panose="02070309020205020404" pitchFamily="49" charset="0"/>
                <a:cs typeface="Courier New" panose="02070309020205020404" pitchFamily="49" charset="0"/>
              </a:rPr>
              <a:t>curr</a:t>
            </a:r>
            <a:r>
              <a:rPr lang="en-US" altLang="en-US" sz="1600" b="1" dirty="0">
                <a:solidFill>
                  <a:srgbClr val="A9B7C6"/>
                </a:solidFill>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768E440-7E77-4F44-8D08-385E84F7B4AE}"/>
              </a:ext>
            </a:extLst>
          </p:cNvPr>
          <p:cNvSpPr>
            <a:spLocks noChangeArrowheads="1"/>
          </p:cNvSpPr>
          <p:nvPr/>
        </p:nvSpPr>
        <p:spPr bwMode="auto">
          <a:xfrm>
            <a:off x="6329498" y="1536174"/>
            <a:ext cx="5862502"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 children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child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curr.child</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T successor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findSuccessor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successor</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remove(successor</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lang="en-US" altLang="en-US" sz="1600" b="1" dirty="0">
                <a:solidFill>
                  <a:srgbClr val="A9B7C6"/>
                </a:solidFill>
                <a:latin typeface="Courier New" panose="02070309020205020404" pitchFamily="49" charset="0"/>
                <a:cs typeface="Courier New" panose="02070309020205020404" pitchFamily="49" charset="0"/>
              </a:rPr>
              <a:t>rotate(</a:t>
            </a:r>
            <a:r>
              <a:rPr lang="en-US" altLang="en-US" sz="1600" b="1" dirty="0" err="1">
                <a:solidFill>
                  <a:srgbClr val="A9B7C6"/>
                </a:solidFill>
                <a:latin typeface="Courier New" panose="02070309020205020404" pitchFamily="49" charset="0"/>
                <a:cs typeface="Courier New" panose="02070309020205020404" pitchFamily="49" charset="0"/>
              </a:rPr>
              <a:t>curr</a:t>
            </a:r>
            <a:r>
              <a:rPr lang="en-US" altLang="en-US" sz="1600" b="1" dirty="0">
                <a:solidFill>
                  <a:srgbClr val="A9B7C6"/>
                </a:solidFill>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28899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73D1-8512-43E1-9C5C-E2172FFF0349}"/>
              </a:ext>
            </a:extLst>
          </p:cNvPr>
          <p:cNvSpPr>
            <a:spLocks noGrp="1"/>
          </p:cNvSpPr>
          <p:nvPr>
            <p:ph type="title"/>
          </p:nvPr>
        </p:nvSpPr>
        <p:spPr/>
        <p:txBody>
          <a:bodyPr/>
          <a:lstStyle/>
          <a:p>
            <a:r>
              <a:rPr lang="en-US" dirty="0"/>
              <a:t>AVL Tree</a:t>
            </a:r>
          </a:p>
        </p:txBody>
      </p:sp>
      <p:sp>
        <p:nvSpPr>
          <p:cNvPr id="3" name="Content Placeholder 2">
            <a:extLst>
              <a:ext uri="{FF2B5EF4-FFF2-40B4-BE49-F238E27FC236}">
                <a16:creationId xmlns:a16="http://schemas.microsoft.com/office/drawing/2014/main" id="{2883D209-6275-4E92-B7CA-E0F62260EAFF}"/>
              </a:ext>
            </a:extLst>
          </p:cNvPr>
          <p:cNvSpPr>
            <a:spLocks noGrp="1"/>
          </p:cNvSpPr>
          <p:nvPr>
            <p:ph idx="1"/>
          </p:nvPr>
        </p:nvSpPr>
        <p:spPr/>
        <p:txBody>
          <a:bodyPr/>
          <a:lstStyle/>
          <a:p>
            <a:r>
              <a:rPr lang="en-US" dirty="0"/>
              <a:t>The </a:t>
            </a:r>
            <a:r>
              <a:rPr lang="en-US" b="1" dirty="0"/>
              <a:t>A</a:t>
            </a:r>
            <a:r>
              <a:rPr lang="en-US" dirty="0"/>
              <a:t>delson-</a:t>
            </a:r>
            <a:r>
              <a:rPr lang="en-US" b="1" dirty="0" err="1"/>
              <a:t>V</a:t>
            </a:r>
            <a:r>
              <a:rPr lang="en-US" dirty="0" err="1"/>
              <a:t>elsky</a:t>
            </a:r>
            <a:r>
              <a:rPr lang="en-US" dirty="0"/>
              <a:t> and </a:t>
            </a:r>
            <a:r>
              <a:rPr lang="en-US" b="1" dirty="0"/>
              <a:t>L</a:t>
            </a:r>
            <a:r>
              <a:rPr lang="en-US" dirty="0"/>
              <a:t>andis tree is a self-balancing binary search tree.</a:t>
            </a:r>
          </a:p>
        </p:txBody>
      </p:sp>
    </p:spTree>
    <p:extLst>
      <p:ext uri="{BB962C8B-B14F-4D97-AF65-F5344CB8AC3E}">
        <p14:creationId xmlns:p14="http://schemas.microsoft.com/office/powerpoint/2010/main" val="23378122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73D1-8512-43E1-9C5C-E2172FFF0349}"/>
              </a:ext>
            </a:extLst>
          </p:cNvPr>
          <p:cNvSpPr>
            <a:spLocks noGrp="1"/>
          </p:cNvSpPr>
          <p:nvPr>
            <p:ph type="title"/>
          </p:nvPr>
        </p:nvSpPr>
        <p:spPr/>
        <p:txBody>
          <a:bodyPr/>
          <a:lstStyle/>
          <a:p>
            <a:r>
              <a:rPr lang="en-US" dirty="0"/>
              <a:t>AVL Tree</a:t>
            </a:r>
          </a:p>
        </p:txBody>
      </p:sp>
      <p:sp>
        <p:nvSpPr>
          <p:cNvPr id="3" name="Content Placeholder 2">
            <a:extLst>
              <a:ext uri="{FF2B5EF4-FFF2-40B4-BE49-F238E27FC236}">
                <a16:creationId xmlns:a16="http://schemas.microsoft.com/office/drawing/2014/main" id="{2883D209-6275-4E92-B7CA-E0F62260EAFF}"/>
              </a:ext>
            </a:extLst>
          </p:cNvPr>
          <p:cNvSpPr>
            <a:spLocks noGrp="1"/>
          </p:cNvSpPr>
          <p:nvPr>
            <p:ph idx="1"/>
          </p:nvPr>
        </p:nvSpPr>
        <p:spPr/>
        <p:txBody>
          <a:bodyPr/>
          <a:lstStyle/>
          <a:p>
            <a:r>
              <a:rPr lang="en-US" dirty="0"/>
              <a:t>The </a:t>
            </a:r>
            <a:r>
              <a:rPr lang="en-US" b="1" dirty="0"/>
              <a:t>A</a:t>
            </a:r>
            <a:r>
              <a:rPr lang="en-US" dirty="0"/>
              <a:t>delson-</a:t>
            </a:r>
            <a:r>
              <a:rPr lang="en-US" b="1" dirty="0" err="1"/>
              <a:t>V</a:t>
            </a:r>
            <a:r>
              <a:rPr lang="en-US" dirty="0" err="1"/>
              <a:t>elsky</a:t>
            </a:r>
            <a:r>
              <a:rPr lang="en-US" dirty="0"/>
              <a:t> and </a:t>
            </a:r>
            <a:r>
              <a:rPr lang="en-US" b="1" dirty="0"/>
              <a:t>L</a:t>
            </a:r>
            <a:r>
              <a:rPr lang="en-US" dirty="0"/>
              <a:t>andis tree is a self-balancing binary search tree.</a:t>
            </a:r>
          </a:p>
          <a:p>
            <a:r>
              <a:rPr lang="en-US" dirty="0"/>
              <a:t>For any node, the height of two child subtrees will differ by at most 1.</a:t>
            </a:r>
          </a:p>
          <a:p>
            <a:pPr lvl="1"/>
            <a:r>
              <a:rPr lang="en-US" dirty="0"/>
              <a:t>This is reflected in our balance factor of a node.</a:t>
            </a:r>
          </a:p>
        </p:txBody>
      </p:sp>
    </p:spTree>
    <p:extLst>
      <p:ext uri="{BB962C8B-B14F-4D97-AF65-F5344CB8AC3E}">
        <p14:creationId xmlns:p14="http://schemas.microsoft.com/office/powerpoint/2010/main" val="22003310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73D1-8512-43E1-9C5C-E2172FFF0349}"/>
              </a:ext>
            </a:extLst>
          </p:cNvPr>
          <p:cNvSpPr>
            <a:spLocks noGrp="1"/>
          </p:cNvSpPr>
          <p:nvPr>
            <p:ph type="title"/>
          </p:nvPr>
        </p:nvSpPr>
        <p:spPr/>
        <p:txBody>
          <a:bodyPr/>
          <a:lstStyle/>
          <a:p>
            <a:r>
              <a:rPr lang="en-US" dirty="0"/>
              <a:t>AVL Tree</a:t>
            </a:r>
          </a:p>
        </p:txBody>
      </p:sp>
      <p:sp>
        <p:nvSpPr>
          <p:cNvPr id="3" name="Content Placeholder 2">
            <a:extLst>
              <a:ext uri="{FF2B5EF4-FFF2-40B4-BE49-F238E27FC236}">
                <a16:creationId xmlns:a16="http://schemas.microsoft.com/office/drawing/2014/main" id="{2883D209-6275-4E92-B7CA-E0F62260EAFF}"/>
              </a:ext>
            </a:extLst>
          </p:cNvPr>
          <p:cNvSpPr>
            <a:spLocks noGrp="1"/>
          </p:cNvSpPr>
          <p:nvPr>
            <p:ph idx="1"/>
          </p:nvPr>
        </p:nvSpPr>
        <p:spPr/>
        <p:txBody>
          <a:bodyPr/>
          <a:lstStyle/>
          <a:p>
            <a:r>
              <a:rPr lang="en-US" dirty="0"/>
              <a:t>The </a:t>
            </a:r>
            <a:r>
              <a:rPr lang="en-US" b="1" dirty="0"/>
              <a:t>A</a:t>
            </a:r>
            <a:r>
              <a:rPr lang="en-US" dirty="0"/>
              <a:t>delson-</a:t>
            </a:r>
            <a:r>
              <a:rPr lang="en-US" b="1" dirty="0" err="1"/>
              <a:t>V</a:t>
            </a:r>
            <a:r>
              <a:rPr lang="en-US" dirty="0" err="1"/>
              <a:t>elsky</a:t>
            </a:r>
            <a:r>
              <a:rPr lang="en-US" dirty="0"/>
              <a:t> and </a:t>
            </a:r>
            <a:r>
              <a:rPr lang="en-US" b="1" dirty="0"/>
              <a:t>L</a:t>
            </a:r>
            <a:r>
              <a:rPr lang="en-US" dirty="0"/>
              <a:t>andis tree is a self-balancing binary search tree.</a:t>
            </a:r>
          </a:p>
          <a:p>
            <a:r>
              <a:rPr lang="en-US" dirty="0"/>
              <a:t>For any node, the height of two child subtrees will differ by at most 1.</a:t>
            </a:r>
          </a:p>
          <a:p>
            <a:pPr lvl="1"/>
            <a:r>
              <a:rPr lang="en-US" dirty="0"/>
              <a:t>This is reflected in our balance factor of a node.</a:t>
            </a:r>
          </a:p>
          <a:p>
            <a:r>
              <a:rPr lang="en-US" dirty="0"/>
              <a:t>After an add or remove, nodes along the path (from added node to root or removed node to root) will attempt to rebalance itself.</a:t>
            </a:r>
          </a:p>
          <a:p>
            <a:pPr lvl="1"/>
            <a:r>
              <a:rPr lang="en-US" dirty="0"/>
              <a:t>Every node in the tree does not have to rebalance itself.</a:t>
            </a:r>
          </a:p>
        </p:txBody>
      </p:sp>
    </p:spTree>
    <p:extLst>
      <p:ext uri="{BB962C8B-B14F-4D97-AF65-F5344CB8AC3E}">
        <p14:creationId xmlns:p14="http://schemas.microsoft.com/office/powerpoint/2010/main" val="218233697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p:txBody>
      </p:sp>
    </p:spTree>
    <p:extLst>
      <p:ext uri="{BB962C8B-B14F-4D97-AF65-F5344CB8AC3E}">
        <p14:creationId xmlns:p14="http://schemas.microsoft.com/office/powerpoint/2010/main" val="7544366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a:p>
            <a:r>
              <a:rPr lang="en-US" dirty="0"/>
              <a:t>Add</a:t>
            </a:r>
          </a:p>
          <a:p>
            <a:pPr lvl="1"/>
            <a:r>
              <a:rPr lang="en-US" dirty="0"/>
              <a:t>Finding the spot to add to is </a:t>
            </a:r>
            <a:r>
              <a:rPr lang="en-US" i="1" dirty="0"/>
              <a:t>O(</a:t>
            </a:r>
            <a:r>
              <a:rPr lang="en-US" i="1" dirty="0" err="1"/>
              <a:t>logn</a:t>
            </a:r>
            <a:r>
              <a:rPr lang="en-US" i="1" dirty="0"/>
              <a:t>) </a:t>
            </a:r>
            <a:r>
              <a:rPr lang="en-US" dirty="0"/>
              <a:t>because of our balanced tree.</a:t>
            </a:r>
          </a:p>
        </p:txBody>
      </p:sp>
    </p:spTree>
    <p:extLst>
      <p:ext uri="{BB962C8B-B14F-4D97-AF65-F5344CB8AC3E}">
        <p14:creationId xmlns:p14="http://schemas.microsoft.com/office/powerpoint/2010/main" val="34546316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a:p>
            <a:r>
              <a:rPr lang="en-US" dirty="0"/>
              <a:t>Add</a:t>
            </a:r>
          </a:p>
          <a:p>
            <a:pPr lvl="1"/>
            <a:r>
              <a:rPr lang="en-US" dirty="0"/>
              <a:t>Finding the spot to add to is </a:t>
            </a:r>
            <a:r>
              <a:rPr lang="en-US" i="1" dirty="0"/>
              <a:t>O(</a:t>
            </a:r>
            <a:r>
              <a:rPr lang="en-US" i="1" dirty="0" err="1"/>
              <a:t>logn</a:t>
            </a:r>
            <a:r>
              <a:rPr lang="en-US" i="1" dirty="0"/>
              <a:t>) </a:t>
            </a:r>
            <a:r>
              <a:rPr lang="en-US" dirty="0"/>
              <a:t>because of our balanced tree.</a:t>
            </a:r>
          </a:p>
          <a:p>
            <a:pPr lvl="1"/>
            <a:r>
              <a:rPr lang="en-US" dirty="0"/>
              <a:t>Calling rotate(node) on the current node…</a:t>
            </a:r>
          </a:p>
          <a:p>
            <a:pPr lvl="2"/>
            <a:r>
              <a:rPr lang="en-US" dirty="0"/>
              <a:t>Rotate(node) calls </a:t>
            </a:r>
            <a:r>
              <a:rPr lang="en-US" dirty="0" err="1"/>
              <a:t>balanceFactor</a:t>
            </a:r>
            <a:r>
              <a:rPr lang="en-US" dirty="0"/>
              <a:t>(node)</a:t>
            </a:r>
          </a:p>
        </p:txBody>
      </p:sp>
    </p:spTree>
    <p:extLst>
      <p:ext uri="{BB962C8B-B14F-4D97-AF65-F5344CB8AC3E}">
        <p14:creationId xmlns:p14="http://schemas.microsoft.com/office/powerpoint/2010/main" val="8257684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a:p>
            <a:r>
              <a:rPr lang="en-US" dirty="0"/>
              <a:t>Add</a:t>
            </a:r>
          </a:p>
          <a:p>
            <a:pPr lvl="1"/>
            <a:r>
              <a:rPr lang="en-US" dirty="0"/>
              <a:t>Finding the spot to add to is </a:t>
            </a:r>
            <a:r>
              <a:rPr lang="en-US" i="1" dirty="0"/>
              <a:t>O(</a:t>
            </a:r>
            <a:r>
              <a:rPr lang="en-US" i="1" dirty="0" err="1"/>
              <a:t>logn</a:t>
            </a:r>
            <a:r>
              <a:rPr lang="en-US" i="1" dirty="0"/>
              <a:t>) </a:t>
            </a:r>
            <a:r>
              <a:rPr lang="en-US" dirty="0"/>
              <a:t>because of our balanced tree.</a:t>
            </a:r>
          </a:p>
          <a:p>
            <a:pPr lvl="1"/>
            <a:r>
              <a:rPr lang="en-US" dirty="0"/>
              <a:t>Calling rotate(node) on the current node…</a:t>
            </a:r>
          </a:p>
          <a:p>
            <a:pPr lvl="2"/>
            <a:r>
              <a:rPr lang="en-US" dirty="0"/>
              <a:t>Rotate(node) calls </a:t>
            </a:r>
            <a:r>
              <a:rPr lang="en-US" dirty="0" err="1"/>
              <a:t>balanceFactor</a:t>
            </a:r>
            <a:r>
              <a:rPr lang="en-US" dirty="0"/>
              <a:t>(node)</a:t>
            </a:r>
          </a:p>
          <a:p>
            <a:pPr lvl="3"/>
            <a:r>
              <a:rPr lang="en-US" dirty="0" err="1"/>
              <a:t>balanceFactor</a:t>
            </a:r>
            <a:r>
              <a:rPr lang="en-US" dirty="0"/>
              <a:t>(node) calls height(</a:t>
            </a:r>
            <a:r>
              <a:rPr lang="en-US" dirty="0" err="1"/>
              <a:t>node.left</a:t>
            </a:r>
            <a:r>
              <a:rPr lang="en-US" dirty="0"/>
              <a:t>) and height(</a:t>
            </a:r>
            <a:r>
              <a:rPr lang="en-US" dirty="0" err="1"/>
              <a:t>node.right</a:t>
            </a:r>
            <a:r>
              <a:rPr lang="en-US" dirty="0"/>
              <a:t>)</a:t>
            </a:r>
          </a:p>
        </p:txBody>
      </p:sp>
    </p:spTree>
    <p:extLst>
      <p:ext uri="{BB962C8B-B14F-4D97-AF65-F5344CB8AC3E}">
        <p14:creationId xmlns:p14="http://schemas.microsoft.com/office/powerpoint/2010/main" val="30405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p:nvPr>
        </p:nvSpPr>
        <p:spPr/>
        <p:txBody>
          <a:bodyPr/>
          <a:lstStyle/>
          <a:p>
            <a:r>
              <a:rPr lang="en-US" dirty="0"/>
              <a:t>Problems with BST’s</a:t>
            </a:r>
          </a:p>
        </p:txBody>
      </p:sp>
      <p:sp>
        <p:nvSpPr>
          <p:cNvPr id="5" name="Content Placeholder 4">
            <a:extLst>
              <a:ext uri="{FF2B5EF4-FFF2-40B4-BE49-F238E27FC236}">
                <a16:creationId xmlns:a16="http://schemas.microsoft.com/office/drawing/2014/main" id="{F5DB24B4-E95C-4C20-97BC-96E7A4C5182B}"/>
              </a:ext>
            </a:extLst>
          </p:cNvPr>
          <p:cNvSpPr>
            <a:spLocks noGrp="1"/>
          </p:cNvSpPr>
          <p:nvPr>
            <p:ph idx="1"/>
          </p:nvPr>
        </p:nvSpPr>
        <p:spPr/>
        <p:txBody>
          <a:bodyPr/>
          <a:lstStyle/>
          <a:p>
            <a:r>
              <a:rPr lang="en-US" dirty="0"/>
              <a:t>Binary Search Tree’s try to achieve O(</a:t>
            </a:r>
            <a:r>
              <a:rPr lang="en-US" dirty="0" err="1"/>
              <a:t>logn</a:t>
            </a:r>
            <a:r>
              <a:rPr lang="en-US" dirty="0"/>
              <a:t>) complexity for operations.</a:t>
            </a:r>
          </a:p>
          <a:p>
            <a:pPr lvl="1"/>
            <a:r>
              <a:rPr lang="en-US" dirty="0"/>
              <a:t>However, worst case complexity gives us O(n).  We may have a BST that looks very uneven.</a:t>
            </a:r>
          </a:p>
          <a:p>
            <a:r>
              <a:rPr lang="en-US" dirty="0"/>
              <a:t>BST’s can become unbalanced from a series of unfortunate add/remove events.</a:t>
            </a:r>
          </a:p>
          <a:p>
            <a:pPr lvl="1"/>
            <a:r>
              <a:rPr lang="en-US" dirty="0"/>
              <a:t>Examples: add numbers in sorted order</a:t>
            </a:r>
          </a:p>
          <a:p>
            <a:r>
              <a:rPr lang="en-US" dirty="0"/>
              <a:t>I want my BST to be balanced to guarantee me O(</a:t>
            </a:r>
            <a:r>
              <a:rPr lang="en-US" dirty="0" err="1"/>
              <a:t>logn</a:t>
            </a:r>
            <a:r>
              <a:rPr lang="en-US" dirty="0"/>
              <a:t>) operation time.</a:t>
            </a:r>
          </a:p>
          <a:p>
            <a:pPr lvl="1"/>
            <a:r>
              <a:rPr lang="en-US" dirty="0"/>
              <a:t>How can we guarantee this?</a:t>
            </a:r>
          </a:p>
          <a:p>
            <a:pPr lvl="1"/>
            <a:r>
              <a:rPr lang="en-US" dirty="0"/>
              <a:t>We must first define “What is balance”</a:t>
            </a:r>
          </a:p>
          <a:p>
            <a:pPr lvl="1"/>
            <a:endParaRPr lang="en-US" dirty="0"/>
          </a:p>
        </p:txBody>
      </p:sp>
    </p:spTree>
    <p:extLst>
      <p:ext uri="{BB962C8B-B14F-4D97-AF65-F5344CB8AC3E}">
        <p14:creationId xmlns:p14="http://schemas.microsoft.com/office/powerpoint/2010/main" val="206489045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a:p>
            <a:r>
              <a:rPr lang="en-US" dirty="0"/>
              <a:t>Add</a:t>
            </a:r>
          </a:p>
          <a:p>
            <a:pPr lvl="1"/>
            <a:r>
              <a:rPr lang="en-US" dirty="0"/>
              <a:t>Finding the spot to add to is </a:t>
            </a:r>
            <a:r>
              <a:rPr lang="en-US" i="1" dirty="0"/>
              <a:t>O(</a:t>
            </a:r>
            <a:r>
              <a:rPr lang="en-US" i="1" dirty="0" err="1"/>
              <a:t>logn</a:t>
            </a:r>
            <a:r>
              <a:rPr lang="en-US" i="1" dirty="0"/>
              <a:t>) </a:t>
            </a:r>
            <a:r>
              <a:rPr lang="en-US" dirty="0"/>
              <a:t>because of our balanced tree.</a:t>
            </a:r>
          </a:p>
          <a:p>
            <a:pPr lvl="1"/>
            <a:r>
              <a:rPr lang="en-US" dirty="0"/>
              <a:t>Calling rotate(node) on the current node…</a:t>
            </a:r>
          </a:p>
          <a:p>
            <a:pPr lvl="2"/>
            <a:r>
              <a:rPr lang="en-US" dirty="0"/>
              <a:t>Rotate(node) calls </a:t>
            </a:r>
            <a:r>
              <a:rPr lang="en-US" dirty="0" err="1"/>
              <a:t>balanceFactor</a:t>
            </a:r>
            <a:r>
              <a:rPr lang="en-US" dirty="0"/>
              <a:t>(node)</a:t>
            </a:r>
          </a:p>
          <a:p>
            <a:pPr lvl="3"/>
            <a:r>
              <a:rPr lang="en-US" dirty="0" err="1"/>
              <a:t>balanceFactor</a:t>
            </a:r>
            <a:r>
              <a:rPr lang="en-US" dirty="0"/>
              <a:t>(node) calls height(</a:t>
            </a:r>
            <a:r>
              <a:rPr lang="en-US" dirty="0" err="1"/>
              <a:t>node.left</a:t>
            </a:r>
            <a:r>
              <a:rPr lang="en-US" dirty="0"/>
              <a:t>) and height(</a:t>
            </a:r>
            <a:r>
              <a:rPr lang="en-US" dirty="0" err="1"/>
              <a:t>node.right</a:t>
            </a:r>
            <a:r>
              <a:rPr lang="en-US" dirty="0"/>
              <a:t>)</a:t>
            </a:r>
          </a:p>
          <a:p>
            <a:pPr lvl="4"/>
            <a:r>
              <a:rPr lang="en-US" dirty="0"/>
              <a:t>height(node) is </a:t>
            </a:r>
            <a:r>
              <a:rPr lang="en-US" i="1" dirty="0"/>
              <a:t>O(n)</a:t>
            </a:r>
            <a:endParaRPr lang="en-US" dirty="0"/>
          </a:p>
        </p:txBody>
      </p:sp>
    </p:spTree>
    <p:extLst>
      <p:ext uri="{BB962C8B-B14F-4D97-AF65-F5344CB8AC3E}">
        <p14:creationId xmlns:p14="http://schemas.microsoft.com/office/powerpoint/2010/main" val="153202251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a:p>
            <a:r>
              <a:rPr lang="en-US" dirty="0"/>
              <a:t>Add</a:t>
            </a:r>
          </a:p>
          <a:p>
            <a:pPr lvl="1"/>
            <a:r>
              <a:rPr lang="en-US" dirty="0"/>
              <a:t>Finding the spot to add to is </a:t>
            </a:r>
            <a:r>
              <a:rPr lang="en-US" i="1" dirty="0"/>
              <a:t>O(</a:t>
            </a:r>
            <a:r>
              <a:rPr lang="en-US" i="1" dirty="0" err="1"/>
              <a:t>logn</a:t>
            </a:r>
            <a:r>
              <a:rPr lang="en-US" i="1" dirty="0"/>
              <a:t>) </a:t>
            </a:r>
            <a:r>
              <a:rPr lang="en-US" dirty="0"/>
              <a:t>because of our balanced tree.</a:t>
            </a:r>
          </a:p>
          <a:p>
            <a:pPr lvl="1"/>
            <a:r>
              <a:rPr lang="en-US" dirty="0"/>
              <a:t>Calling rotate(node) on the current node…</a:t>
            </a:r>
          </a:p>
          <a:p>
            <a:pPr lvl="2"/>
            <a:r>
              <a:rPr lang="en-US" dirty="0"/>
              <a:t>Rotate(node) calls </a:t>
            </a:r>
            <a:r>
              <a:rPr lang="en-US" dirty="0" err="1"/>
              <a:t>balanceFactor</a:t>
            </a:r>
            <a:r>
              <a:rPr lang="en-US" dirty="0"/>
              <a:t>(node)</a:t>
            </a:r>
          </a:p>
          <a:p>
            <a:pPr lvl="3"/>
            <a:r>
              <a:rPr lang="en-US" dirty="0" err="1"/>
              <a:t>balanceFactor</a:t>
            </a:r>
            <a:r>
              <a:rPr lang="en-US" dirty="0"/>
              <a:t>(node) calls height(</a:t>
            </a:r>
            <a:r>
              <a:rPr lang="en-US" dirty="0" err="1"/>
              <a:t>node.left</a:t>
            </a:r>
            <a:r>
              <a:rPr lang="en-US" dirty="0"/>
              <a:t>) and height(</a:t>
            </a:r>
            <a:r>
              <a:rPr lang="en-US" dirty="0" err="1"/>
              <a:t>node.right</a:t>
            </a:r>
            <a:r>
              <a:rPr lang="en-US" dirty="0"/>
              <a:t>)</a:t>
            </a:r>
          </a:p>
          <a:p>
            <a:pPr lvl="4"/>
            <a:r>
              <a:rPr lang="en-US" dirty="0"/>
              <a:t>height(node) is </a:t>
            </a:r>
            <a:r>
              <a:rPr lang="en-US" i="1" dirty="0"/>
              <a:t>O(n)</a:t>
            </a:r>
          </a:p>
          <a:p>
            <a:pPr lvl="1"/>
            <a:r>
              <a:rPr lang="en-US" dirty="0"/>
              <a:t>We call an O(n) operation on O(</a:t>
            </a:r>
            <a:r>
              <a:rPr lang="en-US" dirty="0" err="1"/>
              <a:t>logn</a:t>
            </a:r>
            <a:r>
              <a:rPr lang="en-US" dirty="0"/>
              <a:t>) nodes… this is O(n) * O(</a:t>
            </a:r>
            <a:r>
              <a:rPr lang="en-US" dirty="0" err="1"/>
              <a:t>logn</a:t>
            </a:r>
            <a:r>
              <a:rPr lang="en-US" dirty="0"/>
              <a:t>) = O(</a:t>
            </a:r>
            <a:r>
              <a:rPr lang="en-US" dirty="0" err="1"/>
              <a:t>nlogn</a:t>
            </a:r>
            <a:r>
              <a:rPr lang="en-US" dirty="0"/>
              <a:t>).</a:t>
            </a:r>
          </a:p>
        </p:txBody>
      </p:sp>
    </p:spTree>
    <p:extLst>
      <p:ext uri="{BB962C8B-B14F-4D97-AF65-F5344CB8AC3E}">
        <p14:creationId xmlns:p14="http://schemas.microsoft.com/office/powerpoint/2010/main" val="38740425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a:p>
            <a:r>
              <a:rPr lang="en-US" dirty="0"/>
              <a:t>Add</a:t>
            </a:r>
          </a:p>
          <a:p>
            <a:pPr lvl="1"/>
            <a:r>
              <a:rPr lang="en-US" dirty="0"/>
              <a:t>Finding the spot to add to is </a:t>
            </a:r>
            <a:r>
              <a:rPr lang="en-US" i="1" dirty="0"/>
              <a:t>O(</a:t>
            </a:r>
            <a:r>
              <a:rPr lang="en-US" i="1" dirty="0" err="1"/>
              <a:t>logn</a:t>
            </a:r>
            <a:r>
              <a:rPr lang="en-US" i="1" dirty="0"/>
              <a:t>) </a:t>
            </a:r>
            <a:r>
              <a:rPr lang="en-US" dirty="0"/>
              <a:t>because of our balanced tree.</a:t>
            </a:r>
          </a:p>
          <a:p>
            <a:pPr lvl="1"/>
            <a:r>
              <a:rPr lang="en-US" dirty="0"/>
              <a:t>Calling rotate(node) on the current node…</a:t>
            </a:r>
          </a:p>
          <a:p>
            <a:pPr lvl="2"/>
            <a:r>
              <a:rPr lang="en-US" dirty="0"/>
              <a:t>Rotate(node) calls </a:t>
            </a:r>
            <a:r>
              <a:rPr lang="en-US" dirty="0" err="1"/>
              <a:t>balanceFactor</a:t>
            </a:r>
            <a:r>
              <a:rPr lang="en-US" dirty="0"/>
              <a:t>(node)</a:t>
            </a:r>
          </a:p>
          <a:p>
            <a:pPr lvl="3"/>
            <a:r>
              <a:rPr lang="en-US" dirty="0" err="1"/>
              <a:t>balanceFactor</a:t>
            </a:r>
            <a:r>
              <a:rPr lang="en-US" dirty="0"/>
              <a:t>(node) calls height(</a:t>
            </a:r>
            <a:r>
              <a:rPr lang="en-US" dirty="0" err="1"/>
              <a:t>node.left</a:t>
            </a:r>
            <a:r>
              <a:rPr lang="en-US" dirty="0"/>
              <a:t>) and height(</a:t>
            </a:r>
            <a:r>
              <a:rPr lang="en-US" dirty="0" err="1"/>
              <a:t>node.right</a:t>
            </a:r>
            <a:r>
              <a:rPr lang="en-US" dirty="0"/>
              <a:t>)</a:t>
            </a:r>
          </a:p>
          <a:p>
            <a:pPr lvl="4"/>
            <a:r>
              <a:rPr lang="en-US" dirty="0"/>
              <a:t>height(node) is </a:t>
            </a:r>
            <a:r>
              <a:rPr lang="en-US" i="1" dirty="0"/>
              <a:t>O(n)</a:t>
            </a:r>
          </a:p>
          <a:p>
            <a:pPr lvl="1"/>
            <a:r>
              <a:rPr lang="en-US" dirty="0"/>
              <a:t>We call an O(n) operation on O(</a:t>
            </a:r>
            <a:r>
              <a:rPr lang="en-US" dirty="0" err="1"/>
              <a:t>logn</a:t>
            </a:r>
            <a:r>
              <a:rPr lang="en-US" dirty="0"/>
              <a:t>) nodes… this is O(n) * O(</a:t>
            </a:r>
            <a:r>
              <a:rPr lang="en-US" dirty="0" err="1"/>
              <a:t>logn</a:t>
            </a:r>
            <a:r>
              <a:rPr lang="en-US" dirty="0"/>
              <a:t>) = O(</a:t>
            </a:r>
            <a:r>
              <a:rPr lang="en-US" dirty="0" err="1"/>
              <a:t>nlogn</a:t>
            </a:r>
            <a:r>
              <a:rPr lang="en-US" dirty="0"/>
              <a:t>).</a:t>
            </a:r>
          </a:p>
          <a:p>
            <a:pPr lvl="2"/>
            <a:r>
              <a:rPr lang="en-US" b="1" dirty="0"/>
              <a:t>WTF? = Wow, that’s fake.</a:t>
            </a:r>
          </a:p>
          <a:p>
            <a:pPr lvl="2"/>
            <a:r>
              <a:rPr lang="en-US" dirty="0"/>
              <a:t>We need to change how we get our heights.</a:t>
            </a:r>
          </a:p>
        </p:txBody>
      </p:sp>
    </p:spTree>
    <p:extLst>
      <p:ext uri="{BB962C8B-B14F-4D97-AF65-F5344CB8AC3E}">
        <p14:creationId xmlns:p14="http://schemas.microsoft.com/office/powerpoint/2010/main" val="382108542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Storing Heights in Node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a:xfrm>
            <a:off x="2208213" y="1600200"/>
            <a:ext cx="9372600" cy="5102604"/>
          </a:xfrm>
        </p:spPr>
        <p:txBody>
          <a:bodyPr>
            <a:normAutofit/>
          </a:bodyPr>
          <a:lstStyle/>
          <a:p>
            <a:r>
              <a:rPr lang="en-US" dirty="0"/>
              <a:t>Instead of calling a height() method, which takes O(n) time, let’s store the height of a node in the node itself.</a:t>
            </a:r>
          </a:p>
          <a:p>
            <a:pPr lvl="1"/>
            <a:r>
              <a:rPr lang="en-US" dirty="0"/>
              <a:t>By storing the node’s height, we have O(1) access to the height.  By default, our height is 0.</a:t>
            </a:r>
          </a:p>
          <a:p>
            <a:pPr lvl="1"/>
            <a:r>
              <a:rPr lang="en-US" dirty="0"/>
              <a:t>To get our height, we call </a:t>
            </a:r>
            <a:r>
              <a:rPr lang="en-US" dirty="0" err="1"/>
              <a:t>node.height</a:t>
            </a:r>
            <a:r>
              <a:rPr lang="en-US" dirty="0"/>
              <a:t>.</a:t>
            </a:r>
          </a:p>
        </p:txBody>
      </p:sp>
      <p:sp>
        <p:nvSpPr>
          <p:cNvPr id="5" name="Rectangle 2">
            <a:extLst>
              <a:ext uri="{FF2B5EF4-FFF2-40B4-BE49-F238E27FC236}">
                <a16:creationId xmlns:a16="http://schemas.microsoft.com/office/drawing/2014/main" id="{0BB6EAB2-C57C-4B96-9818-070224DF74F2}"/>
              </a:ext>
            </a:extLst>
          </p:cNvPr>
          <p:cNvSpPr>
            <a:spLocks noChangeArrowheads="1"/>
          </p:cNvSpPr>
          <p:nvPr/>
        </p:nvSpPr>
        <p:spPr bwMode="auto">
          <a:xfrm>
            <a:off x="2208213" y="3361888"/>
            <a:ext cx="1838965"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class </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T data</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Node left</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Node right</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height</a:t>
            </a:r>
            <a:b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12123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70D-1AD9-44E2-ADB0-5F6BCD69967D}"/>
              </a:ext>
            </a:extLst>
          </p:cNvPr>
          <p:cNvSpPr>
            <a:spLocks noGrp="1"/>
          </p:cNvSpPr>
          <p:nvPr>
            <p:ph type="title"/>
          </p:nvPr>
        </p:nvSpPr>
        <p:spPr/>
        <p:txBody>
          <a:bodyPr/>
          <a:lstStyle/>
          <a:p>
            <a:r>
              <a:rPr lang="en-US" dirty="0"/>
              <a:t>Updating </a:t>
            </a:r>
            <a:r>
              <a:rPr lang="en-US" dirty="0" err="1"/>
              <a:t>node.height</a:t>
            </a:r>
            <a:endParaRPr lang="en-US" dirty="0"/>
          </a:p>
        </p:txBody>
      </p:sp>
      <p:sp>
        <p:nvSpPr>
          <p:cNvPr id="3" name="Content Placeholder 2">
            <a:extLst>
              <a:ext uri="{FF2B5EF4-FFF2-40B4-BE49-F238E27FC236}">
                <a16:creationId xmlns:a16="http://schemas.microsoft.com/office/drawing/2014/main" id="{B367A402-3147-4E88-82BC-71B2940D516F}"/>
              </a:ext>
            </a:extLst>
          </p:cNvPr>
          <p:cNvSpPr>
            <a:spLocks noGrp="1"/>
          </p:cNvSpPr>
          <p:nvPr>
            <p:ph idx="1"/>
          </p:nvPr>
        </p:nvSpPr>
        <p:spPr>
          <a:xfrm>
            <a:off x="2208213" y="1600200"/>
            <a:ext cx="9372600" cy="4953000"/>
          </a:xfrm>
        </p:spPr>
        <p:txBody>
          <a:bodyPr>
            <a:normAutofit/>
          </a:bodyPr>
          <a:lstStyle/>
          <a:p>
            <a:r>
              <a:rPr lang="en-US" dirty="0"/>
              <a:t>To update our height, we call:</a:t>
            </a:r>
          </a:p>
          <a:p>
            <a:endParaRPr lang="en-US" dirty="0"/>
          </a:p>
          <a:p>
            <a:pPr lvl="1"/>
            <a:endParaRPr lang="en-US" dirty="0"/>
          </a:p>
        </p:txBody>
      </p:sp>
      <p:sp>
        <p:nvSpPr>
          <p:cNvPr id="4" name="Rectangle 3">
            <a:extLst>
              <a:ext uri="{FF2B5EF4-FFF2-40B4-BE49-F238E27FC236}">
                <a16:creationId xmlns:a16="http://schemas.microsoft.com/office/drawing/2014/main" id="{C6481F76-EF2C-4100-85DD-5B9B5FAE0386}"/>
              </a:ext>
            </a:extLst>
          </p:cNvPr>
          <p:cNvSpPr>
            <a:spLocks noChangeArrowheads="1"/>
          </p:cNvSpPr>
          <p:nvPr/>
        </p:nvSpPr>
        <p:spPr bwMode="auto">
          <a:xfrm>
            <a:off x="2516678" y="1970342"/>
            <a:ext cx="759053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updateHeight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max(</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37334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70D-1AD9-44E2-ADB0-5F6BCD69967D}"/>
              </a:ext>
            </a:extLst>
          </p:cNvPr>
          <p:cNvSpPr>
            <a:spLocks noGrp="1"/>
          </p:cNvSpPr>
          <p:nvPr>
            <p:ph type="title"/>
          </p:nvPr>
        </p:nvSpPr>
        <p:spPr/>
        <p:txBody>
          <a:bodyPr/>
          <a:lstStyle/>
          <a:p>
            <a:r>
              <a:rPr lang="en-US" dirty="0"/>
              <a:t>Updating </a:t>
            </a:r>
            <a:r>
              <a:rPr lang="en-US" dirty="0" err="1"/>
              <a:t>node.height</a:t>
            </a:r>
            <a:endParaRPr lang="en-US" dirty="0"/>
          </a:p>
        </p:txBody>
      </p:sp>
      <p:sp>
        <p:nvSpPr>
          <p:cNvPr id="3" name="Content Placeholder 2">
            <a:extLst>
              <a:ext uri="{FF2B5EF4-FFF2-40B4-BE49-F238E27FC236}">
                <a16:creationId xmlns:a16="http://schemas.microsoft.com/office/drawing/2014/main" id="{B367A402-3147-4E88-82BC-71B2940D516F}"/>
              </a:ext>
            </a:extLst>
          </p:cNvPr>
          <p:cNvSpPr>
            <a:spLocks noGrp="1"/>
          </p:cNvSpPr>
          <p:nvPr>
            <p:ph idx="1"/>
          </p:nvPr>
        </p:nvSpPr>
        <p:spPr>
          <a:xfrm>
            <a:off x="2208213" y="1600200"/>
            <a:ext cx="9372600" cy="4953000"/>
          </a:xfrm>
        </p:spPr>
        <p:txBody>
          <a:bodyPr>
            <a:normAutofit/>
          </a:bodyPr>
          <a:lstStyle/>
          <a:p>
            <a:r>
              <a:rPr lang="en-US" dirty="0"/>
              <a:t>To update our height, we call:</a:t>
            </a:r>
          </a:p>
          <a:p>
            <a:endParaRPr lang="en-US" dirty="0"/>
          </a:p>
          <a:p>
            <a:pPr lvl="1"/>
            <a:endParaRPr lang="en-US" dirty="0"/>
          </a:p>
          <a:p>
            <a:pPr lvl="1"/>
            <a:endParaRPr lang="en-US" dirty="0"/>
          </a:p>
          <a:p>
            <a:r>
              <a:rPr lang="en-US" dirty="0"/>
              <a:t>When do we update?</a:t>
            </a:r>
          </a:p>
        </p:txBody>
      </p:sp>
      <p:sp>
        <p:nvSpPr>
          <p:cNvPr id="4" name="Rectangle 3">
            <a:extLst>
              <a:ext uri="{FF2B5EF4-FFF2-40B4-BE49-F238E27FC236}">
                <a16:creationId xmlns:a16="http://schemas.microsoft.com/office/drawing/2014/main" id="{C6481F76-EF2C-4100-85DD-5B9B5FAE0386}"/>
              </a:ext>
            </a:extLst>
          </p:cNvPr>
          <p:cNvSpPr>
            <a:spLocks noChangeArrowheads="1"/>
          </p:cNvSpPr>
          <p:nvPr/>
        </p:nvSpPr>
        <p:spPr bwMode="auto">
          <a:xfrm>
            <a:off x="2516678" y="1970342"/>
            <a:ext cx="759053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updateHeight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max(</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47307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70D-1AD9-44E2-ADB0-5F6BCD69967D}"/>
              </a:ext>
            </a:extLst>
          </p:cNvPr>
          <p:cNvSpPr>
            <a:spLocks noGrp="1"/>
          </p:cNvSpPr>
          <p:nvPr>
            <p:ph type="title"/>
          </p:nvPr>
        </p:nvSpPr>
        <p:spPr/>
        <p:txBody>
          <a:bodyPr/>
          <a:lstStyle/>
          <a:p>
            <a:r>
              <a:rPr lang="en-US" dirty="0"/>
              <a:t>Updating </a:t>
            </a:r>
            <a:r>
              <a:rPr lang="en-US" dirty="0" err="1"/>
              <a:t>node.height</a:t>
            </a:r>
            <a:endParaRPr lang="en-US" dirty="0"/>
          </a:p>
        </p:txBody>
      </p:sp>
      <p:sp>
        <p:nvSpPr>
          <p:cNvPr id="3" name="Content Placeholder 2">
            <a:extLst>
              <a:ext uri="{FF2B5EF4-FFF2-40B4-BE49-F238E27FC236}">
                <a16:creationId xmlns:a16="http://schemas.microsoft.com/office/drawing/2014/main" id="{B367A402-3147-4E88-82BC-71B2940D516F}"/>
              </a:ext>
            </a:extLst>
          </p:cNvPr>
          <p:cNvSpPr>
            <a:spLocks noGrp="1"/>
          </p:cNvSpPr>
          <p:nvPr>
            <p:ph idx="1"/>
          </p:nvPr>
        </p:nvSpPr>
        <p:spPr>
          <a:xfrm>
            <a:off x="2208213" y="1600200"/>
            <a:ext cx="9372600" cy="4953000"/>
          </a:xfrm>
        </p:spPr>
        <p:txBody>
          <a:bodyPr>
            <a:normAutofit/>
          </a:bodyPr>
          <a:lstStyle/>
          <a:p>
            <a:r>
              <a:rPr lang="en-US" dirty="0"/>
              <a:t>To update our height, we call:</a:t>
            </a:r>
          </a:p>
          <a:p>
            <a:endParaRPr lang="en-US" dirty="0"/>
          </a:p>
          <a:p>
            <a:pPr lvl="1"/>
            <a:endParaRPr lang="en-US" dirty="0"/>
          </a:p>
          <a:p>
            <a:pPr lvl="1"/>
            <a:endParaRPr lang="en-US" dirty="0"/>
          </a:p>
          <a:p>
            <a:r>
              <a:rPr lang="en-US" dirty="0"/>
              <a:t>When do we update?</a:t>
            </a:r>
          </a:p>
          <a:p>
            <a:pPr lvl="1"/>
            <a:r>
              <a:rPr lang="en-US" dirty="0"/>
              <a:t>After tree manipulations:</a:t>
            </a:r>
          </a:p>
          <a:p>
            <a:pPr lvl="2"/>
            <a:r>
              <a:rPr lang="en-US" dirty="0"/>
              <a:t>Add/remove</a:t>
            </a:r>
          </a:p>
          <a:p>
            <a:pPr lvl="2"/>
            <a:r>
              <a:rPr lang="en-US"/>
              <a:t>Rotations</a:t>
            </a:r>
            <a:endParaRPr lang="en-US" dirty="0"/>
          </a:p>
        </p:txBody>
      </p:sp>
      <p:sp>
        <p:nvSpPr>
          <p:cNvPr id="4" name="Rectangle 3">
            <a:extLst>
              <a:ext uri="{FF2B5EF4-FFF2-40B4-BE49-F238E27FC236}">
                <a16:creationId xmlns:a16="http://schemas.microsoft.com/office/drawing/2014/main" id="{C6481F76-EF2C-4100-85DD-5B9B5FAE0386}"/>
              </a:ext>
            </a:extLst>
          </p:cNvPr>
          <p:cNvSpPr>
            <a:spLocks noChangeArrowheads="1"/>
          </p:cNvSpPr>
          <p:nvPr/>
        </p:nvSpPr>
        <p:spPr bwMode="auto">
          <a:xfrm>
            <a:off x="2516678" y="1970342"/>
            <a:ext cx="759053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updateHeight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max(</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58171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Add w/ Rotate</a:t>
            </a:r>
          </a:p>
        </p:txBody>
      </p:sp>
      <p:sp>
        <p:nvSpPr>
          <p:cNvPr id="8" name="Rectangle 5">
            <a:extLst>
              <a:ext uri="{FF2B5EF4-FFF2-40B4-BE49-F238E27FC236}">
                <a16:creationId xmlns:a16="http://schemas.microsoft.com/office/drawing/2014/main" id="{E1B2420C-ADFF-414B-B7D4-D30D18A9D7A8}"/>
              </a:ext>
            </a:extLst>
          </p:cNvPr>
          <p:cNvSpPr>
            <a:spLocks noChangeArrowheads="1"/>
          </p:cNvSpPr>
          <p:nvPr/>
        </p:nvSpPr>
        <p:spPr bwMode="auto">
          <a:xfrm>
            <a:off x="2208213" y="1505216"/>
            <a:ext cx="8521306"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new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Node(data)</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rotate(</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9533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Add w/ Rotate and </a:t>
            </a:r>
            <a:r>
              <a:rPr lang="en-US" dirty="0" err="1"/>
              <a:t>UpdateHeight</a:t>
            </a:r>
            <a:endParaRPr lang="en-US" dirty="0"/>
          </a:p>
        </p:txBody>
      </p:sp>
      <p:sp>
        <p:nvSpPr>
          <p:cNvPr id="8" name="Rectangle 5">
            <a:extLst>
              <a:ext uri="{FF2B5EF4-FFF2-40B4-BE49-F238E27FC236}">
                <a16:creationId xmlns:a16="http://schemas.microsoft.com/office/drawing/2014/main" id="{E1B2420C-ADFF-414B-B7D4-D30D18A9D7A8}"/>
              </a:ext>
            </a:extLst>
          </p:cNvPr>
          <p:cNvSpPr>
            <a:spLocks noChangeArrowheads="1"/>
          </p:cNvSpPr>
          <p:nvPr/>
        </p:nvSpPr>
        <p:spPr bwMode="auto">
          <a:xfrm>
            <a:off x="2208213" y="1505216"/>
            <a:ext cx="8521306"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new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Node(data)</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add(data</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lang="en-US" altLang="en-US" sz="2000" dirty="0">
                <a:solidFill>
                  <a:srgbClr val="A9B7C6"/>
                </a:solidFill>
                <a:latin typeface="Courier New" panose="02070309020205020404" pitchFamily="49" charset="0"/>
                <a:cs typeface="Courier New" panose="02070309020205020404" pitchFamily="49" charset="0"/>
              </a:rPr>
              <a:t>} </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b="1" dirty="0" err="1">
                <a:solidFill>
                  <a:srgbClr val="A9B7C6"/>
                </a:solidFill>
                <a:latin typeface="Courier New" panose="02070309020205020404" pitchFamily="49" charset="0"/>
                <a:cs typeface="Courier New" panose="02070309020205020404" pitchFamily="49" charset="0"/>
              </a:rPr>
              <a:t>updateHeight</a:t>
            </a:r>
            <a:r>
              <a:rPr lang="en-US" altLang="en-US" sz="2000" b="1" dirty="0">
                <a:solidFill>
                  <a:srgbClr val="A9B7C6"/>
                </a:solidFill>
                <a:latin typeface="Courier New" panose="02070309020205020404" pitchFamily="49" charset="0"/>
                <a:cs typeface="Courier New" panose="02070309020205020404" pitchFamily="49" charset="0"/>
              </a:rPr>
              <a:t>(</a:t>
            </a:r>
            <a:r>
              <a:rPr lang="en-US" altLang="en-US" sz="2000" b="1" dirty="0" err="1">
                <a:solidFill>
                  <a:srgbClr val="A9B7C6"/>
                </a:solidFill>
                <a:latin typeface="Courier New" panose="02070309020205020404" pitchFamily="49" charset="0"/>
                <a:cs typeface="Courier New" panose="02070309020205020404" pitchFamily="49" charset="0"/>
              </a:rPr>
              <a:t>curr</a:t>
            </a:r>
            <a:r>
              <a:rPr lang="en-US" altLang="en-US" sz="2000" b="1" dirty="0">
                <a:solidFill>
                  <a:srgbClr val="A9B7C6"/>
                </a:solidFill>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rotate(</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623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Remove w/ Rotate</a:t>
            </a:r>
          </a:p>
        </p:txBody>
      </p:sp>
      <p:sp>
        <p:nvSpPr>
          <p:cNvPr id="2" name="Rectangle 1">
            <a:extLst>
              <a:ext uri="{FF2B5EF4-FFF2-40B4-BE49-F238E27FC236}">
                <a16:creationId xmlns:a16="http://schemas.microsoft.com/office/drawing/2014/main" id="{11C49BCD-E2FA-4742-8317-104011026887}"/>
              </a:ext>
            </a:extLst>
          </p:cNvPr>
          <p:cNvSpPr>
            <a:spLocks noChangeArrowheads="1"/>
          </p:cNvSpPr>
          <p:nvPr/>
        </p:nvSpPr>
        <p:spPr bwMode="auto">
          <a:xfrm>
            <a:off x="0" y="1505216"/>
            <a:ext cx="623279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data)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lang="en-US" altLang="en-US" sz="1600" dirty="0">
                <a:solidFill>
                  <a:srgbClr val="A9B7C6"/>
                </a:solidFill>
                <a:latin typeface="Courier New" panose="02070309020205020404" pitchFamily="49" charset="0"/>
                <a:cs typeface="Courier New" panose="02070309020205020404" pitchFamily="49" charset="0"/>
              </a:rPr>
              <a:t>rotate(</a:t>
            </a:r>
            <a:r>
              <a:rPr lang="en-US" altLang="en-US" sz="1600" dirty="0" err="1">
                <a:solidFill>
                  <a:srgbClr val="A9B7C6"/>
                </a:solidFill>
                <a:latin typeface="Courier New" panose="02070309020205020404" pitchFamily="49" charset="0"/>
                <a:cs typeface="Courier New" panose="02070309020205020404" pitchFamily="49" charset="0"/>
              </a:rPr>
              <a:t>curr</a:t>
            </a:r>
            <a:r>
              <a:rPr lang="en-US" altLang="en-US" sz="1600" dirty="0">
                <a:solidFill>
                  <a:srgbClr val="A9B7C6"/>
                </a:solidFill>
                <a:latin typeface="Courier New" panose="02070309020205020404" pitchFamily="49" charset="0"/>
                <a:cs typeface="Courier New" panose="02070309020205020404" pitchFamily="49" charset="0"/>
              </a:rPr>
              <a:t>)</a:t>
            </a:r>
            <a:br>
              <a:rPr kumimoji="0" lang="en-US" altLang="en-US" sz="16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768E440-7E77-4F44-8D08-385E84F7B4AE}"/>
              </a:ext>
            </a:extLst>
          </p:cNvPr>
          <p:cNvSpPr>
            <a:spLocks noChangeArrowheads="1"/>
          </p:cNvSpPr>
          <p:nvPr/>
        </p:nvSpPr>
        <p:spPr bwMode="auto">
          <a:xfrm>
            <a:off x="6329498" y="1505216"/>
            <a:ext cx="5862502"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 children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child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curr.child</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T successor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findSuccessor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successor</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remove(successor</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lang="en-US" altLang="en-US" sz="1600" b="1" dirty="0">
                <a:solidFill>
                  <a:srgbClr val="A9B7C6"/>
                </a:solidFill>
                <a:latin typeface="Courier New" panose="02070309020205020404" pitchFamily="49" charset="0"/>
                <a:cs typeface="Courier New" panose="02070309020205020404" pitchFamily="49" charset="0"/>
              </a:rPr>
              <a:t>rotate(</a:t>
            </a:r>
            <a:r>
              <a:rPr lang="en-US" altLang="en-US" sz="1600" b="1" dirty="0" err="1">
                <a:solidFill>
                  <a:srgbClr val="A9B7C6"/>
                </a:solidFill>
                <a:latin typeface="Courier New" panose="02070309020205020404" pitchFamily="49" charset="0"/>
                <a:cs typeface="Courier New" panose="02070309020205020404" pitchFamily="49" charset="0"/>
              </a:rPr>
              <a:t>curr</a:t>
            </a:r>
            <a:r>
              <a:rPr lang="en-US" altLang="en-US" sz="1600" b="1" dirty="0">
                <a:solidFill>
                  <a:srgbClr val="A9B7C6"/>
                </a:solidFill>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792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37A7-E9F2-4868-A9C1-4E440930E566}"/>
              </a:ext>
            </a:extLst>
          </p:cNvPr>
          <p:cNvSpPr>
            <a:spLocks noGrp="1"/>
          </p:cNvSpPr>
          <p:nvPr>
            <p:ph type="title"/>
          </p:nvPr>
        </p:nvSpPr>
        <p:spPr/>
        <p:txBody>
          <a:bodyPr/>
          <a:lstStyle/>
          <a:p>
            <a:r>
              <a:rPr lang="en-US" dirty="0"/>
              <a:t>How is a BST “Balanced”?</a:t>
            </a:r>
          </a:p>
        </p:txBody>
      </p:sp>
      <p:sp>
        <p:nvSpPr>
          <p:cNvPr id="3" name="Content Placeholder 2">
            <a:extLst>
              <a:ext uri="{FF2B5EF4-FFF2-40B4-BE49-F238E27FC236}">
                <a16:creationId xmlns:a16="http://schemas.microsoft.com/office/drawing/2014/main" id="{B2156BC8-90FB-4F00-B8ED-DECB1F63D1A8}"/>
              </a:ext>
            </a:extLst>
          </p:cNvPr>
          <p:cNvSpPr>
            <a:spLocks noGrp="1"/>
          </p:cNvSpPr>
          <p:nvPr>
            <p:ph idx="1"/>
          </p:nvPr>
        </p:nvSpPr>
        <p:spPr/>
        <p:txBody>
          <a:bodyPr/>
          <a:lstStyle/>
          <a:p>
            <a:r>
              <a:rPr lang="en-US" dirty="0"/>
              <a:t>We must first identify whether a BST is balanced or unbalanced.</a:t>
            </a:r>
          </a:p>
          <a:p>
            <a:pPr lvl="1"/>
            <a:r>
              <a:rPr lang="en-US" dirty="0"/>
              <a:t>Let’s take a minute to look at these BST’s. Make some observations of the following BST’s.</a:t>
            </a:r>
          </a:p>
          <a:p>
            <a:pPr lvl="1"/>
            <a:endParaRPr lang="en-US" dirty="0"/>
          </a:p>
        </p:txBody>
      </p:sp>
    </p:spTree>
    <p:extLst>
      <p:ext uri="{BB962C8B-B14F-4D97-AF65-F5344CB8AC3E}">
        <p14:creationId xmlns:p14="http://schemas.microsoft.com/office/powerpoint/2010/main" val="8782128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E1AB-4E62-438E-A1CA-F8EF9B3C28DE}"/>
              </a:ext>
            </a:extLst>
          </p:cNvPr>
          <p:cNvSpPr>
            <a:spLocks noGrp="1"/>
          </p:cNvSpPr>
          <p:nvPr>
            <p:ph type="title"/>
          </p:nvPr>
        </p:nvSpPr>
        <p:spPr/>
        <p:txBody>
          <a:bodyPr/>
          <a:lstStyle/>
          <a:p>
            <a:r>
              <a:rPr lang="en-US" dirty="0"/>
              <a:t>BST Remove w/ Rotate and </a:t>
            </a:r>
            <a:r>
              <a:rPr lang="en-US" dirty="0" err="1"/>
              <a:t>UpdateHeight</a:t>
            </a:r>
            <a:endParaRPr lang="en-US" dirty="0"/>
          </a:p>
        </p:txBody>
      </p:sp>
      <p:sp>
        <p:nvSpPr>
          <p:cNvPr id="2" name="Rectangle 1">
            <a:extLst>
              <a:ext uri="{FF2B5EF4-FFF2-40B4-BE49-F238E27FC236}">
                <a16:creationId xmlns:a16="http://schemas.microsoft.com/office/drawing/2014/main" id="{11C49BCD-E2FA-4742-8317-104011026887}"/>
              </a:ext>
            </a:extLst>
          </p:cNvPr>
          <p:cNvSpPr>
            <a:spLocks noChangeArrowheads="1"/>
          </p:cNvSpPr>
          <p:nvPr/>
        </p:nvSpPr>
        <p:spPr bwMode="auto">
          <a:xfrm>
            <a:off x="0" y="1505216"/>
            <a:ext cx="6232797"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 { root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root)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(T 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data)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 &lt;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remove(data</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lang="en-US" altLang="en-US" sz="1600" dirty="0">
                <a:solidFill>
                  <a:srgbClr val="A9B7C6"/>
                </a:solidFill>
                <a:latin typeface="Courier New" panose="02070309020205020404" pitchFamily="49" charset="0"/>
                <a:cs typeface="Courier New" panose="02070309020205020404" pitchFamily="49" charset="0"/>
              </a:rPr>
              <a:t> </a:t>
            </a:r>
            <a:br>
              <a:rPr lang="en-US" altLang="en-US" sz="1600" dirty="0">
                <a:solidFill>
                  <a:srgbClr val="A9B7C6"/>
                </a:solidFill>
                <a:latin typeface="Courier New" panose="02070309020205020404" pitchFamily="49" charset="0"/>
                <a:cs typeface="Courier New" panose="02070309020205020404" pitchFamily="49" charset="0"/>
              </a:rPr>
            </a:br>
            <a:r>
              <a:rPr lang="en-US" altLang="en-US" sz="1600" dirty="0">
                <a:solidFill>
                  <a:srgbClr val="A9B7C6"/>
                </a:solidFill>
                <a:latin typeface="Courier New" panose="02070309020205020404" pitchFamily="49" charset="0"/>
                <a:cs typeface="Courier New" panose="02070309020205020404" pitchFamily="49" charset="0"/>
              </a:rPr>
              <a:t>    </a:t>
            </a:r>
            <a:r>
              <a:rPr lang="en-US" altLang="en-US" sz="1600" b="1" dirty="0" err="1">
                <a:solidFill>
                  <a:srgbClr val="A9B7C6"/>
                </a:solidFill>
                <a:latin typeface="Courier New" panose="02070309020205020404" pitchFamily="49" charset="0"/>
                <a:cs typeface="Courier New" panose="02070309020205020404" pitchFamily="49" charset="0"/>
              </a:rPr>
              <a:t>updateHeight</a:t>
            </a:r>
            <a:r>
              <a:rPr lang="en-US" altLang="en-US" sz="1600" b="1" dirty="0">
                <a:solidFill>
                  <a:srgbClr val="A9B7C6"/>
                </a:solidFill>
                <a:latin typeface="Courier New" panose="02070309020205020404" pitchFamily="49" charset="0"/>
                <a:cs typeface="Courier New" panose="02070309020205020404" pitchFamily="49" charset="0"/>
              </a:rPr>
              <a:t>(</a:t>
            </a:r>
            <a:r>
              <a:rPr lang="en-US" altLang="en-US" sz="1600" b="1" dirty="0" err="1">
                <a:solidFill>
                  <a:srgbClr val="A9B7C6"/>
                </a:solidFill>
                <a:latin typeface="Courier New" panose="02070309020205020404" pitchFamily="49" charset="0"/>
                <a:cs typeface="Courier New" panose="02070309020205020404" pitchFamily="49" charset="0"/>
              </a:rPr>
              <a:t>curr</a:t>
            </a:r>
            <a:r>
              <a:rPr lang="en-US" altLang="en-US" sz="1600" b="1" dirty="0">
                <a:solidFill>
                  <a:srgbClr val="A9B7C6"/>
                </a:solidFill>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lang="en-US" altLang="en-US" sz="1600" dirty="0">
                <a:solidFill>
                  <a:srgbClr val="A9B7C6"/>
                </a:solidFill>
                <a:latin typeface="Courier New" panose="02070309020205020404" pitchFamily="49" charset="0"/>
                <a:cs typeface="Courier New" panose="02070309020205020404" pitchFamily="49" charset="0"/>
              </a:rPr>
              <a:t>rotate(</a:t>
            </a:r>
            <a:r>
              <a:rPr lang="en-US" altLang="en-US" sz="1600" dirty="0" err="1">
                <a:solidFill>
                  <a:srgbClr val="A9B7C6"/>
                </a:solidFill>
                <a:latin typeface="Courier New" panose="02070309020205020404" pitchFamily="49" charset="0"/>
                <a:cs typeface="Courier New" panose="02070309020205020404" pitchFamily="49" charset="0"/>
              </a:rPr>
              <a:t>curr</a:t>
            </a:r>
            <a:r>
              <a:rPr lang="en-US" altLang="en-US" sz="1600" dirty="0">
                <a:solidFill>
                  <a:srgbClr val="A9B7C6"/>
                </a:solidFill>
                <a:latin typeface="Courier New" panose="02070309020205020404" pitchFamily="49" charset="0"/>
                <a:cs typeface="Courier New" panose="02070309020205020404" pitchFamily="49" charset="0"/>
              </a:rPr>
              <a:t>)</a:t>
            </a:r>
            <a:br>
              <a:rPr kumimoji="0" lang="en-US" altLang="en-US" sz="16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768E440-7E77-4F44-8D08-385E84F7B4AE}"/>
              </a:ext>
            </a:extLst>
          </p:cNvPr>
          <p:cNvSpPr>
            <a:spLocks noChangeArrowheads="1"/>
          </p:cNvSpPr>
          <p:nvPr/>
        </p:nvSpPr>
        <p:spPr bwMode="auto">
          <a:xfrm>
            <a:off x="6329498" y="1505216"/>
            <a:ext cx="586250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removeChildCases</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 children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null</a:t>
            </a:r>
            <a:b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child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curr.child</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T successor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findSuccessor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curr.data</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successor</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remove(successor</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lang="en-US" altLang="en-US" sz="1600" dirty="0">
                <a:solidFill>
                  <a:srgbClr val="A9B7C6"/>
                </a:solidFill>
                <a:latin typeface="Courier New" panose="02070309020205020404" pitchFamily="49" charset="0"/>
                <a:cs typeface="Courier New" panose="02070309020205020404" pitchFamily="49" charset="0"/>
              </a:rPr>
            </a:br>
            <a:r>
              <a:rPr lang="en-US" altLang="en-US" sz="1600" dirty="0">
                <a:solidFill>
                  <a:srgbClr val="A9B7C6"/>
                </a:solidFill>
                <a:latin typeface="Courier New" panose="02070309020205020404" pitchFamily="49" charset="0"/>
                <a:cs typeface="Courier New" panose="02070309020205020404" pitchFamily="49" charset="0"/>
              </a:rPr>
              <a:t>    </a:t>
            </a:r>
            <a:r>
              <a:rPr lang="en-US" altLang="en-US" sz="1600" b="1" dirty="0" err="1">
                <a:solidFill>
                  <a:srgbClr val="A9B7C6"/>
                </a:solidFill>
                <a:latin typeface="Courier New" panose="02070309020205020404" pitchFamily="49" charset="0"/>
                <a:cs typeface="Courier New" panose="02070309020205020404" pitchFamily="49" charset="0"/>
              </a:rPr>
              <a:t>updateHeight</a:t>
            </a:r>
            <a:r>
              <a:rPr lang="en-US" altLang="en-US" sz="1600" b="1" dirty="0">
                <a:solidFill>
                  <a:srgbClr val="A9B7C6"/>
                </a:solidFill>
                <a:latin typeface="Courier New" panose="02070309020205020404" pitchFamily="49" charset="0"/>
                <a:cs typeface="Courier New" panose="02070309020205020404" pitchFamily="49" charset="0"/>
              </a:rPr>
              <a:t>(</a:t>
            </a:r>
            <a:r>
              <a:rPr lang="en-US" altLang="en-US" sz="1600" b="1" dirty="0" err="1">
                <a:solidFill>
                  <a:srgbClr val="A9B7C6"/>
                </a:solidFill>
                <a:latin typeface="Courier New" panose="02070309020205020404" pitchFamily="49" charset="0"/>
                <a:cs typeface="Courier New" panose="02070309020205020404" pitchFamily="49" charset="0"/>
              </a:rPr>
              <a:t>curr</a:t>
            </a:r>
            <a:r>
              <a:rPr lang="en-US" altLang="en-US" sz="1600" b="1" dirty="0">
                <a:solidFill>
                  <a:srgbClr val="A9B7C6"/>
                </a:solidFill>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lang="en-US" altLang="en-US" sz="1600" dirty="0">
                <a:solidFill>
                  <a:srgbClr val="A9B7C6"/>
                </a:solidFill>
                <a:latin typeface="Courier New" panose="02070309020205020404" pitchFamily="49" charset="0"/>
                <a:cs typeface="Courier New" panose="02070309020205020404" pitchFamily="49" charset="0"/>
              </a:rPr>
              <a:t>rotate(</a:t>
            </a:r>
            <a:r>
              <a:rPr lang="en-US" altLang="en-US" sz="1600" dirty="0" err="1">
                <a:solidFill>
                  <a:srgbClr val="A9B7C6"/>
                </a:solidFill>
                <a:latin typeface="Courier New" panose="02070309020205020404" pitchFamily="49" charset="0"/>
                <a:cs typeface="Courier New" panose="02070309020205020404" pitchFamily="49" charset="0"/>
              </a:rPr>
              <a:t>curr</a:t>
            </a:r>
            <a:r>
              <a:rPr lang="en-US" altLang="en-US" sz="1600" dirty="0">
                <a:solidFill>
                  <a:srgbClr val="A9B7C6"/>
                </a:solidFill>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5917C98-42A5-4837-8E37-C77E0EEC1AD9}"/>
                  </a:ext>
                </a:extLst>
              </p14:cNvPr>
              <p14:cNvContentPartPr/>
              <p14:nvPr/>
            </p14:nvContentPartPr>
            <p14:xfrm>
              <a:off x="122040" y="3703680"/>
              <a:ext cx="3186000" cy="1434960"/>
            </p14:xfrm>
          </p:contentPart>
        </mc:Choice>
        <mc:Fallback xmlns="">
          <p:pic>
            <p:nvPicPr>
              <p:cNvPr id="5" name="Ink 4">
                <a:extLst>
                  <a:ext uri="{FF2B5EF4-FFF2-40B4-BE49-F238E27FC236}">
                    <a16:creationId xmlns:a16="http://schemas.microsoft.com/office/drawing/2014/main" id="{95917C98-42A5-4837-8E37-C77E0EEC1AD9}"/>
                  </a:ext>
                </a:extLst>
              </p:cNvPr>
              <p:cNvPicPr/>
              <p:nvPr/>
            </p:nvPicPr>
            <p:blipFill>
              <a:blip r:embed="rId3"/>
              <a:stretch>
                <a:fillRect/>
              </a:stretch>
            </p:blipFill>
            <p:spPr>
              <a:xfrm>
                <a:off x="112680" y="3694320"/>
                <a:ext cx="3204720" cy="1453680"/>
              </a:xfrm>
              <a:prstGeom prst="rect">
                <a:avLst/>
              </a:prstGeom>
            </p:spPr>
          </p:pic>
        </mc:Fallback>
      </mc:AlternateContent>
    </p:spTree>
    <p:extLst>
      <p:ext uri="{BB962C8B-B14F-4D97-AF65-F5344CB8AC3E}">
        <p14:creationId xmlns:p14="http://schemas.microsoft.com/office/powerpoint/2010/main" val="30552027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1A43-C368-45F7-8119-966F076B9EB3}"/>
              </a:ext>
            </a:extLst>
          </p:cNvPr>
          <p:cNvSpPr>
            <a:spLocks noGrp="1"/>
          </p:cNvSpPr>
          <p:nvPr>
            <p:ph type="title"/>
          </p:nvPr>
        </p:nvSpPr>
        <p:spPr/>
        <p:txBody>
          <a:bodyPr/>
          <a:lstStyle/>
          <a:p>
            <a:r>
              <a:rPr lang="en-US" dirty="0"/>
              <a:t>Rotations w/ </a:t>
            </a:r>
            <a:r>
              <a:rPr lang="en-US" dirty="0" err="1"/>
              <a:t>UpdateHeight</a:t>
            </a:r>
            <a:r>
              <a:rPr lang="en-US" dirty="0"/>
              <a:t>(node) </a:t>
            </a:r>
            <a:r>
              <a:rPr lang="en-US" dirty="0">
                <a:highlight>
                  <a:srgbClr val="FFFF00"/>
                </a:highlight>
              </a:rPr>
              <a:t>(Activity 5)</a:t>
            </a:r>
          </a:p>
        </p:txBody>
      </p:sp>
      <p:sp>
        <p:nvSpPr>
          <p:cNvPr id="6" name="Content Placeholder 5">
            <a:extLst>
              <a:ext uri="{FF2B5EF4-FFF2-40B4-BE49-F238E27FC236}">
                <a16:creationId xmlns:a16="http://schemas.microsoft.com/office/drawing/2014/main" id="{3664673F-6BB1-49B5-8C9B-128A1E90E1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93836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1A43-C368-45F7-8119-966F076B9EB3}"/>
              </a:ext>
            </a:extLst>
          </p:cNvPr>
          <p:cNvSpPr>
            <a:spLocks noGrp="1"/>
          </p:cNvSpPr>
          <p:nvPr>
            <p:ph type="title"/>
          </p:nvPr>
        </p:nvSpPr>
        <p:spPr/>
        <p:txBody>
          <a:bodyPr/>
          <a:lstStyle/>
          <a:p>
            <a:r>
              <a:rPr lang="en-US" dirty="0"/>
              <a:t>Rotations w/ </a:t>
            </a:r>
            <a:r>
              <a:rPr lang="en-US" dirty="0" err="1"/>
              <a:t>UpdateHeight</a:t>
            </a:r>
            <a:r>
              <a:rPr lang="en-US" dirty="0"/>
              <a:t>(node) </a:t>
            </a:r>
            <a:r>
              <a:rPr lang="en-US" dirty="0">
                <a:highlight>
                  <a:srgbClr val="FFFF00"/>
                </a:highlight>
              </a:rPr>
              <a:t>(Activity 5)</a:t>
            </a:r>
          </a:p>
        </p:txBody>
      </p:sp>
      <p:sp>
        <p:nvSpPr>
          <p:cNvPr id="7" name="Rectangle 1">
            <a:extLst>
              <a:ext uri="{FF2B5EF4-FFF2-40B4-BE49-F238E27FC236}">
                <a16:creationId xmlns:a16="http://schemas.microsoft.com/office/drawing/2014/main" id="{C09FA37D-2E76-4A4A-83AB-ED2F89FD4ED1}"/>
              </a:ext>
            </a:extLst>
          </p:cNvPr>
          <p:cNvSpPr>
            <a:spLocks noChangeArrowheads="1"/>
          </p:cNvSpPr>
          <p:nvPr/>
        </p:nvSpPr>
        <p:spPr bwMode="auto">
          <a:xfrm>
            <a:off x="2208213" y="1505216"/>
            <a:ext cx="6494085"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Node&lt;T&gt;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(Node&lt;T&gt; root)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right</a:t>
            </a:r>
            <a:b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right</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left</a:t>
            </a:r>
            <a:b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left</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root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92976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1A43-C368-45F7-8119-966F076B9EB3}"/>
              </a:ext>
            </a:extLst>
          </p:cNvPr>
          <p:cNvSpPr>
            <a:spLocks noGrp="1"/>
          </p:cNvSpPr>
          <p:nvPr>
            <p:ph type="title"/>
          </p:nvPr>
        </p:nvSpPr>
        <p:spPr/>
        <p:txBody>
          <a:bodyPr/>
          <a:lstStyle/>
          <a:p>
            <a:r>
              <a:rPr lang="en-US" dirty="0"/>
              <a:t>Rotations w/ </a:t>
            </a:r>
            <a:r>
              <a:rPr lang="en-US" dirty="0" err="1"/>
              <a:t>UpdateHeight</a:t>
            </a:r>
            <a:r>
              <a:rPr lang="en-US" dirty="0"/>
              <a:t>(node) </a:t>
            </a:r>
            <a:r>
              <a:rPr lang="en-US" dirty="0">
                <a:highlight>
                  <a:srgbClr val="FFFF00"/>
                </a:highlight>
              </a:rPr>
              <a:t>(Activity 5)</a:t>
            </a:r>
          </a:p>
        </p:txBody>
      </p:sp>
      <p:sp>
        <p:nvSpPr>
          <p:cNvPr id="7" name="Rectangle 1">
            <a:extLst>
              <a:ext uri="{FF2B5EF4-FFF2-40B4-BE49-F238E27FC236}">
                <a16:creationId xmlns:a16="http://schemas.microsoft.com/office/drawing/2014/main" id="{C09FA37D-2E76-4A4A-83AB-ED2F89FD4ED1}"/>
              </a:ext>
            </a:extLst>
          </p:cNvPr>
          <p:cNvSpPr>
            <a:spLocks noChangeArrowheads="1"/>
          </p:cNvSpPr>
          <p:nvPr/>
        </p:nvSpPr>
        <p:spPr bwMode="auto">
          <a:xfrm>
            <a:off x="2208213" y="1505216"/>
            <a:ext cx="6494085"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Node&lt;T&gt;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(Node&lt;T&gt; root)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right</a:t>
            </a:r>
            <a:b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right</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left</a:t>
            </a:r>
            <a:b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left</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root</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b="1" dirty="0" err="1">
                <a:solidFill>
                  <a:srgbClr val="A9B7C6"/>
                </a:solidFill>
                <a:latin typeface="Courier New" panose="02070309020205020404" pitchFamily="49" charset="0"/>
                <a:cs typeface="Courier New" panose="02070309020205020404" pitchFamily="49" charset="0"/>
              </a:rPr>
              <a:t>updateHeight</a:t>
            </a:r>
            <a:r>
              <a:rPr lang="en-US" altLang="en-US" sz="2000" b="1" dirty="0">
                <a:solidFill>
                  <a:srgbClr val="A9B7C6"/>
                </a:solidFill>
                <a:latin typeface="Courier New" panose="02070309020205020404" pitchFamily="49" charset="0"/>
                <a:cs typeface="Courier New" panose="02070309020205020404" pitchFamily="49" charset="0"/>
              </a:rPr>
              <a:t>(</a:t>
            </a:r>
            <a:r>
              <a:rPr lang="en-US" altLang="en-US" sz="2000" b="1" dirty="0" err="1">
                <a:solidFill>
                  <a:srgbClr val="A9B7C6"/>
                </a:solidFill>
                <a:latin typeface="Courier New" panose="02070309020205020404" pitchFamily="49" charset="0"/>
                <a:cs typeface="Courier New" panose="02070309020205020404" pitchFamily="49" charset="0"/>
              </a:rPr>
              <a:t>curr</a:t>
            </a:r>
            <a:r>
              <a:rPr lang="en-US" altLang="en-US" sz="2000" b="1" dirty="0">
                <a:solidFill>
                  <a:srgbClr val="A9B7C6"/>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b="1" dirty="0" err="1">
                <a:solidFill>
                  <a:srgbClr val="A9B7C6"/>
                </a:solidFill>
                <a:latin typeface="Courier New" panose="02070309020205020404" pitchFamily="49" charset="0"/>
                <a:cs typeface="Courier New" panose="02070309020205020404" pitchFamily="49" charset="0"/>
              </a:rPr>
              <a:t>updateHeight</a:t>
            </a:r>
            <a:r>
              <a:rPr lang="en-US" altLang="en-US" sz="2000" b="1" dirty="0">
                <a:solidFill>
                  <a:srgbClr val="A9B7C6"/>
                </a:solidFill>
                <a:latin typeface="Courier New" panose="02070309020205020404" pitchFamily="49" charset="0"/>
                <a:cs typeface="Courier New" panose="02070309020205020404" pitchFamily="49" charset="0"/>
              </a:rPr>
              <a:t>(</a:t>
            </a:r>
            <a:r>
              <a:rPr lang="en-US" altLang="en-US" sz="2000" b="1" dirty="0" err="1">
                <a:solidFill>
                  <a:srgbClr val="A9B7C6"/>
                </a:solidFill>
                <a:latin typeface="Courier New" panose="02070309020205020404" pitchFamily="49" charset="0"/>
                <a:cs typeface="Courier New" panose="02070309020205020404" pitchFamily="49" charset="0"/>
              </a:rPr>
              <a:t>rightChild</a:t>
            </a:r>
            <a:r>
              <a:rPr lang="en-US" altLang="en-US" sz="2000" b="1" dirty="0">
                <a:solidFill>
                  <a:srgbClr val="A9B7C6"/>
                </a:solidFill>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6299FCF-6679-41A1-ACE4-8491E87C9A65}"/>
                  </a:ext>
                </a:extLst>
              </p14:cNvPr>
              <p14:cNvContentPartPr/>
              <p14:nvPr/>
            </p14:nvContentPartPr>
            <p14:xfrm>
              <a:off x="2106720" y="2014560"/>
              <a:ext cx="549720" cy="712800"/>
            </p14:xfrm>
          </p:contentPart>
        </mc:Choice>
        <mc:Fallback xmlns="">
          <p:pic>
            <p:nvPicPr>
              <p:cNvPr id="3" name="Ink 2">
                <a:extLst>
                  <a:ext uri="{FF2B5EF4-FFF2-40B4-BE49-F238E27FC236}">
                    <a16:creationId xmlns:a16="http://schemas.microsoft.com/office/drawing/2014/main" id="{26299FCF-6679-41A1-ACE4-8491E87C9A65}"/>
                  </a:ext>
                </a:extLst>
              </p:cNvPr>
              <p:cNvPicPr/>
              <p:nvPr/>
            </p:nvPicPr>
            <p:blipFill>
              <a:blip r:embed="rId3"/>
              <a:stretch>
                <a:fillRect/>
              </a:stretch>
            </p:blipFill>
            <p:spPr>
              <a:xfrm>
                <a:off x="2097360" y="2005200"/>
                <a:ext cx="568440" cy="731520"/>
              </a:xfrm>
              <a:prstGeom prst="rect">
                <a:avLst/>
              </a:prstGeom>
            </p:spPr>
          </p:pic>
        </mc:Fallback>
      </mc:AlternateContent>
    </p:spTree>
    <p:extLst>
      <p:ext uri="{BB962C8B-B14F-4D97-AF65-F5344CB8AC3E}">
        <p14:creationId xmlns:p14="http://schemas.microsoft.com/office/powerpoint/2010/main" val="38174497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1A43-C368-45F7-8119-966F076B9EB3}"/>
              </a:ext>
            </a:extLst>
          </p:cNvPr>
          <p:cNvSpPr>
            <a:spLocks noGrp="1"/>
          </p:cNvSpPr>
          <p:nvPr>
            <p:ph type="title"/>
          </p:nvPr>
        </p:nvSpPr>
        <p:spPr/>
        <p:txBody>
          <a:bodyPr/>
          <a:lstStyle/>
          <a:p>
            <a:r>
              <a:rPr lang="en-US" dirty="0"/>
              <a:t>Rotations w/ </a:t>
            </a:r>
            <a:r>
              <a:rPr lang="en-US" dirty="0" err="1"/>
              <a:t>UpdateHeight</a:t>
            </a:r>
            <a:r>
              <a:rPr lang="en-US" dirty="0"/>
              <a:t>(node) </a:t>
            </a:r>
            <a:r>
              <a:rPr lang="en-US" dirty="0">
                <a:highlight>
                  <a:srgbClr val="FFFF00"/>
                </a:highlight>
              </a:rPr>
              <a:t>(Activity 5)</a:t>
            </a:r>
          </a:p>
        </p:txBody>
      </p:sp>
      <p:sp>
        <p:nvSpPr>
          <p:cNvPr id="6" name="Content Placeholder 5">
            <a:extLst>
              <a:ext uri="{FF2B5EF4-FFF2-40B4-BE49-F238E27FC236}">
                <a16:creationId xmlns:a16="http://schemas.microsoft.com/office/drawing/2014/main" id="{85766378-EF0D-42A7-97BA-EAAB022B8F57}"/>
              </a:ext>
            </a:extLst>
          </p:cNvPr>
          <p:cNvSpPr>
            <a:spLocks noGrp="1"/>
          </p:cNvSpPr>
          <p:nvPr>
            <p:ph idx="1"/>
          </p:nvPr>
        </p:nvSpPr>
        <p:spPr>
          <a:xfrm>
            <a:off x="2208213" y="4327016"/>
            <a:ext cx="9372600" cy="1025768"/>
          </a:xfrm>
        </p:spPr>
        <p:txBody>
          <a:bodyPr/>
          <a:lstStyle/>
          <a:p>
            <a:r>
              <a:rPr lang="en-US" dirty="0"/>
              <a:t>Order matters!</a:t>
            </a:r>
          </a:p>
          <a:p>
            <a:pPr lvl="1"/>
            <a:r>
              <a:rPr lang="en-US" dirty="0"/>
              <a:t>Updating right child first, then </a:t>
            </a:r>
            <a:r>
              <a:rPr lang="en-US" dirty="0" err="1"/>
              <a:t>curr</a:t>
            </a:r>
            <a:r>
              <a:rPr lang="en-US" dirty="0"/>
              <a:t> will yield incorrect heights.</a:t>
            </a:r>
          </a:p>
        </p:txBody>
      </p:sp>
      <p:sp>
        <p:nvSpPr>
          <p:cNvPr id="7" name="Rectangle 1">
            <a:extLst>
              <a:ext uri="{FF2B5EF4-FFF2-40B4-BE49-F238E27FC236}">
                <a16:creationId xmlns:a16="http://schemas.microsoft.com/office/drawing/2014/main" id="{C09FA37D-2E76-4A4A-83AB-ED2F89FD4ED1}"/>
              </a:ext>
            </a:extLst>
          </p:cNvPr>
          <p:cNvSpPr>
            <a:spLocks noChangeArrowheads="1"/>
          </p:cNvSpPr>
          <p:nvPr/>
        </p:nvSpPr>
        <p:spPr bwMode="auto">
          <a:xfrm>
            <a:off x="2208213" y="1505216"/>
            <a:ext cx="6494085"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Node&lt;T&gt;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(Node&lt;T&gt; root)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right</a:t>
            </a:r>
            <a:b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right</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left</a:t>
            </a:r>
            <a:b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err="1">
                <a:ln>
                  <a:noFill/>
                </a:ln>
                <a:solidFill>
                  <a:srgbClr val="9876AA"/>
                </a:solidFill>
                <a:effectLst/>
                <a:latin typeface="Courier New" panose="02070309020205020404" pitchFamily="49" charset="0"/>
                <a:cs typeface="Courier New" panose="02070309020205020404" pitchFamily="49" charset="0"/>
              </a:rPr>
              <a:t>left</a:t>
            </a:r>
            <a:r>
              <a:rPr kumimoji="0" lang="en-US" altLang="en-US" sz="2000" b="0" i="0" u="none" strike="noStrike" cap="none" normalizeH="0" baseline="0" dirty="0">
                <a:ln>
                  <a:noFill/>
                </a:ln>
                <a:solidFill>
                  <a:srgbClr val="9876AA"/>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root</a:t>
            </a:r>
            <a:br>
              <a:rPr lang="en-US" altLang="en-US" sz="2000" dirty="0">
                <a:solidFill>
                  <a:srgbClr val="A9B7C6"/>
                </a:solidFill>
                <a:latin typeface="Courier New" panose="02070309020205020404" pitchFamily="49" charset="0"/>
                <a:cs typeface="Courier New" panose="02070309020205020404" pitchFamily="49" charset="0"/>
              </a:rPr>
            </a:b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b="1" dirty="0" err="1">
                <a:solidFill>
                  <a:srgbClr val="A9B7C6"/>
                </a:solidFill>
                <a:latin typeface="Courier New" panose="02070309020205020404" pitchFamily="49" charset="0"/>
                <a:cs typeface="Courier New" panose="02070309020205020404" pitchFamily="49" charset="0"/>
              </a:rPr>
              <a:t>updateHeight</a:t>
            </a:r>
            <a:r>
              <a:rPr lang="en-US" altLang="en-US" sz="2000" b="1" dirty="0">
                <a:solidFill>
                  <a:srgbClr val="A9B7C6"/>
                </a:solidFill>
                <a:latin typeface="Courier New" panose="02070309020205020404" pitchFamily="49" charset="0"/>
                <a:cs typeface="Courier New" panose="02070309020205020404" pitchFamily="49" charset="0"/>
              </a:rPr>
              <a:t>(</a:t>
            </a:r>
            <a:r>
              <a:rPr lang="en-US" altLang="en-US" sz="2000" b="1" dirty="0" err="1">
                <a:solidFill>
                  <a:srgbClr val="A9B7C6"/>
                </a:solidFill>
                <a:latin typeface="Courier New" panose="02070309020205020404" pitchFamily="49" charset="0"/>
                <a:cs typeface="Courier New" panose="02070309020205020404" pitchFamily="49" charset="0"/>
              </a:rPr>
              <a:t>curr</a:t>
            </a:r>
            <a:r>
              <a:rPr lang="en-US" altLang="en-US" sz="2000" b="1" dirty="0">
                <a:solidFill>
                  <a:srgbClr val="A9B7C6"/>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2000" dirty="0">
                <a:solidFill>
                  <a:srgbClr val="A9B7C6"/>
                </a:solidFill>
                <a:latin typeface="Courier New" panose="02070309020205020404" pitchFamily="49" charset="0"/>
                <a:cs typeface="Courier New" panose="02070309020205020404" pitchFamily="49" charset="0"/>
              </a:rPr>
              <a:t>  </a:t>
            </a:r>
            <a:r>
              <a:rPr lang="en-US" altLang="en-US" sz="2000" b="1" dirty="0" err="1">
                <a:solidFill>
                  <a:srgbClr val="A9B7C6"/>
                </a:solidFill>
                <a:latin typeface="Courier New" panose="02070309020205020404" pitchFamily="49" charset="0"/>
                <a:cs typeface="Courier New" panose="02070309020205020404" pitchFamily="49" charset="0"/>
              </a:rPr>
              <a:t>updateHeight</a:t>
            </a:r>
            <a:r>
              <a:rPr lang="en-US" altLang="en-US" sz="2000" b="1" dirty="0">
                <a:solidFill>
                  <a:srgbClr val="A9B7C6"/>
                </a:solidFill>
                <a:latin typeface="Courier New" panose="02070309020205020404" pitchFamily="49" charset="0"/>
                <a:cs typeface="Courier New" panose="02070309020205020404" pitchFamily="49" charset="0"/>
              </a:rPr>
              <a:t>(</a:t>
            </a:r>
            <a:r>
              <a:rPr lang="en-US" altLang="en-US" sz="2000" b="1" dirty="0" err="1">
                <a:solidFill>
                  <a:srgbClr val="A9B7C6"/>
                </a:solidFill>
                <a:latin typeface="Courier New" panose="02070309020205020404" pitchFamily="49" charset="0"/>
                <a:cs typeface="Courier New" panose="02070309020205020404" pitchFamily="49" charset="0"/>
              </a:rPr>
              <a:t>rightChild</a:t>
            </a:r>
            <a:r>
              <a:rPr lang="en-US" altLang="en-US" sz="2000" b="1" dirty="0">
                <a:solidFill>
                  <a:srgbClr val="A9B7C6"/>
                </a:solidFill>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0052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70D-1AD9-44E2-ADB0-5F6BCD69967D}"/>
              </a:ext>
            </a:extLst>
          </p:cNvPr>
          <p:cNvSpPr>
            <a:spLocks noGrp="1"/>
          </p:cNvSpPr>
          <p:nvPr>
            <p:ph type="title"/>
          </p:nvPr>
        </p:nvSpPr>
        <p:spPr/>
        <p:txBody>
          <a:bodyPr/>
          <a:lstStyle/>
          <a:p>
            <a:r>
              <a:rPr lang="en-US" dirty="0"/>
              <a:t>Updating </a:t>
            </a:r>
            <a:r>
              <a:rPr lang="en-US" dirty="0" err="1"/>
              <a:t>node.height</a:t>
            </a:r>
            <a:endParaRPr lang="en-US" dirty="0"/>
          </a:p>
        </p:txBody>
      </p:sp>
      <p:sp>
        <p:nvSpPr>
          <p:cNvPr id="3" name="Content Placeholder 2">
            <a:extLst>
              <a:ext uri="{FF2B5EF4-FFF2-40B4-BE49-F238E27FC236}">
                <a16:creationId xmlns:a16="http://schemas.microsoft.com/office/drawing/2014/main" id="{B367A402-3147-4E88-82BC-71B2940D516F}"/>
              </a:ext>
            </a:extLst>
          </p:cNvPr>
          <p:cNvSpPr>
            <a:spLocks noGrp="1"/>
          </p:cNvSpPr>
          <p:nvPr>
            <p:ph idx="1"/>
          </p:nvPr>
        </p:nvSpPr>
        <p:spPr>
          <a:xfrm>
            <a:off x="2208213" y="1600200"/>
            <a:ext cx="9372600" cy="4953000"/>
          </a:xfrm>
        </p:spPr>
        <p:txBody>
          <a:bodyPr>
            <a:normAutofit/>
          </a:bodyPr>
          <a:lstStyle/>
          <a:p>
            <a:r>
              <a:rPr lang="en-US" dirty="0"/>
              <a:t>To update our height, we call:</a:t>
            </a:r>
          </a:p>
          <a:p>
            <a:endParaRPr lang="en-US" dirty="0"/>
          </a:p>
          <a:p>
            <a:pPr lvl="1"/>
            <a:endParaRPr lang="en-US" dirty="0"/>
          </a:p>
          <a:p>
            <a:pPr lvl="1"/>
            <a:endParaRPr lang="en-US" dirty="0"/>
          </a:p>
          <a:p>
            <a:r>
              <a:rPr lang="en-US" dirty="0"/>
              <a:t>When do we update?</a:t>
            </a:r>
          </a:p>
          <a:p>
            <a:pPr lvl="1"/>
            <a:r>
              <a:rPr lang="en-US" dirty="0"/>
              <a:t>After tree manipulations:</a:t>
            </a:r>
          </a:p>
          <a:p>
            <a:pPr lvl="2"/>
            <a:r>
              <a:rPr lang="en-US" dirty="0"/>
              <a:t>Add/remove</a:t>
            </a:r>
          </a:p>
          <a:p>
            <a:pPr lvl="2"/>
            <a:r>
              <a:rPr lang="en-US"/>
              <a:t>Rotations</a:t>
            </a:r>
            <a:endParaRPr lang="en-US" dirty="0"/>
          </a:p>
        </p:txBody>
      </p:sp>
      <p:sp>
        <p:nvSpPr>
          <p:cNvPr id="4" name="Rectangle 3">
            <a:extLst>
              <a:ext uri="{FF2B5EF4-FFF2-40B4-BE49-F238E27FC236}">
                <a16:creationId xmlns:a16="http://schemas.microsoft.com/office/drawing/2014/main" id="{C6481F76-EF2C-4100-85DD-5B9B5FAE0386}"/>
              </a:ext>
            </a:extLst>
          </p:cNvPr>
          <p:cNvSpPr>
            <a:spLocks noChangeArrowheads="1"/>
          </p:cNvSpPr>
          <p:nvPr/>
        </p:nvSpPr>
        <p:spPr bwMode="auto">
          <a:xfrm>
            <a:off x="2516678" y="1970342"/>
            <a:ext cx="759053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updateHeight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max(</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3225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70D-1AD9-44E2-ADB0-5F6BCD69967D}"/>
              </a:ext>
            </a:extLst>
          </p:cNvPr>
          <p:cNvSpPr>
            <a:spLocks noGrp="1"/>
          </p:cNvSpPr>
          <p:nvPr>
            <p:ph type="title"/>
          </p:nvPr>
        </p:nvSpPr>
        <p:spPr/>
        <p:txBody>
          <a:bodyPr/>
          <a:lstStyle/>
          <a:p>
            <a:r>
              <a:rPr lang="en-US" dirty="0"/>
              <a:t>Updating </a:t>
            </a:r>
            <a:r>
              <a:rPr lang="en-US" dirty="0" err="1"/>
              <a:t>node.height</a:t>
            </a:r>
            <a:endParaRPr lang="en-US" dirty="0"/>
          </a:p>
        </p:txBody>
      </p:sp>
      <p:sp>
        <p:nvSpPr>
          <p:cNvPr id="3" name="Content Placeholder 2">
            <a:extLst>
              <a:ext uri="{FF2B5EF4-FFF2-40B4-BE49-F238E27FC236}">
                <a16:creationId xmlns:a16="http://schemas.microsoft.com/office/drawing/2014/main" id="{B367A402-3147-4E88-82BC-71B2940D516F}"/>
              </a:ext>
            </a:extLst>
          </p:cNvPr>
          <p:cNvSpPr>
            <a:spLocks noGrp="1"/>
          </p:cNvSpPr>
          <p:nvPr>
            <p:ph idx="1"/>
          </p:nvPr>
        </p:nvSpPr>
        <p:spPr>
          <a:xfrm>
            <a:off x="2208213" y="1600200"/>
            <a:ext cx="9372600" cy="4953000"/>
          </a:xfrm>
        </p:spPr>
        <p:txBody>
          <a:bodyPr>
            <a:normAutofit/>
          </a:bodyPr>
          <a:lstStyle/>
          <a:p>
            <a:r>
              <a:rPr lang="en-US" dirty="0"/>
              <a:t>To update our height, we call:</a:t>
            </a:r>
          </a:p>
          <a:p>
            <a:endParaRPr lang="en-US" dirty="0"/>
          </a:p>
          <a:p>
            <a:pPr lvl="1"/>
            <a:endParaRPr lang="en-US" dirty="0"/>
          </a:p>
          <a:p>
            <a:pPr lvl="1"/>
            <a:endParaRPr lang="en-US" dirty="0"/>
          </a:p>
          <a:p>
            <a:r>
              <a:rPr lang="en-US" dirty="0"/>
              <a:t>When do we update?</a:t>
            </a:r>
          </a:p>
          <a:p>
            <a:pPr lvl="1"/>
            <a:r>
              <a:rPr lang="en-US" dirty="0"/>
              <a:t>After tree manipulations:</a:t>
            </a:r>
          </a:p>
          <a:p>
            <a:pPr lvl="2"/>
            <a:r>
              <a:rPr lang="en-US" dirty="0"/>
              <a:t>Add/remove</a:t>
            </a:r>
          </a:p>
          <a:p>
            <a:pPr lvl="2"/>
            <a:r>
              <a:rPr lang="en-US" dirty="0"/>
              <a:t>Rotations</a:t>
            </a:r>
          </a:p>
          <a:p>
            <a:r>
              <a:rPr lang="en-US" dirty="0"/>
              <a:t>But how do we know our left and right child heights are correct?</a:t>
            </a:r>
          </a:p>
          <a:p>
            <a:pPr lvl="1"/>
            <a:r>
              <a:rPr lang="en-US" dirty="0"/>
              <a:t>Our add/remove methods are recursive, so nodes deeper in the tree will have </a:t>
            </a:r>
            <a:r>
              <a:rPr lang="en-US" dirty="0" err="1"/>
              <a:t>updateHeight</a:t>
            </a:r>
            <a:r>
              <a:rPr lang="en-US" dirty="0"/>
              <a:t>(node) called before higher nodes.</a:t>
            </a:r>
          </a:p>
        </p:txBody>
      </p:sp>
      <p:sp>
        <p:nvSpPr>
          <p:cNvPr id="4" name="Rectangle 3">
            <a:extLst>
              <a:ext uri="{FF2B5EF4-FFF2-40B4-BE49-F238E27FC236}">
                <a16:creationId xmlns:a16="http://schemas.microsoft.com/office/drawing/2014/main" id="{C6481F76-EF2C-4100-85DD-5B9B5FAE0386}"/>
              </a:ext>
            </a:extLst>
          </p:cNvPr>
          <p:cNvSpPr>
            <a:spLocks noChangeArrowheads="1"/>
          </p:cNvSpPr>
          <p:nvPr/>
        </p:nvSpPr>
        <p:spPr bwMode="auto">
          <a:xfrm>
            <a:off x="2516678" y="1970342"/>
            <a:ext cx="759053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updateHeight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curr.left.height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curr.right.height</a:t>
            </a:r>
            <a:b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curr.height</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max(</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a:t>
            </a:r>
            <a:r>
              <a:rPr kumimoji="0" lang="en-US" altLang="en-US"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a:t>
            </a: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82585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5AC-2612-4799-BBE5-5A4DAF612400}"/>
              </a:ext>
            </a:extLst>
          </p:cNvPr>
          <p:cNvSpPr>
            <a:spLocks noGrp="1"/>
          </p:cNvSpPr>
          <p:nvPr>
            <p:ph type="title"/>
          </p:nvPr>
        </p:nvSpPr>
        <p:spPr/>
        <p:txBody>
          <a:bodyPr/>
          <a:lstStyle/>
          <a:p>
            <a:r>
              <a:rPr lang="en-US" dirty="0"/>
              <a:t>Analysis of Search/Add/Remove</a:t>
            </a:r>
          </a:p>
        </p:txBody>
      </p:sp>
      <p:sp>
        <p:nvSpPr>
          <p:cNvPr id="3" name="Content Placeholder 2">
            <a:extLst>
              <a:ext uri="{FF2B5EF4-FFF2-40B4-BE49-F238E27FC236}">
                <a16:creationId xmlns:a16="http://schemas.microsoft.com/office/drawing/2014/main" id="{A8520791-F668-456D-94FB-1DF9AAD19FA7}"/>
              </a:ext>
            </a:extLst>
          </p:cNvPr>
          <p:cNvSpPr>
            <a:spLocks noGrp="1"/>
          </p:cNvSpPr>
          <p:nvPr>
            <p:ph idx="1"/>
          </p:nvPr>
        </p:nvSpPr>
        <p:spPr/>
        <p:txBody>
          <a:bodyPr/>
          <a:lstStyle/>
          <a:p>
            <a:r>
              <a:rPr lang="en-US" dirty="0"/>
              <a:t>Because our Tree is balanced, there will be approximately </a:t>
            </a:r>
            <a:r>
              <a:rPr lang="en-US" i="1" dirty="0" err="1"/>
              <a:t>logn</a:t>
            </a:r>
            <a:r>
              <a:rPr lang="en-US" dirty="0"/>
              <a:t> levels, so our search is </a:t>
            </a:r>
            <a:r>
              <a:rPr lang="en-US" i="1" dirty="0"/>
              <a:t>O(</a:t>
            </a:r>
            <a:r>
              <a:rPr lang="en-US" i="1" dirty="0" err="1"/>
              <a:t>logn</a:t>
            </a:r>
            <a:r>
              <a:rPr lang="en-US" i="1" dirty="0"/>
              <a:t>)</a:t>
            </a:r>
            <a:r>
              <a:rPr lang="en-US" dirty="0"/>
              <a:t>.</a:t>
            </a:r>
          </a:p>
          <a:p>
            <a:r>
              <a:rPr lang="en-US" dirty="0"/>
              <a:t>Add and remove will also be </a:t>
            </a:r>
            <a:r>
              <a:rPr lang="en-US" i="1" dirty="0"/>
              <a:t>O(</a:t>
            </a:r>
            <a:r>
              <a:rPr lang="en-US" i="1" dirty="0" err="1"/>
              <a:t>logn</a:t>
            </a:r>
            <a:r>
              <a:rPr lang="en-US" i="1" dirty="0"/>
              <a:t>) </a:t>
            </a:r>
            <a:r>
              <a:rPr lang="en-US" dirty="0"/>
              <a:t>because of the balancing.</a:t>
            </a:r>
            <a:endParaRPr lang="en-US" i="1" dirty="0"/>
          </a:p>
          <a:p>
            <a:r>
              <a:rPr lang="en-US" dirty="0"/>
              <a:t>Useful for databases with frequent look-up</a:t>
            </a:r>
          </a:p>
        </p:txBody>
      </p:sp>
    </p:spTree>
    <p:extLst>
      <p:ext uri="{BB962C8B-B14F-4D97-AF65-F5344CB8AC3E}">
        <p14:creationId xmlns:p14="http://schemas.microsoft.com/office/powerpoint/2010/main" val="370274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a:t>
            </a: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1A85588-E87B-48BD-B130-0D5499F9C5A4}"/>
              </a:ext>
            </a:extLst>
          </p:cNvPr>
          <p:cNvSpPr/>
          <p:nvPr/>
        </p:nvSpPr>
        <p:spPr>
          <a:xfrm>
            <a:off x="1442218" y="36002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80" name="Oval 79">
            <a:extLst>
              <a:ext uri="{FF2B5EF4-FFF2-40B4-BE49-F238E27FC236}">
                <a16:creationId xmlns:a16="http://schemas.microsoft.com/office/drawing/2014/main" id="{FA0DE5F4-CDC8-4C05-BCF1-DBBDDB37F32D}"/>
              </a:ext>
            </a:extLst>
          </p:cNvPr>
          <p:cNvSpPr/>
          <p:nvPr/>
        </p:nvSpPr>
        <p:spPr>
          <a:xfrm>
            <a:off x="2031516" y="436936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1D52BC-1AAD-4734-B0A2-CBCA9AA68952}"/>
              </a:ext>
            </a:extLst>
          </p:cNvPr>
          <p:cNvCxnSpPr>
            <a:cxnSpLocks/>
            <a:stCxn id="79" idx="5"/>
            <a:endCxn id="80" idx="0"/>
          </p:cNvCxnSpPr>
          <p:nvPr/>
        </p:nvCxnSpPr>
        <p:spPr>
          <a:xfrm>
            <a:off x="1956328" y="4108926"/>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F2FCE3-9629-42C0-B3DD-1F184E846D84}"/>
              </a:ext>
            </a:extLst>
          </p:cNvPr>
          <p:cNvCxnSpPr>
            <a:cxnSpLocks/>
            <a:stCxn id="80" idx="5"/>
            <a:endCxn id="83" idx="0"/>
          </p:cNvCxnSpPr>
          <p:nvPr/>
        </p:nvCxnSpPr>
        <p:spPr>
          <a:xfrm>
            <a:off x="2545626" y="4878013"/>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EDA284E-FAF2-4D96-BEE3-3BB6111B322C}"/>
              </a:ext>
            </a:extLst>
          </p:cNvPr>
          <p:cNvSpPr/>
          <p:nvPr/>
        </p:nvSpPr>
        <p:spPr>
          <a:xfrm>
            <a:off x="2470386" y="510050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62E1814-9F58-4D37-8C89-1901B9F18097}"/>
                  </a:ext>
                </a:extLst>
              </p14:cNvPr>
              <p14:cNvContentPartPr/>
              <p14:nvPr/>
            </p14:nvContentPartPr>
            <p14:xfrm>
              <a:off x="6391080" y="1505880"/>
              <a:ext cx="5302440" cy="1791000"/>
            </p14:xfrm>
          </p:contentPart>
        </mc:Choice>
        <mc:Fallback xmlns="">
          <p:pic>
            <p:nvPicPr>
              <p:cNvPr id="2" name="Ink 1">
                <a:extLst>
                  <a:ext uri="{FF2B5EF4-FFF2-40B4-BE49-F238E27FC236}">
                    <a16:creationId xmlns:a16="http://schemas.microsoft.com/office/drawing/2014/main" id="{762E1814-9F58-4D37-8C89-1901B9F18097}"/>
                  </a:ext>
                </a:extLst>
              </p:cNvPr>
              <p:cNvPicPr/>
              <p:nvPr/>
            </p:nvPicPr>
            <p:blipFill>
              <a:blip r:embed="rId3"/>
              <a:stretch>
                <a:fillRect/>
              </a:stretch>
            </p:blipFill>
            <p:spPr>
              <a:xfrm>
                <a:off x="6381720" y="1496520"/>
                <a:ext cx="5321160" cy="1809720"/>
              </a:xfrm>
              <a:prstGeom prst="rect">
                <a:avLst/>
              </a:prstGeom>
            </p:spPr>
          </p:pic>
        </mc:Fallback>
      </mc:AlternateContent>
    </p:spTree>
    <p:extLst>
      <p:ext uri="{BB962C8B-B14F-4D97-AF65-F5344CB8AC3E}">
        <p14:creationId xmlns:p14="http://schemas.microsoft.com/office/powerpoint/2010/main" val="7573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37A7-E9F2-4868-A9C1-4E440930E566}"/>
              </a:ext>
            </a:extLst>
          </p:cNvPr>
          <p:cNvSpPr>
            <a:spLocks noGrp="1"/>
          </p:cNvSpPr>
          <p:nvPr>
            <p:ph type="title"/>
          </p:nvPr>
        </p:nvSpPr>
        <p:spPr/>
        <p:txBody>
          <a:bodyPr/>
          <a:lstStyle/>
          <a:p>
            <a:r>
              <a:rPr lang="en-US" dirty="0"/>
              <a:t>How is a BST “Balanced”?</a:t>
            </a:r>
          </a:p>
        </p:txBody>
      </p:sp>
      <p:sp>
        <p:nvSpPr>
          <p:cNvPr id="3" name="Content Placeholder 2">
            <a:extLst>
              <a:ext uri="{FF2B5EF4-FFF2-40B4-BE49-F238E27FC236}">
                <a16:creationId xmlns:a16="http://schemas.microsoft.com/office/drawing/2014/main" id="{B2156BC8-90FB-4F00-B8ED-DECB1F63D1A8}"/>
              </a:ext>
            </a:extLst>
          </p:cNvPr>
          <p:cNvSpPr>
            <a:spLocks noGrp="1"/>
          </p:cNvSpPr>
          <p:nvPr>
            <p:ph idx="1"/>
          </p:nvPr>
        </p:nvSpPr>
        <p:spPr/>
        <p:txBody>
          <a:bodyPr/>
          <a:lstStyle/>
          <a:p>
            <a:r>
              <a:rPr lang="en-US" dirty="0"/>
              <a:t>We must first identify whether a BST is balanced or unbalanced.</a:t>
            </a:r>
          </a:p>
          <a:p>
            <a:pPr lvl="1"/>
            <a:r>
              <a:rPr lang="en-US" dirty="0"/>
              <a:t>Let’s take a minute to look at these BST’s. Make some observations of the following BST’s.</a:t>
            </a:r>
          </a:p>
          <a:p>
            <a:pPr lvl="1"/>
            <a:endParaRPr lang="en-US" dirty="0"/>
          </a:p>
        </p:txBody>
      </p:sp>
    </p:spTree>
    <p:extLst>
      <p:ext uri="{BB962C8B-B14F-4D97-AF65-F5344CB8AC3E}">
        <p14:creationId xmlns:p14="http://schemas.microsoft.com/office/powerpoint/2010/main" val="94143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37A7-E9F2-4868-A9C1-4E440930E566}"/>
              </a:ext>
            </a:extLst>
          </p:cNvPr>
          <p:cNvSpPr>
            <a:spLocks noGrp="1"/>
          </p:cNvSpPr>
          <p:nvPr>
            <p:ph type="title"/>
          </p:nvPr>
        </p:nvSpPr>
        <p:spPr/>
        <p:txBody>
          <a:bodyPr/>
          <a:lstStyle/>
          <a:p>
            <a:r>
              <a:rPr lang="en-US" dirty="0"/>
              <a:t>How is a BST “Balanced”?</a:t>
            </a:r>
          </a:p>
        </p:txBody>
      </p:sp>
      <p:sp>
        <p:nvSpPr>
          <p:cNvPr id="3" name="Content Placeholder 2">
            <a:extLst>
              <a:ext uri="{FF2B5EF4-FFF2-40B4-BE49-F238E27FC236}">
                <a16:creationId xmlns:a16="http://schemas.microsoft.com/office/drawing/2014/main" id="{B2156BC8-90FB-4F00-B8ED-DECB1F63D1A8}"/>
              </a:ext>
            </a:extLst>
          </p:cNvPr>
          <p:cNvSpPr>
            <a:spLocks noGrp="1"/>
          </p:cNvSpPr>
          <p:nvPr>
            <p:ph idx="1"/>
          </p:nvPr>
        </p:nvSpPr>
        <p:spPr/>
        <p:txBody>
          <a:bodyPr/>
          <a:lstStyle/>
          <a:p>
            <a:r>
              <a:rPr lang="en-US" dirty="0"/>
              <a:t>We must first identify whether a BST is balanced or unbalanced.</a:t>
            </a:r>
          </a:p>
          <a:p>
            <a:pPr lvl="1"/>
            <a:r>
              <a:rPr lang="en-US" dirty="0"/>
              <a:t>Let’s take a minute to look at these BST’s. Make some observations of the following BST’s.</a:t>
            </a:r>
          </a:p>
          <a:p>
            <a:pPr lvl="1"/>
            <a:r>
              <a:rPr lang="en-US" dirty="0"/>
              <a:t>Tip: Do you guys remember node heights?</a:t>
            </a:r>
          </a:p>
          <a:p>
            <a:pPr lvl="1"/>
            <a:endParaRPr lang="en-US" dirty="0"/>
          </a:p>
        </p:txBody>
      </p:sp>
    </p:spTree>
    <p:extLst>
      <p:ext uri="{BB962C8B-B14F-4D97-AF65-F5344CB8AC3E}">
        <p14:creationId xmlns:p14="http://schemas.microsoft.com/office/powerpoint/2010/main" val="182123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Height of a Node</a:t>
            </a:r>
          </a:p>
        </p:txBody>
      </p:sp>
      <p:sp>
        <p:nvSpPr>
          <p:cNvPr id="3" name="Content Placeholder 2">
            <a:extLst>
              <a:ext uri="{FF2B5EF4-FFF2-40B4-BE49-F238E27FC236}">
                <a16:creationId xmlns:a16="http://schemas.microsoft.com/office/drawing/2014/main" id="{DC7C2788-5347-4F2C-A883-BBA37A03E52D}"/>
              </a:ext>
            </a:extLst>
          </p:cNvPr>
          <p:cNvSpPr>
            <a:spLocks noGrp="1"/>
          </p:cNvSpPr>
          <p:nvPr>
            <p:ph idx="1"/>
          </p:nvPr>
        </p:nvSpPr>
        <p:spPr>
          <a:xfrm>
            <a:off x="2208213" y="1600200"/>
            <a:ext cx="5388341" cy="4114800"/>
          </a:xfrm>
        </p:spPr>
        <p:txBody>
          <a:bodyPr/>
          <a:lstStyle/>
          <a:p>
            <a:r>
              <a:rPr lang="en-US" dirty="0"/>
              <a:t>A height of a node n is defined by:</a:t>
            </a:r>
          </a:p>
          <a:p>
            <a:pPr lvl="1"/>
            <a:r>
              <a:rPr lang="en-US" dirty="0"/>
              <a:t>The max( </a:t>
            </a:r>
            <a:r>
              <a:rPr lang="en-US" dirty="0" err="1"/>
              <a:t>n.left.height</a:t>
            </a:r>
            <a:r>
              <a:rPr lang="en-US" dirty="0"/>
              <a:t>, </a:t>
            </a:r>
            <a:r>
              <a:rPr lang="en-US" dirty="0" err="1"/>
              <a:t>n.right.height</a:t>
            </a:r>
            <a:r>
              <a:rPr lang="en-US" dirty="0"/>
              <a:t> ) + 1</a:t>
            </a:r>
          </a:p>
          <a:p>
            <a:pPr lvl="1"/>
            <a:r>
              <a:rPr lang="en-US" dirty="0"/>
              <a:t>For a null child, return -1.</a:t>
            </a:r>
          </a:p>
        </p:txBody>
      </p:sp>
      <p:sp>
        <p:nvSpPr>
          <p:cNvPr id="4" name="Oval 3">
            <a:extLst>
              <a:ext uri="{FF2B5EF4-FFF2-40B4-BE49-F238E27FC236}">
                <a16:creationId xmlns:a16="http://schemas.microsoft.com/office/drawing/2014/main" id="{C8D9C822-1002-43F6-8E0C-1FBD427B6D0E}"/>
              </a:ext>
            </a:extLst>
          </p:cNvPr>
          <p:cNvSpPr/>
          <p:nvPr/>
        </p:nvSpPr>
        <p:spPr>
          <a:xfrm>
            <a:off x="9241306" y="11788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D665C5B5-E1BF-4DBE-9B6F-3995E0A6A70F}"/>
              </a:ext>
            </a:extLst>
          </p:cNvPr>
          <p:cNvSpPr/>
          <p:nvPr/>
        </p:nvSpPr>
        <p:spPr>
          <a:xfrm>
            <a:off x="10021438" y="19479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B0C3B70-B01A-4B36-9A7A-524B31538D1B}"/>
              </a:ext>
            </a:extLst>
          </p:cNvPr>
          <p:cNvCxnSpPr>
            <a:cxnSpLocks/>
            <a:stCxn id="4" idx="5"/>
            <a:endCxn id="5" idx="0"/>
          </p:cNvCxnSpPr>
          <p:nvPr/>
        </p:nvCxnSpPr>
        <p:spPr>
          <a:xfrm>
            <a:off x="9755416" y="1687482"/>
            <a:ext cx="567181"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BBE7D78-0030-4922-8481-08BDF626A96F}"/>
              </a:ext>
            </a:extLst>
          </p:cNvPr>
          <p:cNvCxnSpPr>
            <a:cxnSpLocks/>
            <a:stCxn id="4" idx="3"/>
            <a:endCxn id="8" idx="0"/>
          </p:cNvCxnSpPr>
          <p:nvPr/>
        </p:nvCxnSpPr>
        <p:spPr>
          <a:xfrm flipH="1">
            <a:off x="8884104" y="1687482"/>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C74921A-6627-4BFF-B56F-B37C4482B0FE}"/>
              </a:ext>
            </a:extLst>
          </p:cNvPr>
          <p:cNvSpPr/>
          <p:nvPr/>
        </p:nvSpPr>
        <p:spPr>
          <a:xfrm>
            <a:off x="8582945" y="19410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0C98628-5000-4D37-ACC2-B1DF52D9D038}"/>
              </a:ext>
            </a:extLst>
          </p:cNvPr>
          <p:cNvSpPr txBox="1"/>
          <p:nvPr/>
        </p:nvSpPr>
        <p:spPr>
          <a:xfrm>
            <a:off x="8420535" y="1756334"/>
            <a:ext cx="319318"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AA52985F-18BF-414B-B1EF-141E5C1ADD73}"/>
              </a:ext>
            </a:extLst>
          </p:cNvPr>
          <p:cNvSpPr txBox="1"/>
          <p:nvPr/>
        </p:nvSpPr>
        <p:spPr>
          <a:xfrm>
            <a:off x="9776655" y="1763253"/>
            <a:ext cx="319318" cy="369332"/>
          </a:xfrm>
          <a:prstGeom prst="rect">
            <a:avLst/>
          </a:prstGeom>
          <a:noFill/>
        </p:spPr>
        <p:txBody>
          <a:bodyPr wrap="none" rtlCol="0">
            <a:spAutoFit/>
          </a:bodyPr>
          <a:lstStyle/>
          <a:p>
            <a:r>
              <a:rPr lang="en-US" dirty="0"/>
              <a:t>0</a:t>
            </a:r>
          </a:p>
        </p:txBody>
      </p:sp>
      <p:sp>
        <p:nvSpPr>
          <p:cNvPr id="16" name="TextBox 15">
            <a:extLst>
              <a:ext uri="{FF2B5EF4-FFF2-40B4-BE49-F238E27FC236}">
                <a16:creationId xmlns:a16="http://schemas.microsoft.com/office/drawing/2014/main" id="{83A90453-02CA-47EF-BB36-19B3C1B0A4B4}"/>
              </a:ext>
            </a:extLst>
          </p:cNvPr>
          <p:cNvSpPr txBox="1"/>
          <p:nvPr/>
        </p:nvSpPr>
        <p:spPr>
          <a:xfrm>
            <a:off x="9025603" y="1012585"/>
            <a:ext cx="319318" cy="369332"/>
          </a:xfrm>
          <a:prstGeom prst="rect">
            <a:avLst/>
          </a:prstGeom>
          <a:noFill/>
        </p:spPr>
        <p:txBody>
          <a:bodyPr wrap="none" rtlCol="0">
            <a:spAutoFit/>
          </a:bodyPr>
          <a:lstStyle/>
          <a:p>
            <a:r>
              <a:rPr lang="en-US" dirty="0"/>
              <a:t>1</a:t>
            </a:r>
          </a:p>
        </p:txBody>
      </p:sp>
      <p:cxnSp>
        <p:nvCxnSpPr>
          <p:cNvPr id="26" name="Straight Connector 25">
            <a:extLst>
              <a:ext uri="{FF2B5EF4-FFF2-40B4-BE49-F238E27FC236}">
                <a16:creationId xmlns:a16="http://schemas.microsoft.com/office/drawing/2014/main" id="{9E362E8D-0C9A-4F16-B0AF-6D166DEB5BAA}"/>
              </a:ext>
            </a:extLst>
          </p:cNvPr>
          <p:cNvCxnSpPr>
            <a:stCxn id="8" idx="3"/>
          </p:cNvCxnSpPr>
          <p:nvPr/>
        </p:nvCxnSpPr>
        <p:spPr>
          <a:xfrm flipH="1">
            <a:off x="8420535" y="2449650"/>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DD9311-CF38-4A94-8A8C-17EA09449CCD}"/>
              </a:ext>
            </a:extLst>
          </p:cNvPr>
          <p:cNvCxnSpPr>
            <a:cxnSpLocks/>
            <a:stCxn id="8" idx="5"/>
          </p:cNvCxnSpPr>
          <p:nvPr/>
        </p:nvCxnSpPr>
        <p:spPr>
          <a:xfrm>
            <a:off x="9097055" y="2449650"/>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780749-E93C-48C8-A855-AF511B5ABAB4}"/>
              </a:ext>
            </a:extLst>
          </p:cNvPr>
          <p:cNvCxnSpPr>
            <a:cxnSpLocks/>
            <a:stCxn id="5" idx="3"/>
            <a:endCxn id="57" idx="3"/>
          </p:cNvCxnSpPr>
          <p:nvPr/>
        </p:nvCxnSpPr>
        <p:spPr>
          <a:xfrm flipH="1">
            <a:off x="9942189" y="2456569"/>
            <a:ext cx="167456" cy="365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58D532-2363-49B9-AD74-49D0DEA00329}"/>
              </a:ext>
            </a:extLst>
          </p:cNvPr>
          <p:cNvCxnSpPr>
            <a:cxnSpLocks/>
            <a:stCxn id="5" idx="5"/>
          </p:cNvCxnSpPr>
          <p:nvPr/>
        </p:nvCxnSpPr>
        <p:spPr>
          <a:xfrm>
            <a:off x="10535548" y="2456569"/>
            <a:ext cx="232096" cy="333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319213E-E2D9-4B76-98AB-F3189D5423DC}"/>
              </a:ext>
            </a:extLst>
          </p:cNvPr>
          <p:cNvSpPr/>
          <p:nvPr/>
        </p:nvSpPr>
        <p:spPr>
          <a:xfrm>
            <a:off x="9275350" y="34065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8E337A5C-0532-43FA-B624-B4134045FFE6}"/>
              </a:ext>
            </a:extLst>
          </p:cNvPr>
          <p:cNvSpPr/>
          <p:nvPr/>
        </p:nvSpPr>
        <p:spPr>
          <a:xfrm>
            <a:off x="9864648" y="41756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2742078-B0A7-4A0D-BDB1-F758AB8762F8}"/>
              </a:ext>
            </a:extLst>
          </p:cNvPr>
          <p:cNvCxnSpPr>
            <a:cxnSpLocks/>
            <a:stCxn id="36" idx="5"/>
            <a:endCxn id="37" idx="0"/>
          </p:cNvCxnSpPr>
          <p:nvPr/>
        </p:nvCxnSpPr>
        <p:spPr>
          <a:xfrm>
            <a:off x="9789460" y="3915241"/>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0888AA7-8139-4965-A5F1-F0F8D85FDC90}"/>
              </a:ext>
            </a:extLst>
          </p:cNvPr>
          <p:cNvSpPr/>
          <p:nvPr/>
        </p:nvSpPr>
        <p:spPr>
          <a:xfrm>
            <a:off x="10232737" y="49447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A613FC9-F592-4F8C-820E-673A3DD7F08C}"/>
              </a:ext>
            </a:extLst>
          </p:cNvPr>
          <p:cNvSpPr txBox="1"/>
          <p:nvPr/>
        </p:nvSpPr>
        <p:spPr>
          <a:xfrm>
            <a:off x="9983930" y="4814546"/>
            <a:ext cx="319318" cy="369332"/>
          </a:xfrm>
          <a:prstGeom prst="rect">
            <a:avLst/>
          </a:prstGeom>
          <a:noFill/>
        </p:spPr>
        <p:txBody>
          <a:bodyPr wrap="none" rtlCol="0">
            <a:spAutoFit/>
          </a:bodyPr>
          <a:lstStyle/>
          <a:p>
            <a:r>
              <a:rPr lang="en-US" dirty="0"/>
              <a:t>0</a:t>
            </a:r>
          </a:p>
        </p:txBody>
      </p:sp>
      <p:sp>
        <p:nvSpPr>
          <p:cNvPr id="42" name="TextBox 41">
            <a:extLst>
              <a:ext uri="{FF2B5EF4-FFF2-40B4-BE49-F238E27FC236}">
                <a16:creationId xmlns:a16="http://schemas.microsoft.com/office/drawing/2014/main" id="{6FFF186F-DC90-47BA-A79D-40D704AB8875}"/>
              </a:ext>
            </a:extLst>
          </p:cNvPr>
          <p:cNvSpPr txBox="1"/>
          <p:nvPr/>
        </p:nvSpPr>
        <p:spPr>
          <a:xfrm>
            <a:off x="9720759" y="3991012"/>
            <a:ext cx="319318" cy="369332"/>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661F62AF-B449-47E7-AE6F-AD9C77EF49EE}"/>
              </a:ext>
            </a:extLst>
          </p:cNvPr>
          <p:cNvSpPr txBox="1"/>
          <p:nvPr/>
        </p:nvSpPr>
        <p:spPr>
          <a:xfrm>
            <a:off x="9059647" y="3240344"/>
            <a:ext cx="319318" cy="369332"/>
          </a:xfrm>
          <a:prstGeom prst="rect">
            <a:avLst/>
          </a:prstGeom>
          <a:noFill/>
        </p:spPr>
        <p:txBody>
          <a:bodyPr wrap="none" rtlCol="0">
            <a:spAutoFit/>
          </a:bodyPr>
          <a:lstStyle/>
          <a:p>
            <a:r>
              <a:rPr lang="en-US" dirty="0"/>
              <a:t>2</a:t>
            </a:r>
          </a:p>
        </p:txBody>
      </p:sp>
      <p:cxnSp>
        <p:nvCxnSpPr>
          <p:cNvPr id="44" name="Straight Connector 43">
            <a:extLst>
              <a:ext uri="{FF2B5EF4-FFF2-40B4-BE49-F238E27FC236}">
                <a16:creationId xmlns:a16="http://schemas.microsoft.com/office/drawing/2014/main" id="{63DD5A4C-77C6-4B08-A088-FC3966268A33}"/>
              </a:ext>
            </a:extLst>
          </p:cNvPr>
          <p:cNvCxnSpPr>
            <a:stCxn id="40" idx="3"/>
          </p:cNvCxnSpPr>
          <p:nvPr/>
        </p:nvCxnSpPr>
        <p:spPr>
          <a:xfrm flipH="1">
            <a:off x="10070327" y="5453415"/>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BEE352-EA7B-4658-8201-909FA8C96334}"/>
              </a:ext>
            </a:extLst>
          </p:cNvPr>
          <p:cNvCxnSpPr>
            <a:cxnSpLocks/>
            <a:stCxn id="40" idx="5"/>
          </p:cNvCxnSpPr>
          <p:nvPr/>
        </p:nvCxnSpPr>
        <p:spPr>
          <a:xfrm>
            <a:off x="10746847" y="5453415"/>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17CE8A-9E54-4746-BA70-D67353CC547F}"/>
              </a:ext>
            </a:extLst>
          </p:cNvPr>
          <p:cNvCxnSpPr>
            <a:cxnSpLocks/>
            <a:stCxn id="37" idx="3"/>
          </p:cNvCxnSpPr>
          <p:nvPr/>
        </p:nvCxnSpPr>
        <p:spPr>
          <a:xfrm flipH="1">
            <a:off x="9694399" y="4684328"/>
            <a:ext cx="258456" cy="347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6087BE-46D8-4C7B-92E6-343960EF2837}"/>
              </a:ext>
            </a:extLst>
          </p:cNvPr>
          <p:cNvCxnSpPr>
            <a:cxnSpLocks/>
            <a:stCxn id="37" idx="5"/>
            <a:endCxn id="40" idx="0"/>
          </p:cNvCxnSpPr>
          <p:nvPr/>
        </p:nvCxnSpPr>
        <p:spPr>
          <a:xfrm>
            <a:off x="10378758" y="4684328"/>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9B8472A-3B6F-4D74-89F0-24AC96724F96}"/>
              </a:ext>
            </a:extLst>
          </p:cNvPr>
          <p:cNvCxnSpPr>
            <a:cxnSpLocks/>
            <a:stCxn id="36" idx="3"/>
          </p:cNvCxnSpPr>
          <p:nvPr/>
        </p:nvCxnSpPr>
        <p:spPr>
          <a:xfrm flipH="1">
            <a:off x="9147854" y="3915241"/>
            <a:ext cx="215703"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237A0DA-0916-43F8-91B9-5D49F1F3301F}"/>
              </a:ext>
            </a:extLst>
          </p:cNvPr>
          <p:cNvSpPr txBox="1"/>
          <p:nvPr/>
        </p:nvSpPr>
        <p:spPr>
          <a:xfrm>
            <a:off x="8062532" y="2637504"/>
            <a:ext cx="404278" cy="369332"/>
          </a:xfrm>
          <a:prstGeom prst="rect">
            <a:avLst/>
          </a:prstGeom>
          <a:noFill/>
        </p:spPr>
        <p:txBody>
          <a:bodyPr wrap="none" rtlCol="0">
            <a:spAutoFit/>
          </a:bodyPr>
          <a:lstStyle/>
          <a:p>
            <a:r>
              <a:rPr lang="en-US" dirty="0"/>
              <a:t>-1</a:t>
            </a:r>
          </a:p>
        </p:txBody>
      </p:sp>
      <p:sp>
        <p:nvSpPr>
          <p:cNvPr id="56" name="TextBox 55">
            <a:extLst>
              <a:ext uri="{FF2B5EF4-FFF2-40B4-BE49-F238E27FC236}">
                <a16:creationId xmlns:a16="http://schemas.microsoft.com/office/drawing/2014/main" id="{F3E4FBFC-114E-4721-8815-958159453C4E}"/>
              </a:ext>
            </a:extLst>
          </p:cNvPr>
          <p:cNvSpPr txBox="1"/>
          <p:nvPr/>
        </p:nvSpPr>
        <p:spPr>
          <a:xfrm>
            <a:off x="8822060" y="2644717"/>
            <a:ext cx="404278" cy="369332"/>
          </a:xfrm>
          <a:prstGeom prst="rect">
            <a:avLst/>
          </a:prstGeom>
          <a:noFill/>
        </p:spPr>
        <p:txBody>
          <a:bodyPr wrap="none" rtlCol="0">
            <a:spAutoFit/>
          </a:bodyPr>
          <a:lstStyle/>
          <a:p>
            <a:r>
              <a:rPr lang="en-US"/>
              <a:t>-1</a:t>
            </a:r>
            <a:endParaRPr lang="en-US" dirty="0"/>
          </a:p>
        </p:txBody>
      </p:sp>
      <p:sp>
        <p:nvSpPr>
          <p:cNvPr id="57" name="TextBox 56">
            <a:extLst>
              <a:ext uri="{FF2B5EF4-FFF2-40B4-BE49-F238E27FC236}">
                <a16:creationId xmlns:a16="http://schemas.microsoft.com/office/drawing/2014/main" id="{331CBE74-1B45-4D0A-9C7E-29C12BEBAFC3}"/>
              </a:ext>
            </a:extLst>
          </p:cNvPr>
          <p:cNvSpPr txBox="1"/>
          <p:nvPr/>
        </p:nvSpPr>
        <p:spPr>
          <a:xfrm>
            <a:off x="9537911" y="2637504"/>
            <a:ext cx="404278" cy="369332"/>
          </a:xfrm>
          <a:prstGeom prst="rect">
            <a:avLst/>
          </a:prstGeom>
          <a:noFill/>
        </p:spPr>
        <p:txBody>
          <a:bodyPr wrap="none" rtlCol="0">
            <a:spAutoFit/>
          </a:bodyPr>
          <a:lstStyle/>
          <a:p>
            <a:r>
              <a:rPr lang="en-US"/>
              <a:t>-1</a:t>
            </a:r>
            <a:endParaRPr lang="en-US" dirty="0"/>
          </a:p>
        </p:txBody>
      </p:sp>
      <p:sp>
        <p:nvSpPr>
          <p:cNvPr id="58" name="TextBox 57">
            <a:extLst>
              <a:ext uri="{FF2B5EF4-FFF2-40B4-BE49-F238E27FC236}">
                <a16:creationId xmlns:a16="http://schemas.microsoft.com/office/drawing/2014/main" id="{7CE68BFA-3ED6-49B9-A3C6-F515B27178D5}"/>
              </a:ext>
            </a:extLst>
          </p:cNvPr>
          <p:cNvSpPr txBox="1"/>
          <p:nvPr/>
        </p:nvSpPr>
        <p:spPr>
          <a:xfrm>
            <a:off x="10397312" y="2631400"/>
            <a:ext cx="404278"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8D1FD0C0-A89B-4BD3-A97C-5CEB8C92A311}"/>
              </a:ext>
            </a:extLst>
          </p:cNvPr>
          <p:cNvSpPr txBox="1"/>
          <p:nvPr/>
        </p:nvSpPr>
        <p:spPr>
          <a:xfrm>
            <a:off x="8720966" y="3990435"/>
            <a:ext cx="404278"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27A4E97E-9D85-429C-9CD6-289666B958F4}"/>
              </a:ext>
            </a:extLst>
          </p:cNvPr>
          <p:cNvSpPr txBox="1"/>
          <p:nvPr/>
        </p:nvSpPr>
        <p:spPr>
          <a:xfrm>
            <a:off x="9314744" y="4704373"/>
            <a:ext cx="404278"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ED81FF2F-E0AA-4D7A-89D5-619FA207D2EC}"/>
              </a:ext>
            </a:extLst>
          </p:cNvPr>
          <p:cNvSpPr txBox="1"/>
          <p:nvPr/>
        </p:nvSpPr>
        <p:spPr>
          <a:xfrm>
            <a:off x="9696767" y="5573856"/>
            <a:ext cx="404278"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E1A3A3FC-E579-4D5C-9F37-AD84B10046B1}"/>
              </a:ext>
            </a:extLst>
          </p:cNvPr>
          <p:cNvSpPr txBox="1"/>
          <p:nvPr/>
        </p:nvSpPr>
        <p:spPr>
          <a:xfrm>
            <a:off x="10533895" y="5620659"/>
            <a:ext cx="404278" cy="369332"/>
          </a:xfrm>
          <a:prstGeom prst="rect">
            <a:avLst/>
          </a:prstGeom>
          <a:noFill/>
        </p:spPr>
        <p:txBody>
          <a:bodyPr wrap="none" rtlCol="0">
            <a:spAutoFit/>
          </a:bodyPr>
          <a:lstStyle/>
          <a:p>
            <a:r>
              <a:rPr lang="en-US" dirty="0"/>
              <a:t>-1</a:t>
            </a:r>
          </a:p>
        </p:txBody>
      </p:sp>
      <p:sp>
        <p:nvSpPr>
          <p:cNvPr id="66" name="Oval 65">
            <a:extLst>
              <a:ext uri="{FF2B5EF4-FFF2-40B4-BE49-F238E27FC236}">
                <a16:creationId xmlns:a16="http://schemas.microsoft.com/office/drawing/2014/main" id="{C8353E96-4093-427F-AC6C-8B4D971DA011}"/>
              </a:ext>
            </a:extLst>
          </p:cNvPr>
          <p:cNvSpPr/>
          <p:nvPr/>
        </p:nvSpPr>
        <p:spPr>
          <a:xfrm>
            <a:off x="7761373" y="45104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81DF1038-4868-4689-B1DE-68645F4B357A}"/>
              </a:ext>
            </a:extLst>
          </p:cNvPr>
          <p:cNvSpPr txBox="1"/>
          <p:nvPr/>
        </p:nvSpPr>
        <p:spPr>
          <a:xfrm>
            <a:off x="7176047" y="162899"/>
            <a:ext cx="787395" cy="338554"/>
          </a:xfrm>
          <a:prstGeom prst="rect">
            <a:avLst/>
          </a:prstGeom>
          <a:noFill/>
        </p:spPr>
        <p:txBody>
          <a:bodyPr wrap="none" rtlCol="0">
            <a:spAutoFit/>
          </a:bodyPr>
          <a:lstStyle/>
          <a:p>
            <a:r>
              <a:rPr lang="en-US" sz="1600" b="1" dirty="0"/>
              <a:t>Height</a:t>
            </a:r>
          </a:p>
        </p:txBody>
      </p:sp>
    </p:spTree>
    <p:extLst>
      <p:ext uri="{BB962C8B-B14F-4D97-AF65-F5344CB8AC3E}">
        <p14:creationId xmlns:p14="http://schemas.microsoft.com/office/powerpoint/2010/main" val="136510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Height of a Node</a:t>
            </a:r>
          </a:p>
        </p:txBody>
      </p:sp>
      <p:sp>
        <p:nvSpPr>
          <p:cNvPr id="3" name="Content Placeholder 2">
            <a:extLst>
              <a:ext uri="{FF2B5EF4-FFF2-40B4-BE49-F238E27FC236}">
                <a16:creationId xmlns:a16="http://schemas.microsoft.com/office/drawing/2014/main" id="{DC7C2788-5347-4F2C-A883-BBA37A03E52D}"/>
              </a:ext>
            </a:extLst>
          </p:cNvPr>
          <p:cNvSpPr>
            <a:spLocks noGrp="1"/>
          </p:cNvSpPr>
          <p:nvPr>
            <p:ph idx="1"/>
          </p:nvPr>
        </p:nvSpPr>
        <p:spPr>
          <a:xfrm>
            <a:off x="2208213" y="1600200"/>
            <a:ext cx="5388341" cy="4114800"/>
          </a:xfrm>
        </p:spPr>
        <p:txBody>
          <a:bodyPr/>
          <a:lstStyle/>
          <a:p>
            <a:r>
              <a:rPr lang="en-US" dirty="0"/>
              <a:t>A height of a node n is defined by:</a:t>
            </a:r>
          </a:p>
          <a:p>
            <a:pPr lvl="1"/>
            <a:r>
              <a:rPr lang="en-US" dirty="0"/>
              <a:t>The max( </a:t>
            </a:r>
            <a:r>
              <a:rPr lang="en-US" dirty="0" err="1"/>
              <a:t>n.left.height</a:t>
            </a:r>
            <a:r>
              <a:rPr lang="en-US" dirty="0"/>
              <a:t>, </a:t>
            </a:r>
            <a:r>
              <a:rPr lang="en-US" dirty="0" err="1"/>
              <a:t>n.right.height</a:t>
            </a:r>
            <a:r>
              <a:rPr lang="en-US" dirty="0"/>
              <a:t> ) + 1</a:t>
            </a:r>
          </a:p>
          <a:p>
            <a:pPr lvl="1"/>
            <a:r>
              <a:rPr lang="en-US" dirty="0"/>
              <a:t>For a null child, return -1.</a:t>
            </a:r>
          </a:p>
          <a:p>
            <a:r>
              <a:rPr lang="en-US" dirty="0"/>
              <a:t>This means a height of a node depends on the height of its children (only the larger height).</a:t>
            </a:r>
          </a:p>
        </p:txBody>
      </p:sp>
      <p:sp>
        <p:nvSpPr>
          <p:cNvPr id="4" name="Oval 3">
            <a:extLst>
              <a:ext uri="{FF2B5EF4-FFF2-40B4-BE49-F238E27FC236}">
                <a16:creationId xmlns:a16="http://schemas.microsoft.com/office/drawing/2014/main" id="{C8D9C822-1002-43F6-8E0C-1FBD427B6D0E}"/>
              </a:ext>
            </a:extLst>
          </p:cNvPr>
          <p:cNvSpPr/>
          <p:nvPr/>
        </p:nvSpPr>
        <p:spPr>
          <a:xfrm>
            <a:off x="9241306" y="11788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D665C5B5-E1BF-4DBE-9B6F-3995E0A6A70F}"/>
              </a:ext>
            </a:extLst>
          </p:cNvPr>
          <p:cNvSpPr/>
          <p:nvPr/>
        </p:nvSpPr>
        <p:spPr>
          <a:xfrm>
            <a:off x="10021438" y="19479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B0C3B70-B01A-4B36-9A7A-524B31538D1B}"/>
              </a:ext>
            </a:extLst>
          </p:cNvPr>
          <p:cNvCxnSpPr>
            <a:cxnSpLocks/>
            <a:stCxn id="4" idx="5"/>
            <a:endCxn id="5" idx="0"/>
          </p:cNvCxnSpPr>
          <p:nvPr/>
        </p:nvCxnSpPr>
        <p:spPr>
          <a:xfrm>
            <a:off x="9755416" y="1687482"/>
            <a:ext cx="567181"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BBE7D78-0030-4922-8481-08BDF626A96F}"/>
              </a:ext>
            </a:extLst>
          </p:cNvPr>
          <p:cNvCxnSpPr>
            <a:cxnSpLocks/>
            <a:stCxn id="4" idx="3"/>
            <a:endCxn id="8" idx="0"/>
          </p:cNvCxnSpPr>
          <p:nvPr/>
        </p:nvCxnSpPr>
        <p:spPr>
          <a:xfrm flipH="1">
            <a:off x="8884104" y="1687482"/>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C74921A-6627-4BFF-B56F-B37C4482B0FE}"/>
              </a:ext>
            </a:extLst>
          </p:cNvPr>
          <p:cNvSpPr/>
          <p:nvPr/>
        </p:nvSpPr>
        <p:spPr>
          <a:xfrm>
            <a:off x="8582945" y="19410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0C98628-5000-4D37-ACC2-B1DF52D9D038}"/>
              </a:ext>
            </a:extLst>
          </p:cNvPr>
          <p:cNvSpPr txBox="1"/>
          <p:nvPr/>
        </p:nvSpPr>
        <p:spPr>
          <a:xfrm>
            <a:off x="8420535" y="1756334"/>
            <a:ext cx="319318"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AA52985F-18BF-414B-B1EF-141E5C1ADD73}"/>
              </a:ext>
            </a:extLst>
          </p:cNvPr>
          <p:cNvSpPr txBox="1"/>
          <p:nvPr/>
        </p:nvSpPr>
        <p:spPr>
          <a:xfrm>
            <a:off x="9776655" y="1763253"/>
            <a:ext cx="319318" cy="369332"/>
          </a:xfrm>
          <a:prstGeom prst="rect">
            <a:avLst/>
          </a:prstGeom>
          <a:noFill/>
        </p:spPr>
        <p:txBody>
          <a:bodyPr wrap="none" rtlCol="0">
            <a:spAutoFit/>
          </a:bodyPr>
          <a:lstStyle/>
          <a:p>
            <a:r>
              <a:rPr lang="en-US" dirty="0"/>
              <a:t>0</a:t>
            </a:r>
          </a:p>
        </p:txBody>
      </p:sp>
      <p:sp>
        <p:nvSpPr>
          <p:cNvPr id="16" name="TextBox 15">
            <a:extLst>
              <a:ext uri="{FF2B5EF4-FFF2-40B4-BE49-F238E27FC236}">
                <a16:creationId xmlns:a16="http://schemas.microsoft.com/office/drawing/2014/main" id="{83A90453-02CA-47EF-BB36-19B3C1B0A4B4}"/>
              </a:ext>
            </a:extLst>
          </p:cNvPr>
          <p:cNvSpPr txBox="1"/>
          <p:nvPr/>
        </p:nvSpPr>
        <p:spPr>
          <a:xfrm>
            <a:off x="9025603" y="1012585"/>
            <a:ext cx="319318" cy="369332"/>
          </a:xfrm>
          <a:prstGeom prst="rect">
            <a:avLst/>
          </a:prstGeom>
          <a:noFill/>
        </p:spPr>
        <p:txBody>
          <a:bodyPr wrap="none" rtlCol="0">
            <a:spAutoFit/>
          </a:bodyPr>
          <a:lstStyle/>
          <a:p>
            <a:r>
              <a:rPr lang="en-US" dirty="0"/>
              <a:t>1</a:t>
            </a:r>
          </a:p>
        </p:txBody>
      </p:sp>
      <p:cxnSp>
        <p:nvCxnSpPr>
          <p:cNvPr id="26" name="Straight Connector 25">
            <a:extLst>
              <a:ext uri="{FF2B5EF4-FFF2-40B4-BE49-F238E27FC236}">
                <a16:creationId xmlns:a16="http://schemas.microsoft.com/office/drawing/2014/main" id="{9E362E8D-0C9A-4F16-B0AF-6D166DEB5BAA}"/>
              </a:ext>
            </a:extLst>
          </p:cNvPr>
          <p:cNvCxnSpPr>
            <a:stCxn id="8" idx="3"/>
          </p:cNvCxnSpPr>
          <p:nvPr/>
        </p:nvCxnSpPr>
        <p:spPr>
          <a:xfrm flipH="1">
            <a:off x="8420535" y="2449650"/>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DD9311-CF38-4A94-8A8C-17EA09449CCD}"/>
              </a:ext>
            </a:extLst>
          </p:cNvPr>
          <p:cNvCxnSpPr>
            <a:cxnSpLocks/>
            <a:stCxn id="8" idx="5"/>
          </p:cNvCxnSpPr>
          <p:nvPr/>
        </p:nvCxnSpPr>
        <p:spPr>
          <a:xfrm>
            <a:off x="9097055" y="2449650"/>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780749-E93C-48C8-A855-AF511B5ABAB4}"/>
              </a:ext>
            </a:extLst>
          </p:cNvPr>
          <p:cNvCxnSpPr>
            <a:cxnSpLocks/>
            <a:stCxn id="5" idx="3"/>
            <a:endCxn id="57" idx="3"/>
          </p:cNvCxnSpPr>
          <p:nvPr/>
        </p:nvCxnSpPr>
        <p:spPr>
          <a:xfrm flipH="1">
            <a:off x="9942189" y="2456569"/>
            <a:ext cx="167456" cy="365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58D532-2363-49B9-AD74-49D0DEA00329}"/>
              </a:ext>
            </a:extLst>
          </p:cNvPr>
          <p:cNvCxnSpPr>
            <a:cxnSpLocks/>
            <a:stCxn id="5" idx="5"/>
          </p:cNvCxnSpPr>
          <p:nvPr/>
        </p:nvCxnSpPr>
        <p:spPr>
          <a:xfrm>
            <a:off x="10535548" y="2456569"/>
            <a:ext cx="232096" cy="333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319213E-E2D9-4B76-98AB-F3189D5423DC}"/>
              </a:ext>
            </a:extLst>
          </p:cNvPr>
          <p:cNvSpPr/>
          <p:nvPr/>
        </p:nvSpPr>
        <p:spPr>
          <a:xfrm>
            <a:off x="9275350" y="34065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8E337A5C-0532-43FA-B624-B4134045FFE6}"/>
              </a:ext>
            </a:extLst>
          </p:cNvPr>
          <p:cNvSpPr/>
          <p:nvPr/>
        </p:nvSpPr>
        <p:spPr>
          <a:xfrm>
            <a:off x="9864648" y="41756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2742078-B0A7-4A0D-BDB1-F758AB8762F8}"/>
              </a:ext>
            </a:extLst>
          </p:cNvPr>
          <p:cNvCxnSpPr>
            <a:cxnSpLocks/>
            <a:stCxn id="36" idx="5"/>
            <a:endCxn id="37" idx="0"/>
          </p:cNvCxnSpPr>
          <p:nvPr/>
        </p:nvCxnSpPr>
        <p:spPr>
          <a:xfrm>
            <a:off x="9789460" y="3915241"/>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0888AA7-8139-4965-A5F1-F0F8D85FDC90}"/>
              </a:ext>
            </a:extLst>
          </p:cNvPr>
          <p:cNvSpPr/>
          <p:nvPr/>
        </p:nvSpPr>
        <p:spPr>
          <a:xfrm>
            <a:off x="10232737" y="49447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A613FC9-F592-4F8C-820E-673A3DD7F08C}"/>
              </a:ext>
            </a:extLst>
          </p:cNvPr>
          <p:cNvSpPr txBox="1"/>
          <p:nvPr/>
        </p:nvSpPr>
        <p:spPr>
          <a:xfrm>
            <a:off x="9983930" y="4814546"/>
            <a:ext cx="319318" cy="369332"/>
          </a:xfrm>
          <a:prstGeom prst="rect">
            <a:avLst/>
          </a:prstGeom>
          <a:noFill/>
        </p:spPr>
        <p:txBody>
          <a:bodyPr wrap="none" rtlCol="0">
            <a:spAutoFit/>
          </a:bodyPr>
          <a:lstStyle/>
          <a:p>
            <a:r>
              <a:rPr lang="en-US" dirty="0"/>
              <a:t>0</a:t>
            </a:r>
          </a:p>
        </p:txBody>
      </p:sp>
      <p:sp>
        <p:nvSpPr>
          <p:cNvPr id="42" name="TextBox 41">
            <a:extLst>
              <a:ext uri="{FF2B5EF4-FFF2-40B4-BE49-F238E27FC236}">
                <a16:creationId xmlns:a16="http://schemas.microsoft.com/office/drawing/2014/main" id="{6FFF186F-DC90-47BA-A79D-40D704AB8875}"/>
              </a:ext>
            </a:extLst>
          </p:cNvPr>
          <p:cNvSpPr txBox="1"/>
          <p:nvPr/>
        </p:nvSpPr>
        <p:spPr>
          <a:xfrm>
            <a:off x="9720759" y="3991012"/>
            <a:ext cx="319318" cy="369332"/>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661F62AF-B449-47E7-AE6F-AD9C77EF49EE}"/>
              </a:ext>
            </a:extLst>
          </p:cNvPr>
          <p:cNvSpPr txBox="1"/>
          <p:nvPr/>
        </p:nvSpPr>
        <p:spPr>
          <a:xfrm>
            <a:off x="9059647" y="3240344"/>
            <a:ext cx="319318" cy="369332"/>
          </a:xfrm>
          <a:prstGeom prst="rect">
            <a:avLst/>
          </a:prstGeom>
          <a:noFill/>
        </p:spPr>
        <p:txBody>
          <a:bodyPr wrap="none" rtlCol="0">
            <a:spAutoFit/>
          </a:bodyPr>
          <a:lstStyle/>
          <a:p>
            <a:r>
              <a:rPr lang="en-US" dirty="0"/>
              <a:t>2</a:t>
            </a:r>
          </a:p>
        </p:txBody>
      </p:sp>
      <p:cxnSp>
        <p:nvCxnSpPr>
          <p:cNvPr id="44" name="Straight Connector 43">
            <a:extLst>
              <a:ext uri="{FF2B5EF4-FFF2-40B4-BE49-F238E27FC236}">
                <a16:creationId xmlns:a16="http://schemas.microsoft.com/office/drawing/2014/main" id="{63DD5A4C-77C6-4B08-A088-FC3966268A33}"/>
              </a:ext>
            </a:extLst>
          </p:cNvPr>
          <p:cNvCxnSpPr>
            <a:stCxn id="40" idx="3"/>
          </p:cNvCxnSpPr>
          <p:nvPr/>
        </p:nvCxnSpPr>
        <p:spPr>
          <a:xfrm flipH="1">
            <a:off x="10070327" y="5453415"/>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BEE352-EA7B-4658-8201-909FA8C96334}"/>
              </a:ext>
            </a:extLst>
          </p:cNvPr>
          <p:cNvCxnSpPr>
            <a:cxnSpLocks/>
            <a:stCxn id="40" idx="5"/>
          </p:cNvCxnSpPr>
          <p:nvPr/>
        </p:nvCxnSpPr>
        <p:spPr>
          <a:xfrm>
            <a:off x="10746847" y="5453415"/>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17CE8A-9E54-4746-BA70-D67353CC547F}"/>
              </a:ext>
            </a:extLst>
          </p:cNvPr>
          <p:cNvCxnSpPr>
            <a:cxnSpLocks/>
            <a:stCxn id="37" idx="3"/>
          </p:cNvCxnSpPr>
          <p:nvPr/>
        </p:nvCxnSpPr>
        <p:spPr>
          <a:xfrm flipH="1">
            <a:off x="9694399" y="4684328"/>
            <a:ext cx="258456" cy="347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6087BE-46D8-4C7B-92E6-343960EF2837}"/>
              </a:ext>
            </a:extLst>
          </p:cNvPr>
          <p:cNvCxnSpPr>
            <a:cxnSpLocks/>
            <a:stCxn id="37" idx="5"/>
            <a:endCxn id="40" idx="0"/>
          </p:cNvCxnSpPr>
          <p:nvPr/>
        </p:nvCxnSpPr>
        <p:spPr>
          <a:xfrm>
            <a:off x="10378758" y="4684328"/>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9B8472A-3B6F-4D74-89F0-24AC96724F96}"/>
              </a:ext>
            </a:extLst>
          </p:cNvPr>
          <p:cNvCxnSpPr>
            <a:cxnSpLocks/>
            <a:stCxn id="36" idx="3"/>
          </p:cNvCxnSpPr>
          <p:nvPr/>
        </p:nvCxnSpPr>
        <p:spPr>
          <a:xfrm flipH="1">
            <a:off x="9147854" y="3915241"/>
            <a:ext cx="215703"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237A0DA-0916-43F8-91B9-5D49F1F3301F}"/>
              </a:ext>
            </a:extLst>
          </p:cNvPr>
          <p:cNvSpPr txBox="1"/>
          <p:nvPr/>
        </p:nvSpPr>
        <p:spPr>
          <a:xfrm>
            <a:off x="8062532" y="2637504"/>
            <a:ext cx="404278" cy="369332"/>
          </a:xfrm>
          <a:prstGeom prst="rect">
            <a:avLst/>
          </a:prstGeom>
          <a:noFill/>
        </p:spPr>
        <p:txBody>
          <a:bodyPr wrap="none" rtlCol="0">
            <a:spAutoFit/>
          </a:bodyPr>
          <a:lstStyle/>
          <a:p>
            <a:r>
              <a:rPr lang="en-US" dirty="0"/>
              <a:t>-1</a:t>
            </a:r>
          </a:p>
        </p:txBody>
      </p:sp>
      <p:sp>
        <p:nvSpPr>
          <p:cNvPr id="56" name="TextBox 55">
            <a:extLst>
              <a:ext uri="{FF2B5EF4-FFF2-40B4-BE49-F238E27FC236}">
                <a16:creationId xmlns:a16="http://schemas.microsoft.com/office/drawing/2014/main" id="{F3E4FBFC-114E-4721-8815-958159453C4E}"/>
              </a:ext>
            </a:extLst>
          </p:cNvPr>
          <p:cNvSpPr txBox="1"/>
          <p:nvPr/>
        </p:nvSpPr>
        <p:spPr>
          <a:xfrm>
            <a:off x="8822060" y="2644717"/>
            <a:ext cx="404278" cy="369332"/>
          </a:xfrm>
          <a:prstGeom prst="rect">
            <a:avLst/>
          </a:prstGeom>
          <a:noFill/>
        </p:spPr>
        <p:txBody>
          <a:bodyPr wrap="none" rtlCol="0">
            <a:spAutoFit/>
          </a:bodyPr>
          <a:lstStyle/>
          <a:p>
            <a:r>
              <a:rPr lang="en-US"/>
              <a:t>-1</a:t>
            </a:r>
            <a:endParaRPr lang="en-US" dirty="0"/>
          </a:p>
        </p:txBody>
      </p:sp>
      <p:sp>
        <p:nvSpPr>
          <p:cNvPr id="57" name="TextBox 56">
            <a:extLst>
              <a:ext uri="{FF2B5EF4-FFF2-40B4-BE49-F238E27FC236}">
                <a16:creationId xmlns:a16="http://schemas.microsoft.com/office/drawing/2014/main" id="{331CBE74-1B45-4D0A-9C7E-29C12BEBAFC3}"/>
              </a:ext>
            </a:extLst>
          </p:cNvPr>
          <p:cNvSpPr txBox="1"/>
          <p:nvPr/>
        </p:nvSpPr>
        <p:spPr>
          <a:xfrm>
            <a:off x="9537911" y="2637504"/>
            <a:ext cx="404278" cy="369332"/>
          </a:xfrm>
          <a:prstGeom prst="rect">
            <a:avLst/>
          </a:prstGeom>
          <a:noFill/>
        </p:spPr>
        <p:txBody>
          <a:bodyPr wrap="none" rtlCol="0">
            <a:spAutoFit/>
          </a:bodyPr>
          <a:lstStyle/>
          <a:p>
            <a:r>
              <a:rPr lang="en-US"/>
              <a:t>-1</a:t>
            </a:r>
            <a:endParaRPr lang="en-US" dirty="0"/>
          </a:p>
        </p:txBody>
      </p:sp>
      <p:sp>
        <p:nvSpPr>
          <p:cNvPr id="58" name="TextBox 57">
            <a:extLst>
              <a:ext uri="{FF2B5EF4-FFF2-40B4-BE49-F238E27FC236}">
                <a16:creationId xmlns:a16="http://schemas.microsoft.com/office/drawing/2014/main" id="{7CE68BFA-3ED6-49B9-A3C6-F515B27178D5}"/>
              </a:ext>
            </a:extLst>
          </p:cNvPr>
          <p:cNvSpPr txBox="1"/>
          <p:nvPr/>
        </p:nvSpPr>
        <p:spPr>
          <a:xfrm>
            <a:off x="10397312" y="2631400"/>
            <a:ext cx="404278"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8D1FD0C0-A89B-4BD3-A97C-5CEB8C92A311}"/>
              </a:ext>
            </a:extLst>
          </p:cNvPr>
          <p:cNvSpPr txBox="1"/>
          <p:nvPr/>
        </p:nvSpPr>
        <p:spPr>
          <a:xfrm>
            <a:off x="8720966" y="3990435"/>
            <a:ext cx="404278"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27A4E97E-9D85-429C-9CD6-289666B958F4}"/>
              </a:ext>
            </a:extLst>
          </p:cNvPr>
          <p:cNvSpPr txBox="1"/>
          <p:nvPr/>
        </p:nvSpPr>
        <p:spPr>
          <a:xfrm>
            <a:off x="9314744" y="4704373"/>
            <a:ext cx="404278"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ED81FF2F-E0AA-4D7A-89D5-619FA207D2EC}"/>
              </a:ext>
            </a:extLst>
          </p:cNvPr>
          <p:cNvSpPr txBox="1"/>
          <p:nvPr/>
        </p:nvSpPr>
        <p:spPr>
          <a:xfrm>
            <a:off x="9696767" y="5573856"/>
            <a:ext cx="404278"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E1A3A3FC-E579-4D5C-9F37-AD84B10046B1}"/>
              </a:ext>
            </a:extLst>
          </p:cNvPr>
          <p:cNvSpPr txBox="1"/>
          <p:nvPr/>
        </p:nvSpPr>
        <p:spPr>
          <a:xfrm>
            <a:off x="10533895" y="5620659"/>
            <a:ext cx="404278" cy="369332"/>
          </a:xfrm>
          <a:prstGeom prst="rect">
            <a:avLst/>
          </a:prstGeom>
          <a:noFill/>
        </p:spPr>
        <p:txBody>
          <a:bodyPr wrap="none" rtlCol="0">
            <a:spAutoFit/>
          </a:bodyPr>
          <a:lstStyle/>
          <a:p>
            <a:r>
              <a:rPr lang="en-US" dirty="0"/>
              <a:t>-1</a:t>
            </a:r>
          </a:p>
        </p:txBody>
      </p:sp>
      <p:sp>
        <p:nvSpPr>
          <p:cNvPr id="66" name="Oval 65">
            <a:extLst>
              <a:ext uri="{FF2B5EF4-FFF2-40B4-BE49-F238E27FC236}">
                <a16:creationId xmlns:a16="http://schemas.microsoft.com/office/drawing/2014/main" id="{C8353E96-4093-427F-AC6C-8B4D971DA011}"/>
              </a:ext>
            </a:extLst>
          </p:cNvPr>
          <p:cNvSpPr/>
          <p:nvPr/>
        </p:nvSpPr>
        <p:spPr>
          <a:xfrm>
            <a:off x="7761373" y="45104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81DF1038-4868-4689-B1DE-68645F4B357A}"/>
              </a:ext>
            </a:extLst>
          </p:cNvPr>
          <p:cNvSpPr txBox="1"/>
          <p:nvPr/>
        </p:nvSpPr>
        <p:spPr>
          <a:xfrm>
            <a:off x="7176047" y="162899"/>
            <a:ext cx="787395" cy="338554"/>
          </a:xfrm>
          <a:prstGeom prst="rect">
            <a:avLst/>
          </a:prstGeom>
          <a:noFill/>
        </p:spPr>
        <p:txBody>
          <a:bodyPr wrap="none" rtlCol="0">
            <a:spAutoFit/>
          </a:bodyPr>
          <a:lstStyle/>
          <a:p>
            <a:r>
              <a:rPr lang="en-US" sz="1600" b="1" dirty="0"/>
              <a:t>Height</a:t>
            </a:r>
          </a:p>
        </p:txBody>
      </p:sp>
    </p:spTree>
    <p:extLst>
      <p:ext uri="{BB962C8B-B14F-4D97-AF65-F5344CB8AC3E}">
        <p14:creationId xmlns:p14="http://schemas.microsoft.com/office/powerpoint/2010/main" val="100535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5 scribes please</a:t>
            </a:r>
          </a:p>
          <a:p>
            <a:pPr lvl="1"/>
            <a:r>
              <a:rPr lang="en-US" dirty="0"/>
              <a:t>Write names on white board to remember</a:t>
            </a:r>
          </a:p>
          <a:p>
            <a:r>
              <a:rPr lang="en-US" dirty="0"/>
              <a:t>Homework 4 (</a:t>
            </a:r>
            <a:r>
              <a:rPr lang="en-US" dirty="0" err="1"/>
              <a:t>HashMaps</a:t>
            </a:r>
            <a:r>
              <a:rPr lang="en-US" dirty="0"/>
              <a:t>) due this Wednesday</a:t>
            </a:r>
          </a:p>
          <a:p>
            <a:r>
              <a:rPr lang="en-US" dirty="0"/>
              <a:t>Exam 1 results back: (Section B)</a:t>
            </a:r>
          </a:p>
          <a:p>
            <a:pPr lvl="1"/>
            <a:r>
              <a:rPr lang="en-US" dirty="0"/>
              <a:t>Median: 92</a:t>
            </a:r>
          </a:p>
          <a:p>
            <a:pPr lvl="1"/>
            <a:r>
              <a:rPr lang="en-US" dirty="0"/>
              <a:t>Mean: ~89</a:t>
            </a:r>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37127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Height of a Node</a:t>
            </a:r>
          </a:p>
        </p:txBody>
      </p:sp>
      <p:sp>
        <p:nvSpPr>
          <p:cNvPr id="3" name="Content Placeholder 2">
            <a:extLst>
              <a:ext uri="{FF2B5EF4-FFF2-40B4-BE49-F238E27FC236}">
                <a16:creationId xmlns:a16="http://schemas.microsoft.com/office/drawing/2014/main" id="{DC7C2788-5347-4F2C-A883-BBA37A03E52D}"/>
              </a:ext>
            </a:extLst>
          </p:cNvPr>
          <p:cNvSpPr>
            <a:spLocks noGrp="1"/>
          </p:cNvSpPr>
          <p:nvPr>
            <p:ph idx="1"/>
          </p:nvPr>
        </p:nvSpPr>
        <p:spPr>
          <a:xfrm>
            <a:off x="2208213" y="1600200"/>
            <a:ext cx="5388341" cy="4114800"/>
          </a:xfrm>
        </p:spPr>
        <p:txBody>
          <a:bodyPr/>
          <a:lstStyle/>
          <a:p>
            <a:r>
              <a:rPr lang="en-US" dirty="0"/>
              <a:t>A height of a node n is defined by:</a:t>
            </a:r>
          </a:p>
          <a:p>
            <a:pPr lvl="1"/>
            <a:r>
              <a:rPr lang="en-US" dirty="0"/>
              <a:t>The max( </a:t>
            </a:r>
            <a:r>
              <a:rPr lang="en-US" dirty="0" err="1"/>
              <a:t>n.left.height</a:t>
            </a:r>
            <a:r>
              <a:rPr lang="en-US" dirty="0"/>
              <a:t>, </a:t>
            </a:r>
            <a:r>
              <a:rPr lang="en-US" dirty="0" err="1"/>
              <a:t>n.right.height</a:t>
            </a:r>
            <a:r>
              <a:rPr lang="en-US" dirty="0"/>
              <a:t> ) + 1</a:t>
            </a:r>
          </a:p>
          <a:p>
            <a:pPr lvl="1"/>
            <a:r>
              <a:rPr lang="en-US" dirty="0"/>
              <a:t>For a null child, return -1.</a:t>
            </a:r>
          </a:p>
          <a:p>
            <a:r>
              <a:rPr lang="en-US" dirty="0"/>
              <a:t>This means a height of a node depends on the height of its children (only the larger height).</a:t>
            </a:r>
          </a:p>
          <a:p>
            <a:r>
              <a:rPr lang="en-US" dirty="0"/>
              <a:t>With this definition, leaf nodes will have a height of 0.</a:t>
            </a:r>
          </a:p>
          <a:p>
            <a:endParaRPr lang="en-US" dirty="0"/>
          </a:p>
        </p:txBody>
      </p:sp>
      <p:sp>
        <p:nvSpPr>
          <p:cNvPr id="4" name="Oval 3">
            <a:extLst>
              <a:ext uri="{FF2B5EF4-FFF2-40B4-BE49-F238E27FC236}">
                <a16:creationId xmlns:a16="http://schemas.microsoft.com/office/drawing/2014/main" id="{C8D9C822-1002-43F6-8E0C-1FBD427B6D0E}"/>
              </a:ext>
            </a:extLst>
          </p:cNvPr>
          <p:cNvSpPr/>
          <p:nvPr/>
        </p:nvSpPr>
        <p:spPr>
          <a:xfrm>
            <a:off x="9241306" y="11788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D665C5B5-E1BF-4DBE-9B6F-3995E0A6A70F}"/>
              </a:ext>
            </a:extLst>
          </p:cNvPr>
          <p:cNvSpPr/>
          <p:nvPr/>
        </p:nvSpPr>
        <p:spPr>
          <a:xfrm>
            <a:off x="10021438" y="19479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B0C3B70-B01A-4B36-9A7A-524B31538D1B}"/>
              </a:ext>
            </a:extLst>
          </p:cNvPr>
          <p:cNvCxnSpPr>
            <a:cxnSpLocks/>
            <a:stCxn id="4" idx="5"/>
            <a:endCxn id="5" idx="0"/>
          </p:cNvCxnSpPr>
          <p:nvPr/>
        </p:nvCxnSpPr>
        <p:spPr>
          <a:xfrm>
            <a:off x="9755416" y="1687482"/>
            <a:ext cx="567181"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BBE7D78-0030-4922-8481-08BDF626A96F}"/>
              </a:ext>
            </a:extLst>
          </p:cNvPr>
          <p:cNvCxnSpPr>
            <a:cxnSpLocks/>
            <a:stCxn id="4" idx="3"/>
            <a:endCxn id="8" idx="0"/>
          </p:cNvCxnSpPr>
          <p:nvPr/>
        </p:nvCxnSpPr>
        <p:spPr>
          <a:xfrm flipH="1">
            <a:off x="8884104" y="1687482"/>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C74921A-6627-4BFF-B56F-B37C4482B0FE}"/>
              </a:ext>
            </a:extLst>
          </p:cNvPr>
          <p:cNvSpPr/>
          <p:nvPr/>
        </p:nvSpPr>
        <p:spPr>
          <a:xfrm>
            <a:off x="8582945" y="19410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0C98628-5000-4D37-ACC2-B1DF52D9D038}"/>
              </a:ext>
            </a:extLst>
          </p:cNvPr>
          <p:cNvSpPr txBox="1"/>
          <p:nvPr/>
        </p:nvSpPr>
        <p:spPr>
          <a:xfrm>
            <a:off x="8420535" y="1756334"/>
            <a:ext cx="319318"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AA52985F-18BF-414B-B1EF-141E5C1ADD73}"/>
              </a:ext>
            </a:extLst>
          </p:cNvPr>
          <p:cNvSpPr txBox="1"/>
          <p:nvPr/>
        </p:nvSpPr>
        <p:spPr>
          <a:xfrm>
            <a:off x="9776655" y="1763253"/>
            <a:ext cx="319318" cy="369332"/>
          </a:xfrm>
          <a:prstGeom prst="rect">
            <a:avLst/>
          </a:prstGeom>
          <a:noFill/>
        </p:spPr>
        <p:txBody>
          <a:bodyPr wrap="none" rtlCol="0">
            <a:spAutoFit/>
          </a:bodyPr>
          <a:lstStyle/>
          <a:p>
            <a:r>
              <a:rPr lang="en-US" dirty="0"/>
              <a:t>0</a:t>
            </a:r>
          </a:p>
        </p:txBody>
      </p:sp>
      <p:sp>
        <p:nvSpPr>
          <p:cNvPr id="16" name="TextBox 15">
            <a:extLst>
              <a:ext uri="{FF2B5EF4-FFF2-40B4-BE49-F238E27FC236}">
                <a16:creationId xmlns:a16="http://schemas.microsoft.com/office/drawing/2014/main" id="{83A90453-02CA-47EF-BB36-19B3C1B0A4B4}"/>
              </a:ext>
            </a:extLst>
          </p:cNvPr>
          <p:cNvSpPr txBox="1"/>
          <p:nvPr/>
        </p:nvSpPr>
        <p:spPr>
          <a:xfrm>
            <a:off x="9025603" y="1012585"/>
            <a:ext cx="319318" cy="369332"/>
          </a:xfrm>
          <a:prstGeom prst="rect">
            <a:avLst/>
          </a:prstGeom>
          <a:noFill/>
        </p:spPr>
        <p:txBody>
          <a:bodyPr wrap="none" rtlCol="0">
            <a:spAutoFit/>
          </a:bodyPr>
          <a:lstStyle/>
          <a:p>
            <a:r>
              <a:rPr lang="en-US" dirty="0"/>
              <a:t>1</a:t>
            </a:r>
          </a:p>
        </p:txBody>
      </p:sp>
      <p:cxnSp>
        <p:nvCxnSpPr>
          <p:cNvPr id="26" name="Straight Connector 25">
            <a:extLst>
              <a:ext uri="{FF2B5EF4-FFF2-40B4-BE49-F238E27FC236}">
                <a16:creationId xmlns:a16="http://schemas.microsoft.com/office/drawing/2014/main" id="{9E362E8D-0C9A-4F16-B0AF-6D166DEB5BAA}"/>
              </a:ext>
            </a:extLst>
          </p:cNvPr>
          <p:cNvCxnSpPr>
            <a:stCxn id="8" idx="3"/>
          </p:cNvCxnSpPr>
          <p:nvPr/>
        </p:nvCxnSpPr>
        <p:spPr>
          <a:xfrm flipH="1">
            <a:off x="8420535" y="2449650"/>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DD9311-CF38-4A94-8A8C-17EA09449CCD}"/>
              </a:ext>
            </a:extLst>
          </p:cNvPr>
          <p:cNvCxnSpPr>
            <a:cxnSpLocks/>
            <a:stCxn id="8" idx="5"/>
          </p:cNvCxnSpPr>
          <p:nvPr/>
        </p:nvCxnSpPr>
        <p:spPr>
          <a:xfrm>
            <a:off x="9097055" y="2449650"/>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780749-E93C-48C8-A855-AF511B5ABAB4}"/>
              </a:ext>
            </a:extLst>
          </p:cNvPr>
          <p:cNvCxnSpPr>
            <a:cxnSpLocks/>
            <a:stCxn id="5" idx="3"/>
            <a:endCxn id="57" idx="3"/>
          </p:cNvCxnSpPr>
          <p:nvPr/>
        </p:nvCxnSpPr>
        <p:spPr>
          <a:xfrm flipH="1">
            <a:off x="9942189" y="2456569"/>
            <a:ext cx="167456" cy="365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58D532-2363-49B9-AD74-49D0DEA00329}"/>
              </a:ext>
            </a:extLst>
          </p:cNvPr>
          <p:cNvCxnSpPr>
            <a:cxnSpLocks/>
            <a:stCxn id="5" idx="5"/>
          </p:cNvCxnSpPr>
          <p:nvPr/>
        </p:nvCxnSpPr>
        <p:spPr>
          <a:xfrm>
            <a:off x="10535548" y="2456569"/>
            <a:ext cx="232096" cy="333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319213E-E2D9-4B76-98AB-F3189D5423DC}"/>
              </a:ext>
            </a:extLst>
          </p:cNvPr>
          <p:cNvSpPr/>
          <p:nvPr/>
        </p:nvSpPr>
        <p:spPr>
          <a:xfrm>
            <a:off x="9275350" y="34065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8E337A5C-0532-43FA-B624-B4134045FFE6}"/>
              </a:ext>
            </a:extLst>
          </p:cNvPr>
          <p:cNvSpPr/>
          <p:nvPr/>
        </p:nvSpPr>
        <p:spPr>
          <a:xfrm>
            <a:off x="9864648" y="41756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2742078-B0A7-4A0D-BDB1-F758AB8762F8}"/>
              </a:ext>
            </a:extLst>
          </p:cNvPr>
          <p:cNvCxnSpPr>
            <a:cxnSpLocks/>
            <a:stCxn id="36" idx="5"/>
            <a:endCxn id="37" idx="0"/>
          </p:cNvCxnSpPr>
          <p:nvPr/>
        </p:nvCxnSpPr>
        <p:spPr>
          <a:xfrm>
            <a:off x="9789460" y="3915241"/>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0888AA7-8139-4965-A5F1-F0F8D85FDC90}"/>
              </a:ext>
            </a:extLst>
          </p:cNvPr>
          <p:cNvSpPr/>
          <p:nvPr/>
        </p:nvSpPr>
        <p:spPr>
          <a:xfrm>
            <a:off x="10232737" y="49447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A613FC9-F592-4F8C-820E-673A3DD7F08C}"/>
              </a:ext>
            </a:extLst>
          </p:cNvPr>
          <p:cNvSpPr txBox="1"/>
          <p:nvPr/>
        </p:nvSpPr>
        <p:spPr>
          <a:xfrm>
            <a:off x="9983930" y="4814546"/>
            <a:ext cx="319318" cy="369332"/>
          </a:xfrm>
          <a:prstGeom prst="rect">
            <a:avLst/>
          </a:prstGeom>
          <a:noFill/>
        </p:spPr>
        <p:txBody>
          <a:bodyPr wrap="none" rtlCol="0">
            <a:spAutoFit/>
          </a:bodyPr>
          <a:lstStyle/>
          <a:p>
            <a:r>
              <a:rPr lang="en-US" dirty="0"/>
              <a:t>0</a:t>
            </a:r>
          </a:p>
        </p:txBody>
      </p:sp>
      <p:sp>
        <p:nvSpPr>
          <p:cNvPr id="42" name="TextBox 41">
            <a:extLst>
              <a:ext uri="{FF2B5EF4-FFF2-40B4-BE49-F238E27FC236}">
                <a16:creationId xmlns:a16="http://schemas.microsoft.com/office/drawing/2014/main" id="{6FFF186F-DC90-47BA-A79D-40D704AB8875}"/>
              </a:ext>
            </a:extLst>
          </p:cNvPr>
          <p:cNvSpPr txBox="1"/>
          <p:nvPr/>
        </p:nvSpPr>
        <p:spPr>
          <a:xfrm>
            <a:off x="9720759" y="3991012"/>
            <a:ext cx="319318" cy="369332"/>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661F62AF-B449-47E7-AE6F-AD9C77EF49EE}"/>
              </a:ext>
            </a:extLst>
          </p:cNvPr>
          <p:cNvSpPr txBox="1"/>
          <p:nvPr/>
        </p:nvSpPr>
        <p:spPr>
          <a:xfrm>
            <a:off x="9059647" y="3240344"/>
            <a:ext cx="319318" cy="369332"/>
          </a:xfrm>
          <a:prstGeom prst="rect">
            <a:avLst/>
          </a:prstGeom>
          <a:noFill/>
        </p:spPr>
        <p:txBody>
          <a:bodyPr wrap="none" rtlCol="0">
            <a:spAutoFit/>
          </a:bodyPr>
          <a:lstStyle/>
          <a:p>
            <a:r>
              <a:rPr lang="en-US" dirty="0"/>
              <a:t>2</a:t>
            </a:r>
          </a:p>
        </p:txBody>
      </p:sp>
      <p:cxnSp>
        <p:nvCxnSpPr>
          <p:cNvPr id="44" name="Straight Connector 43">
            <a:extLst>
              <a:ext uri="{FF2B5EF4-FFF2-40B4-BE49-F238E27FC236}">
                <a16:creationId xmlns:a16="http://schemas.microsoft.com/office/drawing/2014/main" id="{63DD5A4C-77C6-4B08-A088-FC3966268A33}"/>
              </a:ext>
            </a:extLst>
          </p:cNvPr>
          <p:cNvCxnSpPr>
            <a:stCxn id="40" idx="3"/>
          </p:cNvCxnSpPr>
          <p:nvPr/>
        </p:nvCxnSpPr>
        <p:spPr>
          <a:xfrm flipH="1">
            <a:off x="10070327" y="5453415"/>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BEE352-EA7B-4658-8201-909FA8C96334}"/>
              </a:ext>
            </a:extLst>
          </p:cNvPr>
          <p:cNvCxnSpPr>
            <a:cxnSpLocks/>
            <a:stCxn id="40" idx="5"/>
          </p:cNvCxnSpPr>
          <p:nvPr/>
        </p:nvCxnSpPr>
        <p:spPr>
          <a:xfrm>
            <a:off x="10746847" y="5453415"/>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17CE8A-9E54-4746-BA70-D67353CC547F}"/>
              </a:ext>
            </a:extLst>
          </p:cNvPr>
          <p:cNvCxnSpPr>
            <a:cxnSpLocks/>
            <a:stCxn id="37" idx="3"/>
          </p:cNvCxnSpPr>
          <p:nvPr/>
        </p:nvCxnSpPr>
        <p:spPr>
          <a:xfrm flipH="1">
            <a:off x="9694399" y="4684328"/>
            <a:ext cx="258456" cy="347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6087BE-46D8-4C7B-92E6-343960EF2837}"/>
              </a:ext>
            </a:extLst>
          </p:cNvPr>
          <p:cNvCxnSpPr>
            <a:cxnSpLocks/>
            <a:stCxn id="37" idx="5"/>
            <a:endCxn id="40" idx="0"/>
          </p:cNvCxnSpPr>
          <p:nvPr/>
        </p:nvCxnSpPr>
        <p:spPr>
          <a:xfrm>
            <a:off x="10378758" y="4684328"/>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9B8472A-3B6F-4D74-89F0-24AC96724F96}"/>
              </a:ext>
            </a:extLst>
          </p:cNvPr>
          <p:cNvCxnSpPr>
            <a:cxnSpLocks/>
            <a:stCxn id="36" idx="3"/>
          </p:cNvCxnSpPr>
          <p:nvPr/>
        </p:nvCxnSpPr>
        <p:spPr>
          <a:xfrm flipH="1">
            <a:off x="9147854" y="3915241"/>
            <a:ext cx="215703"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237A0DA-0916-43F8-91B9-5D49F1F3301F}"/>
              </a:ext>
            </a:extLst>
          </p:cNvPr>
          <p:cNvSpPr txBox="1"/>
          <p:nvPr/>
        </p:nvSpPr>
        <p:spPr>
          <a:xfrm>
            <a:off x="8062532" y="2637504"/>
            <a:ext cx="404278" cy="369332"/>
          </a:xfrm>
          <a:prstGeom prst="rect">
            <a:avLst/>
          </a:prstGeom>
          <a:noFill/>
        </p:spPr>
        <p:txBody>
          <a:bodyPr wrap="none" rtlCol="0">
            <a:spAutoFit/>
          </a:bodyPr>
          <a:lstStyle/>
          <a:p>
            <a:r>
              <a:rPr lang="en-US" dirty="0"/>
              <a:t>-1</a:t>
            </a:r>
          </a:p>
        </p:txBody>
      </p:sp>
      <p:sp>
        <p:nvSpPr>
          <p:cNvPr id="56" name="TextBox 55">
            <a:extLst>
              <a:ext uri="{FF2B5EF4-FFF2-40B4-BE49-F238E27FC236}">
                <a16:creationId xmlns:a16="http://schemas.microsoft.com/office/drawing/2014/main" id="{F3E4FBFC-114E-4721-8815-958159453C4E}"/>
              </a:ext>
            </a:extLst>
          </p:cNvPr>
          <p:cNvSpPr txBox="1"/>
          <p:nvPr/>
        </p:nvSpPr>
        <p:spPr>
          <a:xfrm>
            <a:off x="8822060" y="2644717"/>
            <a:ext cx="404278" cy="369332"/>
          </a:xfrm>
          <a:prstGeom prst="rect">
            <a:avLst/>
          </a:prstGeom>
          <a:noFill/>
        </p:spPr>
        <p:txBody>
          <a:bodyPr wrap="none" rtlCol="0">
            <a:spAutoFit/>
          </a:bodyPr>
          <a:lstStyle/>
          <a:p>
            <a:r>
              <a:rPr lang="en-US"/>
              <a:t>-1</a:t>
            </a:r>
            <a:endParaRPr lang="en-US" dirty="0"/>
          </a:p>
        </p:txBody>
      </p:sp>
      <p:sp>
        <p:nvSpPr>
          <p:cNvPr id="57" name="TextBox 56">
            <a:extLst>
              <a:ext uri="{FF2B5EF4-FFF2-40B4-BE49-F238E27FC236}">
                <a16:creationId xmlns:a16="http://schemas.microsoft.com/office/drawing/2014/main" id="{331CBE74-1B45-4D0A-9C7E-29C12BEBAFC3}"/>
              </a:ext>
            </a:extLst>
          </p:cNvPr>
          <p:cNvSpPr txBox="1"/>
          <p:nvPr/>
        </p:nvSpPr>
        <p:spPr>
          <a:xfrm>
            <a:off x="9537911" y="2637504"/>
            <a:ext cx="404278" cy="369332"/>
          </a:xfrm>
          <a:prstGeom prst="rect">
            <a:avLst/>
          </a:prstGeom>
          <a:noFill/>
        </p:spPr>
        <p:txBody>
          <a:bodyPr wrap="none" rtlCol="0">
            <a:spAutoFit/>
          </a:bodyPr>
          <a:lstStyle/>
          <a:p>
            <a:r>
              <a:rPr lang="en-US"/>
              <a:t>-1</a:t>
            </a:r>
            <a:endParaRPr lang="en-US" dirty="0"/>
          </a:p>
        </p:txBody>
      </p:sp>
      <p:sp>
        <p:nvSpPr>
          <p:cNvPr id="58" name="TextBox 57">
            <a:extLst>
              <a:ext uri="{FF2B5EF4-FFF2-40B4-BE49-F238E27FC236}">
                <a16:creationId xmlns:a16="http://schemas.microsoft.com/office/drawing/2014/main" id="{7CE68BFA-3ED6-49B9-A3C6-F515B27178D5}"/>
              </a:ext>
            </a:extLst>
          </p:cNvPr>
          <p:cNvSpPr txBox="1"/>
          <p:nvPr/>
        </p:nvSpPr>
        <p:spPr>
          <a:xfrm>
            <a:off x="10397312" y="2631400"/>
            <a:ext cx="404278"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8D1FD0C0-A89B-4BD3-A97C-5CEB8C92A311}"/>
              </a:ext>
            </a:extLst>
          </p:cNvPr>
          <p:cNvSpPr txBox="1"/>
          <p:nvPr/>
        </p:nvSpPr>
        <p:spPr>
          <a:xfrm>
            <a:off x="8720966" y="3990435"/>
            <a:ext cx="404278" cy="369332"/>
          </a:xfrm>
          <a:prstGeom prst="rect">
            <a:avLst/>
          </a:prstGeom>
          <a:noFill/>
        </p:spPr>
        <p:txBody>
          <a:bodyPr wrap="none" rtlCol="0">
            <a:spAutoFit/>
          </a:bodyPr>
          <a:lstStyle/>
          <a:p>
            <a:r>
              <a:rPr lang="en-US" dirty="0"/>
              <a:t>-1</a:t>
            </a:r>
          </a:p>
        </p:txBody>
      </p:sp>
      <p:sp>
        <p:nvSpPr>
          <p:cNvPr id="63" name="TextBox 62">
            <a:extLst>
              <a:ext uri="{FF2B5EF4-FFF2-40B4-BE49-F238E27FC236}">
                <a16:creationId xmlns:a16="http://schemas.microsoft.com/office/drawing/2014/main" id="{27A4E97E-9D85-429C-9CD6-289666B958F4}"/>
              </a:ext>
            </a:extLst>
          </p:cNvPr>
          <p:cNvSpPr txBox="1"/>
          <p:nvPr/>
        </p:nvSpPr>
        <p:spPr>
          <a:xfrm>
            <a:off x="9314744" y="4704373"/>
            <a:ext cx="404278"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ED81FF2F-E0AA-4D7A-89D5-619FA207D2EC}"/>
              </a:ext>
            </a:extLst>
          </p:cNvPr>
          <p:cNvSpPr txBox="1"/>
          <p:nvPr/>
        </p:nvSpPr>
        <p:spPr>
          <a:xfrm>
            <a:off x="9696767" y="5573856"/>
            <a:ext cx="404278"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E1A3A3FC-E579-4D5C-9F37-AD84B10046B1}"/>
              </a:ext>
            </a:extLst>
          </p:cNvPr>
          <p:cNvSpPr txBox="1"/>
          <p:nvPr/>
        </p:nvSpPr>
        <p:spPr>
          <a:xfrm>
            <a:off x="10533895" y="5620659"/>
            <a:ext cx="404278" cy="369332"/>
          </a:xfrm>
          <a:prstGeom prst="rect">
            <a:avLst/>
          </a:prstGeom>
          <a:noFill/>
        </p:spPr>
        <p:txBody>
          <a:bodyPr wrap="none" rtlCol="0">
            <a:spAutoFit/>
          </a:bodyPr>
          <a:lstStyle/>
          <a:p>
            <a:r>
              <a:rPr lang="en-US" dirty="0"/>
              <a:t>-1</a:t>
            </a:r>
          </a:p>
        </p:txBody>
      </p:sp>
      <p:sp>
        <p:nvSpPr>
          <p:cNvPr id="66" name="Oval 65">
            <a:extLst>
              <a:ext uri="{FF2B5EF4-FFF2-40B4-BE49-F238E27FC236}">
                <a16:creationId xmlns:a16="http://schemas.microsoft.com/office/drawing/2014/main" id="{C8353E96-4093-427F-AC6C-8B4D971DA011}"/>
              </a:ext>
            </a:extLst>
          </p:cNvPr>
          <p:cNvSpPr/>
          <p:nvPr/>
        </p:nvSpPr>
        <p:spPr>
          <a:xfrm>
            <a:off x="7761373" y="45104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81DF1038-4868-4689-B1DE-68645F4B357A}"/>
              </a:ext>
            </a:extLst>
          </p:cNvPr>
          <p:cNvSpPr txBox="1"/>
          <p:nvPr/>
        </p:nvSpPr>
        <p:spPr>
          <a:xfrm>
            <a:off x="7176047" y="162899"/>
            <a:ext cx="787395" cy="338554"/>
          </a:xfrm>
          <a:prstGeom prst="rect">
            <a:avLst/>
          </a:prstGeom>
          <a:noFill/>
        </p:spPr>
        <p:txBody>
          <a:bodyPr wrap="none" rtlCol="0">
            <a:spAutoFit/>
          </a:bodyPr>
          <a:lstStyle/>
          <a:p>
            <a:r>
              <a:rPr lang="en-US" sz="1600" b="1" dirty="0"/>
              <a:t>Height</a:t>
            </a:r>
          </a:p>
        </p:txBody>
      </p:sp>
    </p:spTree>
    <p:extLst>
      <p:ext uri="{BB962C8B-B14F-4D97-AF65-F5344CB8AC3E}">
        <p14:creationId xmlns:p14="http://schemas.microsoft.com/office/powerpoint/2010/main" val="371363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Code for height(Node n)</a:t>
            </a:r>
          </a:p>
        </p:txBody>
      </p:sp>
      <p:sp>
        <p:nvSpPr>
          <p:cNvPr id="8" name="TextBox 7">
            <a:extLst>
              <a:ext uri="{FF2B5EF4-FFF2-40B4-BE49-F238E27FC236}">
                <a16:creationId xmlns:a16="http://schemas.microsoft.com/office/drawing/2014/main" id="{EE14A7DB-5672-4495-9E21-70206F20F86A}"/>
              </a:ext>
            </a:extLst>
          </p:cNvPr>
          <p:cNvSpPr txBox="1"/>
          <p:nvPr/>
        </p:nvSpPr>
        <p:spPr>
          <a:xfrm>
            <a:off x="2208213" y="1647069"/>
            <a:ext cx="7507287"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This will calculate the height of a node n recursively.</a:t>
            </a:r>
          </a:p>
        </p:txBody>
      </p:sp>
      <p:sp>
        <p:nvSpPr>
          <p:cNvPr id="9" name="Rectangle 3">
            <a:extLst>
              <a:ext uri="{FF2B5EF4-FFF2-40B4-BE49-F238E27FC236}">
                <a16:creationId xmlns:a16="http://schemas.microsoft.com/office/drawing/2014/main" id="{CFE6ADDC-EBE4-4618-88CF-33EE1A425AF0}"/>
              </a:ext>
            </a:extLst>
          </p:cNvPr>
          <p:cNvSpPr>
            <a:spLocks noChangeArrowheads="1"/>
          </p:cNvSpPr>
          <p:nvPr/>
        </p:nvSpPr>
        <p:spPr bwMode="auto">
          <a:xfrm>
            <a:off x="2208213" y="2158254"/>
            <a:ext cx="680186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200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sz="200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982479D-26A4-4D1E-932D-67E3CD37DAC6}"/>
                  </a:ext>
                </a:extLst>
              </p14:cNvPr>
              <p14:cNvContentPartPr/>
              <p14:nvPr/>
            </p14:nvContentPartPr>
            <p14:xfrm>
              <a:off x="1750320" y="2563920"/>
              <a:ext cx="458280" cy="1944000"/>
            </p14:xfrm>
          </p:contentPart>
        </mc:Choice>
        <mc:Fallback xmlns="">
          <p:pic>
            <p:nvPicPr>
              <p:cNvPr id="3" name="Ink 2">
                <a:extLst>
                  <a:ext uri="{FF2B5EF4-FFF2-40B4-BE49-F238E27FC236}">
                    <a16:creationId xmlns:a16="http://schemas.microsoft.com/office/drawing/2014/main" id="{B982479D-26A4-4D1E-932D-67E3CD37DAC6}"/>
                  </a:ext>
                </a:extLst>
              </p:cNvPr>
              <p:cNvPicPr/>
              <p:nvPr/>
            </p:nvPicPr>
            <p:blipFill>
              <a:blip r:embed="rId3"/>
              <a:stretch>
                <a:fillRect/>
              </a:stretch>
            </p:blipFill>
            <p:spPr>
              <a:xfrm>
                <a:off x="1740960" y="2554560"/>
                <a:ext cx="477000" cy="1962720"/>
              </a:xfrm>
              <a:prstGeom prst="rect">
                <a:avLst/>
              </a:prstGeom>
            </p:spPr>
          </p:pic>
        </mc:Fallback>
      </mc:AlternateContent>
    </p:spTree>
    <p:extLst>
      <p:ext uri="{BB962C8B-B14F-4D97-AF65-F5344CB8AC3E}">
        <p14:creationId xmlns:p14="http://schemas.microsoft.com/office/powerpoint/2010/main" val="375574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1425390"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height(B)</a:t>
            </a:r>
          </a:p>
        </p:txBody>
      </p:sp>
      <p:sp>
        <p:nvSpPr>
          <p:cNvPr id="33" name="Arrow: Right 32">
            <a:extLst>
              <a:ext uri="{FF2B5EF4-FFF2-40B4-BE49-F238E27FC236}">
                <a16:creationId xmlns:a16="http://schemas.microsoft.com/office/drawing/2014/main" id="{F4C25C60-1DB2-4124-B360-15B5988695C5}"/>
              </a:ext>
            </a:extLst>
          </p:cNvPr>
          <p:cNvSpPr/>
          <p:nvPr/>
        </p:nvSpPr>
        <p:spPr>
          <a:xfrm>
            <a:off x="5345723" y="1804155"/>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635C2FC0-CD0D-4F06-8744-AEA5DFA00D8A}"/>
              </a:ext>
            </a:extLst>
          </p:cNvPr>
          <p:cNvSpPr/>
          <p:nvPr/>
        </p:nvSpPr>
        <p:spPr>
          <a:xfrm>
            <a:off x="5363307" y="3964654"/>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338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leftHeight</a:t>
            </a:r>
            <a:r>
              <a:rPr lang="en-US" b="1" dirty="0">
                <a:latin typeface="Courier New" panose="02070309020205020404" pitchFamily="49" charset="0"/>
                <a:cs typeface="Courier New" panose="02070309020205020404" pitchFamily="49" charset="0"/>
              </a:rPr>
              <a:t> = height(A)</a:t>
            </a:r>
          </a:p>
        </p:txBody>
      </p:sp>
      <p:sp>
        <p:nvSpPr>
          <p:cNvPr id="33" name="Arrow: Right 32">
            <a:extLst>
              <a:ext uri="{FF2B5EF4-FFF2-40B4-BE49-F238E27FC236}">
                <a16:creationId xmlns:a16="http://schemas.microsoft.com/office/drawing/2014/main" id="{F4C25C60-1DB2-4124-B360-15B5988695C5}"/>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8C382130-AF42-42F0-99B1-33AF86E567CB}"/>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46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33" name="Arrow: Right 32">
            <a:extLst>
              <a:ext uri="{FF2B5EF4-FFF2-40B4-BE49-F238E27FC236}">
                <a16:creationId xmlns:a16="http://schemas.microsoft.com/office/drawing/2014/main" id="{F4C25C60-1DB2-4124-B360-15B5988695C5}"/>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1425390"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height(A)</a:t>
            </a:r>
          </a:p>
        </p:txBody>
      </p:sp>
      <p:sp>
        <p:nvSpPr>
          <p:cNvPr id="16" name="Arrow: Right 15">
            <a:extLst>
              <a:ext uri="{FF2B5EF4-FFF2-40B4-BE49-F238E27FC236}">
                <a16:creationId xmlns:a16="http://schemas.microsoft.com/office/drawing/2014/main" id="{5C8F6B87-5318-41FE-9983-7E4BCB93211D}"/>
              </a:ext>
            </a:extLst>
          </p:cNvPr>
          <p:cNvSpPr/>
          <p:nvPr/>
        </p:nvSpPr>
        <p:spPr>
          <a:xfrm>
            <a:off x="5331512" y="178308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F5F9129-7C1D-4C76-A8E5-B7A2A0FABF22}"/>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C5387492-63BE-43E4-ABB4-C68058718067}"/>
              </a:ext>
            </a:extLst>
          </p:cNvPr>
          <p:cNvSpPr/>
          <p:nvPr/>
        </p:nvSpPr>
        <p:spPr>
          <a:xfrm>
            <a:off x="5729533" y="4635054"/>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0064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33" name="Arrow: Right 32">
            <a:extLst>
              <a:ext uri="{FF2B5EF4-FFF2-40B4-BE49-F238E27FC236}">
                <a16:creationId xmlns:a16="http://schemas.microsoft.com/office/drawing/2014/main" id="{F4C25C60-1DB2-4124-B360-15B5988695C5}"/>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3906839"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leftHeight</a:t>
            </a:r>
            <a:r>
              <a:rPr lang="en-US" b="1" dirty="0">
                <a:latin typeface="Courier New" panose="02070309020205020404" pitchFamily="49" charset="0"/>
                <a:cs typeface="Courier New" panose="02070309020205020404" pitchFamily="49" charset="0"/>
              </a:rPr>
              <a:t> = height(null)</a:t>
            </a:r>
          </a:p>
        </p:txBody>
      </p:sp>
      <p:sp>
        <p:nvSpPr>
          <p:cNvPr id="16" name="Arrow: Right 15">
            <a:extLst>
              <a:ext uri="{FF2B5EF4-FFF2-40B4-BE49-F238E27FC236}">
                <a16:creationId xmlns:a16="http://schemas.microsoft.com/office/drawing/2014/main" id="{5C8F6B87-5318-41FE-9983-7E4BCB93211D}"/>
              </a:ext>
            </a:extLst>
          </p:cNvPr>
          <p:cNvSpPr/>
          <p:nvPr/>
        </p:nvSpPr>
        <p:spPr>
          <a:xfrm>
            <a:off x="5242714" y="2953397"/>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89DDA78-6101-41EE-8C78-33A6AF45A0BA}"/>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809BF05-4E05-433F-B216-8EB68860FFD8}"/>
              </a:ext>
            </a:extLst>
          </p:cNvPr>
          <p:cNvSpPr/>
          <p:nvPr/>
        </p:nvSpPr>
        <p:spPr>
          <a:xfrm>
            <a:off x="6104671" y="48607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07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3906839"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height(null)</a:t>
            </a:r>
          </a:p>
        </p:txBody>
      </p:sp>
      <p:sp>
        <p:nvSpPr>
          <p:cNvPr id="19" name="Arrow: Right 18">
            <a:extLst>
              <a:ext uri="{FF2B5EF4-FFF2-40B4-BE49-F238E27FC236}">
                <a16:creationId xmlns:a16="http://schemas.microsoft.com/office/drawing/2014/main" id="{6EB21B9E-502B-4C2B-9C9D-5958879D0305}"/>
              </a:ext>
            </a:extLst>
          </p:cNvPr>
          <p:cNvSpPr/>
          <p:nvPr/>
        </p:nvSpPr>
        <p:spPr>
          <a:xfrm>
            <a:off x="5391021" y="1789524"/>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242714" y="2953397"/>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24818E-F89B-40D0-BC5B-7C0BABB29191}"/>
              </a:ext>
            </a:extLst>
          </p:cNvPr>
          <p:cNvSpPr txBox="1"/>
          <p:nvPr/>
        </p:nvSpPr>
        <p:spPr>
          <a:xfrm>
            <a:off x="6261467" y="5186373"/>
            <a:ext cx="1838965"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height(null)</a:t>
            </a:r>
          </a:p>
        </p:txBody>
      </p:sp>
      <p:sp>
        <p:nvSpPr>
          <p:cNvPr id="27" name="Arrow: Right 26">
            <a:extLst>
              <a:ext uri="{FF2B5EF4-FFF2-40B4-BE49-F238E27FC236}">
                <a16:creationId xmlns:a16="http://schemas.microsoft.com/office/drawing/2014/main" id="{6203F524-86AB-4AAF-A460-B3654EE6D6BA}"/>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3323D5B-B7EF-4CA8-B468-D065DEDCF01B}"/>
              </a:ext>
            </a:extLst>
          </p:cNvPr>
          <p:cNvSpPr/>
          <p:nvPr/>
        </p:nvSpPr>
        <p:spPr>
          <a:xfrm>
            <a:off x="6104671" y="48607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DC9F871D-9E22-4D3B-BBCD-173ABEF81E3C}"/>
              </a:ext>
            </a:extLst>
          </p:cNvPr>
          <p:cNvSpPr/>
          <p:nvPr/>
        </p:nvSpPr>
        <p:spPr>
          <a:xfrm>
            <a:off x="5750491" y="5225765"/>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1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3906839"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height(null)</a:t>
            </a:r>
          </a:p>
        </p:txBody>
      </p:sp>
      <p:sp>
        <p:nvSpPr>
          <p:cNvPr id="19" name="Arrow: Right 18">
            <a:extLst>
              <a:ext uri="{FF2B5EF4-FFF2-40B4-BE49-F238E27FC236}">
                <a16:creationId xmlns:a16="http://schemas.microsoft.com/office/drawing/2014/main" id="{6EB21B9E-502B-4C2B-9C9D-5958879D0305}"/>
              </a:ext>
            </a:extLst>
          </p:cNvPr>
          <p:cNvSpPr/>
          <p:nvPr/>
        </p:nvSpPr>
        <p:spPr>
          <a:xfrm>
            <a:off x="5448419" y="2229306"/>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242714" y="2953397"/>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24818E-F89B-40D0-BC5B-7C0BABB29191}"/>
              </a:ext>
            </a:extLst>
          </p:cNvPr>
          <p:cNvSpPr txBox="1"/>
          <p:nvPr/>
        </p:nvSpPr>
        <p:spPr>
          <a:xfrm>
            <a:off x="6261467" y="5186373"/>
            <a:ext cx="1838965"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 -1</a:t>
            </a:r>
          </a:p>
        </p:txBody>
      </p:sp>
      <p:sp>
        <p:nvSpPr>
          <p:cNvPr id="20" name="Arrow: Right 19">
            <a:extLst>
              <a:ext uri="{FF2B5EF4-FFF2-40B4-BE49-F238E27FC236}">
                <a16:creationId xmlns:a16="http://schemas.microsoft.com/office/drawing/2014/main" id="{B84C69B7-9FEC-4309-A0AE-A21C27082A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67AFC840-6869-42D1-9B64-0A3FB6FB61AF}"/>
              </a:ext>
            </a:extLst>
          </p:cNvPr>
          <p:cNvSpPr/>
          <p:nvPr/>
        </p:nvSpPr>
        <p:spPr>
          <a:xfrm>
            <a:off x="6104671" y="48607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8CFE7EE-A4F4-4659-B7D5-8FEFD87E6915}"/>
              </a:ext>
            </a:extLst>
          </p:cNvPr>
          <p:cNvSpPr/>
          <p:nvPr/>
        </p:nvSpPr>
        <p:spPr>
          <a:xfrm>
            <a:off x="6104671" y="5559321"/>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896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2528256"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leftHeight</a:t>
            </a:r>
            <a:r>
              <a:rPr lang="en-US" b="1" dirty="0">
                <a:latin typeface="Courier New" panose="02070309020205020404" pitchFamily="49" charset="0"/>
                <a:cs typeface="Courier New" panose="02070309020205020404" pitchFamily="49" charset="0"/>
              </a:rPr>
              <a:t> = -1</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242714" y="2953397"/>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104671" y="48607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338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4044697"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rightHeight</a:t>
            </a:r>
            <a:r>
              <a:rPr lang="en-US" b="1" dirty="0">
                <a:latin typeface="Courier New" panose="02070309020205020404" pitchFamily="49" charset="0"/>
                <a:cs typeface="Courier New" panose="02070309020205020404" pitchFamily="49" charset="0"/>
              </a:rPr>
              <a:t> = height(null)</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331512" y="315711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096000" y="51629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21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6741-E835-43D8-B0F9-C9FC0E54ED63}"/>
              </a:ext>
            </a:extLst>
          </p:cNvPr>
          <p:cNvSpPr>
            <a:spLocks noGrp="1"/>
          </p:cNvSpPr>
          <p:nvPr>
            <p:ph type="title"/>
          </p:nvPr>
        </p:nvSpPr>
        <p:spPr/>
        <p:txBody>
          <a:bodyPr/>
          <a:lstStyle/>
          <a:p>
            <a:r>
              <a:rPr lang="en-US" dirty="0"/>
              <a:t>Feedback </a:t>
            </a:r>
            <a:r>
              <a:rPr lang="en-US" dirty="0">
                <a:highlight>
                  <a:srgbClr val="00FF00"/>
                </a:highlight>
              </a:rPr>
              <a:t>(Pros)</a:t>
            </a:r>
          </a:p>
        </p:txBody>
      </p:sp>
      <p:sp>
        <p:nvSpPr>
          <p:cNvPr id="4" name="Content Placeholder 3">
            <a:extLst>
              <a:ext uri="{FF2B5EF4-FFF2-40B4-BE49-F238E27FC236}">
                <a16:creationId xmlns:a16="http://schemas.microsoft.com/office/drawing/2014/main" id="{668E3336-8995-4562-B862-184677CE747D}"/>
              </a:ext>
            </a:extLst>
          </p:cNvPr>
          <p:cNvSpPr>
            <a:spLocks noGrp="1"/>
          </p:cNvSpPr>
          <p:nvPr>
            <p:ph sz="half" idx="1"/>
          </p:nvPr>
        </p:nvSpPr>
        <p:spPr/>
        <p:txBody>
          <a:bodyPr/>
          <a:lstStyle/>
          <a:p>
            <a:r>
              <a:rPr lang="en-US" dirty="0"/>
              <a:t>Detailed, Step-by-Step slides and visuals</a:t>
            </a:r>
          </a:p>
          <a:p>
            <a:r>
              <a:rPr lang="en-US" dirty="0"/>
              <a:t>Practice Questions in slides</a:t>
            </a:r>
          </a:p>
          <a:p>
            <a:r>
              <a:rPr lang="en-US" dirty="0"/>
              <a:t>Nice music</a:t>
            </a:r>
          </a:p>
          <a:p>
            <a:r>
              <a:rPr lang="en-US" dirty="0"/>
              <a:t>Easy to follow explanations</a:t>
            </a:r>
          </a:p>
          <a:p>
            <a:endParaRPr lang="en-US" dirty="0"/>
          </a:p>
        </p:txBody>
      </p:sp>
      <p:sp>
        <p:nvSpPr>
          <p:cNvPr id="5" name="Content Placeholder 4">
            <a:extLst>
              <a:ext uri="{FF2B5EF4-FFF2-40B4-BE49-F238E27FC236}">
                <a16:creationId xmlns:a16="http://schemas.microsoft.com/office/drawing/2014/main" id="{4B17E1BE-8DBE-4910-A0CA-9828B9D97E72}"/>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050170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4044697"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height(null)</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331512" y="315711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096000" y="51629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A22DA7D-DF8E-428F-BDA9-E6F54B13715B}"/>
              </a:ext>
            </a:extLst>
          </p:cNvPr>
          <p:cNvSpPr/>
          <p:nvPr/>
        </p:nvSpPr>
        <p:spPr>
          <a:xfrm>
            <a:off x="5331512" y="1796663"/>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F011A97-F4D2-4C65-A0BE-3F6541985C07}"/>
              </a:ext>
            </a:extLst>
          </p:cNvPr>
          <p:cNvSpPr txBox="1"/>
          <p:nvPr/>
        </p:nvSpPr>
        <p:spPr>
          <a:xfrm>
            <a:off x="6295232" y="5463372"/>
            <a:ext cx="1838965"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height(null)</a:t>
            </a:r>
          </a:p>
        </p:txBody>
      </p:sp>
      <p:sp>
        <p:nvSpPr>
          <p:cNvPr id="27" name="Arrow: Right 26">
            <a:extLst>
              <a:ext uri="{FF2B5EF4-FFF2-40B4-BE49-F238E27FC236}">
                <a16:creationId xmlns:a16="http://schemas.microsoft.com/office/drawing/2014/main" id="{E7A8F392-2F8A-4EF5-948E-339C4BA8EED6}"/>
              </a:ext>
            </a:extLst>
          </p:cNvPr>
          <p:cNvSpPr/>
          <p:nvPr/>
        </p:nvSpPr>
        <p:spPr>
          <a:xfrm>
            <a:off x="5829240" y="5509815"/>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95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4044697"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height(null)</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331512" y="315711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096000" y="51629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A22DA7D-DF8E-428F-BDA9-E6F54B13715B}"/>
              </a:ext>
            </a:extLst>
          </p:cNvPr>
          <p:cNvSpPr/>
          <p:nvPr/>
        </p:nvSpPr>
        <p:spPr>
          <a:xfrm>
            <a:off x="5360212" y="2176206"/>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F011A97-F4D2-4C65-A0BE-3F6541985C07}"/>
              </a:ext>
            </a:extLst>
          </p:cNvPr>
          <p:cNvSpPr txBox="1"/>
          <p:nvPr/>
        </p:nvSpPr>
        <p:spPr>
          <a:xfrm>
            <a:off x="6295232" y="5463372"/>
            <a:ext cx="1838965"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 -1</a:t>
            </a:r>
          </a:p>
        </p:txBody>
      </p:sp>
      <p:sp>
        <p:nvSpPr>
          <p:cNvPr id="27" name="Arrow: Right 26">
            <a:extLst>
              <a:ext uri="{FF2B5EF4-FFF2-40B4-BE49-F238E27FC236}">
                <a16:creationId xmlns:a16="http://schemas.microsoft.com/office/drawing/2014/main" id="{E7A8F392-2F8A-4EF5-948E-339C4BA8EED6}"/>
              </a:ext>
            </a:extLst>
          </p:cNvPr>
          <p:cNvSpPr/>
          <p:nvPr/>
        </p:nvSpPr>
        <p:spPr>
          <a:xfrm>
            <a:off x="6091725" y="5786537"/>
            <a:ext cx="465992" cy="2274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547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2666114"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rightHeight</a:t>
            </a:r>
            <a:r>
              <a:rPr lang="en-US" b="1" dirty="0">
                <a:latin typeface="Courier New" panose="02070309020205020404" pitchFamily="49" charset="0"/>
                <a:cs typeface="Courier New" panose="02070309020205020404" pitchFamily="49" charset="0"/>
              </a:rPr>
              <a:t> = -1</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331512" y="315711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096000" y="5162919"/>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07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3493264"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 max(-1, -1) + 1</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331512" y="342900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119325" y="546444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2584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2666114"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return </a:t>
            </a:r>
            <a:r>
              <a:rPr lang="en-US" b="1"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+ 1</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331512" y="342900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119325" y="546444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178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493264"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height(A)</a:t>
            </a:r>
          </a:p>
        </p:txBody>
      </p:sp>
      <p:sp>
        <p:nvSpPr>
          <p:cNvPr id="15" name="TextBox 14">
            <a:extLst>
              <a:ext uri="{FF2B5EF4-FFF2-40B4-BE49-F238E27FC236}">
                <a16:creationId xmlns:a16="http://schemas.microsoft.com/office/drawing/2014/main" id="{E24F28F0-2255-4B16-9F70-C9A875F28DAE}"/>
              </a:ext>
            </a:extLst>
          </p:cNvPr>
          <p:cNvSpPr txBox="1"/>
          <p:nvPr/>
        </p:nvSpPr>
        <p:spPr>
          <a:xfrm>
            <a:off x="6261468" y="4540042"/>
            <a:ext cx="2666114"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height(A)</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return </a:t>
            </a:r>
            <a:r>
              <a:rPr lang="en-US" b="1" dirty="0">
                <a:latin typeface="Courier New" panose="02070309020205020404" pitchFamily="49" charset="0"/>
                <a:cs typeface="Courier New" panose="02070309020205020404" pitchFamily="49" charset="0"/>
              </a:rPr>
              <a:t>0</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3C73FB-B426-44D9-BF6D-669D075D90AA}"/>
              </a:ext>
            </a:extLst>
          </p:cNvPr>
          <p:cNvSpPr/>
          <p:nvPr/>
        </p:nvSpPr>
        <p:spPr>
          <a:xfrm>
            <a:off x="5331512" y="342900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2E5E70D-DFC8-422F-8447-D94B036FDE11}"/>
              </a:ext>
            </a:extLst>
          </p:cNvPr>
          <p:cNvSpPr/>
          <p:nvPr/>
        </p:nvSpPr>
        <p:spPr>
          <a:xfrm>
            <a:off x="6119325" y="5464440"/>
            <a:ext cx="465992" cy="22744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49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2390398"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leftHeight</a:t>
            </a:r>
            <a:r>
              <a:rPr lang="en-US" b="1" dirty="0">
                <a:latin typeface="Courier New" panose="02070309020205020404" pitchFamily="49" charset="0"/>
                <a:cs typeface="Courier New" panose="02070309020205020404" pitchFamily="49" charset="0"/>
              </a:rPr>
              <a:t> = 0</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2856429"/>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21687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AB2255-9C78-4372-B730-1761F7A43244}"/>
              </a:ext>
            </a:extLst>
          </p:cNvPr>
          <p:cNvSpPr txBox="1"/>
          <p:nvPr/>
        </p:nvSpPr>
        <p:spPr>
          <a:xfrm>
            <a:off x="2159888" y="2381479"/>
            <a:ext cx="319318" cy="369332"/>
          </a:xfrm>
          <a:prstGeom prst="rect">
            <a:avLst/>
          </a:prstGeom>
          <a:noFill/>
        </p:spPr>
        <p:txBody>
          <a:bodyPr wrap="none" rtlCol="0">
            <a:spAutoFit/>
          </a:bodyPr>
          <a:lstStyle/>
          <a:p>
            <a:r>
              <a:rPr lang="en-US" b="1" dirty="0"/>
              <a:t>0</a:t>
            </a:r>
          </a:p>
        </p:txBody>
      </p:sp>
    </p:spTree>
    <p:extLst>
      <p:ext uri="{BB962C8B-B14F-4D97-AF65-F5344CB8AC3E}">
        <p14:creationId xmlns:p14="http://schemas.microsoft.com/office/powerpoint/2010/main" val="2441892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631122"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rightHeight</a:t>
            </a:r>
            <a:r>
              <a:rPr lang="en-US" b="1" dirty="0">
                <a:latin typeface="Courier New" panose="02070309020205020404" pitchFamily="49" charset="0"/>
                <a:cs typeface="Courier New" panose="02070309020205020404" pitchFamily="49" charset="0"/>
              </a:rPr>
              <a:t> = height(C)</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312416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52460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AB2255-9C78-4372-B730-1761F7A43244}"/>
              </a:ext>
            </a:extLst>
          </p:cNvPr>
          <p:cNvSpPr txBox="1"/>
          <p:nvPr/>
        </p:nvSpPr>
        <p:spPr>
          <a:xfrm>
            <a:off x="2159888" y="2381479"/>
            <a:ext cx="319318"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2706276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2528256"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1</a:t>
            </a:r>
          </a:p>
        </p:txBody>
      </p:sp>
      <p:sp>
        <p:nvSpPr>
          <p:cNvPr id="22" name="Arrow: Right 21">
            <a:extLst>
              <a:ext uri="{FF2B5EF4-FFF2-40B4-BE49-F238E27FC236}">
                <a16:creationId xmlns:a16="http://schemas.microsoft.com/office/drawing/2014/main" id="{A123A67D-D212-4AAC-AE2C-9C6FEE01CF21}"/>
              </a:ext>
            </a:extLst>
          </p:cNvPr>
          <p:cNvSpPr/>
          <p:nvPr/>
        </p:nvSpPr>
        <p:spPr>
          <a:xfrm>
            <a:off x="5331512" y="312416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524606"/>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AB2255-9C78-4372-B730-1761F7A43244}"/>
              </a:ext>
            </a:extLst>
          </p:cNvPr>
          <p:cNvSpPr txBox="1"/>
          <p:nvPr/>
        </p:nvSpPr>
        <p:spPr>
          <a:xfrm>
            <a:off x="2159888" y="2381479"/>
            <a:ext cx="319318"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2B7D2370-D85E-4FAA-BC19-94E5B9A4C1AA}"/>
              </a:ext>
            </a:extLst>
          </p:cNvPr>
          <p:cNvSpPr txBox="1"/>
          <p:nvPr/>
        </p:nvSpPr>
        <p:spPr>
          <a:xfrm>
            <a:off x="3344261" y="2434037"/>
            <a:ext cx="319318"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27293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3217547"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 max(0, 1) + 1</a:t>
            </a:r>
          </a:p>
        </p:txBody>
      </p:sp>
      <p:sp>
        <p:nvSpPr>
          <p:cNvPr id="22" name="Arrow: Right 21">
            <a:extLst>
              <a:ext uri="{FF2B5EF4-FFF2-40B4-BE49-F238E27FC236}">
                <a16:creationId xmlns:a16="http://schemas.microsoft.com/office/drawing/2014/main" id="{A123A67D-D212-4AAC-AE2C-9C6FEE01CF21}"/>
              </a:ext>
            </a:extLst>
          </p:cNvPr>
          <p:cNvSpPr/>
          <p:nvPr/>
        </p:nvSpPr>
        <p:spPr>
          <a:xfrm>
            <a:off x="5334595" y="343516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80007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AB2255-9C78-4372-B730-1761F7A43244}"/>
              </a:ext>
            </a:extLst>
          </p:cNvPr>
          <p:cNvSpPr txBox="1"/>
          <p:nvPr/>
        </p:nvSpPr>
        <p:spPr>
          <a:xfrm>
            <a:off x="2159888" y="2381479"/>
            <a:ext cx="319318"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9290F217-47B1-4C76-9B41-8C3B70959814}"/>
              </a:ext>
            </a:extLst>
          </p:cNvPr>
          <p:cNvSpPr txBox="1"/>
          <p:nvPr/>
        </p:nvSpPr>
        <p:spPr>
          <a:xfrm>
            <a:off x="3344261" y="2434037"/>
            <a:ext cx="319318"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35986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6741-E835-43D8-B0F9-C9FC0E54ED63}"/>
              </a:ext>
            </a:extLst>
          </p:cNvPr>
          <p:cNvSpPr>
            <a:spLocks noGrp="1"/>
          </p:cNvSpPr>
          <p:nvPr>
            <p:ph type="title"/>
          </p:nvPr>
        </p:nvSpPr>
        <p:spPr/>
        <p:txBody>
          <a:bodyPr/>
          <a:lstStyle/>
          <a:p>
            <a:r>
              <a:rPr lang="en-US" dirty="0"/>
              <a:t>Feedback </a:t>
            </a:r>
            <a:r>
              <a:rPr lang="en-US" dirty="0">
                <a:highlight>
                  <a:srgbClr val="FF0000"/>
                </a:highlight>
              </a:rPr>
              <a:t>(Work-</a:t>
            </a:r>
            <a:r>
              <a:rPr lang="en-US" dirty="0" err="1">
                <a:highlight>
                  <a:srgbClr val="FF0000"/>
                </a:highlight>
              </a:rPr>
              <a:t>ons</a:t>
            </a:r>
            <a:r>
              <a:rPr lang="en-US" dirty="0">
                <a:highlight>
                  <a:srgbClr val="FF0000"/>
                </a:highlight>
              </a:rPr>
              <a:t>)</a:t>
            </a:r>
          </a:p>
        </p:txBody>
      </p:sp>
      <p:sp>
        <p:nvSpPr>
          <p:cNvPr id="4" name="Content Placeholder 3">
            <a:extLst>
              <a:ext uri="{FF2B5EF4-FFF2-40B4-BE49-F238E27FC236}">
                <a16:creationId xmlns:a16="http://schemas.microsoft.com/office/drawing/2014/main" id="{668E3336-8995-4562-B862-184677CE747D}"/>
              </a:ext>
            </a:extLst>
          </p:cNvPr>
          <p:cNvSpPr>
            <a:spLocks noGrp="1"/>
          </p:cNvSpPr>
          <p:nvPr>
            <p:ph sz="half" idx="1"/>
          </p:nvPr>
        </p:nvSpPr>
        <p:spPr/>
        <p:txBody>
          <a:bodyPr/>
          <a:lstStyle/>
          <a:p>
            <a:r>
              <a:rPr lang="en-US" dirty="0"/>
              <a:t>Louder (mumble mumble)</a:t>
            </a:r>
          </a:p>
          <a:p>
            <a:r>
              <a:rPr lang="en-US" dirty="0"/>
              <a:t>Slower Pacing (for writing)</a:t>
            </a:r>
          </a:p>
          <a:p>
            <a:r>
              <a:rPr lang="en-US" dirty="0"/>
              <a:t>Pseudo-code</a:t>
            </a:r>
          </a:p>
          <a:p>
            <a:r>
              <a:rPr lang="en-US" dirty="0"/>
              <a:t>Interactive Activities</a:t>
            </a:r>
          </a:p>
          <a:p>
            <a:r>
              <a:rPr lang="en-US" dirty="0"/>
              <a:t>Real-life Examples</a:t>
            </a:r>
          </a:p>
          <a:p>
            <a:r>
              <a:rPr lang="en-US" dirty="0"/>
              <a:t>More frequent breaks</a:t>
            </a:r>
          </a:p>
          <a:p>
            <a:r>
              <a:rPr lang="en-US" dirty="0"/>
              <a:t>Other stuff too.</a:t>
            </a:r>
          </a:p>
        </p:txBody>
      </p:sp>
      <p:sp>
        <p:nvSpPr>
          <p:cNvPr id="5" name="Content Placeholder 4">
            <a:extLst>
              <a:ext uri="{FF2B5EF4-FFF2-40B4-BE49-F238E27FC236}">
                <a16:creationId xmlns:a16="http://schemas.microsoft.com/office/drawing/2014/main" id="{4B17E1BE-8DBE-4910-A0CA-9828B9D97E72}"/>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238846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2528256"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return </a:t>
            </a:r>
            <a:r>
              <a:rPr lang="en-US" b="1" dirty="0">
                <a:latin typeface="Courier New" panose="02070309020205020404" pitchFamily="49" charset="0"/>
                <a:cs typeface="Courier New" panose="02070309020205020404" pitchFamily="49" charset="0"/>
              </a:rPr>
              <a:t>1 + 1</a:t>
            </a:r>
          </a:p>
        </p:txBody>
      </p:sp>
      <p:sp>
        <p:nvSpPr>
          <p:cNvPr id="22" name="Arrow: Right 21">
            <a:extLst>
              <a:ext uri="{FF2B5EF4-FFF2-40B4-BE49-F238E27FC236}">
                <a16:creationId xmlns:a16="http://schemas.microsoft.com/office/drawing/2014/main" id="{A123A67D-D212-4AAC-AE2C-9C6FEE01CF21}"/>
              </a:ext>
            </a:extLst>
          </p:cNvPr>
          <p:cNvSpPr/>
          <p:nvPr/>
        </p:nvSpPr>
        <p:spPr>
          <a:xfrm>
            <a:off x="5334595" y="343516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80007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AB2255-9C78-4372-B730-1761F7A43244}"/>
              </a:ext>
            </a:extLst>
          </p:cNvPr>
          <p:cNvSpPr txBox="1"/>
          <p:nvPr/>
        </p:nvSpPr>
        <p:spPr>
          <a:xfrm>
            <a:off x="2159888" y="2381479"/>
            <a:ext cx="319318"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B7168880-7732-499B-9845-27ED71176FA0}"/>
              </a:ext>
            </a:extLst>
          </p:cNvPr>
          <p:cNvSpPr txBox="1"/>
          <p:nvPr/>
        </p:nvSpPr>
        <p:spPr>
          <a:xfrm>
            <a:off x="3344261" y="2434037"/>
            <a:ext cx="319318"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677195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2528256"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return </a:t>
            </a:r>
            <a:r>
              <a:rPr lang="en-US" b="1" dirty="0">
                <a:latin typeface="Courier New" panose="02070309020205020404" pitchFamily="49" charset="0"/>
                <a:cs typeface="Courier New" panose="02070309020205020404" pitchFamily="49" charset="0"/>
              </a:rPr>
              <a:t>2</a:t>
            </a:r>
          </a:p>
        </p:txBody>
      </p:sp>
      <p:sp>
        <p:nvSpPr>
          <p:cNvPr id="22" name="Arrow: Right 21">
            <a:extLst>
              <a:ext uri="{FF2B5EF4-FFF2-40B4-BE49-F238E27FC236}">
                <a16:creationId xmlns:a16="http://schemas.microsoft.com/office/drawing/2014/main" id="{A123A67D-D212-4AAC-AE2C-9C6FEE01CF21}"/>
              </a:ext>
            </a:extLst>
          </p:cNvPr>
          <p:cNvSpPr/>
          <p:nvPr/>
        </p:nvSpPr>
        <p:spPr>
          <a:xfrm>
            <a:off x="5334595" y="343516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80007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AB2255-9C78-4372-B730-1761F7A43244}"/>
              </a:ext>
            </a:extLst>
          </p:cNvPr>
          <p:cNvSpPr txBox="1"/>
          <p:nvPr/>
        </p:nvSpPr>
        <p:spPr>
          <a:xfrm>
            <a:off x="2159888" y="2381479"/>
            <a:ext cx="319318" cy="369332"/>
          </a:xfrm>
          <a:prstGeom prst="rect">
            <a:avLst/>
          </a:prstGeom>
          <a:noFill/>
        </p:spPr>
        <p:txBody>
          <a:bodyPr wrap="none" rtlCol="0">
            <a:spAutoFit/>
          </a:bodyPr>
          <a:lstStyle/>
          <a:p>
            <a:r>
              <a:rPr lang="en-US" dirty="0"/>
              <a:t>0</a:t>
            </a:r>
          </a:p>
        </p:txBody>
      </p:sp>
      <p:sp>
        <p:nvSpPr>
          <p:cNvPr id="15" name="TextBox 14">
            <a:extLst>
              <a:ext uri="{FF2B5EF4-FFF2-40B4-BE49-F238E27FC236}">
                <a16:creationId xmlns:a16="http://schemas.microsoft.com/office/drawing/2014/main" id="{1C483DF4-9DB5-4D94-B3AF-B0C1CD8DEE4B}"/>
              </a:ext>
            </a:extLst>
          </p:cNvPr>
          <p:cNvSpPr txBox="1"/>
          <p:nvPr/>
        </p:nvSpPr>
        <p:spPr>
          <a:xfrm>
            <a:off x="3344261" y="2434037"/>
            <a:ext cx="319318" cy="369332"/>
          </a:xfrm>
          <a:prstGeom prst="rect">
            <a:avLst/>
          </a:prstGeom>
          <a:noFill/>
        </p:spPr>
        <p:txBody>
          <a:bodyPr wrap="none" rtlCol="0">
            <a:spAutoFit/>
          </a:bodyPr>
          <a:lstStyle/>
          <a:p>
            <a:r>
              <a:rPr lang="en-US" dirty="0"/>
              <a:t>1</a:t>
            </a:r>
          </a:p>
        </p:txBody>
      </p:sp>
      <p:sp>
        <p:nvSpPr>
          <p:cNvPr id="16" name="TextBox 15">
            <a:extLst>
              <a:ext uri="{FF2B5EF4-FFF2-40B4-BE49-F238E27FC236}">
                <a16:creationId xmlns:a16="http://schemas.microsoft.com/office/drawing/2014/main" id="{DD02FBE5-8A4B-4A7C-8663-B4F40FD5FAFF}"/>
              </a:ext>
            </a:extLst>
          </p:cNvPr>
          <p:cNvSpPr txBox="1"/>
          <p:nvPr/>
        </p:nvSpPr>
        <p:spPr>
          <a:xfrm>
            <a:off x="2782846" y="1683784"/>
            <a:ext cx="319318" cy="369332"/>
          </a:xfrm>
          <a:prstGeom prst="rect">
            <a:avLst/>
          </a:prstGeom>
          <a:noFill/>
        </p:spPr>
        <p:txBody>
          <a:bodyPr wrap="none" rtlCol="0">
            <a:spAutoFit/>
          </a:bodyPr>
          <a:lstStyle/>
          <a:p>
            <a:r>
              <a:rPr lang="en-US" b="1" dirty="0"/>
              <a:t>2</a:t>
            </a:r>
          </a:p>
        </p:txBody>
      </p:sp>
    </p:spTree>
    <p:extLst>
      <p:ext uri="{BB962C8B-B14F-4D97-AF65-F5344CB8AC3E}">
        <p14:creationId xmlns:p14="http://schemas.microsoft.com/office/powerpoint/2010/main" val="2729830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2528256"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return 2</a:t>
            </a:r>
          </a:p>
        </p:txBody>
      </p:sp>
      <p:sp>
        <p:nvSpPr>
          <p:cNvPr id="22" name="Arrow: Right 21">
            <a:extLst>
              <a:ext uri="{FF2B5EF4-FFF2-40B4-BE49-F238E27FC236}">
                <a16:creationId xmlns:a16="http://schemas.microsoft.com/office/drawing/2014/main" id="{A123A67D-D212-4AAC-AE2C-9C6FEE01CF21}"/>
              </a:ext>
            </a:extLst>
          </p:cNvPr>
          <p:cNvSpPr/>
          <p:nvPr/>
        </p:nvSpPr>
        <p:spPr>
          <a:xfrm>
            <a:off x="5334595" y="343516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80007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D02FBE5-8A4B-4A7C-8663-B4F40FD5FAFF}"/>
              </a:ext>
            </a:extLst>
          </p:cNvPr>
          <p:cNvSpPr txBox="1"/>
          <p:nvPr/>
        </p:nvSpPr>
        <p:spPr>
          <a:xfrm>
            <a:off x="3010261" y="4580031"/>
            <a:ext cx="319318" cy="369332"/>
          </a:xfrm>
          <a:prstGeom prst="rect">
            <a:avLst/>
          </a:prstGeom>
          <a:noFill/>
        </p:spPr>
        <p:txBody>
          <a:bodyPr wrap="none" rtlCol="0">
            <a:spAutoFit/>
          </a:bodyPr>
          <a:lstStyle/>
          <a:p>
            <a:r>
              <a:rPr lang="en-US" b="1" dirty="0"/>
              <a:t>2</a:t>
            </a:r>
          </a:p>
        </p:txBody>
      </p:sp>
    </p:spTree>
    <p:extLst>
      <p:ext uri="{BB962C8B-B14F-4D97-AF65-F5344CB8AC3E}">
        <p14:creationId xmlns:p14="http://schemas.microsoft.com/office/powerpoint/2010/main" val="4004626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1F7A-FFCA-4FF3-ABCC-BEC8237D37C9}"/>
              </a:ext>
            </a:extLst>
          </p:cNvPr>
          <p:cNvSpPr>
            <a:spLocks noGrp="1"/>
          </p:cNvSpPr>
          <p:nvPr>
            <p:ph type="title"/>
          </p:nvPr>
        </p:nvSpPr>
        <p:spPr/>
        <p:txBody>
          <a:bodyPr/>
          <a:lstStyle/>
          <a:p>
            <a:r>
              <a:rPr lang="en-US" dirty="0"/>
              <a:t>Example for height(Node n)</a:t>
            </a:r>
          </a:p>
        </p:txBody>
      </p:sp>
      <p:sp>
        <p:nvSpPr>
          <p:cNvPr id="6" name="Oval 5">
            <a:extLst>
              <a:ext uri="{FF2B5EF4-FFF2-40B4-BE49-F238E27FC236}">
                <a16:creationId xmlns:a16="http://schemas.microsoft.com/office/drawing/2014/main" id="{53CD2DEF-9F71-4380-BF2E-A8730AED5F5C}"/>
              </a:ext>
            </a:extLst>
          </p:cNvPr>
          <p:cNvSpPr/>
          <p:nvPr/>
        </p:nvSpPr>
        <p:spPr>
          <a:xfrm>
            <a:off x="2922054" y="19178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B7FD188D-856D-4DD0-93EE-1289B1C10A8B}"/>
              </a:ext>
            </a:extLst>
          </p:cNvPr>
          <p:cNvSpPr/>
          <p:nvPr/>
        </p:nvSpPr>
        <p:spPr>
          <a:xfrm>
            <a:off x="3524371" y="26721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9" name="Straight Connector 8">
            <a:extLst>
              <a:ext uri="{FF2B5EF4-FFF2-40B4-BE49-F238E27FC236}">
                <a16:creationId xmlns:a16="http://schemas.microsoft.com/office/drawing/2014/main" id="{FED25DEE-ECA9-403C-B151-4613A6FDA3B0}"/>
              </a:ext>
            </a:extLst>
          </p:cNvPr>
          <p:cNvCxnSpPr>
            <a:cxnSpLocks/>
            <a:stCxn id="6" idx="5"/>
            <a:endCxn id="7" idx="0"/>
          </p:cNvCxnSpPr>
          <p:nvPr/>
        </p:nvCxnSpPr>
        <p:spPr>
          <a:xfrm>
            <a:off x="3436164" y="2426528"/>
            <a:ext cx="389366" cy="2456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5432E0-0423-4BA2-8ED1-503B3929B0EE}"/>
              </a:ext>
            </a:extLst>
          </p:cNvPr>
          <p:cNvSpPr/>
          <p:nvPr/>
        </p:nvSpPr>
        <p:spPr>
          <a:xfrm>
            <a:off x="3990554" y="352238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cxnSp>
        <p:nvCxnSpPr>
          <p:cNvPr id="17" name="Straight Connector 16">
            <a:extLst>
              <a:ext uri="{FF2B5EF4-FFF2-40B4-BE49-F238E27FC236}">
                <a16:creationId xmlns:a16="http://schemas.microsoft.com/office/drawing/2014/main" id="{CC83D9F0-0968-4813-BA6C-CF545F0A958C}"/>
              </a:ext>
            </a:extLst>
          </p:cNvPr>
          <p:cNvCxnSpPr>
            <a:cxnSpLocks/>
            <a:stCxn id="7" idx="5"/>
            <a:endCxn id="10" idx="0"/>
          </p:cNvCxnSpPr>
          <p:nvPr/>
        </p:nvCxnSpPr>
        <p:spPr>
          <a:xfrm>
            <a:off x="4038481" y="3180842"/>
            <a:ext cx="253232" cy="3415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86697D-4919-4351-A4C4-E76EE14B484E}"/>
              </a:ext>
            </a:extLst>
          </p:cNvPr>
          <p:cNvCxnSpPr>
            <a:cxnSpLocks/>
            <a:stCxn id="6" idx="3"/>
            <a:endCxn id="24" idx="0"/>
          </p:cNvCxnSpPr>
          <p:nvPr/>
        </p:nvCxnSpPr>
        <p:spPr>
          <a:xfrm flipH="1">
            <a:off x="2563753" y="2426528"/>
            <a:ext cx="446508" cy="24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729E7949-85C8-42EC-9CA7-8928188DD97C}"/>
              </a:ext>
            </a:extLst>
          </p:cNvPr>
          <p:cNvSpPr>
            <a:spLocks noChangeArrowheads="1"/>
          </p:cNvSpPr>
          <p:nvPr/>
        </p:nvSpPr>
        <p:spPr bwMode="auto">
          <a:xfrm>
            <a:off x="5962529" y="1706102"/>
            <a:ext cx="611257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if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 is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b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else</a:t>
            </a:r>
            <a:b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height(</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max(</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b="1"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24" name="Oval 23">
            <a:extLst>
              <a:ext uri="{FF2B5EF4-FFF2-40B4-BE49-F238E27FC236}">
                <a16:creationId xmlns:a16="http://schemas.microsoft.com/office/drawing/2014/main" id="{6BCAFA61-0AC3-48CE-BF6F-69D15058664B}"/>
              </a:ext>
            </a:extLst>
          </p:cNvPr>
          <p:cNvSpPr/>
          <p:nvPr/>
        </p:nvSpPr>
        <p:spPr>
          <a:xfrm>
            <a:off x="2262594" y="26721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2" name="TextBox 31">
            <a:extLst>
              <a:ext uri="{FF2B5EF4-FFF2-40B4-BE49-F238E27FC236}">
                <a16:creationId xmlns:a16="http://schemas.microsoft.com/office/drawing/2014/main" id="{CCAB3D7C-322D-44C3-91AE-9D550875745A}"/>
              </a:ext>
            </a:extLst>
          </p:cNvPr>
          <p:cNvSpPr txBox="1"/>
          <p:nvPr/>
        </p:nvSpPr>
        <p:spPr>
          <a:xfrm>
            <a:off x="5962529" y="3893711"/>
            <a:ext cx="2528256"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height(B)</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leftHeight</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rightHeight</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  return 2</a:t>
            </a:r>
          </a:p>
        </p:txBody>
      </p:sp>
      <p:sp>
        <p:nvSpPr>
          <p:cNvPr id="22" name="Arrow: Right 21">
            <a:extLst>
              <a:ext uri="{FF2B5EF4-FFF2-40B4-BE49-F238E27FC236}">
                <a16:creationId xmlns:a16="http://schemas.microsoft.com/office/drawing/2014/main" id="{A123A67D-D212-4AAC-AE2C-9C6FEE01CF21}"/>
              </a:ext>
            </a:extLst>
          </p:cNvPr>
          <p:cNvSpPr/>
          <p:nvPr/>
        </p:nvSpPr>
        <p:spPr>
          <a:xfrm>
            <a:off x="5334595" y="343516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F920600-C666-4B81-ADE4-DDED5B1FD614}"/>
              </a:ext>
            </a:extLst>
          </p:cNvPr>
          <p:cNvSpPr/>
          <p:nvPr/>
        </p:nvSpPr>
        <p:spPr>
          <a:xfrm>
            <a:off x="5729533" y="4800077"/>
            <a:ext cx="465992" cy="227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D02FBE5-8A4B-4A7C-8663-B4F40FD5FAFF}"/>
              </a:ext>
            </a:extLst>
          </p:cNvPr>
          <p:cNvSpPr txBox="1"/>
          <p:nvPr/>
        </p:nvSpPr>
        <p:spPr>
          <a:xfrm>
            <a:off x="3010261" y="4580031"/>
            <a:ext cx="319318" cy="369332"/>
          </a:xfrm>
          <a:prstGeom prst="rect">
            <a:avLst/>
          </a:prstGeom>
          <a:noFill/>
        </p:spPr>
        <p:txBody>
          <a:bodyPr wrap="none" rtlCol="0">
            <a:spAutoFit/>
          </a:bodyPr>
          <a:lstStyle/>
          <a:p>
            <a:r>
              <a:rPr lang="en-US" b="1" dirty="0"/>
              <a:t>2</a:t>
            </a:r>
          </a:p>
        </p:txBody>
      </p:sp>
      <p:sp>
        <p:nvSpPr>
          <p:cNvPr id="15" name="TextBox 14">
            <a:extLst>
              <a:ext uri="{FF2B5EF4-FFF2-40B4-BE49-F238E27FC236}">
                <a16:creationId xmlns:a16="http://schemas.microsoft.com/office/drawing/2014/main" id="{D8E04FA3-76E3-435E-B2F7-79106DAAF3F3}"/>
              </a:ext>
            </a:extLst>
          </p:cNvPr>
          <p:cNvSpPr txBox="1"/>
          <p:nvPr/>
        </p:nvSpPr>
        <p:spPr>
          <a:xfrm>
            <a:off x="5962529" y="5333723"/>
            <a:ext cx="4041007" cy="1200329"/>
          </a:xfrm>
          <a:prstGeom prst="rect">
            <a:avLst/>
          </a:prstGeom>
          <a:noFill/>
        </p:spPr>
        <p:txBody>
          <a:bodyPr wrap="square" rtlCol="0">
            <a:spAutoFit/>
          </a:bodyPr>
          <a:lstStyle/>
          <a:p>
            <a:r>
              <a:rPr lang="en-US" b="1" dirty="0">
                <a:cs typeface="Courier New" panose="02070309020205020404" pitchFamily="49" charset="0"/>
              </a:rPr>
              <a:t>*Note. </a:t>
            </a:r>
            <a:r>
              <a:rPr lang="en-US" dirty="0">
                <a:cs typeface="Courier New" panose="02070309020205020404" pitchFamily="49" charset="0"/>
              </a:rPr>
              <a:t>This method does NOT set heights for nodes.  If we called height(B) again, we’d have to recursively find it again.</a:t>
            </a:r>
            <a:endParaRPr lang="en-US" b="1" dirty="0">
              <a:cs typeface="Courier New" panose="02070309020205020404" pitchFamily="49" charset="0"/>
            </a:endParaRPr>
          </a:p>
        </p:txBody>
      </p:sp>
    </p:spTree>
    <p:extLst>
      <p:ext uri="{BB962C8B-B14F-4D97-AF65-F5344CB8AC3E}">
        <p14:creationId xmlns:p14="http://schemas.microsoft.com/office/powerpoint/2010/main" val="3901239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 </a:t>
            </a:r>
            <a:r>
              <a:rPr lang="en-US" dirty="0">
                <a:highlight>
                  <a:srgbClr val="FFFF00"/>
                </a:highlight>
              </a:rPr>
              <a:t>(Activity 1)</a:t>
            </a: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p:sp>
        <p:nvSpPr>
          <p:cNvPr id="89" name="Oval 88">
            <a:extLst>
              <a:ext uri="{FF2B5EF4-FFF2-40B4-BE49-F238E27FC236}">
                <a16:creationId xmlns:a16="http://schemas.microsoft.com/office/drawing/2014/main" id="{D575B123-0718-4B83-A321-D4F11EBA42A5}"/>
              </a:ext>
            </a:extLst>
          </p:cNvPr>
          <p:cNvSpPr/>
          <p:nvPr/>
        </p:nvSpPr>
        <p:spPr>
          <a:xfrm>
            <a:off x="1626147" y="35958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90" name="Oval 89">
            <a:extLst>
              <a:ext uri="{FF2B5EF4-FFF2-40B4-BE49-F238E27FC236}">
                <a16:creationId xmlns:a16="http://schemas.microsoft.com/office/drawing/2014/main" id="{567A3247-B503-47A8-B3D0-271275381CBD}"/>
              </a:ext>
            </a:extLst>
          </p:cNvPr>
          <p:cNvSpPr/>
          <p:nvPr/>
        </p:nvSpPr>
        <p:spPr>
          <a:xfrm>
            <a:off x="2215445" y="436495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E0F24722-6F53-4EE6-9CD8-75359ACD413C}"/>
              </a:ext>
            </a:extLst>
          </p:cNvPr>
          <p:cNvCxnSpPr>
            <a:cxnSpLocks/>
            <a:stCxn id="89" idx="5"/>
            <a:endCxn id="90" idx="0"/>
          </p:cNvCxnSpPr>
          <p:nvPr/>
        </p:nvCxnSpPr>
        <p:spPr>
          <a:xfrm>
            <a:off x="2140257" y="4104514"/>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DC54A01-A324-470A-997E-8871A7976707}"/>
              </a:ext>
            </a:extLst>
          </p:cNvPr>
          <p:cNvCxnSpPr>
            <a:cxnSpLocks/>
            <a:stCxn id="90" idx="5"/>
            <a:endCxn id="93" idx="0"/>
          </p:cNvCxnSpPr>
          <p:nvPr/>
        </p:nvCxnSpPr>
        <p:spPr>
          <a:xfrm>
            <a:off x="2729555" y="4873601"/>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EA5A7F8A-C22C-4848-AA8D-96598838E114}"/>
              </a:ext>
            </a:extLst>
          </p:cNvPr>
          <p:cNvSpPr/>
          <p:nvPr/>
        </p:nvSpPr>
        <p:spPr>
          <a:xfrm>
            <a:off x="2654315" y="50960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35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 </a:t>
            </a:r>
            <a:r>
              <a:rPr lang="en-US" dirty="0">
                <a:highlight>
                  <a:srgbClr val="FFFF00"/>
                </a:highlight>
              </a:rPr>
              <a:t>(Activity 1)</a:t>
            </a: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1A85588-E87B-48BD-B130-0D5499F9C5A4}"/>
              </a:ext>
            </a:extLst>
          </p:cNvPr>
          <p:cNvSpPr/>
          <p:nvPr/>
        </p:nvSpPr>
        <p:spPr>
          <a:xfrm>
            <a:off x="1626147" y="35958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80" name="Oval 79">
            <a:extLst>
              <a:ext uri="{FF2B5EF4-FFF2-40B4-BE49-F238E27FC236}">
                <a16:creationId xmlns:a16="http://schemas.microsoft.com/office/drawing/2014/main" id="{FA0DE5F4-CDC8-4C05-BCF1-DBBDDB37F32D}"/>
              </a:ext>
            </a:extLst>
          </p:cNvPr>
          <p:cNvSpPr/>
          <p:nvPr/>
        </p:nvSpPr>
        <p:spPr>
          <a:xfrm>
            <a:off x="2215445" y="436495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1D52BC-1AAD-4734-B0A2-CBCA9AA68952}"/>
              </a:ext>
            </a:extLst>
          </p:cNvPr>
          <p:cNvCxnSpPr>
            <a:cxnSpLocks/>
            <a:stCxn id="79" idx="5"/>
            <a:endCxn id="80" idx="0"/>
          </p:cNvCxnSpPr>
          <p:nvPr/>
        </p:nvCxnSpPr>
        <p:spPr>
          <a:xfrm>
            <a:off x="2140257" y="4104514"/>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F2FCE3-9629-42C0-B3DD-1F184E846D84}"/>
              </a:ext>
            </a:extLst>
          </p:cNvPr>
          <p:cNvCxnSpPr>
            <a:cxnSpLocks/>
            <a:stCxn id="80" idx="5"/>
            <a:endCxn id="83" idx="0"/>
          </p:cNvCxnSpPr>
          <p:nvPr/>
        </p:nvCxnSpPr>
        <p:spPr>
          <a:xfrm>
            <a:off x="2729555" y="4873601"/>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EDA284E-FAF2-4D96-BEE3-3BB6111B322C}"/>
              </a:ext>
            </a:extLst>
          </p:cNvPr>
          <p:cNvSpPr/>
          <p:nvPr/>
        </p:nvSpPr>
        <p:spPr>
          <a:xfrm>
            <a:off x="2654315" y="50960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p:sp>
        <p:nvSpPr>
          <p:cNvPr id="89" name="TextBox 88">
            <a:extLst>
              <a:ext uri="{FF2B5EF4-FFF2-40B4-BE49-F238E27FC236}">
                <a16:creationId xmlns:a16="http://schemas.microsoft.com/office/drawing/2014/main" id="{E8CB79B3-3B7A-494F-890C-0D1D8413DB46}"/>
              </a:ext>
            </a:extLst>
          </p:cNvPr>
          <p:cNvSpPr txBox="1"/>
          <p:nvPr/>
        </p:nvSpPr>
        <p:spPr>
          <a:xfrm>
            <a:off x="1390826" y="871502"/>
            <a:ext cx="319318"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42C5D21-5717-4BEF-877C-AF0B6B3C8BDD}"/>
              </a:ext>
            </a:extLst>
          </p:cNvPr>
          <p:cNvSpPr txBox="1"/>
          <p:nvPr/>
        </p:nvSpPr>
        <p:spPr>
          <a:xfrm>
            <a:off x="3388456" y="4135059"/>
            <a:ext cx="319318" cy="369332"/>
          </a:xfrm>
          <a:prstGeom prst="rect">
            <a:avLst/>
          </a:prstGeom>
          <a:noFill/>
        </p:spPr>
        <p:txBody>
          <a:bodyPr wrap="none" rtlCol="0">
            <a:spAutoFit/>
          </a:bodyPr>
          <a:lstStyle/>
          <a:p>
            <a:r>
              <a:rPr lang="en-US" dirty="0"/>
              <a:t>0</a:t>
            </a:r>
          </a:p>
        </p:txBody>
      </p:sp>
      <p:sp>
        <p:nvSpPr>
          <p:cNvPr id="91" name="TextBox 90">
            <a:extLst>
              <a:ext uri="{FF2B5EF4-FFF2-40B4-BE49-F238E27FC236}">
                <a16:creationId xmlns:a16="http://schemas.microsoft.com/office/drawing/2014/main" id="{F4F23642-FAFD-4FCE-91B6-FD7C25F0C30D}"/>
              </a:ext>
            </a:extLst>
          </p:cNvPr>
          <p:cNvSpPr txBox="1"/>
          <p:nvPr/>
        </p:nvSpPr>
        <p:spPr>
          <a:xfrm>
            <a:off x="3318025" y="1644586"/>
            <a:ext cx="319318" cy="369332"/>
          </a:xfrm>
          <a:prstGeom prst="rect">
            <a:avLst/>
          </a:prstGeom>
          <a:noFill/>
        </p:spPr>
        <p:txBody>
          <a:bodyPr wrap="none" rtlCol="0">
            <a:spAutoFit/>
          </a:bodyPr>
          <a:lstStyle/>
          <a:p>
            <a:r>
              <a:rPr lang="en-US" dirty="0"/>
              <a:t>1</a:t>
            </a:r>
          </a:p>
        </p:txBody>
      </p:sp>
      <p:sp>
        <p:nvSpPr>
          <p:cNvPr id="92" name="TextBox 91">
            <a:extLst>
              <a:ext uri="{FF2B5EF4-FFF2-40B4-BE49-F238E27FC236}">
                <a16:creationId xmlns:a16="http://schemas.microsoft.com/office/drawing/2014/main" id="{4A4C6152-4E45-4F95-9EBA-E075149AD7F2}"/>
              </a:ext>
            </a:extLst>
          </p:cNvPr>
          <p:cNvSpPr txBox="1"/>
          <p:nvPr/>
        </p:nvSpPr>
        <p:spPr>
          <a:xfrm>
            <a:off x="4532701" y="1644586"/>
            <a:ext cx="319318" cy="369332"/>
          </a:xfrm>
          <a:prstGeom prst="rect">
            <a:avLst/>
          </a:prstGeom>
          <a:noFill/>
        </p:spPr>
        <p:txBody>
          <a:bodyPr wrap="none" rtlCol="0">
            <a:spAutoFit/>
          </a:bodyPr>
          <a:lstStyle/>
          <a:p>
            <a:r>
              <a:rPr lang="en-US" dirty="0"/>
              <a:t>1</a:t>
            </a:r>
          </a:p>
        </p:txBody>
      </p:sp>
      <p:sp>
        <p:nvSpPr>
          <p:cNvPr id="93" name="TextBox 92">
            <a:extLst>
              <a:ext uri="{FF2B5EF4-FFF2-40B4-BE49-F238E27FC236}">
                <a16:creationId xmlns:a16="http://schemas.microsoft.com/office/drawing/2014/main" id="{CDB3512A-A681-4EBC-A626-EB15D6CCC754}"/>
              </a:ext>
            </a:extLst>
          </p:cNvPr>
          <p:cNvSpPr txBox="1"/>
          <p:nvPr/>
        </p:nvSpPr>
        <p:spPr>
          <a:xfrm>
            <a:off x="6669512" y="1572648"/>
            <a:ext cx="319318" cy="369332"/>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50A757BD-BF2C-4E39-B82D-B06C7EBF88C4}"/>
              </a:ext>
            </a:extLst>
          </p:cNvPr>
          <p:cNvSpPr txBox="1"/>
          <p:nvPr/>
        </p:nvSpPr>
        <p:spPr>
          <a:xfrm>
            <a:off x="2055374" y="4141447"/>
            <a:ext cx="319318" cy="369332"/>
          </a:xfrm>
          <a:prstGeom prst="rect">
            <a:avLst/>
          </a:prstGeom>
          <a:noFill/>
        </p:spPr>
        <p:txBody>
          <a:bodyPr wrap="none" rtlCol="0">
            <a:spAutoFit/>
          </a:bodyPr>
          <a:lstStyle/>
          <a:p>
            <a:r>
              <a:rPr lang="en-US" dirty="0"/>
              <a:t>1</a:t>
            </a:r>
          </a:p>
        </p:txBody>
      </p:sp>
      <p:sp>
        <p:nvSpPr>
          <p:cNvPr id="95" name="TextBox 94">
            <a:extLst>
              <a:ext uri="{FF2B5EF4-FFF2-40B4-BE49-F238E27FC236}">
                <a16:creationId xmlns:a16="http://schemas.microsoft.com/office/drawing/2014/main" id="{297F3C6F-359D-42DF-8496-6A94D9B38E70}"/>
              </a:ext>
            </a:extLst>
          </p:cNvPr>
          <p:cNvSpPr txBox="1"/>
          <p:nvPr/>
        </p:nvSpPr>
        <p:spPr>
          <a:xfrm>
            <a:off x="7832292" y="1632930"/>
            <a:ext cx="319318"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4ED7AE44-BBD5-4857-BD66-E5D856EE8466}"/>
              </a:ext>
            </a:extLst>
          </p:cNvPr>
          <p:cNvSpPr txBox="1"/>
          <p:nvPr/>
        </p:nvSpPr>
        <p:spPr>
          <a:xfrm>
            <a:off x="9320400" y="1603446"/>
            <a:ext cx="319318" cy="369332"/>
          </a:xfrm>
          <a:prstGeom prst="rect">
            <a:avLst/>
          </a:prstGeom>
          <a:noFill/>
        </p:spPr>
        <p:txBody>
          <a:bodyPr wrap="none" rtlCol="0">
            <a:spAutoFit/>
          </a:bodyPr>
          <a:lstStyle/>
          <a:p>
            <a:r>
              <a:rPr lang="en-US" dirty="0"/>
              <a:t>1</a:t>
            </a:r>
          </a:p>
        </p:txBody>
      </p:sp>
      <p:sp>
        <p:nvSpPr>
          <p:cNvPr id="97" name="TextBox 96">
            <a:extLst>
              <a:ext uri="{FF2B5EF4-FFF2-40B4-BE49-F238E27FC236}">
                <a16:creationId xmlns:a16="http://schemas.microsoft.com/office/drawing/2014/main" id="{EFC8127B-9178-4673-BB39-9B903D34E28A}"/>
              </a:ext>
            </a:extLst>
          </p:cNvPr>
          <p:cNvSpPr txBox="1"/>
          <p:nvPr/>
        </p:nvSpPr>
        <p:spPr>
          <a:xfrm>
            <a:off x="4135840" y="4856236"/>
            <a:ext cx="319318" cy="369332"/>
          </a:xfrm>
          <a:prstGeom prst="rect">
            <a:avLst/>
          </a:prstGeom>
          <a:noFill/>
        </p:spPr>
        <p:txBody>
          <a:bodyPr wrap="none" rtlCol="0">
            <a:spAutoFit/>
          </a:bodyPr>
          <a:lstStyle/>
          <a:p>
            <a:r>
              <a:rPr lang="en-US" dirty="0"/>
              <a:t>1</a:t>
            </a:r>
          </a:p>
        </p:txBody>
      </p:sp>
      <p:sp>
        <p:nvSpPr>
          <p:cNvPr id="98" name="TextBox 97">
            <a:extLst>
              <a:ext uri="{FF2B5EF4-FFF2-40B4-BE49-F238E27FC236}">
                <a16:creationId xmlns:a16="http://schemas.microsoft.com/office/drawing/2014/main" id="{2DF90A5C-2BBF-4F0A-8E00-1D8051976C64}"/>
              </a:ext>
            </a:extLst>
          </p:cNvPr>
          <p:cNvSpPr txBox="1"/>
          <p:nvPr/>
        </p:nvSpPr>
        <p:spPr>
          <a:xfrm>
            <a:off x="6361678" y="4830200"/>
            <a:ext cx="319318" cy="369332"/>
          </a:xfrm>
          <a:prstGeom prst="rect">
            <a:avLst/>
          </a:prstGeom>
          <a:noFill/>
        </p:spPr>
        <p:txBody>
          <a:bodyPr wrap="none" rtlCol="0">
            <a:spAutoFit/>
          </a:bodyPr>
          <a:lstStyle/>
          <a:p>
            <a:r>
              <a:rPr lang="en-US" dirty="0"/>
              <a:t>1</a:t>
            </a:r>
          </a:p>
        </p:txBody>
      </p:sp>
      <p:sp>
        <p:nvSpPr>
          <p:cNvPr id="99" name="TextBox 98">
            <a:extLst>
              <a:ext uri="{FF2B5EF4-FFF2-40B4-BE49-F238E27FC236}">
                <a16:creationId xmlns:a16="http://schemas.microsoft.com/office/drawing/2014/main" id="{E209B233-674D-43CD-8B0A-C545EEFA9381}"/>
              </a:ext>
            </a:extLst>
          </p:cNvPr>
          <p:cNvSpPr txBox="1"/>
          <p:nvPr/>
        </p:nvSpPr>
        <p:spPr>
          <a:xfrm>
            <a:off x="8240767" y="4894693"/>
            <a:ext cx="319318" cy="369332"/>
          </a:xfrm>
          <a:prstGeom prst="rect">
            <a:avLst/>
          </a:prstGeom>
          <a:noFill/>
        </p:spPr>
        <p:txBody>
          <a:bodyPr wrap="none" rtlCol="0">
            <a:spAutoFit/>
          </a:bodyPr>
          <a:lstStyle/>
          <a:p>
            <a:r>
              <a:rPr lang="en-US" dirty="0"/>
              <a:t>1</a:t>
            </a:r>
          </a:p>
        </p:txBody>
      </p:sp>
      <p:sp>
        <p:nvSpPr>
          <p:cNvPr id="100" name="TextBox 99">
            <a:extLst>
              <a:ext uri="{FF2B5EF4-FFF2-40B4-BE49-F238E27FC236}">
                <a16:creationId xmlns:a16="http://schemas.microsoft.com/office/drawing/2014/main" id="{C8F85FF7-D021-476F-BDE2-C3C049586908}"/>
              </a:ext>
            </a:extLst>
          </p:cNvPr>
          <p:cNvSpPr txBox="1"/>
          <p:nvPr/>
        </p:nvSpPr>
        <p:spPr>
          <a:xfrm>
            <a:off x="9988023" y="4849929"/>
            <a:ext cx="319318" cy="369332"/>
          </a:xfrm>
          <a:prstGeom prst="rect">
            <a:avLst/>
          </a:prstGeom>
          <a:noFill/>
        </p:spPr>
        <p:txBody>
          <a:bodyPr wrap="none" rtlCol="0">
            <a:spAutoFit/>
          </a:bodyPr>
          <a:lstStyle/>
          <a:p>
            <a:r>
              <a:rPr lang="en-US" dirty="0"/>
              <a:t>1</a:t>
            </a:r>
          </a:p>
        </p:txBody>
      </p:sp>
      <p:sp>
        <p:nvSpPr>
          <p:cNvPr id="101" name="TextBox 100">
            <a:extLst>
              <a:ext uri="{FF2B5EF4-FFF2-40B4-BE49-F238E27FC236}">
                <a16:creationId xmlns:a16="http://schemas.microsoft.com/office/drawing/2014/main" id="{2F8212C9-8AD8-4639-B662-924203687064}"/>
              </a:ext>
            </a:extLst>
          </p:cNvPr>
          <p:cNvSpPr txBox="1"/>
          <p:nvPr/>
        </p:nvSpPr>
        <p:spPr>
          <a:xfrm>
            <a:off x="833428" y="1641336"/>
            <a:ext cx="319318" cy="369332"/>
          </a:xfrm>
          <a:prstGeom prst="rect">
            <a:avLst/>
          </a:prstGeom>
          <a:noFill/>
        </p:spPr>
        <p:txBody>
          <a:bodyPr wrap="none" rtlCol="0">
            <a:spAutoFit/>
          </a:bodyPr>
          <a:lstStyle/>
          <a:p>
            <a:r>
              <a:rPr lang="en-US" dirty="0"/>
              <a:t>0</a:t>
            </a:r>
          </a:p>
        </p:txBody>
      </p:sp>
      <p:sp>
        <p:nvSpPr>
          <p:cNvPr id="102" name="TextBox 101">
            <a:extLst>
              <a:ext uri="{FF2B5EF4-FFF2-40B4-BE49-F238E27FC236}">
                <a16:creationId xmlns:a16="http://schemas.microsoft.com/office/drawing/2014/main" id="{92C17928-E7FB-4A50-89D6-DD35B64F79D7}"/>
              </a:ext>
            </a:extLst>
          </p:cNvPr>
          <p:cNvSpPr txBox="1"/>
          <p:nvPr/>
        </p:nvSpPr>
        <p:spPr>
          <a:xfrm>
            <a:off x="2064264" y="1669243"/>
            <a:ext cx="319318" cy="369332"/>
          </a:xfrm>
          <a:prstGeom prst="rect">
            <a:avLst/>
          </a:prstGeom>
          <a:noFill/>
        </p:spPr>
        <p:txBody>
          <a:bodyPr wrap="none" rtlCol="0">
            <a:spAutoFit/>
          </a:bodyPr>
          <a:lstStyle/>
          <a:p>
            <a:r>
              <a:rPr lang="en-US" dirty="0"/>
              <a:t>0</a:t>
            </a:r>
          </a:p>
        </p:txBody>
      </p:sp>
      <p:sp>
        <p:nvSpPr>
          <p:cNvPr id="103" name="TextBox 102">
            <a:extLst>
              <a:ext uri="{FF2B5EF4-FFF2-40B4-BE49-F238E27FC236}">
                <a16:creationId xmlns:a16="http://schemas.microsoft.com/office/drawing/2014/main" id="{ECEBD70D-1FF8-4477-9958-19FB3F4427F8}"/>
              </a:ext>
            </a:extLst>
          </p:cNvPr>
          <p:cNvSpPr txBox="1"/>
          <p:nvPr/>
        </p:nvSpPr>
        <p:spPr>
          <a:xfrm>
            <a:off x="2998160" y="2375702"/>
            <a:ext cx="319318" cy="369332"/>
          </a:xfrm>
          <a:prstGeom prst="rect">
            <a:avLst/>
          </a:prstGeom>
          <a:noFill/>
        </p:spPr>
        <p:txBody>
          <a:bodyPr wrap="none" rtlCol="0">
            <a:spAutoFit/>
          </a:bodyPr>
          <a:lstStyle/>
          <a:p>
            <a:r>
              <a:rPr lang="en-US" dirty="0"/>
              <a:t>0</a:t>
            </a:r>
          </a:p>
        </p:txBody>
      </p:sp>
      <p:sp>
        <p:nvSpPr>
          <p:cNvPr id="104" name="TextBox 103">
            <a:extLst>
              <a:ext uri="{FF2B5EF4-FFF2-40B4-BE49-F238E27FC236}">
                <a16:creationId xmlns:a16="http://schemas.microsoft.com/office/drawing/2014/main" id="{5B3CF71D-090B-4F43-B88B-E36420470B79}"/>
              </a:ext>
            </a:extLst>
          </p:cNvPr>
          <p:cNvSpPr txBox="1"/>
          <p:nvPr/>
        </p:nvSpPr>
        <p:spPr>
          <a:xfrm>
            <a:off x="4152659" y="2369702"/>
            <a:ext cx="319318"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1DD90454-651C-43E6-A4F1-FE514A35131A}"/>
              </a:ext>
            </a:extLst>
          </p:cNvPr>
          <p:cNvSpPr txBox="1"/>
          <p:nvPr/>
        </p:nvSpPr>
        <p:spPr>
          <a:xfrm>
            <a:off x="5060958" y="2364032"/>
            <a:ext cx="319318" cy="369332"/>
          </a:xfrm>
          <a:prstGeom prst="rect">
            <a:avLst/>
          </a:prstGeom>
          <a:noFill/>
        </p:spPr>
        <p:txBody>
          <a:bodyPr wrap="none" rtlCol="0">
            <a:spAutoFit/>
          </a:bodyPr>
          <a:lstStyle/>
          <a:p>
            <a:r>
              <a:rPr lang="en-US" dirty="0"/>
              <a:t>0</a:t>
            </a:r>
          </a:p>
        </p:txBody>
      </p:sp>
      <p:sp>
        <p:nvSpPr>
          <p:cNvPr id="107" name="TextBox 106">
            <a:extLst>
              <a:ext uri="{FF2B5EF4-FFF2-40B4-BE49-F238E27FC236}">
                <a16:creationId xmlns:a16="http://schemas.microsoft.com/office/drawing/2014/main" id="{401B4D2C-F9C3-4C89-92BE-E7F6798A37E0}"/>
              </a:ext>
            </a:extLst>
          </p:cNvPr>
          <p:cNvSpPr txBox="1"/>
          <p:nvPr/>
        </p:nvSpPr>
        <p:spPr>
          <a:xfrm>
            <a:off x="6372916" y="2365349"/>
            <a:ext cx="319318" cy="369332"/>
          </a:xfrm>
          <a:prstGeom prst="rect">
            <a:avLst/>
          </a:prstGeom>
          <a:noFill/>
        </p:spPr>
        <p:txBody>
          <a:bodyPr wrap="none" rtlCol="0">
            <a:spAutoFit/>
          </a:bodyPr>
          <a:lstStyle/>
          <a:p>
            <a:r>
              <a:rPr lang="en-US" dirty="0"/>
              <a:t>0</a:t>
            </a:r>
          </a:p>
        </p:txBody>
      </p:sp>
      <p:sp>
        <p:nvSpPr>
          <p:cNvPr id="108" name="TextBox 107">
            <a:extLst>
              <a:ext uri="{FF2B5EF4-FFF2-40B4-BE49-F238E27FC236}">
                <a16:creationId xmlns:a16="http://schemas.microsoft.com/office/drawing/2014/main" id="{3E8170D6-D0C3-48B2-9594-14DB7C4519C3}"/>
              </a:ext>
            </a:extLst>
          </p:cNvPr>
          <p:cNvSpPr txBox="1"/>
          <p:nvPr/>
        </p:nvSpPr>
        <p:spPr>
          <a:xfrm>
            <a:off x="7527300" y="2367510"/>
            <a:ext cx="319318" cy="369332"/>
          </a:xfrm>
          <a:prstGeom prst="rect">
            <a:avLst/>
          </a:prstGeom>
          <a:noFill/>
        </p:spPr>
        <p:txBody>
          <a:bodyPr wrap="none" rtlCol="0">
            <a:spAutoFit/>
          </a:bodyPr>
          <a:lstStyle/>
          <a:p>
            <a:r>
              <a:rPr lang="en-US" dirty="0"/>
              <a:t>0</a:t>
            </a:r>
          </a:p>
        </p:txBody>
      </p:sp>
      <p:sp>
        <p:nvSpPr>
          <p:cNvPr id="109" name="TextBox 108">
            <a:extLst>
              <a:ext uri="{FF2B5EF4-FFF2-40B4-BE49-F238E27FC236}">
                <a16:creationId xmlns:a16="http://schemas.microsoft.com/office/drawing/2014/main" id="{4CDB2A9A-17F7-4CB1-B5AF-346A3D9E9955}"/>
              </a:ext>
            </a:extLst>
          </p:cNvPr>
          <p:cNvSpPr txBox="1"/>
          <p:nvPr/>
        </p:nvSpPr>
        <p:spPr>
          <a:xfrm>
            <a:off x="9753757" y="2405043"/>
            <a:ext cx="319318" cy="369332"/>
          </a:xfrm>
          <a:prstGeom prst="rect">
            <a:avLst/>
          </a:prstGeom>
          <a:noFill/>
        </p:spPr>
        <p:txBody>
          <a:bodyPr wrap="none" rtlCol="0">
            <a:spAutoFit/>
          </a:bodyPr>
          <a:lstStyle/>
          <a:p>
            <a:r>
              <a:rPr lang="en-US" dirty="0"/>
              <a:t>0</a:t>
            </a:r>
          </a:p>
        </p:txBody>
      </p:sp>
      <p:sp>
        <p:nvSpPr>
          <p:cNvPr id="110" name="TextBox 109">
            <a:extLst>
              <a:ext uri="{FF2B5EF4-FFF2-40B4-BE49-F238E27FC236}">
                <a16:creationId xmlns:a16="http://schemas.microsoft.com/office/drawing/2014/main" id="{BB0530F3-3B36-4EC9-BEDA-C55E695E5332}"/>
              </a:ext>
            </a:extLst>
          </p:cNvPr>
          <p:cNvSpPr txBox="1"/>
          <p:nvPr/>
        </p:nvSpPr>
        <p:spPr>
          <a:xfrm>
            <a:off x="10611215" y="1649494"/>
            <a:ext cx="319318" cy="369332"/>
          </a:xfrm>
          <a:prstGeom prst="rect">
            <a:avLst/>
          </a:prstGeom>
          <a:noFill/>
        </p:spPr>
        <p:txBody>
          <a:bodyPr wrap="none" rtlCol="0">
            <a:spAutoFit/>
          </a:bodyPr>
          <a:lstStyle/>
          <a:p>
            <a:r>
              <a:rPr lang="en-US" dirty="0"/>
              <a:t>0</a:t>
            </a:r>
          </a:p>
        </p:txBody>
      </p:sp>
      <p:sp>
        <p:nvSpPr>
          <p:cNvPr id="111" name="TextBox 110">
            <a:extLst>
              <a:ext uri="{FF2B5EF4-FFF2-40B4-BE49-F238E27FC236}">
                <a16:creationId xmlns:a16="http://schemas.microsoft.com/office/drawing/2014/main" id="{8E9FE241-C4BC-4DF4-9B35-5E347E651747}"/>
              </a:ext>
            </a:extLst>
          </p:cNvPr>
          <p:cNvSpPr txBox="1"/>
          <p:nvPr/>
        </p:nvSpPr>
        <p:spPr>
          <a:xfrm>
            <a:off x="2473260" y="4922034"/>
            <a:ext cx="319318" cy="369332"/>
          </a:xfrm>
          <a:prstGeom prst="rect">
            <a:avLst/>
          </a:prstGeom>
          <a:noFill/>
        </p:spPr>
        <p:txBody>
          <a:bodyPr wrap="none" rtlCol="0">
            <a:spAutoFit/>
          </a:bodyPr>
          <a:lstStyle/>
          <a:p>
            <a:r>
              <a:rPr lang="en-US" dirty="0"/>
              <a:t>0</a:t>
            </a:r>
          </a:p>
        </p:txBody>
      </p:sp>
      <p:sp>
        <p:nvSpPr>
          <p:cNvPr id="113" name="TextBox 112">
            <a:extLst>
              <a:ext uri="{FF2B5EF4-FFF2-40B4-BE49-F238E27FC236}">
                <a16:creationId xmlns:a16="http://schemas.microsoft.com/office/drawing/2014/main" id="{6A4E32D2-E74E-4106-8488-F6D3238BEA26}"/>
              </a:ext>
            </a:extLst>
          </p:cNvPr>
          <p:cNvSpPr txBox="1"/>
          <p:nvPr/>
        </p:nvSpPr>
        <p:spPr>
          <a:xfrm>
            <a:off x="3733058" y="5696425"/>
            <a:ext cx="319318" cy="369332"/>
          </a:xfrm>
          <a:prstGeom prst="rect">
            <a:avLst/>
          </a:prstGeom>
          <a:noFill/>
        </p:spPr>
        <p:txBody>
          <a:bodyPr wrap="none" rtlCol="0">
            <a:spAutoFit/>
          </a:bodyPr>
          <a:lstStyle/>
          <a:p>
            <a:r>
              <a:rPr lang="en-US" dirty="0"/>
              <a:t>0</a:t>
            </a:r>
          </a:p>
        </p:txBody>
      </p:sp>
      <p:sp>
        <p:nvSpPr>
          <p:cNvPr id="114" name="TextBox 113">
            <a:extLst>
              <a:ext uri="{FF2B5EF4-FFF2-40B4-BE49-F238E27FC236}">
                <a16:creationId xmlns:a16="http://schemas.microsoft.com/office/drawing/2014/main" id="{975A0ED1-BB95-44D7-9393-6F32F4971F3A}"/>
              </a:ext>
            </a:extLst>
          </p:cNvPr>
          <p:cNvSpPr txBox="1"/>
          <p:nvPr/>
        </p:nvSpPr>
        <p:spPr>
          <a:xfrm>
            <a:off x="4586379" y="5732028"/>
            <a:ext cx="319318" cy="369332"/>
          </a:xfrm>
          <a:prstGeom prst="rect">
            <a:avLst/>
          </a:prstGeom>
          <a:noFill/>
        </p:spPr>
        <p:txBody>
          <a:bodyPr wrap="none" rtlCol="0">
            <a:spAutoFit/>
          </a:bodyPr>
          <a:lstStyle/>
          <a:p>
            <a:r>
              <a:rPr lang="en-US" dirty="0"/>
              <a:t>0</a:t>
            </a:r>
          </a:p>
        </p:txBody>
      </p:sp>
      <p:sp>
        <p:nvSpPr>
          <p:cNvPr id="115" name="TextBox 114">
            <a:extLst>
              <a:ext uri="{FF2B5EF4-FFF2-40B4-BE49-F238E27FC236}">
                <a16:creationId xmlns:a16="http://schemas.microsoft.com/office/drawing/2014/main" id="{8CD492CD-247F-488D-910B-132312FB742A}"/>
              </a:ext>
            </a:extLst>
          </p:cNvPr>
          <p:cNvSpPr txBox="1"/>
          <p:nvPr/>
        </p:nvSpPr>
        <p:spPr>
          <a:xfrm>
            <a:off x="5054089" y="4817366"/>
            <a:ext cx="319318" cy="369332"/>
          </a:xfrm>
          <a:prstGeom prst="rect">
            <a:avLst/>
          </a:prstGeom>
          <a:noFill/>
        </p:spPr>
        <p:txBody>
          <a:bodyPr wrap="none" rtlCol="0">
            <a:spAutoFit/>
          </a:bodyPr>
          <a:lstStyle/>
          <a:p>
            <a:r>
              <a:rPr lang="en-US" dirty="0"/>
              <a:t>0</a:t>
            </a:r>
          </a:p>
        </p:txBody>
      </p:sp>
      <p:sp>
        <p:nvSpPr>
          <p:cNvPr id="116" name="TextBox 115">
            <a:extLst>
              <a:ext uri="{FF2B5EF4-FFF2-40B4-BE49-F238E27FC236}">
                <a16:creationId xmlns:a16="http://schemas.microsoft.com/office/drawing/2014/main" id="{8801B032-E680-456B-9392-21831B2FAB03}"/>
              </a:ext>
            </a:extLst>
          </p:cNvPr>
          <p:cNvSpPr txBox="1"/>
          <p:nvPr/>
        </p:nvSpPr>
        <p:spPr>
          <a:xfrm>
            <a:off x="6130036" y="5666574"/>
            <a:ext cx="319318" cy="369332"/>
          </a:xfrm>
          <a:prstGeom prst="rect">
            <a:avLst/>
          </a:prstGeom>
          <a:noFill/>
        </p:spPr>
        <p:txBody>
          <a:bodyPr wrap="none" rtlCol="0">
            <a:spAutoFit/>
          </a:bodyPr>
          <a:lstStyle/>
          <a:p>
            <a:r>
              <a:rPr lang="en-US" dirty="0"/>
              <a:t>0</a:t>
            </a:r>
          </a:p>
        </p:txBody>
      </p:sp>
      <p:sp>
        <p:nvSpPr>
          <p:cNvPr id="117" name="TextBox 116">
            <a:extLst>
              <a:ext uri="{FF2B5EF4-FFF2-40B4-BE49-F238E27FC236}">
                <a16:creationId xmlns:a16="http://schemas.microsoft.com/office/drawing/2014/main" id="{0B3A2CEF-708E-4C73-A8DD-EF05B6C41920}"/>
              </a:ext>
            </a:extLst>
          </p:cNvPr>
          <p:cNvSpPr txBox="1"/>
          <p:nvPr/>
        </p:nvSpPr>
        <p:spPr>
          <a:xfrm>
            <a:off x="3883905" y="864838"/>
            <a:ext cx="319318" cy="369332"/>
          </a:xfrm>
          <a:prstGeom prst="rect">
            <a:avLst/>
          </a:prstGeom>
          <a:noFill/>
        </p:spPr>
        <p:txBody>
          <a:bodyPr wrap="none" rtlCol="0">
            <a:spAutoFit/>
          </a:bodyPr>
          <a:lstStyle/>
          <a:p>
            <a:r>
              <a:rPr lang="en-US" dirty="0"/>
              <a:t>2</a:t>
            </a:r>
          </a:p>
        </p:txBody>
      </p:sp>
      <p:sp>
        <p:nvSpPr>
          <p:cNvPr id="118" name="TextBox 117">
            <a:extLst>
              <a:ext uri="{FF2B5EF4-FFF2-40B4-BE49-F238E27FC236}">
                <a16:creationId xmlns:a16="http://schemas.microsoft.com/office/drawing/2014/main" id="{D0CA14DB-172B-4A06-A92F-0225F46FB17C}"/>
              </a:ext>
            </a:extLst>
          </p:cNvPr>
          <p:cNvSpPr txBox="1"/>
          <p:nvPr/>
        </p:nvSpPr>
        <p:spPr>
          <a:xfrm>
            <a:off x="8546462" y="5732028"/>
            <a:ext cx="319318" cy="369332"/>
          </a:xfrm>
          <a:prstGeom prst="rect">
            <a:avLst/>
          </a:prstGeom>
          <a:noFill/>
        </p:spPr>
        <p:txBody>
          <a:bodyPr wrap="none" rtlCol="0">
            <a:spAutoFit/>
          </a:bodyPr>
          <a:lstStyle/>
          <a:p>
            <a:r>
              <a:rPr lang="en-US" dirty="0"/>
              <a:t>0</a:t>
            </a:r>
          </a:p>
        </p:txBody>
      </p:sp>
      <p:sp>
        <p:nvSpPr>
          <p:cNvPr id="119" name="TextBox 118">
            <a:extLst>
              <a:ext uri="{FF2B5EF4-FFF2-40B4-BE49-F238E27FC236}">
                <a16:creationId xmlns:a16="http://schemas.microsoft.com/office/drawing/2014/main" id="{D6E4F4A0-8089-49F1-B1BA-155D651DA11B}"/>
              </a:ext>
            </a:extLst>
          </p:cNvPr>
          <p:cNvSpPr txBox="1"/>
          <p:nvPr/>
        </p:nvSpPr>
        <p:spPr>
          <a:xfrm>
            <a:off x="9730299" y="5582087"/>
            <a:ext cx="319318" cy="369332"/>
          </a:xfrm>
          <a:prstGeom prst="rect">
            <a:avLst/>
          </a:prstGeom>
          <a:noFill/>
        </p:spPr>
        <p:txBody>
          <a:bodyPr wrap="none" rtlCol="0">
            <a:spAutoFit/>
          </a:bodyPr>
          <a:lstStyle/>
          <a:p>
            <a:r>
              <a:rPr lang="en-US" dirty="0"/>
              <a:t>0</a:t>
            </a:r>
          </a:p>
        </p:txBody>
      </p:sp>
      <p:sp>
        <p:nvSpPr>
          <p:cNvPr id="121" name="TextBox 120">
            <a:extLst>
              <a:ext uri="{FF2B5EF4-FFF2-40B4-BE49-F238E27FC236}">
                <a16:creationId xmlns:a16="http://schemas.microsoft.com/office/drawing/2014/main" id="{2AB86216-5CE3-4387-8DEE-5B0DC2CC4135}"/>
              </a:ext>
            </a:extLst>
          </p:cNvPr>
          <p:cNvSpPr txBox="1"/>
          <p:nvPr/>
        </p:nvSpPr>
        <p:spPr>
          <a:xfrm>
            <a:off x="7230965" y="859181"/>
            <a:ext cx="319318" cy="369332"/>
          </a:xfrm>
          <a:prstGeom prst="rect">
            <a:avLst/>
          </a:prstGeom>
          <a:noFill/>
        </p:spPr>
        <p:txBody>
          <a:bodyPr wrap="none" rtlCol="0">
            <a:spAutoFit/>
          </a:bodyPr>
          <a:lstStyle/>
          <a:p>
            <a:r>
              <a:rPr lang="en-US" dirty="0"/>
              <a:t>2</a:t>
            </a:r>
          </a:p>
        </p:txBody>
      </p:sp>
      <p:sp>
        <p:nvSpPr>
          <p:cNvPr id="122" name="TextBox 121">
            <a:extLst>
              <a:ext uri="{FF2B5EF4-FFF2-40B4-BE49-F238E27FC236}">
                <a16:creationId xmlns:a16="http://schemas.microsoft.com/office/drawing/2014/main" id="{36EAD3B9-DA9F-4775-89B2-9BB2FA59FC46}"/>
              </a:ext>
            </a:extLst>
          </p:cNvPr>
          <p:cNvSpPr txBox="1"/>
          <p:nvPr/>
        </p:nvSpPr>
        <p:spPr>
          <a:xfrm>
            <a:off x="10016828" y="863495"/>
            <a:ext cx="319318" cy="369332"/>
          </a:xfrm>
          <a:prstGeom prst="rect">
            <a:avLst/>
          </a:prstGeom>
          <a:noFill/>
        </p:spPr>
        <p:txBody>
          <a:bodyPr wrap="none" rtlCol="0">
            <a:spAutoFit/>
          </a:bodyPr>
          <a:lstStyle/>
          <a:p>
            <a:r>
              <a:rPr lang="en-US" dirty="0"/>
              <a:t>2</a:t>
            </a:r>
          </a:p>
        </p:txBody>
      </p:sp>
      <p:sp>
        <p:nvSpPr>
          <p:cNvPr id="123" name="TextBox 122">
            <a:extLst>
              <a:ext uri="{FF2B5EF4-FFF2-40B4-BE49-F238E27FC236}">
                <a16:creationId xmlns:a16="http://schemas.microsoft.com/office/drawing/2014/main" id="{D9285CC4-21BE-4544-A887-58DCF6CA2F8E}"/>
              </a:ext>
            </a:extLst>
          </p:cNvPr>
          <p:cNvSpPr txBox="1"/>
          <p:nvPr/>
        </p:nvSpPr>
        <p:spPr>
          <a:xfrm>
            <a:off x="1473607" y="3402630"/>
            <a:ext cx="319318" cy="369332"/>
          </a:xfrm>
          <a:prstGeom prst="rect">
            <a:avLst/>
          </a:prstGeom>
          <a:no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E9F4FF5E-3F37-407C-921D-2C836DD9ED30}"/>
              </a:ext>
            </a:extLst>
          </p:cNvPr>
          <p:cNvSpPr txBox="1"/>
          <p:nvPr/>
        </p:nvSpPr>
        <p:spPr>
          <a:xfrm>
            <a:off x="3862224" y="3422394"/>
            <a:ext cx="319318" cy="369332"/>
          </a:xfrm>
          <a:prstGeom prst="rect">
            <a:avLst/>
          </a:prstGeom>
          <a:noFill/>
        </p:spPr>
        <p:txBody>
          <a:bodyPr wrap="none" rtlCol="0">
            <a:spAutoFit/>
          </a:bodyPr>
          <a:lstStyle/>
          <a:p>
            <a:r>
              <a:rPr lang="en-US" dirty="0"/>
              <a:t>3</a:t>
            </a:r>
          </a:p>
        </p:txBody>
      </p:sp>
      <p:sp>
        <p:nvSpPr>
          <p:cNvPr id="125" name="TextBox 124">
            <a:extLst>
              <a:ext uri="{FF2B5EF4-FFF2-40B4-BE49-F238E27FC236}">
                <a16:creationId xmlns:a16="http://schemas.microsoft.com/office/drawing/2014/main" id="{1F831F1C-60BE-4F84-9426-563EC5122696}"/>
              </a:ext>
            </a:extLst>
          </p:cNvPr>
          <p:cNvSpPr txBox="1"/>
          <p:nvPr/>
        </p:nvSpPr>
        <p:spPr>
          <a:xfrm>
            <a:off x="4579626" y="4125966"/>
            <a:ext cx="319318" cy="369332"/>
          </a:xfrm>
          <a:prstGeom prst="rect">
            <a:avLst/>
          </a:prstGeom>
          <a:no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7E504056-550D-4BF9-9CFF-909265739CCB}"/>
              </a:ext>
            </a:extLst>
          </p:cNvPr>
          <p:cNvSpPr txBox="1"/>
          <p:nvPr/>
        </p:nvSpPr>
        <p:spPr>
          <a:xfrm>
            <a:off x="6847344" y="4036778"/>
            <a:ext cx="319318" cy="369332"/>
          </a:xfrm>
          <a:prstGeom prst="rect">
            <a:avLst/>
          </a:prstGeom>
          <a:noFill/>
        </p:spPr>
        <p:txBody>
          <a:bodyPr wrap="none" rtlCol="0">
            <a:spAutoFit/>
          </a:bodyPr>
          <a:lstStyle/>
          <a:p>
            <a:r>
              <a:rPr lang="en-US" dirty="0"/>
              <a:t>2</a:t>
            </a:r>
          </a:p>
        </p:txBody>
      </p:sp>
      <p:sp>
        <p:nvSpPr>
          <p:cNvPr id="127" name="TextBox 126">
            <a:extLst>
              <a:ext uri="{FF2B5EF4-FFF2-40B4-BE49-F238E27FC236}">
                <a16:creationId xmlns:a16="http://schemas.microsoft.com/office/drawing/2014/main" id="{C84A01DB-2963-4335-B609-C260877AEC52}"/>
              </a:ext>
            </a:extLst>
          </p:cNvPr>
          <p:cNvSpPr txBox="1"/>
          <p:nvPr/>
        </p:nvSpPr>
        <p:spPr>
          <a:xfrm>
            <a:off x="7936235" y="4075051"/>
            <a:ext cx="319318" cy="369332"/>
          </a:xfrm>
          <a:prstGeom prst="rect">
            <a:avLst/>
          </a:prstGeom>
          <a:noFill/>
        </p:spPr>
        <p:txBody>
          <a:bodyPr wrap="none" rtlCol="0">
            <a:spAutoFit/>
          </a:bodyPr>
          <a:lstStyle/>
          <a:p>
            <a:r>
              <a:rPr lang="en-US" dirty="0"/>
              <a:t>2</a:t>
            </a:r>
          </a:p>
        </p:txBody>
      </p:sp>
      <p:sp>
        <p:nvSpPr>
          <p:cNvPr id="128" name="TextBox 127">
            <a:extLst>
              <a:ext uri="{FF2B5EF4-FFF2-40B4-BE49-F238E27FC236}">
                <a16:creationId xmlns:a16="http://schemas.microsoft.com/office/drawing/2014/main" id="{D0B11C2C-67C1-4B44-BED0-7367A8D7B330}"/>
              </a:ext>
            </a:extLst>
          </p:cNvPr>
          <p:cNvSpPr txBox="1"/>
          <p:nvPr/>
        </p:nvSpPr>
        <p:spPr>
          <a:xfrm>
            <a:off x="9483157" y="3998703"/>
            <a:ext cx="319318" cy="369332"/>
          </a:xfrm>
          <a:prstGeom prst="rect">
            <a:avLst/>
          </a:prstGeom>
          <a:noFill/>
        </p:spPr>
        <p:txBody>
          <a:bodyPr wrap="none" rtlCol="0">
            <a:spAutoFit/>
          </a:bodyPr>
          <a:lstStyle/>
          <a:p>
            <a:r>
              <a:rPr lang="en-US" dirty="0"/>
              <a:t>2</a:t>
            </a:r>
          </a:p>
        </p:txBody>
      </p:sp>
      <p:sp>
        <p:nvSpPr>
          <p:cNvPr id="130" name="TextBox 129">
            <a:extLst>
              <a:ext uri="{FF2B5EF4-FFF2-40B4-BE49-F238E27FC236}">
                <a16:creationId xmlns:a16="http://schemas.microsoft.com/office/drawing/2014/main" id="{0D83588B-C54F-4FC8-BF99-A59D2983FAF3}"/>
              </a:ext>
            </a:extLst>
          </p:cNvPr>
          <p:cNvSpPr txBox="1"/>
          <p:nvPr/>
        </p:nvSpPr>
        <p:spPr>
          <a:xfrm>
            <a:off x="7357757" y="3399674"/>
            <a:ext cx="319318" cy="369332"/>
          </a:xfrm>
          <a:prstGeom prst="rect">
            <a:avLst/>
          </a:prstGeom>
          <a:noFill/>
        </p:spPr>
        <p:txBody>
          <a:bodyPr wrap="none" rtlCol="0">
            <a:spAutoFit/>
          </a:bodyPr>
          <a:lstStyle/>
          <a:p>
            <a:r>
              <a:rPr lang="en-US" dirty="0"/>
              <a:t>3</a:t>
            </a:r>
          </a:p>
        </p:txBody>
      </p:sp>
      <p:sp>
        <p:nvSpPr>
          <p:cNvPr id="131" name="TextBox 130">
            <a:extLst>
              <a:ext uri="{FF2B5EF4-FFF2-40B4-BE49-F238E27FC236}">
                <a16:creationId xmlns:a16="http://schemas.microsoft.com/office/drawing/2014/main" id="{33CF8674-12BF-401E-8731-CF4BD0A1E984}"/>
              </a:ext>
            </a:extLst>
          </p:cNvPr>
          <p:cNvSpPr txBox="1"/>
          <p:nvPr/>
        </p:nvSpPr>
        <p:spPr>
          <a:xfrm>
            <a:off x="10291897" y="3402373"/>
            <a:ext cx="319318"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154914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37A7-E9F2-4868-A9C1-4E440930E566}"/>
              </a:ext>
            </a:extLst>
          </p:cNvPr>
          <p:cNvSpPr>
            <a:spLocks noGrp="1"/>
          </p:cNvSpPr>
          <p:nvPr>
            <p:ph type="title"/>
          </p:nvPr>
        </p:nvSpPr>
        <p:spPr/>
        <p:txBody>
          <a:bodyPr/>
          <a:lstStyle/>
          <a:p>
            <a:r>
              <a:rPr lang="en-US" dirty="0"/>
              <a:t>How is a BST “Balanced”?</a:t>
            </a:r>
          </a:p>
        </p:txBody>
      </p:sp>
      <p:sp>
        <p:nvSpPr>
          <p:cNvPr id="3" name="Content Placeholder 2">
            <a:extLst>
              <a:ext uri="{FF2B5EF4-FFF2-40B4-BE49-F238E27FC236}">
                <a16:creationId xmlns:a16="http://schemas.microsoft.com/office/drawing/2014/main" id="{B2156BC8-90FB-4F00-B8ED-DECB1F63D1A8}"/>
              </a:ext>
            </a:extLst>
          </p:cNvPr>
          <p:cNvSpPr>
            <a:spLocks noGrp="1"/>
          </p:cNvSpPr>
          <p:nvPr>
            <p:ph idx="1"/>
          </p:nvPr>
        </p:nvSpPr>
        <p:spPr/>
        <p:txBody>
          <a:bodyPr/>
          <a:lstStyle/>
          <a:p>
            <a:r>
              <a:rPr lang="en-US" dirty="0"/>
              <a:t>We must first identify whether a BST is balanced or unbalanced.</a:t>
            </a:r>
          </a:p>
          <a:p>
            <a:pPr lvl="1"/>
            <a:r>
              <a:rPr lang="en-US" dirty="0"/>
              <a:t>Let’s take a minute to look at these BST’s. Make some observations of the following BST’s.</a:t>
            </a:r>
          </a:p>
          <a:p>
            <a:pPr lvl="2"/>
            <a:r>
              <a:rPr lang="en-US" dirty="0"/>
              <a:t>Tip: Do you guys remember node heights?</a:t>
            </a:r>
          </a:p>
          <a:p>
            <a:pPr lvl="1"/>
            <a:r>
              <a:rPr lang="en-US" dirty="0"/>
              <a:t>For any node n, compare the children heights.</a:t>
            </a:r>
          </a:p>
          <a:p>
            <a:pPr lvl="2"/>
            <a:r>
              <a:rPr lang="en-US" dirty="0"/>
              <a:t>Balanced Tree: For any node n, the height of </a:t>
            </a:r>
            <a:r>
              <a:rPr lang="en-US" dirty="0" err="1"/>
              <a:t>n.left</a:t>
            </a:r>
            <a:r>
              <a:rPr lang="en-US" dirty="0"/>
              <a:t> and </a:t>
            </a:r>
            <a:r>
              <a:rPr lang="en-US" dirty="0" err="1"/>
              <a:t>n.right</a:t>
            </a:r>
            <a:r>
              <a:rPr lang="en-US" dirty="0"/>
              <a:t> do not differ by more than 1.</a:t>
            </a:r>
          </a:p>
          <a:p>
            <a:pPr lvl="2"/>
            <a:r>
              <a:rPr lang="en-US" dirty="0"/>
              <a:t>Unbalanced Tree: There exists a node n where the height of </a:t>
            </a:r>
            <a:r>
              <a:rPr lang="en-US" dirty="0" err="1"/>
              <a:t>n.left</a:t>
            </a:r>
            <a:r>
              <a:rPr lang="en-US" dirty="0"/>
              <a:t> and </a:t>
            </a:r>
            <a:r>
              <a:rPr lang="en-US" dirty="0" err="1"/>
              <a:t>n.right</a:t>
            </a:r>
            <a:r>
              <a:rPr lang="en-US" dirty="0"/>
              <a:t> differ by more than 1.</a:t>
            </a:r>
          </a:p>
          <a:p>
            <a:pPr lvl="1"/>
            <a:endParaRPr lang="en-US" dirty="0"/>
          </a:p>
        </p:txBody>
      </p:sp>
    </p:spTree>
    <p:extLst>
      <p:ext uri="{BB962C8B-B14F-4D97-AF65-F5344CB8AC3E}">
        <p14:creationId xmlns:p14="http://schemas.microsoft.com/office/powerpoint/2010/main" val="766261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 Comparing Children Heights</a:t>
            </a:r>
            <a:endParaRPr lang="en-US" dirty="0">
              <a:highlight>
                <a:srgbClr val="FFFF00"/>
              </a:highlight>
            </a:endParaRP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1A85588-E87B-48BD-B130-0D5499F9C5A4}"/>
              </a:ext>
            </a:extLst>
          </p:cNvPr>
          <p:cNvSpPr/>
          <p:nvPr/>
        </p:nvSpPr>
        <p:spPr>
          <a:xfrm>
            <a:off x="1626147" y="35958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80" name="Oval 79">
            <a:extLst>
              <a:ext uri="{FF2B5EF4-FFF2-40B4-BE49-F238E27FC236}">
                <a16:creationId xmlns:a16="http://schemas.microsoft.com/office/drawing/2014/main" id="{FA0DE5F4-CDC8-4C05-BCF1-DBBDDB37F32D}"/>
              </a:ext>
            </a:extLst>
          </p:cNvPr>
          <p:cNvSpPr/>
          <p:nvPr/>
        </p:nvSpPr>
        <p:spPr>
          <a:xfrm>
            <a:off x="2215445" y="436495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1D52BC-1AAD-4734-B0A2-CBCA9AA68952}"/>
              </a:ext>
            </a:extLst>
          </p:cNvPr>
          <p:cNvCxnSpPr>
            <a:cxnSpLocks/>
            <a:stCxn id="79" idx="5"/>
            <a:endCxn id="80" idx="0"/>
          </p:cNvCxnSpPr>
          <p:nvPr/>
        </p:nvCxnSpPr>
        <p:spPr>
          <a:xfrm>
            <a:off x="2140257" y="4104514"/>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F2FCE3-9629-42C0-B3DD-1F184E846D84}"/>
              </a:ext>
            </a:extLst>
          </p:cNvPr>
          <p:cNvCxnSpPr>
            <a:cxnSpLocks/>
            <a:stCxn id="80" idx="5"/>
            <a:endCxn id="83" idx="0"/>
          </p:cNvCxnSpPr>
          <p:nvPr/>
        </p:nvCxnSpPr>
        <p:spPr>
          <a:xfrm>
            <a:off x="2729555" y="4873601"/>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EDA284E-FAF2-4D96-BEE3-3BB6111B322C}"/>
              </a:ext>
            </a:extLst>
          </p:cNvPr>
          <p:cNvSpPr/>
          <p:nvPr/>
        </p:nvSpPr>
        <p:spPr>
          <a:xfrm>
            <a:off x="2654315" y="50960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p:sp>
        <p:nvSpPr>
          <p:cNvPr id="89" name="TextBox 88">
            <a:extLst>
              <a:ext uri="{FF2B5EF4-FFF2-40B4-BE49-F238E27FC236}">
                <a16:creationId xmlns:a16="http://schemas.microsoft.com/office/drawing/2014/main" id="{E8CB79B3-3B7A-494F-890C-0D1D8413DB46}"/>
              </a:ext>
            </a:extLst>
          </p:cNvPr>
          <p:cNvSpPr txBox="1"/>
          <p:nvPr/>
        </p:nvSpPr>
        <p:spPr>
          <a:xfrm>
            <a:off x="1390826" y="871502"/>
            <a:ext cx="319318"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42C5D21-5717-4BEF-877C-AF0B6B3C8BDD}"/>
              </a:ext>
            </a:extLst>
          </p:cNvPr>
          <p:cNvSpPr txBox="1"/>
          <p:nvPr/>
        </p:nvSpPr>
        <p:spPr>
          <a:xfrm>
            <a:off x="3388456" y="4135059"/>
            <a:ext cx="319318" cy="369332"/>
          </a:xfrm>
          <a:prstGeom prst="rect">
            <a:avLst/>
          </a:prstGeom>
          <a:noFill/>
        </p:spPr>
        <p:txBody>
          <a:bodyPr wrap="none" rtlCol="0">
            <a:spAutoFit/>
          </a:bodyPr>
          <a:lstStyle/>
          <a:p>
            <a:r>
              <a:rPr lang="en-US" dirty="0"/>
              <a:t>0</a:t>
            </a:r>
          </a:p>
        </p:txBody>
      </p:sp>
      <p:sp>
        <p:nvSpPr>
          <p:cNvPr id="91" name="TextBox 90">
            <a:extLst>
              <a:ext uri="{FF2B5EF4-FFF2-40B4-BE49-F238E27FC236}">
                <a16:creationId xmlns:a16="http://schemas.microsoft.com/office/drawing/2014/main" id="{F4F23642-FAFD-4FCE-91B6-FD7C25F0C30D}"/>
              </a:ext>
            </a:extLst>
          </p:cNvPr>
          <p:cNvSpPr txBox="1"/>
          <p:nvPr/>
        </p:nvSpPr>
        <p:spPr>
          <a:xfrm>
            <a:off x="3318025" y="1644586"/>
            <a:ext cx="319318" cy="369332"/>
          </a:xfrm>
          <a:prstGeom prst="rect">
            <a:avLst/>
          </a:prstGeom>
          <a:noFill/>
        </p:spPr>
        <p:txBody>
          <a:bodyPr wrap="none" rtlCol="0">
            <a:spAutoFit/>
          </a:bodyPr>
          <a:lstStyle/>
          <a:p>
            <a:r>
              <a:rPr lang="en-US" dirty="0"/>
              <a:t>1</a:t>
            </a:r>
          </a:p>
        </p:txBody>
      </p:sp>
      <p:sp>
        <p:nvSpPr>
          <p:cNvPr id="92" name="TextBox 91">
            <a:extLst>
              <a:ext uri="{FF2B5EF4-FFF2-40B4-BE49-F238E27FC236}">
                <a16:creationId xmlns:a16="http://schemas.microsoft.com/office/drawing/2014/main" id="{4A4C6152-4E45-4F95-9EBA-E075149AD7F2}"/>
              </a:ext>
            </a:extLst>
          </p:cNvPr>
          <p:cNvSpPr txBox="1"/>
          <p:nvPr/>
        </p:nvSpPr>
        <p:spPr>
          <a:xfrm>
            <a:off x="4532701" y="1644586"/>
            <a:ext cx="319318" cy="369332"/>
          </a:xfrm>
          <a:prstGeom prst="rect">
            <a:avLst/>
          </a:prstGeom>
          <a:noFill/>
        </p:spPr>
        <p:txBody>
          <a:bodyPr wrap="none" rtlCol="0">
            <a:spAutoFit/>
          </a:bodyPr>
          <a:lstStyle/>
          <a:p>
            <a:r>
              <a:rPr lang="en-US" dirty="0"/>
              <a:t>1</a:t>
            </a:r>
          </a:p>
        </p:txBody>
      </p:sp>
      <p:sp>
        <p:nvSpPr>
          <p:cNvPr id="93" name="TextBox 92">
            <a:extLst>
              <a:ext uri="{FF2B5EF4-FFF2-40B4-BE49-F238E27FC236}">
                <a16:creationId xmlns:a16="http://schemas.microsoft.com/office/drawing/2014/main" id="{CDB3512A-A681-4EBC-A626-EB15D6CCC754}"/>
              </a:ext>
            </a:extLst>
          </p:cNvPr>
          <p:cNvSpPr txBox="1"/>
          <p:nvPr/>
        </p:nvSpPr>
        <p:spPr>
          <a:xfrm>
            <a:off x="6669512" y="1572648"/>
            <a:ext cx="319318" cy="369332"/>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50A757BD-BF2C-4E39-B82D-B06C7EBF88C4}"/>
              </a:ext>
            </a:extLst>
          </p:cNvPr>
          <p:cNvSpPr txBox="1"/>
          <p:nvPr/>
        </p:nvSpPr>
        <p:spPr>
          <a:xfrm>
            <a:off x="2055374" y="4141447"/>
            <a:ext cx="319318" cy="369332"/>
          </a:xfrm>
          <a:prstGeom prst="rect">
            <a:avLst/>
          </a:prstGeom>
          <a:noFill/>
        </p:spPr>
        <p:txBody>
          <a:bodyPr wrap="none" rtlCol="0">
            <a:spAutoFit/>
          </a:bodyPr>
          <a:lstStyle/>
          <a:p>
            <a:r>
              <a:rPr lang="en-US" dirty="0"/>
              <a:t>1</a:t>
            </a:r>
          </a:p>
        </p:txBody>
      </p:sp>
      <p:sp>
        <p:nvSpPr>
          <p:cNvPr id="95" name="TextBox 94">
            <a:extLst>
              <a:ext uri="{FF2B5EF4-FFF2-40B4-BE49-F238E27FC236}">
                <a16:creationId xmlns:a16="http://schemas.microsoft.com/office/drawing/2014/main" id="{297F3C6F-359D-42DF-8496-6A94D9B38E70}"/>
              </a:ext>
            </a:extLst>
          </p:cNvPr>
          <p:cNvSpPr txBox="1"/>
          <p:nvPr/>
        </p:nvSpPr>
        <p:spPr>
          <a:xfrm>
            <a:off x="7832292" y="1632930"/>
            <a:ext cx="319318"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4ED7AE44-BBD5-4857-BD66-E5D856EE8466}"/>
              </a:ext>
            </a:extLst>
          </p:cNvPr>
          <p:cNvSpPr txBox="1"/>
          <p:nvPr/>
        </p:nvSpPr>
        <p:spPr>
          <a:xfrm>
            <a:off x="9320400" y="1603446"/>
            <a:ext cx="319318" cy="369332"/>
          </a:xfrm>
          <a:prstGeom prst="rect">
            <a:avLst/>
          </a:prstGeom>
          <a:noFill/>
        </p:spPr>
        <p:txBody>
          <a:bodyPr wrap="none" rtlCol="0">
            <a:spAutoFit/>
          </a:bodyPr>
          <a:lstStyle/>
          <a:p>
            <a:r>
              <a:rPr lang="en-US" dirty="0"/>
              <a:t>1</a:t>
            </a:r>
          </a:p>
        </p:txBody>
      </p:sp>
      <p:sp>
        <p:nvSpPr>
          <p:cNvPr id="97" name="TextBox 96">
            <a:extLst>
              <a:ext uri="{FF2B5EF4-FFF2-40B4-BE49-F238E27FC236}">
                <a16:creationId xmlns:a16="http://schemas.microsoft.com/office/drawing/2014/main" id="{EFC8127B-9178-4673-BB39-9B903D34E28A}"/>
              </a:ext>
            </a:extLst>
          </p:cNvPr>
          <p:cNvSpPr txBox="1"/>
          <p:nvPr/>
        </p:nvSpPr>
        <p:spPr>
          <a:xfrm>
            <a:off x="4135840" y="4856236"/>
            <a:ext cx="319318" cy="369332"/>
          </a:xfrm>
          <a:prstGeom prst="rect">
            <a:avLst/>
          </a:prstGeom>
          <a:noFill/>
        </p:spPr>
        <p:txBody>
          <a:bodyPr wrap="none" rtlCol="0">
            <a:spAutoFit/>
          </a:bodyPr>
          <a:lstStyle/>
          <a:p>
            <a:r>
              <a:rPr lang="en-US" dirty="0"/>
              <a:t>1</a:t>
            </a:r>
          </a:p>
        </p:txBody>
      </p:sp>
      <p:sp>
        <p:nvSpPr>
          <p:cNvPr id="98" name="TextBox 97">
            <a:extLst>
              <a:ext uri="{FF2B5EF4-FFF2-40B4-BE49-F238E27FC236}">
                <a16:creationId xmlns:a16="http://schemas.microsoft.com/office/drawing/2014/main" id="{2DF90A5C-2BBF-4F0A-8E00-1D8051976C64}"/>
              </a:ext>
            </a:extLst>
          </p:cNvPr>
          <p:cNvSpPr txBox="1"/>
          <p:nvPr/>
        </p:nvSpPr>
        <p:spPr>
          <a:xfrm>
            <a:off x="6361678" y="4830200"/>
            <a:ext cx="319318" cy="369332"/>
          </a:xfrm>
          <a:prstGeom prst="rect">
            <a:avLst/>
          </a:prstGeom>
          <a:noFill/>
        </p:spPr>
        <p:txBody>
          <a:bodyPr wrap="none" rtlCol="0">
            <a:spAutoFit/>
          </a:bodyPr>
          <a:lstStyle/>
          <a:p>
            <a:r>
              <a:rPr lang="en-US" dirty="0"/>
              <a:t>1</a:t>
            </a:r>
          </a:p>
        </p:txBody>
      </p:sp>
      <p:sp>
        <p:nvSpPr>
          <p:cNvPr id="99" name="TextBox 98">
            <a:extLst>
              <a:ext uri="{FF2B5EF4-FFF2-40B4-BE49-F238E27FC236}">
                <a16:creationId xmlns:a16="http://schemas.microsoft.com/office/drawing/2014/main" id="{E209B233-674D-43CD-8B0A-C545EEFA9381}"/>
              </a:ext>
            </a:extLst>
          </p:cNvPr>
          <p:cNvSpPr txBox="1"/>
          <p:nvPr/>
        </p:nvSpPr>
        <p:spPr>
          <a:xfrm>
            <a:off x="8240767" y="4894693"/>
            <a:ext cx="319318" cy="369332"/>
          </a:xfrm>
          <a:prstGeom prst="rect">
            <a:avLst/>
          </a:prstGeom>
          <a:noFill/>
        </p:spPr>
        <p:txBody>
          <a:bodyPr wrap="none" rtlCol="0">
            <a:spAutoFit/>
          </a:bodyPr>
          <a:lstStyle/>
          <a:p>
            <a:r>
              <a:rPr lang="en-US" dirty="0"/>
              <a:t>1</a:t>
            </a:r>
          </a:p>
        </p:txBody>
      </p:sp>
      <p:sp>
        <p:nvSpPr>
          <p:cNvPr id="100" name="TextBox 99">
            <a:extLst>
              <a:ext uri="{FF2B5EF4-FFF2-40B4-BE49-F238E27FC236}">
                <a16:creationId xmlns:a16="http://schemas.microsoft.com/office/drawing/2014/main" id="{C8F85FF7-D021-476F-BDE2-C3C049586908}"/>
              </a:ext>
            </a:extLst>
          </p:cNvPr>
          <p:cNvSpPr txBox="1"/>
          <p:nvPr/>
        </p:nvSpPr>
        <p:spPr>
          <a:xfrm>
            <a:off x="9988023" y="4849929"/>
            <a:ext cx="319318" cy="369332"/>
          </a:xfrm>
          <a:prstGeom prst="rect">
            <a:avLst/>
          </a:prstGeom>
          <a:noFill/>
        </p:spPr>
        <p:txBody>
          <a:bodyPr wrap="none" rtlCol="0">
            <a:spAutoFit/>
          </a:bodyPr>
          <a:lstStyle/>
          <a:p>
            <a:r>
              <a:rPr lang="en-US" dirty="0"/>
              <a:t>1</a:t>
            </a:r>
          </a:p>
        </p:txBody>
      </p:sp>
      <p:sp>
        <p:nvSpPr>
          <p:cNvPr id="101" name="TextBox 100">
            <a:extLst>
              <a:ext uri="{FF2B5EF4-FFF2-40B4-BE49-F238E27FC236}">
                <a16:creationId xmlns:a16="http://schemas.microsoft.com/office/drawing/2014/main" id="{2F8212C9-8AD8-4639-B662-924203687064}"/>
              </a:ext>
            </a:extLst>
          </p:cNvPr>
          <p:cNvSpPr txBox="1"/>
          <p:nvPr/>
        </p:nvSpPr>
        <p:spPr>
          <a:xfrm>
            <a:off x="833428" y="1641336"/>
            <a:ext cx="319318" cy="369332"/>
          </a:xfrm>
          <a:prstGeom prst="rect">
            <a:avLst/>
          </a:prstGeom>
          <a:noFill/>
        </p:spPr>
        <p:txBody>
          <a:bodyPr wrap="none" rtlCol="0">
            <a:spAutoFit/>
          </a:bodyPr>
          <a:lstStyle/>
          <a:p>
            <a:r>
              <a:rPr lang="en-US" dirty="0"/>
              <a:t>0</a:t>
            </a:r>
          </a:p>
        </p:txBody>
      </p:sp>
      <p:sp>
        <p:nvSpPr>
          <p:cNvPr id="102" name="TextBox 101">
            <a:extLst>
              <a:ext uri="{FF2B5EF4-FFF2-40B4-BE49-F238E27FC236}">
                <a16:creationId xmlns:a16="http://schemas.microsoft.com/office/drawing/2014/main" id="{92C17928-E7FB-4A50-89D6-DD35B64F79D7}"/>
              </a:ext>
            </a:extLst>
          </p:cNvPr>
          <p:cNvSpPr txBox="1"/>
          <p:nvPr/>
        </p:nvSpPr>
        <p:spPr>
          <a:xfrm>
            <a:off x="2064264" y="1669243"/>
            <a:ext cx="319318" cy="369332"/>
          </a:xfrm>
          <a:prstGeom prst="rect">
            <a:avLst/>
          </a:prstGeom>
          <a:noFill/>
        </p:spPr>
        <p:txBody>
          <a:bodyPr wrap="none" rtlCol="0">
            <a:spAutoFit/>
          </a:bodyPr>
          <a:lstStyle/>
          <a:p>
            <a:r>
              <a:rPr lang="en-US" dirty="0"/>
              <a:t>0</a:t>
            </a:r>
          </a:p>
        </p:txBody>
      </p:sp>
      <p:sp>
        <p:nvSpPr>
          <p:cNvPr id="103" name="TextBox 102">
            <a:extLst>
              <a:ext uri="{FF2B5EF4-FFF2-40B4-BE49-F238E27FC236}">
                <a16:creationId xmlns:a16="http://schemas.microsoft.com/office/drawing/2014/main" id="{ECEBD70D-1FF8-4477-9958-19FB3F4427F8}"/>
              </a:ext>
            </a:extLst>
          </p:cNvPr>
          <p:cNvSpPr txBox="1"/>
          <p:nvPr/>
        </p:nvSpPr>
        <p:spPr>
          <a:xfrm>
            <a:off x="2998160" y="2375702"/>
            <a:ext cx="319318" cy="369332"/>
          </a:xfrm>
          <a:prstGeom prst="rect">
            <a:avLst/>
          </a:prstGeom>
          <a:noFill/>
        </p:spPr>
        <p:txBody>
          <a:bodyPr wrap="none" rtlCol="0">
            <a:spAutoFit/>
          </a:bodyPr>
          <a:lstStyle/>
          <a:p>
            <a:r>
              <a:rPr lang="en-US" dirty="0"/>
              <a:t>0</a:t>
            </a:r>
          </a:p>
        </p:txBody>
      </p:sp>
      <p:sp>
        <p:nvSpPr>
          <p:cNvPr id="104" name="TextBox 103">
            <a:extLst>
              <a:ext uri="{FF2B5EF4-FFF2-40B4-BE49-F238E27FC236}">
                <a16:creationId xmlns:a16="http://schemas.microsoft.com/office/drawing/2014/main" id="{5B3CF71D-090B-4F43-B88B-E36420470B79}"/>
              </a:ext>
            </a:extLst>
          </p:cNvPr>
          <p:cNvSpPr txBox="1"/>
          <p:nvPr/>
        </p:nvSpPr>
        <p:spPr>
          <a:xfrm>
            <a:off x="4152659" y="2369702"/>
            <a:ext cx="319318"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1DD90454-651C-43E6-A4F1-FE514A35131A}"/>
              </a:ext>
            </a:extLst>
          </p:cNvPr>
          <p:cNvSpPr txBox="1"/>
          <p:nvPr/>
        </p:nvSpPr>
        <p:spPr>
          <a:xfrm>
            <a:off x="5060958" y="2364032"/>
            <a:ext cx="319318" cy="369332"/>
          </a:xfrm>
          <a:prstGeom prst="rect">
            <a:avLst/>
          </a:prstGeom>
          <a:noFill/>
        </p:spPr>
        <p:txBody>
          <a:bodyPr wrap="none" rtlCol="0">
            <a:spAutoFit/>
          </a:bodyPr>
          <a:lstStyle/>
          <a:p>
            <a:r>
              <a:rPr lang="en-US" dirty="0"/>
              <a:t>0</a:t>
            </a:r>
          </a:p>
        </p:txBody>
      </p:sp>
      <p:sp>
        <p:nvSpPr>
          <p:cNvPr id="107" name="TextBox 106">
            <a:extLst>
              <a:ext uri="{FF2B5EF4-FFF2-40B4-BE49-F238E27FC236}">
                <a16:creationId xmlns:a16="http://schemas.microsoft.com/office/drawing/2014/main" id="{401B4D2C-F9C3-4C89-92BE-E7F6798A37E0}"/>
              </a:ext>
            </a:extLst>
          </p:cNvPr>
          <p:cNvSpPr txBox="1"/>
          <p:nvPr/>
        </p:nvSpPr>
        <p:spPr>
          <a:xfrm>
            <a:off x="6372916" y="2365349"/>
            <a:ext cx="319318" cy="369332"/>
          </a:xfrm>
          <a:prstGeom prst="rect">
            <a:avLst/>
          </a:prstGeom>
          <a:noFill/>
        </p:spPr>
        <p:txBody>
          <a:bodyPr wrap="none" rtlCol="0">
            <a:spAutoFit/>
          </a:bodyPr>
          <a:lstStyle/>
          <a:p>
            <a:r>
              <a:rPr lang="en-US" dirty="0"/>
              <a:t>0</a:t>
            </a:r>
          </a:p>
        </p:txBody>
      </p:sp>
      <p:sp>
        <p:nvSpPr>
          <p:cNvPr id="108" name="TextBox 107">
            <a:extLst>
              <a:ext uri="{FF2B5EF4-FFF2-40B4-BE49-F238E27FC236}">
                <a16:creationId xmlns:a16="http://schemas.microsoft.com/office/drawing/2014/main" id="{3E8170D6-D0C3-48B2-9594-14DB7C4519C3}"/>
              </a:ext>
            </a:extLst>
          </p:cNvPr>
          <p:cNvSpPr txBox="1"/>
          <p:nvPr/>
        </p:nvSpPr>
        <p:spPr>
          <a:xfrm>
            <a:off x="7527300" y="2367510"/>
            <a:ext cx="319318" cy="369332"/>
          </a:xfrm>
          <a:prstGeom prst="rect">
            <a:avLst/>
          </a:prstGeom>
          <a:noFill/>
        </p:spPr>
        <p:txBody>
          <a:bodyPr wrap="none" rtlCol="0">
            <a:spAutoFit/>
          </a:bodyPr>
          <a:lstStyle/>
          <a:p>
            <a:r>
              <a:rPr lang="en-US" dirty="0"/>
              <a:t>0</a:t>
            </a:r>
          </a:p>
        </p:txBody>
      </p:sp>
      <p:sp>
        <p:nvSpPr>
          <p:cNvPr id="109" name="TextBox 108">
            <a:extLst>
              <a:ext uri="{FF2B5EF4-FFF2-40B4-BE49-F238E27FC236}">
                <a16:creationId xmlns:a16="http://schemas.microsoft.com/office/drawing/2014/main" id="{4CDB2A9A-17F7-4CB1-B5AF-346A3D9E9955}"/>
              </a:ext>
            </a:extLst>
          </p:cNvPr>
          <p:cNvSpPr txBox="1"/>
          <p:nvPr/>
        </p:nvSpPr>
        <p:spPr>
          <a:xfrm>
            <a:off x="9753757" y="2405043"/>
            <a:ext cx="319318" cy="369332"/>
          </a:xfrm>
          <a:prstGeom prst="rect">
            <a:avLst/>
          </a:prstGeom>
          <a:noFill/>
        </p:spPr>
        <p:txBody>
          <a:bodyPr wrap="none" rtlCol="0">
            <a:spAutoFit/>
          </a:bodyPr>
          <a:lstStyle/>
          <a:p>
            <a:r>
              <a:rPr lang="en-US" dirty="0"/>
              <a:t>0</a:t>
            </a:r>
          </a:p>
        </p:txBody>
      </p:sp>
      <p:sp>
        <p:nvSpPr>
          <p:cNvPr id="110" name="TextBox 109">
            <a:extLst>
              <a:ext uri="{FF2B5EF4-FFF2-40B4-BE49-F238E27FC236}">
                <a16:creationId xmlns:a16="http://schemas.microsoft.com/office/drawing/2014/main" id="{BB0530F3-3B36-4EC9-BEDA-C55E695E5332}"/>
              </a:ext>
            </a:extLst>
          </p:cNvPr>
          <p:cNvSpPr txBox="1"/>
          <p:nvPr/>
        </p:nvSpPr>
        <p:spPr>
          <a:xfrm>
            <a:off x="10611215" y="1649494"/>
            <a:ext cx="319318" cy="369332"/>
          </a:xfrm>
          <a:prstGeom prst="rect">
            <a:avLst/>
          </a:prstGeom>
          <a:noFill/>
        </p:spPr>
        <p:txBody>
          <a:bodyPr wrap="none" rtlCol="0">
            <a:spAutoFit/>
          </a:bodyPr>
          <a:lstStyle/>
          <a:p>
            <a:r>
              <a:rPr lang="en-US" dirty="0"/>
              <a:t>0</a:t>
            </a:r>
          </a:p>
        </p:txBody>
      </p:sp>
      <p:sp>
        <p:nvSpPr>
          <p:cNvPr id="111" name="TextBox 110">
            <a:extLst>
              <a:ext uri="{FF2B5EF4-FFF2-40B4-BE49-F238E27FC236}">
                <a16:creationId xmlns:a16="http://schemas.microsoft.com/office/drawing/2014/main" id="{8E9FE241-C4BC-4DF4-9B35-5E347E651747}"/>
              </a:ext>
            </a:extLst>
          </p:cNvPr>
          <p:cNvSpPr txBox="1"/>
          <p:nvPr/>
        </p:nvSpPr>
        <p:spPr>
          <a:xfrm>
            <a:off x="2473260" y="4922034"/>
            <a:ext cx="319318" cy="369332"/>
          </a:xfrm>
          <a:prstGeom prst="rect">
            <a:avLst/>
          </a:prstGeom>
          <a:noFill/>
        </p:spPr>
        <p:txBody>
          <a:bodyPr wrap="none" rtlCol="0">
            <a:spAutoFit/>
          </a:bodyPr>
          <a:lstStyle/>
          <a:p>
            <a:r>
              <a:rPr lang="en-US" dirty="0"/>
              <a:t>0</a:t>
            </a:r>
          </a:p>
        </p:txBody>
      </p:sp>
      <p:sp>
        <p:nvSpPr>
          <p:cNvPr id="113" name="TextBox 112">
            <a:extLst>
              <a:ext uri="{FF2B5EF4-FFF2-40B4-BE49-F238E27FC236}">
                <a16:creationId xmlns:a16="http://schemas.microsoft.com/office/drawing/2014/main" id="{6A4E32D2-E74E-4106-8488-F6D3238BEA26}"/>
              </a:ext>
            </a:extLst>
          </p:cNvPr>
          <p:cNvSpPr txBox="1"/>
          <p:nvPr/>
        </p:nvSpPr>
        <p:spPr>
          <a:xfrm>
            <a:off x="3733058" y="5696425"/>
            <a:ext cx="319318" cy="369332"/>
          </a:xfrm>
          <a:prstGeom prst="rect">
            <a:avLst/>
          </a:prstGeom>
          <a:noFill/>
        </p:spPr>
        <p:txBody>
          <a:bodyPr wrap="none" rtlCol="0">
            <a:spAutoFit/>
          </a:bodyPr>
          <a:lstStyle/>
          <a:p>
            <a:r>
              <a:rPr lang="en-US" dirty="0"/>
              <a:t>0</a:t>
            </a:r>
          </a:p>
        </p:txBody>
      </p:sp>
      <p:sp>
        <p:nvSpPr>
          <p:cNvPr id="114" name="TextBox 113">
            <a:extLst>
              <a:ext uri="{FF2B5EF4-FFF2-40B4-BE49-F238E27FC236}">
                <a16:creationId xmlns:a16="http://schemas.microsoft.com/office/drawing/2014/main" id="{975A0ED1-BB95-44D7-9393-6F32F4971F3A}"/>
              </a:ext>
            </a:extLst>
          </p:cNvPr>
          <p:cNvSpPr txBox="1"/>
          <p:nvPr/>
        </p:nvSpPr>
        <p:spPr>
          <a:xfrm>
            <a:off x="4586379" y="5732028"/>
            <a:ext cx="319318" cy="369332"/>
          </a:xfrm>
          <a:prstGeom prst="rect">
            <a:avLst/>
          </a:prstGeom>
          <a:noFill/>
        </p:spPr>
        <p:txBody>
          <a:bodyPr wrap="none" rtlCol="0">
            <a:spAutoFit/>
          </a:bodyPr>
          <a:lstStyle/>
          <a:p>
            <a:r>
              <a:rPr lang="en-US" dirty="0"/>
              <a:t>0</a:t>
            </a:r>
          </a:p>
        </p:txBody>
      </p:sp>
      <p:sp>
        <p:nvSpPr>
          <p:cNvPr id="115" name="TextBox 114">
            <a:extLst>
              <a:ext uri="{FF2B5EF4-FFF2-40B4-BE49-F238E27FC236}">
                <a16:creationId xmlns:a16="http://schemas.microsoft.com/office/drawing/2014/main" id="{8CD492CD-247F-488D-910B-132312FB742A}"/>
              </a:ext>
            </a:extLst>
          </p:cNvPr>
          <p:cNvSpPr txBox="1"/>
          <p:nvPr/>
        </p:nvSpPr>
        <p:spPr>
          <a:xfrm>
            <a:off x="5054089" y="4817366"/>
            <a:ext cx="319318" cy="369332"/>
          </a:xfrm>
          <a:prstGeom prst="rect">
            <a:avLst/>
          </a:prstGeom>
          <a:noFill/>
        </p:spPr>
        <p:txBody>
          <a:bodyPr wrap="none" rtlCol="0">
            <a:spAutoFit/>
          </a:bodyPr>
          <a:lstStyle/>
          <a:p>
            <a:r>
              <a:rPr lang="en-US" dirty="0"/>
              <a:t>0</a:t>
            </a:r>
          </a:p>
        </p:txBody>
      </p:sp>
      <p:sp>
        <p:nvSpPr>
          <p:cNvPr id="116" name="TextBox 115">
            <a:extLst>
              <a:ext uri="{FF2B5EF4-FFF2-40B4-BE49-F238E27FC236}">
                <a16:creationId xmlns:a16="http://schemas.microsoft.com/office/drawing/2014/main" id="{8801B032-E680-456B-9392-21831B2FAB03}"/>
              </a:ext>
            </a:extLst>
          </p:cNvPr>
          <p:cNvSpPr txBox="1"/>
          <p:nvPr/>
        </p:nvSpPr>
        <p:spPr>
          <a:xfrm>
            <a:off x="6130036" y="5666574"/>
            <a:ext cx="319318" cy="369332"/>
          </a:xfrm>
          <a:prstGeom prst="rect">
            <a:avLst/>
          </a:prstGeom>
          <a:noFill/>
        </p:spPr>
        <p:txBody>
          <a:bodyPr wrap="none" rtlCol="0">
            <a:spAutoFit/>
          </a:bodyPr>
          <a:lstStyle/>
          <a:p>
            <a:r>
              <a:rPr lang="en-US" dirty="0"/>
              <a:t>0</a:t>
            </a:r>
          </a:p>
        </p:txBody>
      </p:sp>
      <p:sp>
        <p:nvSpPr>
          <p:cNvPr id="117" name="TextBox 116">
            <a:extLst>
              <a:ext uri="{FF2B5EF4-FFF2-40B4-BE49-F238E27FC236}">
                <a16:creationId xmlns:a16="http://schemas.microsoft.com/office/drawing/2014/main" id="{0B3A2CEF-708E-4C73-A8DD-EF05B6C41920}"/>
              </a:ext>
            </a:extLst>
          </p:cNvPr>
          <p:cNvSpPr txBox="1"/>
          <p:nvPr/>
        </p:nvSpPr>
        <p:spPr>
          <a:xfrm>
            <a:off x="3883905" y="864838"/>
            <a:ext cx="319318" cy="369332"/>
          </a:xfrm>
          <a:prstGeom prst="rect">
            <a:avLst/>
          </a:prstGeom>
          <a:noFill/>
        </p:spPr>
        <p:txBody>
          <a:bodyPr wrap="none" rtlCol="0">
            <a:spAutoFit/>
          </a:bodyPr>
          <a:lstStyle/>
          <a:p>
            <a:r>
              <a:rPr lang="en-US" dirty="0"/>
              <a:t>2</a:t>
            </a:r>
          </a:p>
        </p:txBody>
      </p:sp>
      <p:sp>
        <p:nvSpPr>
          <p:cNvPr id="118" name="TextBox 117">
            <a:extLst>
              <a:ext uri="{FF2B5EF4-FFF2-40B4-BE49-F238E27FC236}">
                <a16:creationId xmlns:a16="http://schemas.microsoft.com/office/drawing/2014/main" id="{D0CA14DB-172B-4A06-A92F-0225F46FB17C}"/>
              </a:ext>
            </a:extLst>
          </p:cNvPr>
          <p:cNvSpPr txBox="1"/>
          <p:nvPr/>
        </p:nvSpPr>
        <p:spPr>
          <a:xfrm>
            <a:off x="8546462" y="5732028"/>
            <a:ext cx="319318" cy="369332"/>
          </a:xfrm>
          <a:prstGeom prst="rect">
            <a:avLst/>
          </a:prstGeom>
          <a:noFill/>
        </p:spPr>
        <p:txBody>
          <a:bodyPr wrap="none" rtlCol="0">
            <a:spAutoFit/>
          </a:bodyPr>
          <a:lstStyle/>
          <a:p>
            <a:r>
              <a:rPr lang="en-US" dirty="0"/>
              <a:t>0</a:t>
            </a:r>
          </a:p>
        </p:txBody>
      </p:sp>
      <p:sp>
        <p:nvSpPr>
          <p:cNvPr id="119" name="TextBox 118">
            <a:extLst>
              <a:ext uri="{FF2B5EF4-FFF2-40B4-BE49-F238E27FC236}">
                <a16:creationId xmlns:a16="http://schemas.microsoft.com/office/drawing/2014/main" id="{D6E4F4A0-8089-49F1-B1BA-155D651DA11B}"/>
              </a:ext>
            </a:extLst>
          </p:cNvPr>
          <p:cNvSpPr txBox="1"/>
          <p:nvPr/>
        </p:nvSpPr>
        <p:spPr>
          <a:xfrm>
            <a:off x="9730299" y="5582087"/>
            <a:ext cx="319318" cy="369332"/>
          </a:xfrm>
          <a:prstGeom prst="rect">
            <a:avLst/>
          </a:prstGeom>
          <a:noFill/>
        </p:spPr>
        <p:txBody>
          <a:bodyPr wrap="none" rtlCol="0">
            <a:spAutoFit/>
          </a:bodyPr>
          <a:lstStyle/>
          <a:p>
            <a:r>
              <a:rPr lang="en-US" dirty="0"/>
              <a:t>0</a:t>
            </a:r>
          </a:p>
        </p:txBody>
      </p:sp>
      <p:sp>
        <p:nvSpPr>
          <p:cNvPr id="121" name="TextBox 120">
            <a:extLst>
              <a:ext uri="{FF2B5EF4-FFF2-40B4-BE49-F238E27FC236}">
                <a16:creationId xmlns:a16="http://schemas.microsoft.com/office/drawing/2014/main" id="{2AB86216-5CE3-4387-8DEE-5B0DC2CC4135}"/>
              </a:ext>
            </a:extLst>
          </p:cNvPr>
          <p:cNvSpPr txBox="1"/>
          <p:nvPr/>
        </p:nvSpPr>
        <p:spPr>
          <a:xfrm>
            <a:off x="7230965" y="859181"/>
            <a:ext cx="319318" cy="369332"/>
          </a:xfrm>
          <a:prstGeom prst="rect">
            <a:avLst/>
          </a:prstGeom>
          <a:noFill/>
        </p:spPr>
        <p:txBody>
          <a:bodyPr wrap="none" rtlCol="0">
            <a:spAutoFit/>
          </a:bodyPr>
          <a:lstStyle/>
          <a:p>
            <a:r>
              <a:rPr lang="en-US" dirty="0"/>
              <a:t>2</a:t>
            </a:r>
          </a:p>
        </p:txBody>
      </p:sp>
      <p:sp>
        <p:nvSpPr>
          <p:cNvPr id="122" name="TextBox 121">
            <a:extLst>
              <a:ext uri="{FF2B5EF4-FFF2-40B4-BE49-F238E27FC236}">
                <a16:creationId xmlns:a16="http://schemas.microsoft.com/office/drawing/2014/main" id="{36EAD3B9-DA9F-4775-89B2-9BB2FA59FC46}"/>
              </a:ext>
            </a:extLst>
          </p:cNvPr>
          <p:cNvSpPr txBox="1"/>
          <p:nvPr/>
        </p:nvSpPr>
        <p:spPr>
          <a:xfrm>
            <a:off x="10016828" y="863495"/>
            <a:ext cx="319318" cy="369332"/>
          </a:xfrm>
          <a:prstGeom prst="rect">
            <a:avLst/>
          </a:prstGeom>
          <a:noFill/>
        </p:spPr>
        <p:txBody>
          <a:bodyPr wrap="none" rtlCol="0">
            <a:spAutoFit/>
          </a:bodyPr>
          <a:lstStyle/>
          <a:p>
            <a:r>
              <a:rPr lang="en-US" dirty="0"/>
              <a:t>2</a:t>
            </a:r>
          </a:p>
        </p:txBody>
      </p:sp>
      <p:sp>
        <p:nvSpPr>
          <p:cNvPr id="123" name="TextBox 122">
            <a:extLst>
              <a:ext uri="{FF2B5EF4-FFF2-40B4-BE49-F238E27FC236}">
                <a16:creationId xmlns:a16="http://schemas.microsoft.com/office/drawing/2014/main" id="{D9285CC4-21BE-4544-A887-58DCF6CA2F8E}"/>
              </a:ext>
            </a:extLst>
          </p:cNvPr>
          <p:cNvSpPr txBox="1"/>
          <p:nvPr/>
        </p:nvSpPr>
        <p:spPr>
          <a:xfrm>
            <a:off x="1473607" y="3402630"/>
            <a:ext cx="319318" cy="369332"/>
          </a:xfrm>
          <a:prstGeom prst="rect">
            <a:avLst/>
          </a:prstGeom>
          <a:no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E9F4FF5E-3F37-407C-921D-2C836DD9ED30}"/>
              </a:ext>
            </a:extLst>
          </p:cNvPr>
          <p:cNvSpPr txBox="1"/>
          <p:nvPr/>
        </p:nvSpPr>
        <p:spPr>
          <a:xfrm>
            <a:off x="3862224" y="3422394"/>
            <a:ext cx="319318" cy="369332"/>
          </a:xfrm>
          <a:prstGeom prst="rect">
            <a:avLst/>
          </a:prstGeom>
          <a:noFill/>
        </p:spPr>
        <p:txBody>
          <a:bodyPr wrap="none" rtlCol="0">
            <a:spAutoFit/>
          </a:bodyPr>
          <a:lstStyle/>
          <a:p>
            <a:r>
              <a:rPr lang="en-US" dirty="0"/>
              <a:t>3</a:t>
            </a:r>
          </a:p>
        </p:txBody>
      </p:sp>
      <p:sp>
        <p:nvSpPr>
          <p:cNvPr id="125" name="TextBox 124">
            <a:extLst>
              <a:ext uri="{FF2B5EF4-FFF2-40B4-BE49-F238E27FC236}">
                <a16:creationId xmlns:a16="http://schemas.microsoft.com/office/drawing/2014/main" id="{1F831F1C-60BE-4F84-9426-563EC5122696}"/>
              </a:ext>
            </a:extLst>
          </p:cNvPr>
          <p:cNvSpPr txBox="1"/>
          <p:nvPr/>
        </p:nvSpPr>
        <p:spPr>
          <a:xfrm>
            <a:off x="4579626" y="4125966"/>
            <a:ext cx="319318" cy="369332"/>
          </a:xfrm>
          <a:prstGeom prst="rect">
            <a:avLst/>
          </a:prstGeom>
          <a:no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7E504056-550D-4BF9-9CFF-909265739CCB}"/>
              </a:ext>
            </a:extLst>
          </p:cNvPr>
          <p:cNvSpPr txBox="1"/>
          <p:nvPr/>
        </p:nvSpPr>
        <p:spPr>
          <a:xfrm>
            <a:off x="6847344" y="4036778"/>
            <a:ext cx="319318" cy="369332"/>
          </a:xfrm>
          <a:prstGeom prst="rect">
            <a:avLst/>
          </a:prstGeom>
          <a:noFill/>
        </p:spPr>
        <p:txBody>
          <a:bodyPr wrap="none" rtlCol="0">
            <a:spAutoFit/>
          </a:bodyPr>
          <a:lstStyle/>
          <a:p>
            <a:r>
              <a:rPr lang="en-US" dirty="0"/>
              <a:t>2</a:t>
            </a:r>
          </a:p>
        </p:txBody>
      </p:sp>
      <p:sp>
        <p:nvSpPr>
          <p:cNvPr id="127" name="TextBox 126">
            <a:extLst>
              <a:ext uri="{FF2B5EF4-FFF2-40B4-BE49-F238E27FC236}">
                <a16:creationId xmlns:a16="http://schemas.microsoft.com/office/drawing/2014/main" id="{C84A01DB-2963-4335-B609-C260877AEC52}"/>
              </a:ext>
            </a:extLst>
          </p:cNvPr>
          <p:cNvSpPr txBox="1"/>
          <p:nvPr/>
        </p:nvSpPr>
        <p:spPr>
          <a:xfrm>
            <a:off x="7936235" y="4075051"/>
            <a:ext cx="319318" cy="369332"/>
          </a:xfrm>
          <a:prstGeom prst="rect">
            <a:avLst/>
          </a:prstGeom>
          <a:noFill/>
        </p:spPr>
        <p:txBody>
          <a:bodyPr wrap="none" rtlCol="0">
            <a:spAutoFit/>
          </a:bodyPr>
          <a:lstStyle/>
          <a:p>
            <a:r>
              <a:rPr lang="en-US" dirty="0"/>
              <a:t>2</a:t>
            </a:r>
          </a:p>
        </p:txBody>
      </p:sp>
      <p:sp>
        <p:nvSpPr>
          <p:cNvPr id="128" name="TextBox 127">
            <a:extLst>
              <a:ext uri="{FF2B5EF4-FFF2-40B4-BE49-F238E27FC236}">
                <a16:creationId xmlns:a16="http://schemas.microsoft.com/office/drawing/2014/main" id="{D0B11C2C-67C1-4B44-BED0-7367A8D7B330}"/>
              </a:ext>
            </a:extLst>
          </p:cNvPr>
          <p:cNvSpPr txBox="1"/>
          <p:nvPr/>
        </p:nvSpPr>
        <p:spPr>
          <a:xfrm>
            <a:off x="9483157" y="3998703"/>
            <a:ext cx="319318" cy="369332"/>
          </a:xfrm>
          <a:prstGeom prst="rect">
            <a:avLst/>
          </a:prstGeom>
          <a:noFill/>
        </p:spPr>
        <p:txBody>
          <a:bodyPr wrap="none" rtlCol="0">
            <a:spAutoFit/>
          </a:bodyPr>
          <a:lstStyle/>
          <a:p>
            <a:r>
              <a:rPr lang="en-US" dirty="0"/>
              <a:t>2</a:t>
            </a:r>
          </a:p>
        </p:txBody>
      </p:sp>
      <p:sp>
        <p:nvSpPr>
          <p:cNvPr id="130" name="TextBox 129">
            <a:extLst>
              <a:ext uri="{FF2B5EF4-FFF2-40B4-BE49-F238E27FC236}">
                <a16:creationId xmlns:a16="http://schemas.microsoft.com/office/drawing/2014/main" id="{0D83588B-C54F-4FC8-BF99-A59D2983FAF3}"/>
              </a:ext>
            </a:extLst>
          </p:cNvPr>
          <p:cNvSpPr txBox="1"/>
          <p:nvPr/>
        </p:nvSpPr>
        <p:spPr>
          <a:xfrm>
            <a:off x="7357757" y="3399674"/>
            <a:ext cx="319318" cy="369332"/>
          </a:xfrm>
          <a:prstGeom prst="rect">
            <a:avLst/>
          </a:prstGeom>
          <a:noFill/>
        </p:spPr>
        <p:txBody>
          <a:bodyPr wrap="none" rtlCol="0">
            <a:spAutoFit/>
          </a:bodyPr>
          <a:lstStyle/>
          <a:p>
            <a:r>
              <a:rPr lang="en-US" dirty="0"/>
              <a:t>3</a:t>
            </a:r>
          </a:p>
        </p:txBody>
      </p:sp>
      <p:sp>
        <p:nvSpPr>
          <p:cNvPr id="131" name="TextBox 130">
            <a:extLst>
              <a:ext uri="{FF2B5EF4-FFF2-40B4-BE49-F238E27FC236}">
                <a16:creationId xmlns:a16="http://schemas.microsoft.com/office/drawing/2014/main" id="{33CF8674-12BF-401E-8731-CF4BD0A1E984}"/>
              </a:ext>
            </a:extLst>
          </p:cNvPr>
          <p:cNvSpPr txBox="1"/>
          <p:nvPr/>
        </p:nvSpPr>
        <p:spPr>
          <a:xfrm>
            <a:off x="10291897" y="3402373"/>
            <a:ext cx="319318"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495152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 Comparing Children Heights</a:t>
            </a:r>
            <a:endParaRPr lang="en-US" dirty="0">
              <a:highlight>
                <a:srgbClr val="FFFF00"/>
              </a:highlight>
            </a:endParaRP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1A85588-E87B-48BD-B130-0D5499F9C5A4}"/>
              </a:ext>
            </a:extLst>
          </p:cNvPr>
          <p:cNvSpPr/>
          <p:nvPr/>
        </p:nvSpPr>
        <p:spPr>
          <a:xfrm>
            <a:off x="1626147" y="35958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80" name="Oval 79">
            <a:extLst>
              <a:ext uri="{FF2B5EF4-FFF2-40B4-BE49-F238E27FC236}">
                <a16:creationId xmlns:a16="http://schemas.microsoft.com/office/drawing/2014/main" id="{FA0DE5F4-CDC8-4C05-BCF1-DBBDDB37F32D}"/>
              </a:ext>
            </a:extLst>
          </p:cNvPr>
          <p:cNvSpPr/>
          <p:nvPr/>
        </p:nvSpPr>
        <p:spPr>
          <a:xfrm>
            <a:off x="2215445" y="436495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1D52BC-1AAD-4734-B0A2-CBCA9AA68952}"/>
              </a:ext>
            </a:extLst>
          </p:cNvPr>
          <p:cNvCxnSpPr>
            <a:cxnSpLocks/>
            <a:stCxn id="79" idx="5"/>
            <a:endCxn id="80" idx="0"/>
          </p:cNvCxnSpPr>
          <p:nvPr/>
        </p:nvCxnSpPr>
        <p:spPr>
          <a:xfrm>
            <a:off x="2140257" y="4104514"/>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F2FCE3-9629-42C0-B3DD-1F184E846D84}"/>
              </a:ext>
            </a:extLst>
          </p:cNvPr>
          <p:cNvCxnSpPr>
            <a:cxnSpLocks/>
            <a:stCxn id="80" idx="5"/>
            <a:endCxn id="83" idx="0"/>
          </p:cNvCxnSpPr>
          <p:nvPr/>
        </p:nvCxnSpPr>
        <p:spPr>
          <a:xfrm>
            <a:off x="2729555" y="4873601"/>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EDA284E-FAF2-4D96-BEE3-3BB6111B322C}"/>
              </a:ext>
            </a:extLst>
          </p:cNvPr>
          <p:cNvSpPr/>
          <p:nvPr/>
        </p:nvSpPr>
        <p:spPr>
          <a:xfrm>
            <a:off x="2654315" y="50960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p:sp>
        <p:nvSpPr>
          <p:cNvPr id="89" name="TextBox 88">
            <a:extLst>
              <a:ext uri="{FF2B5EF4-FFF2-40B4-BE49-F238E27FC236}">
                <a16:creationId xmlns:a16="http://schemas.microsoft.com/office/drawing/2014/main" id="{E8CB79B3-3B7A-494F-890C-0D1D8413DB46}"/>
              </a:ext>
            </a:extLst>
          </p:cNvPr>
          <p:cNvSpPr txBox="1"/>
          <p:nvPr/>
        </p:nvSpPr>
        <p:spPr>
          <a:xfrm>
            <a:off x="1390826" y="871502"/>
            <a:ext cx="319318"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42C5D21-5717-4BEF-877C-AF0B6B3C8BDD}"/>
              </a:ext>
            </a:extLst>
          </p:cNvPr>
          <p:cNvSpPr txBox="1"/>
          <p:nvPr/>
        </p:nvSpPr>
        <p:spPr>
          <a:xfrm>
            <a:off x="3388456" y="4135059"/>
            <a:ext cx="319318" cy="369332"/>
          </a:xfrm>
          <a:prstGeom prst="rect">
            <a:avLst/>
          </a:prstGeom>
          <a:noFill/>
        </p:spPr>
        <p:txBody>
          <a:bodyPr wrap="none" rtlCol="0">
            <a:spAutoFit/>
          </a:bodyPr>
          <a:lstStyle/>
          <a:p>
            <a:r>
              <a:rPr lang="en-US" dirty="0"/>
              <a:t>0</a:t>
            </a:r>
          </a:p>
        </p:txBody>
      </p:sp>
      <p:sp>
        <p:nvSpPr>
          <p:cNvPr id="91" name="TextBox 90">
            <a:extLst>
              <a:ext uri="{FF2B5EF4-FFF2-40B4-BE49-F238E27FC236}">
                <a16:creationId xmlns:a16="http://schemas.microsoft.com/office/drawing/2014/main" id="{F4F23642-FAFD-4FCE-91B6-FD7C25F0C30D}"/>
              </a:ext>
            </a:extLst>
          </p:cNvPr>
          <p:cNvSpPr txBox="1"/>
          <p:nvPr/>
        </p:nvSpPr>
        <p:spPr>
          <a:xfrm>
            <a:off x="3318025" y="1644586"/>
            <a:ext cx="319318" cy="369332"/>
          </a:xfrm>
          <a:prstGeom prst="rect">
            <a:avLst/>
          </a:prstGeom>
          <a:noFill/>
        </p:spPr>
        <p:txBody>
          <a:bodyPr wrap="none" rtlCol="0">
            <a:spAutoFit/>
          </a:bodyPr>
          <a:lstStyle/>
          <a:p>
            <a:r>
              <a:rPr lang="en-US" dirty="0"/>
              <a:t>1</a:t>
            </a:r>
          </a:p>
        </p:txBody>
      </p:sp>
      <p:sp>
        <p:nvSpPr>
          <p:cNvPr id="92" name="TextBox 91">
            <a:extLst>
              <a:ext uri="{FF2B5EF4-FFF2-40B4-BE49-F238E27FC236}">
                <a16:creationId xmlns:a16="http://schemas.microsoft.com/office/drawing/2014/main" id="{4A4C6152-4E45-4F95-9EBA-E075149AD7F2}"/>
              </a:ext>
            </a:extLst>
          </p:cNvPr>
          <p:cNvSpPr txBox="1"/>
          <p:nvPr/>
        </p:nvSpPr>
        <p:spPr>
          <a:xfrm>
            <a:off x="4532701" y="1644586"/>
            <a:ext cx="319318" cy="369332"/>
          </a:xfrm>
          <a:prstGeom prst="rect">
            <a:avLst/>
          </a:prstGeom>
          <a:noFill/>
        </p:spPr>
        <p:txBody>
          <a:bodyPr wrap="none" rtlCol="0">
            <a:spAutoFit/>
          </a:bodyPr>
          <a:lstStyle/>
          <a:p>
            <a:r>
              <a:rPr lang="en-US" dirty="0"/>
              <a:t>1</a:t>
            </a:r>
          </a:p>
        </p:txBody>
      </p:sp>
      <p:sp>
        <p:nvSpPr>
          <p:cNvPr id="93" name="TextBox 92">
            <a:extLst>
              <a:ext uri="{FF2B5EF4-FFF2-40B4-BE49-F238E27FC236}">
                <a16:creationId xmlns:a16="http://schemas.microsoft.com/office/drawing/2014/main" id="{CDB3512A-A681-4EBC-A626-EB15D6CCC754}"/>
              </a:ext>
            </a:extLst>
          </p:cNvPr>
          <p:cNvSpPr txBox="1"/>
          <p:nvPr/>
        </p:nvSpPr>
        <p:spPr>
          <a:xfrm>
            <a:off x="6669512" y="1572648"/>
            <a:ext cx="319318" cy="369332"/>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50A757BD-BF2C-4E39-B82D-B06C7EBF88C4}"/>
              </a:ext>
            </a:extLst>
          </p:cNvPr>
          <p:cNvSpPr txBox="1"/>
          <p:nvPr/>
        </p:nvSpPr>
        <p:spPr>
          <a:xfrm>
            <a:off x="2055374" y="4141447"/>
            <a:ext cx="319318" cy="369332"/>
          </a:xfrm>
          <a:prstGeom prst="rect">
            <a:avLst/>
          </a:prstGeom>
          <a:noFill/>
        </p:spPr>
        <p:txBody>
          <a:bodyPr wrap="none" rtlCol="0">
            <a:spAutoFit/>
          </a:bodyPr>
          <a:lstStyle/>
          <a:p>
            <a:r>
              <a:rPr lang="en-US" dirty="0"/>
              <a:t>1</a:t>
            </a:r>
          </a:p>
        </p:txBody>
      </p:sp>
      <p:sp>
        <p:nvSpPr>
          <p:cNvPr id="95" name="TextBox 94">
            <a:extLst>
              <a:ext uri="{FF2B5EF4-FFF2-40B4-BE49-F238E27FC236}">
                <a16:creationId xmlns:a16="http://schemas.microsoft.com/office/drawing/2014/main" id="{297F3C6F-359D-42DF-8496-6A94D9B38E70}"/>
              </a:ext>
            </a:extLst>
          </p:cNvPr>
          <p:cNvSpPr txBox="1"/>
          <p:nvPr/>
        </p:nvSpPr>
        <p:spPr>
          <a:xfrm>
            <a:off x="7832292" y="1632930"/>
            <a:ext cx="319318"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4ED7AE44-BBD5-4857-BD66-E5D856EE8466}"/>
              </a:ext>
            </a:extLst>
          </p:cNvPr>
          <p:cNvSpPr txBox="1"/>
          <p:nvPr/>
        </p:nvSpPr>
        <p:spPr>
          <a:xfrm>
            <a:off x="9320400" y="1603446"/>
            <a:ext cx="319318" cy="369332"/>
          </a:xfrm>
          <a:prstGeom prst="rect">
            <a:avLst/>
          </a:prstGeom>
          <a:noFill/>
        </p:spPr>
        <p:txBody>
          <a:bodyPr wrap="none" rtlCol="0">
            <a:spAutoFit/>
          </a:bodyPr>
          <a:lstStyle/>
          <a:p>
            <a:r>
              <a:rPr lang="en-US" dirty="0"/>
              <a:t>1</a:t>
            </a:r>
          </a:p>
        </p:txBody>
      </p:sp>
      <p:sp>
        <p:nvSpPr>
          <p:cNvPr id="97" name="TextBox 96">
            <a:extLst>
              <a:ext uri="{FF2B5EF4-FFF2-40B4-BE49-F238E27FC236}">
                <a16:creationId xmlns:a16="http://schemas.microsoft.com/office/drawing/2014/main" id="{EFC8127B-9178-4673-BB39-9B903D34E28A}"/>
              </a:ext>
            </a:extLst>
          </p:cNvPr>
          <p:cNvSpPr txBox="1"/>
          <p:nvPr/>
        </p:nvSpPr>
        <p:spPr>
          <a:xfrm>
            <a:off x="4135840" y="4856236"/>
            <a:ext cx="319318" cy="369332"/>
          </a:xfrm>
          <a:prstGeom prst="rect">
            <a:avLst/>
          </a:prstGeom>
          <a:noFill/>
        </p:spPr>
        <p:txBody>
          <a:bodyPr wrap="none" rtlCol="0">
            <a:spAutoFit/>
          </a:bodyPr>
          <a:lstStyle/>
          <a:p>
            <a:r>
              <a:rPr lang="en-US" dirty="0"/>
              <a:t>1</a:t>
            </a:r>
          </a:p>
        </p:txBody>
      </p:sp>
      <p:sp>
        <p:nvSpPr>
          <p:cNvPr id="98" name="TextBox 97">
            <a:extLst>
              <a:ext uri="{FF2B5EF4-FFF2-40B4-BE49-F238E27FC236}">
                <a16:creationId xmlns:a16="http://schemas.microsoft.com/office/drawing/2014/main" id="{2DF90A5C-2BBF-4F0A-8E00-1D8051976C64}"/>
              </a:ext>
            </a:extLst>
          </p:cNvPr>
          <p:cNvSpPr txBox="1"/>
          <p:nvPr/>
        </p:nvSpPr>
        <p:spPr>
          <a:xfrm>
            <a:off x="6361678" y="4830200"/>
            <a:ext cx="319318" cy="369332"/>
          </a:xfrm>
          <a:prstGeom prst="rect">
            <a:avLst/>
          </a:prstGeom>
          <a:noFill/>
        </p:spPr>
        <p:txBody>
          <a:bodyPr wrap="none" rtlCol="0">
            <a:spAutoFit/>
          </a:bodyPr>
          <a:lstStyle/>
          <a:p>
            <a:r>
              <a:rPr lang="en-US" dirty="0"/>
              <a:t>1</a:t>
            </a:r>
          </a:p>
        </p:txBody>
      </p:sp>
      <p:sp>
        <p:nvSpPr>
          <p:cNvPr id="99" name="TextBox 98">
            <a:extLst>
              <a:ext uri="{FF2B5EF4-FFF2-40B4-BE49-F238E27FC236}">
                <a16:creationId xmlns:a16="http://schemas.microsoft.com/office/drawing/2014/main" id="{E209B233-674D-43CD-8B0A-C545EEFA9381}"/>
              </a:ext>
            </a:extLst>
          </p:cNvPr>
          <p:cNvSpPr txBox="1"/>
          <p:nvPr/>
        </p:nvSpPr>
        <p:spPr>
          <a:xfrm>
            <a:off x="8240767" y="4894693"/>
            <a:ext cx="319318" cy="369332"/>
          </a:xfrm>
          <a:prstGeom prst="rect">
            <a:avLst/>
          </a:prstGeom>
          <a:noFill/>
        </p:spPr>
        <p:txBody>
          <a:bodyPr wrap="none" rtlCol="0">
            <a:spAutoFit/>
          </a:bodyPr>
          <a:lstStyle/>
          <a:p>
            <a:r>
              <a:rPr lang="en-US" dirty="0"/>
              <a:t>1</a:t>
            </a:r>
          </a:p>
        </p:txBody>
      </p:sp>
      <p:sp>
        <p:nvSpPr>
          <p:cNvPr id="100" name="TextBox 99">
            <a:extLst>
              <a:ext uri="{FF2B5EF4-FFF2-40B4-BE49-F238E27FC236}">
                <a16:creationId xmlns:a16="http://schemas.microsoft.com/office/drawing/2014/main" id="{C8F85FF7-D021-476F-BDE2-C3C049586908}"/>
              </a:ext>
            </a:extLst>
          </p:cNvPr>
          <p:cNvSpPr txBox="1"/>
          <p:nvPr/>
        </p:nvSpPr>
        <p:spPr>
          <a:xfrm>
            <a:off x="9988023" y="4849929"/>
            <a:ext cx="319318" cy="369332"/>
          </a:xfrm>
          <a:prstGeom prst="rect">
            <a:avLst/>
          </a:prstGeom>
          <a:noFill/>
        </p:spPr>
        <p:txBody>
          <a:bodyPr wrap="none" rtlCol="0">
            <a:spAutoFit/>
          </a:bodyPr>
          <a:lstStyle/>
          <a:p>
            <a:r>
              <a:rPr lang="en-US" dirty="0"/>
              <a:t>1</a:t>
            </a:r>
          </a:p>
        </p:txBody>
      </p:sp>
      <p:sp>
        <p:nvSpPr>
          <p:cNvPr id="101" name="TextBox 100">
            <a:extLst>
              <a:ext uri="{FF2B5EF4-FFF2-40B4-BE49-F238E27FC236}">
                <a16:creationId xmlns:a16="http://schemas.microsoft.com/office/drawing/2014/main" id="{2F8212C9-8AD8-4639-B662-924203687064}"/>
              </a:ext>
            </a:extLst>
          </p:cNvPr>
          <p:cNvSpPr txBox="1"/>
          <p:nvPr/>
        </p:nvSpPr>
        <p:spPr>
          <a:xfrm>
            <a:off x="833428" y="1641336"/>
            <a:ext cx="319318" cy="369332"/>
          </a:xfrm>
          <a:prstGeom prst="rect">
            <a:avLst/>
          </a:prstGeom>
          <a:noFill/>
        </p:spPr>
        <p:txBody>
          <a:bodyPr wrap="none" rtlCol="0">
            <a:spAutoFit/>
          </a:bodyPr>
          <a:lstStyle/>
          <a:p>
            <a:r>
              <a:rPr lang="en-US" dirty="0"/>
              <a:t>0</a:t>
            </a:r>
          </a:p>
        </p:txBody>
      </p:sp>
      <p:sp>
        <p:nvSpPr>
          <p:cNvPr id="102" name="TextBox 101">
            <a:extLst>
              <a:ext uri="{FF2B5EF4-FFF2-40B4-BE49-F238E27FC236}">
                <a16:creationId xmlns:a16="http://schemas.microsoft.com/office/drawing/2014/main" id="{92C17928-E7FB-4A50-89D6-DD35B64F79D7}"/>
              </a:ext>
            </a:extLst>
          </p:cNvPr>
          <p:cNvSpPr txBox="1"/>
          <p:nvPr/>
        </p:nvSpPr>
        <p:spPr>
          <a:xfrm>
            <a:off x="2064264" y="1669243"/>
            <a:ext cx="319318" cy="369332"/>
          </a:xfrm>
          <a:prstGeom prst="rect">
            <a:avLst/>
          </a:prstGeom>
          <a:noFill/>
        </p:spPr>
        <p:txBody>
          <a:bodyPr wrap="none" rtlCol="0">
            <a:spAutoFit/>
          </a:bodyPr>
          <a:lstStyle/>
          <a:p>
            <a:r>
              <a:rPr lang="en-US" dirty="0"/>
              <a:t>0</a:t>
            </a:r>
          </a:p>
        </p:txBody>
      </p:sp>
      <p:sp>
        <p:nvSpPr>
          <p:cNvPr id="103" name="TextBox 102">
            <a:extLst>
              <a:ext uri="{FF2B5EF4-FFF2-40B4-BE49-F238E27FC236}">
                <a16:creationId xmlns:a16="http://schemas.microsoft.com/office/drawing/2014/main" id="{ECEBD70D-1FF8-4477-9958-19FB3F4427F8}"/>
              </a:ext>
            </a:extLst>
          </p:cNvPr>
          <p:cNvSpPr txBox="1"/>
          <p:nvPr/>
        </p:nvSpPr>
        <p:spPr>
          <a:xfrm>
            <a:off x="2998160" y="2375702"/>
            <a:ext cx="319318" cy="369332"/>
          </a:xfrm>
          <a:prstGeom prst="rect">
            <a:avLst/>
          </a:prstGeom>
          <a:noFill/>
        </p:spPr>
        <p:txBody>
          <a:bodyPr wrap="none" rtlCol="0">
            <a:spAutoFit/>
          </a:bodyPr>
          <a:lstStyle/>
          <a:p>
            <a:r>
              <a:rPr lang="en-US" dirty="0"/>
              <a:t>0</a:t>
            </a:r>
          </a:p>
        </p:txBody>
      </p:sp>
      <p:sp>
        <p:nvSpPr>
          <p:cNvPr id="104" name="TextBox 103">
            <a:extLst>
              <a:ext uri="{FF2B5EF4-FFF2-40B4-BE49-F238E27FC236}">
                <a16:creationId xmlns:a16="http://schemas.microsoft.com/office/drawing/2014/main" id="{5B3CF71D-090B-4F43-B88B-E36420470B79}"/>
              </a:ext>
            </a:extLst>
          </p:cNvPr>
          <p:cNvSpPr txBox="1"/>
          <p:nvPr/>
        </p:nvSpPr>
        <p:spPr>
          <a:xfrm>
            <a:off x="4152659" y="2369702"/>
            <a:ext cx="319318"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1DD90454-651C-43E6-A4F1-FE514A35131A}"/>
              </a:ext>
            </a:extLst>
          </p:cNvPr>
          <p:cNvSpPr txBox="1"/>
          <p:nvPr/>
        </p:nvSpPr>
        <p:spPr>
          <a:xfrm>
            <a:off x="5060958" y="2364032"/>
            <a:ext cx="319318" cy="369332"/>
          </a:xfrm>
          <a:prstGeom prst="rect">
            <a:avLst/>
          </a:prstGeom>
          <a:noFill/>
        </p:spPr>
        <p:txBody>
          <a:bodyPr wrap="none" rtlCol="0">
            <a:spAutoFit/>
          </a:bodyPr>
          <a:lstStyle/>
          <a:p>
            <a:r>
              <a:rPr lang="en-US" dirty="0"/>
              <a:t>0</a:t>
            </a:r>
          </a:p>
        </p:txBody>
      </p:sp>
      <p:sp>
        <p:nvSpPr>
          <p:cNvPr id="107" name="TextBox 106">
            <a:extLst>
              <a:ext uri="{FF2B5EF4-FFF2-40B4-BE49-F238E27FC236}">
                <a16:creationId xmlns:a16="http://schemas.microsoft.com/office/drawing/2014/main" id="{401B4D2C-F9C3-4C89-92BE-E7F6798A37E0}"/>
              </a:ext>
            </a:extLst>
          </p:cNvPr>
          <p:cNvSpPr txBox="1"/>
          <p:nvPr/>
        </p:nvSpPr>
        <p:spPr>
          <a:xfrm>
            <a:off x="6372916" y="2365349"/>
            <a:ext cx="319318" cy="369332"/>
          </a:xfrm>
          <a:prstGeom prst="rect">
            <a:avLst/>
          </a:prstGeom>
          <a:noFill/>
        </p:spPr>
        <p:txBody>
          <a:bodyPr wrap="none" rtlCol="0">
            <a:spAutoFit/>
          </a:bodyPr>
          <a:lstStyle/>
          <a:p>
            <a:r>
              <a:rPr lang="en-US" dirty="0"/>
              <a:t>0</a:t>
            </a:r>
          </a:p>
        </p:txBody>
      </p:sp>
      <p:sp>
        <p:nvSpPr>
          <p:cNvPr id="108" name="TextBox 107">
            <a:extLst>
              <a:ext uri="{FF2B5EF4-FFF2-40B4-BE49-F238E27FC236}">
                <a16:creationId xmlns:a16="http://schemas.microsoft.com/office/drawing/2014/main" id="{3E8170D6-D0C3-48B2-9594-14DB7C4519C3}"/>
              </a:ext>
            </a:extLst>
          </p:cNvPr>
          <p:cNvSpPr txBox="1"/>
          <p:nvPr/>
        </p:nvSpPr>
        <p:spPr>
          <a:xfrm>
            <a:off x="7527300" y="2367510"/>
            <a:ext cx="319318" cy="369332"/>
          </a:xfrm>
          <a:prstGeom prst="rect">
            <a:avLst/>
          </a:prstGeom>
          <a:noFill/>
        </p:spPr>
        <p:txBody>
          <a:bodyPr wrap="none" rtlCol="0">
            <a:spAutoFit/>
          </a:bodyPr>
          <a:lstStyle/>
          <a:p>
            <a:r>
              <a:rPr lang="en-US" dirty="0"/>
              <a:t>0</a:t>
            </a:r>
          </a:p>
        </p:txBody>
      </p:sp>
      <p:sp>
        <p:nvSpPr>
          <p:cNvPr id="109" name="TextBox 108">
            <a:extLst>
              <a:ext uri="{FF2B5EF4-FFF2-40B4-BE49-F238E27FC236}">
                <a16:creationId xmlns:a16="http://schemas.microsoft.com/office/drawing/2014/main" id="{4CDB2A9A-17F7-4CB1-B5AF-346A3D9E9955}"/>
              </a:ext>
            </a:extLst>
          </p:cNvPr>
          <p:cNvSpPr txBox="1"/>
          <p:nvPr/>
        </p:nvSpPr>
        <p:spPr>
          <a:xfrm>
            <a:off x="9753757" y="2405043"/>
            <a:ext cx="319318" cy="369332"/>
          </a:xfrm>
          <a:prstGeom prst="rect">
            <a:avLst/>
          </a:prstGeom>
          <a:noFill/>
        </p:spPr>
        <p:txBody>
          <a:bodyPr wrap="none" rtlCol="0">
            <a:spAutoFit/>
          </a:bodyPr>
          <a:lstStyle/>
          <a:p>
            <a:r>
              <a:rPr lang="en-US" dirty="0"/>
              <a:t>0</a:t>
            </a:r>
          </a:p>
        </p:txBody>
      </p:sp>
      <p:sp>
        <p:nvSpPr>
          <p:cNvPr id="110" name="TextBox 109">
            <a:extLst>
              <a:ext uri="{FF2B5EF4-FFF2-40B4-BE49-F238E27FC236}">
                <a16:creationId xmlns:a16="http://schemas.microsoft.com/office/drawing/2014/main" id="{BB0530F3-3B36-4EC9-BEDA-C55E695E5332}"/>
              </a:ext>
            </a:extLst>
          </p:cNvPr>
          <p:cNvSpPr txBox="1"/>
          <p:nvPr/>
        </p:nvSpPr>
        <p:spPr>
          <a:xfrm>
            <a:off x="10611215" y="1649494"/>
            <a:ext cx="319318" cy="369332"/>
          </a:xfrm>
          <a:prstGeom prst="rect">
            <a:avLst/>
          </a:prstGeom>
          <a:noFill/>
        </p:spPr>
        <p:txBody>
          <a:bodyPr wrap="none" rtlCol="0">
            <a:spAutoFit/>
          </a:bodyPr>
          <a:lstStyle/>
          <a:p>
            <a:r>
              <a:rPr lang="en-US" dirty="0"/>
              <a:t>0</a:t>
            </a:r>
          </a:p>
        </p:txBody>
      </p:sp>
      <p:sp>
        <p:nvSpPr>
          <p:cNvPr id="111" name="TextBox 110">
            <a:extLst>
              <a:ext uri="{FF2B5EF4-FFF2-40B4-BE49-F238E27FC236}">
                <a16:creationId xmlns:a16="http://schemas.microsoft.com/office/drawing/2014/main" id="{8E9FE241-C4BC-4DF4-9B35-5E347E651747}"/>
              </a:ext>
            </a:extLst>
          </p:cNvPr>
          <p:cNvSpPr txBox="1"/>
          <p:nvPr/>
        </p:nvSpPr>
        <p:spPr>
          <a:xfrm>
            <a:off x="2473260" y="4922034"/>
            <a:ext cx="319318" cy="369332"/>
          </a:xfrm>
          <a:prstGeom prst="rect">
            <a:avLst/>
          </a:prstGeom>
          <a:noFill/>
        </p:spPr>
        <p:txBody>
          <a:bodyPr wrap="none" rtlCol="0">
            <a:spAutoFit/>
          </a:bodyPr>
          <a:lstStyle/>
          <a:p>
            <a:r>
              <a:rPr lang="en-US" dirty="0"/>
              <a:t>0</a:t>
            </a:r>
          </a:p>
        </p:txBody>
      </p:sp>
      <p:sp>
        <p:nvSpPr>
          <p:cNvPr id="113" name="TextBox 112">
            <a:extLst>
              <a:ext uri="{FF2B5EF4-FFF2-40B4-BE49-F238E27FC236}">
                <a16:creationId xmlns:a16="http://schemas.microsoft.com/office/drawing/2014/main" id="{6A4E32D2-E74E-4106-8488-F6D3238BEA26}"/>
              </a:ext>
            </a:extLst>
          </p:cNvPr>
          <p:cNvSpPr txBox="1"/>
          <p:nvPr/>
        </p:nvSpPr>
        <p:spPr>
          <a:xfrm>
            <a:off x="3733058" y="5696425"/>
            <a:ext cx="319318" cy="369332"/>
          </a:xfrm>
          <a:prstGeom prst="rect">
            <a:avLst/>
          </a:prstGeom>
          <a:noFill/>
        </p:spPr>
        <p:txBody>
          <a:bodyPr wrap="none" rtlCol="0">
            <a:spAutoFit/>
          </a:bodyPr>
          <a:lstStyle/>
          <a:p>
            <a:r>
              <a:rPr lang="en-US" dirty="0"/>
              <a:t>0</a:t>
            </a:r>
          </a:p>
        </p:txBody>
      </p:sp>
      <p:sp>
        <p:nvSpPr>
          <p:cNvPr id="114" name="TextBox 113">
            <a:extLst>
              <a:ext uri="{FF2B5EF4-FFF2-40B4-BE49-F238E27FC236}">
                <a16:creationId xmlns:a16="http://schemas.microsoft.com/office/drawing/2014/main" id="{975A0ED1-BB95-44D7-9393-6F32F4971F3A}"/>
              </a:ext>
            </a:extLst>
          </p:cNvPr>
          <p:cNvSpPr txBox="1"/>
          <p:nvPr/>
        </p:nvSpPr>
        <p:spPr>
          <a:xfrm>
            <a:off x="4586379" y="5732028"/>
            <a:ext cx="319318" cy="369332"/>
          </a:xfrm>
          <a:prstGeom prst="rect">
            <a:avLst/>
          </a:prstGeom>
          <a:noFill/>
        </p:spPr>
        <p:txBody>
          <a:bodyPr wrap="none" rtlCol="0">
            <a:spAutoFit/>
          </a:bodyPr>
          <a:lstStyle/>
          <a:p>
            <a:r>
              <a:rPr lang="en-US" dirty="0"/>
              <a:t>0</a:t>
            </a:r>
          </a:p>
        </p:txBody>
      </p:sp>
      <p:sp>
        <p:nvSpPr>
          <p:cNvPr id="115" name="TextBox 114">
            <a:extLst>
              <a:ext uri="{FF2B5EF4-FFF2-40B4-BE49-F238E27FC236}">
                <a16:creationId xmlns:a16="http://schemas.microsoft.com/office/drawing/2014/main" id="{8CD492CD-247F-488D-910B-132312FB742A}"/>
              </a:ext>
            </a:extLst>
          </p:cNvPr>
          <p:cNvSpPr txBox="1"/>
          <p:nvPr/>
        </p:nvSpPr>
        <p:spPr>
          <a:xfrm>
            <a:off x="5054089" y="4817366"/>
            <a:ext cx="319318" cy="369332"/>
          </a:xfrm>
          <a:prstGeom prst="rect">
            <a:avLst/>
          </a:prstGeom>
          <a:noFill/>
        </p:spPr>
        <p:txBody>
          <a:bodyPr wrap="none" rtlCol="0">
            <a:spAutoFit/>
          </a:bodyPr>
          <a:lstStyle/>
          <a:p>
            <a:r>
              <a:rPr lang="en-US" dirty="0"/>
              <a:t>0</a:t>
            </a:r>
          </a:p>
        </p:txBody>
      </p:sp>
      <p:sp>
        <p:nvSpPr>
          <p:cNvPr id="116" name="TextBox 115">
            <a:extLst>
              <a:ext uri="{FF2B5EF4-FFF2-40B4-BE49-F238E27FC236}">
                <a16:creationId xmlns:a16="http://schemas.microsoft.com/office/drawing/2014/main" id="{8801B032-E680-456B-9392-21831B2FAB03}"/>
              </a:ext>
            </a:extLst>
          </p:cNvPr>
          <p:cNvSpPr txBox="1"/>
          <p:nvPr/>
        </p:nvSpPr>
        <p:spPr>
          <a:xfrm>
            <a:off x="6130036" y="5666574"/>
            <a:ext cx="319318" cy="369332"/>
          </a:xfrm>
          <a:prstGeom prst="rect">
            <a:avLst/>
          </a:prstGeom>
          <a:noFill/>
        </p:spPr>
        <p:txBody>
          <a:bodyPr wrap="none" rtlCol="0">
            <a:spAutoFit/>
          </a:bodyPr>
          <a:lstStyle/>
          <a:p>
            <a:r>
              <a:rPr lang="en-US" dirty="0"/>
              <a:t>0</a:t>
            </a:r>
          </a:p>
        </p:txBody>
      </p:sp>
      <p:sp>
        <p:nvSpPr>
          <p:cNvPr id="117" name="TextBox 116">
            <a:extLst>
              <a:ext uri="{FF2B5EF4-FFF2-40B4-BE49-F238E27FC236}">
                <a16:creationId xmlns:a16="http://schemas.microsoft.com/office/drawing/2014/main" id="{0B3A2CEF-708E-4C73-A8DD-EF05B6C41920}"/>
              </a:ext>
            </a:extLst>
          </p:cNvPr>
          <p:cNvSpPr txBox="1"/>
          <p:nvPr/>
        </p:nvSpPr>
        <p:spPr>
          <a:xfrm>
            <a:off x="3883905" y="864838"/>
            <a:ext cx="319318" cy="369332"/>
          </a:xfrm>
          <a:prstGeom prst="rect">
            <a:avLst/>
          </a:prstGeom>
          <a:noFill/>
        </p:spPr>
        <p:txBody>
          <a:bodyPr wrap="none" rtlCol="0">
            <a:spAutoFit/>
          </a:bodyPr>
          <a:lstStyle/>
          <a:p>
            <a:r>
              <a:rPr lang="en-US" dirty="0"/>
              <a:t>2</a:t>
            </a:r>
          </a:p>
        </p:txBody>
      </p:sp>
      <p:sp>
        <p:nvSpPr>
          <p:cNvPr id="118" name="TextBox 117">
            <a:extLst>
              <a:ext uri="{FF2B5EF4-FFF2-40B4-BE49-F238E27FC236}">
                <a16:creationId xmlns:a16="http://schemas.microsoft.com/office/drawing/2014/main" id="{D0CA14DB-172B-4A06-A92F-0225F46FB17C}"/>
              </a:ext>
            </a:extLst>
          </p:cNvPr>
          <p:cNvSpPr txBox="1"/>
          <p:nvPr/>
        </p:nvSpPr>
        <p:spPr>
          <a:xfrm>
            <a:off x="8546462" y="5732028"/>
            <a:ext cx="319318" cy="369332"/>
          </a:xfrm>
          <a:prstGeom prst="rect">
            <a:avLst/>
          </a:prstGeom>
          <a:noFill/>
        </p:spPr>
        <p:txBody>
          <a:bodyPr wrap="none" rtlCol="0">
            <a:spAutoFit/>
          </a:bodyPr>
          <a:lstStyle/>
          <a:p>
            <a:r>
              <a:rPr lang="en-US" dirty="0"/>
              <a:t>0</a:t>
            </a:r>
          </a:p>
        </p:txBody>
      </p:sp>
      <p:sp>
        <p:nvSpPr>
          <p:cNvPr id="119" name="TextBox 118">
            <a:extLst>
              <a:ext uri="{FF2B5EF4-FFF2-40B4-BE49-F238E27FC236}">
                <a16:creationId xmlns:a16="http://schemas.microsoft.com/office/drawing/2014/main" id="{D6E4F4A0-8089-49F1-B1BA-155D651DA11B}"/>
              </a:ext>
            </a:extLst>
          </p:cNvPr>
          <p:cNvSpPr txBox="1"/>
          <p:nvPr/>
        </p:nvSpPr>
        <p:spPr>
          <a:xfrm>
            <a:off x="9730299" y="5582087"/>
            <a:ext cx="319318" cy="369332"/>
          </a:xfrm>
          <a:prstGeom prst="rect">
            <a:avLst/>
          </a:prstGeom>
          <a:noFill/>
        </p:spPr>
        <p:txBody>
          <a:bodyPr wrap="none" rtlCol="0">
            <a:spAutoFit/>
          </a:bodyPr>
          <a:lstStyle/>
          <a:p>
            <a:r>
              <a:rPr lang="en-US" dirty="0"/>
              <a:t>0</a:t>
            </a:r>
          </a:p>
        </p:txBody>
      </p:sp>
      <p:sp>
        <p:nvSpPr>
          <p:cNvPr id="121" name="TextBox 120">
            <a:extLst>
              <a:ext uri="{FF2B5EF4-FFF2-40B4-BE49-F238E27FC236}">
                <a16:creationId xmlns:a16="http://schemas.microsoft.com/office/drawing/2014/main" id="{2AB86216-5CE3-4387-8DEE-5B0DC2CC4135}"/>
              </a:ext>
            </a:extLst>
          </p:cNvPr>
          <p:cNvSpPr txBox="1"/>
          <p:nvPr/>
        </p:nvSpPr>
        <p:spPr>
          <a:xfrm>
            <a:off x="7230965" y="859181"/>
            <a:ext cx="319318" cy="369332"/>
          </a:xfrm>
          <a:prstGeom prst="rect">
            <a:avLst/>
          </a:prstGeom>
          <a:noFill/>
        </p:spPr>
        <p:txBody>
          <a:bodyPr wrap="none" rtlCol="0">
            <a:spAutoFit/>
          </a:bodyPr>
          <a:lstStyle/>
          <a:p>
            <a:r>
              <a:rPr lang="en-US" dirty="0"/>
              <a:t>2</a:t>
            </a:r>
          </a:p>
        </p:txBody>
      </p:sp>
      <p:sp>
        <p:nvSpPr>
          <p:cNvPr id="122" name="TextBox 121">
            <a:extLst>
              <a:ext uri="{FF2B5EF4-FFF2-40B4-BE49-F238E27FC236}">
                <a16:creationId xmlns:a16="http://schemas.microsoft.com/office/drawing/2014/main" id="{36EAD3B9-DA9F-4775-89B2-9BB2FA59FC46}"/>
              </a:ext>
            </a:extLst>
          </p:cNvPr>
          <p:cNvSpPr txBox="1"/>
          <p:nvPr/>
        </p:nvSpPr>
        <p:spPr>
          <a:xfrm>
            <a:off x="10016828" y="863495"/>
            <a:ext cx="319318" cy="369332"/>
          </a:xfrm>
          <a:prstGeom prst="rect">
            <a:avLst/>
          </a:prstGeom>
          <a:noFill/>
        </p:spPr>
        <p:txBody>
          <a:bodyPr wrap="none" rtlCol="0">
            <a:spAutoFit/>
          </a:bodyPr>
          <a:lstStyle/>
          <a:p>
            <a:r>
              <a:rPr lang="en-US" dirty="0"/>
              <a:t>2</a:t>
            </a:r>
          </a:p>
        </p:txBody>
      </p:sp>
      <p:sp>
        <p:nvSpPr>
          <p:cNvPr id="123" name="TextBox 122">
            <a:extLst>
              <a:ext uri="{FF2B5EF4-FFF2-40B4-BE49-F238E27FC236}">
                <a16:creationId xmlns:a16="http://schemas.microsoft.com/office/drawing/2014/main" id="{D9285CC4-21BE-4544-A887-58DCF6CA2F8E}"/>
              </a:ext>
            </a:extLst>
          </p:cNvPr>
          <p:cNvSpPr txBox="1"/>
          <p:nvPr/>
        </p:nvSpPr>
        <p:spPr>
          <a:xfrm>
            <a:off x="1473607" y="3402630"/>
            <a:ext cx="319318" cy="369332"/>
          </a:xfrm>
          <a:prstGeom prst="rect">
            <a:avLst/>
          </a:prstGeom>
          <a:no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E9F4FF5E-3F37-407C-921D-2C836DD9ED30}"/>
              </a:ext>
            </a:extLst>
          </p:cNvPr>
          <p:cNvSpPr txBox="1"/>
          <p:nvPr/>
        </p:nvSpPr>
        <p:spPr>
          <a:xfrm>
            <a:off x="3862224" y="3422394"/>
            <a:ext cx="319318" cy="369332"/>
          </a:xfrm>
          <a:prstGeom prst="rect">
            <a:avLst/>
          </a:prstGeom>
          <a:noFill/>
        </p:spPr>
        <p:txBody>
          <a:bodyPr wrap="none" rtlCol="0">
            <a:spAutoFit/>
          </a:bodyPr>
          <a:lstStyle/>
          <a:p>
            <a:r>
              <a:rPr lang="en-US" dirty="0"/>
              <a:t>3</a:t>
            </a:r>
          </a:p>
        </p:txBody>
      </p:sp>
      <p:sp>
        <p:nvSpPr>
          <p:cNvPr id="125" name="TextBox 124">
            <a:extLst>
              <a:ext uri="{FF2B5EF4-FFF2-40B4-BE49-F238E27FC236}">
                <a16:creationId xmlns:a16="http://schemas.microsoft.com/office/drawing/2014/main" id="{1F831F1C-60BE-4F84-9426-563EC5122696}"/>
              </a:ext>
            </a:extLst>
          </p:cNvPr>
          <p:cNvSpPr txBox="1"/>
          <p:nvPr/>
        </p:nvSpPr>
        <p:spPr>
          <a:xfrm>
            <a:off x="4579626" y="4125966"/>
            <a:ext cx="319318" cy="369332"/>
          </a:xfrm>
          <a:prstGeom prst="rect">
            <a:avLst/>
          </a:prstGeom>
          <a:no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7E504056-550D-4BF9-9CFF-909265739CCB}"/>
              </a:ext>
            </a:extLst>
          </p:cNvPr>
          <p:cNvSpPr txBox="1"/>
          <p:nvPr/>
        </p:nvSpPr>
        <p:spPr>
          <a:xfrm>
            <a:off x="6847344" y="4036778"/>
            <a:ext cx="319318" cy="369332"/>
          </a:xfrm>
          <a:prstGeom prst="rect">
            <a:avLst/>
          </a:prstGeom>
          <a:noFill/>
        </p:spPr>
        <p:txBody>
          <a:bodyPr wrap="none" rtlCol="0">
            <a:spAutoFit/>
          </a:bodyPr>
          <a:lstStyle/>
          <a:p>
            <a:r>
              <a:rPr lang="en-US" dirty="0"/>
              <a:t>2</a:t>
            </a:r>
          </a:p>
        </p:txBody>
      </p:sp>
      <p:sp>
        <p:nvSpPr>
          <p:cNvPr id="127" name="TextBox 126">
            <a:extLst>
              <a:ext uri="{FF2B5EF4-FFF2-40B4-BE49-F238E27FC236}">
                <a16:creationId xmlns:a16="http://schemas.microsoft.com/office/drawing/2014/main" id="{C84A01DB-2963-4335-B609-C260877AEC52}"/>
              </a:ext>
            </a:extLst>
          </p:cNvPr>
          <p:cNvSpPr txBox="1"/>
          <p:nvPr/>
        </p:nvSpPr>
        <p:spPr>
          <a:xfrm>
            <a:off x="7936235" y="4075051"/>
            <a:ext cx="319318" cy="369332"/>
          </a:xfrm>
          <a:prstGeom prst="rect">
            <a:avLst/>
          </a:prstGeom>
          <a:noFill/>
        </p:spPr>
        <p:txBody>
          <a:bodyPr wrap="none" rtlCol="0">
            <a:spAutoFit/>
          </a:bodyPr>
          <a:lstStyle/>
          <a:p>
            <a:r>
              <a:rPr lang="en-US" dirty="0"/>
              <a:t>2</a:t>
            </a:r>
          </a:p>
        </p:txBody>
      </p:sp>
      <p:sp>
        <p:nvSpPr>
          <p:cNvPr id="128" name="TextBox 127">
            <a:extLst>
              <a:ext uri="{FF2B5EF4-FFF2-40B4-BE49-F238E27FC236}">
                <a16:creationId xmlns:a16="http://schemas.microsoft.com/office/drawing/2014/main" id="{D0B11C2C-67C1-4B44-BED0-7367A8D7B330}"/>
              </a:ext>
            </a:extLst>
          </p:cNvPr>
          <p:cNvSpPr txBox="1"/>
          <p:nvPr/>
        </p:nvSpPr>
        <p:spPr>
          <a:xfrm>
            <a:off x="9483157" y="3998703"/>
            <a:ext cx="319318" cy="369332"/>
          </a:xfrm>
          <a:prstGeom prst="rect">
            <a:avLst/>
          </a:prstGeom>
          <a:noFill/>
        </p:spPr>
        <p:txBody>
          <a:bodyPr wrap="none" rtlCol="0">
            <a:spAutoFit/>
          </a:bodyPr>
          <a:lstStyle/>
          <a:p>
            <a:r>
              <a:rPr lang="en-US" dirty="0"/>
              <a:t>2</a:t>
            </a:r>
          </a:p>
        </p:txBody>
      </p:sp>
      <p:sp>
        <p:nvSpPr>
          <p:cNvPr id="130" name="TextBox 129">
            <a:extLst>
              <a:ext uri="{FF2B5EF4-FFF2-40B4-BE49-F238E27FC236}">
                <a16:creationId xmlns:a16="http://schemas.microsoft.com/office/drawing/2014/main" id="{0D83588B-C54F-4FC8-BF99-A59D2983FAF3}"/>
              </a:ext>
            </a:extLst>
          </p:cNvPr>
          <p:cNvSpPr txBox="1"/>
          <p:nvPr/>
        </p:nvSpPr>
        <p:spPr>
          <a:xfrm>
            <a:off x="7357757" y="3399674"/>
            <a:ext cx="319318" cy="369332"/>
          </a:xfrm>
          <a:prstGeom prst="rect">
            <a:avLst/>
          </a:prstGeom>
          <a:noFill/>
        </p:spPr>
        <p:txBody>
          <a:bodyPr wrap="none" rtlCol="0">
            <a:spAutoFit/>
          </a:bodyPr>
          <a:lstStyle/>
          <a:p>
            <a:r>
              <a:rPr lang="en-US" dirty="0"/>
              <a:t>3</a:t>
            </a:r>
          </a:p>
        </p:txBody>
      </p:sp>
      <p:sp>
        <p:nvSpPr>
          <p:cNvPr id="131" name="TextBox 130">
            <a:extLst>
              <a:ext uri="{FF2B5EF4-FFF2-40B4-BE49-F238E27FC236}">
                <a16:creationId xmlns:a16="http://schemas.microsoft.com/office/drawing/2014/main" id="{33CF8674-12BF-401E-8731-CF4BD0A1E984}"/>
              </a:ext>
            </a:extLst>
          </p:cNvPr>
          <p:cNvSpPr txBox="1"/>
          <p:nvPr/>
        </p:nvSpPr>
        <p:spPr>
          <a:xfrm>
            <a:off x="10291897" y="3402373"/>
            <a:ext cx="319318" cy="369332"/>
          </a:xfrm>
          <a:prstGeom prst="rect">
            <a:avLst/>
          </a:prstGeom>
          <a:noFill/>
        </p:spPr>
        <p:txBody>
          <a:bodyPr wrap="none" rtlCol="0">
            <a:spAutoFit/>
          </a:bodyPr>
          <a:lstStyle/>
          <a:p>
            <a:r>
              <a:rPr lang="en-US" dirty="0"/>
              <a:t>3</a:t>
            </a:r>
          </a:p>
        </p:txBody>
      </p:sp>
      <p:sp>
        <p:nvSpPr>
          <p:cNvPr id="2" name="Oval 1">
            <a:extLst>
              <a:ext uri="{FF2B5EF4-FFF2-40B4-BE49-F238E27FC236}">
                <a16:creationId xmlns:a16="http://schemas.microsoft.com/office/drawing/2014/main" id="{05FD771F-8004-43E6-85D2-28E76D18789C}"/>
              </a:ext>
            </a:extLst>
          </p:cNvPr>
          <p:cNvSpPr/>
          <p:nvPr/>
        </p:nvSpPr>
        <p:spPr>
          <a:xfrm>
            <a:off x="1112037" y="4036778"/>
            <a:ext cx="1391595" cy="6673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7086DA62-BA29-4389-803E-FD79B419A28D}"/>
              </a:ext>
            </a:extLst>
          </p:cNvPr>
          <p:cNvSpPr/>
          <p:nvPr/>
        </p:nvSpPr>
        <p:spPr>
          <a:xfrm>
            <a:off x="3355022" y="4022031"/>
            <a:ext cx="1826270" cy="6673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DC958287-80A2-4229-9F9B-60A5BD412888}"/>
              </a:ext>
            </a:extLst>
          </p:cNvPr>
          <p:cNvSpPr/>
          <p:nvPr/>
        </p:nvSpPr>
        <p:spPr>
          <a:xfrm>
            <a:off x="6371403" y="4680226"/>
            <a:ext cx="1456431" cy="6673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5D30E94A-A2D8-46F4-A7F8-D3E63B37DA0F}"/>
              </a:ext>
            </a:extLst>
          </p:cNvPr>
          <p:cNvSpPr/>
          <p:nvPr/>
        </p:nvSpPr>
        <p:spPr>
          <a:xfrm>
            <a:off x="7759979" y="4740448"/>
            <a:ext cx="1163720" cy="6673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99051BD9-A17F-458D-AE9A-0D9D2B0010E2}"/>
              </a:ext>
            </a:extLst>
          </p:cNvPr>
          <p:cNvSpPr/>
          <p:nvPr/>
        </p:nvSpPr>
        <p:spPr>
          <a:xfrm>
            <a:off x="9117855" y="4700934"/>
            <a:ext cx="1359790" cy="6673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6E64B09-1E83-4C8B-B350-693DA7D23CBD}"/>
              </a:ext>
            </a:extLst>
          </p:cNvPr>
          <p:cNvSpPr/>
          <p:nvPr/>
        </p:nvSpPr>
        <p:spPr>
          <a:xfrm>
            <a:off x="9444925" y="3865545"/>
            <a:ext cx="2530197" cy="6673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C803666-EEA9-4DA5-B89E-3AD64256220B}"/>
              </a:ext>
            </a:extLst>
          </p:cNvPr>
          <p:cNvCxnSpPr>
            <a:stCxn id="79" idx="3"/>
          </p:cNvCxnSpPr>
          <p:nvPr/>
        </p:nvCxnSpPr>
        <p:spPr>
          <a:xfrm flipH="1">
            <a:off x="1552952" y="4104514"/>
            <a:ext cx="161402" cy="194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92441967-9F03-4413-A9E3-7B8AC836E66F}"/>
              </a:ext>
            </a:extLst>
          </p:cNvPr>
          <p:cNvSpPr txBox="1"/>
          <p:nvPr/>
        </p:nvSpPr>
        <p:spPr>
          <a:xfrm>
            <a:off x="1214433" y="4152625"/>
            <a:ext cx="404278" cy="369332"/>
          </a:xfrm>
          <a:prstGeom prst="rect">
            <a:avLst/>
          </a:prstGeom>
          <a:noFill/>
        </p:spPr>
        <p:txBody>
          <a:bodyPr wrap="none" rtlCol="0">
            <a:spAutoFit/>
          </a:bodyPr>
          <a:lstStyle/>
          <a:p>
            <a:r>
              <a:rPr lang="en-US" dirty="0"/>
              <a:t>-1</a:t>
            </a:r>
          </a:p>
        </p:txBody>
      </p:sp>
      <p:sp>
        <p:nvSpPr>
          <p:cNvPr id="136" name="TextBox 135">
            <a:extLst>
              <a:ext uri="{FF2B5EF4-FFF2-40B4-BE49-F238E27FC236}">
                <a16:creationId xmlns:a16="http://schemas.microsoft.com/office/drawing/2014/main" id="{132C825F-E17B-4F77-BE2F-B800560CD5F0}"/>
              </a:ext>
            </a:extLst>
          </p:cNvPr>
          <p:cNvSpPr txBox="1"/>
          <p:nvPr/>
        </p:nvSpPr>
        <p:spPr>
          <a:xfrm>
            <a:off x="7231157" y="4841983"/>
            <a:ext cx="404278" cy="369332"/>
          </a:xfrm>
          <a:prstGeom prst="rect">
            <a:avLst/>
          </a:prstGeom>
          <a:noFill/>
        </p:spPr>
        <p:txBody>
          <a:bodyPr wrap="none" rtlCol="0">
            <a:spAutoFit/>
          </a:bodyPr>
          <a:lstStyle/>
          <a:p>
            <a:r>
              <a:rPr lang="en-US" dirty="0"/>
              <a:t>-1</a:t>
            </a:r>
          </a:p>
        </p:txBody>
      </p:sp>
      <p:cxnSp>
        <p:nvCxnSpPr>
          <p:cNvPr id="137" name="Straight Connector 136">
            <a:extLst>
              <a:ext uri="{FF2B5EF4-FFF2-40B4-BE49-F238E27FC236}">
                <a16:creationId xmlns:a16="http://schemas.microsoft.com/office/drawing/2014/main" id="{4F555C87-49EC-47A6-B8FA-E0361A788F42}"/>
              </a:ext>
            </a:extLst>
          </p:cNvPr>
          <p:cNvCxnSpPr>
            <a:cxnSpLocks/>
            <a:stCxn id="39" idx="5"/>
          </p:cNvCxnSpPr>
          <p:nvPr/>
        </p:nvCxnSpPr>
        <p:spPr>
          <a:xfrm>
            <a:off x="7462076" y="4807423"/>
            <a:ext cx="184207" cy="23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3470DEB8-7534-4918-9D79-A1AFC272B9BB}"/>
              </a:ext>
            </a:extLst>
          </p:cNvPr>
          <p:cNvSpPr txBox="1"/>
          <p:nvPr/>
        </p:nvSpPr>
        <p:spPr>
          <a:xfrm>
            <a:off x="7735665" y="4914800"/>
            <a:ext cx="404278" cy="369332"/>
          </a:xfrm>
          <a:prstGeom prst="rect">
            <a:avLst/>
          </a:prstGeom>
          <a:noFill/>
        </p:spPr>
        <p:txBody>
          <a:bodyPr wrap="square" rtlCol="0">
            <a:spAutoFit/>
          </a:bodyPr>
          <a:lstStyle/>
          <a:p>
            <a:r>
              <a:rPr lang="en-US" dirty="0"/>
              <a:t>-1</a:t>
            </a:r>
          </a:p>
        </p:txBody>
      </p:sp>
      <p:cxnSp>
        <p:nvCxnSpPr>
          <p:cNvPr id="139" name="Straight Connector 138">
            <a:extLst>
              <a:ext uri="{FF2B5EF4-FFF2-40B4-BE49-F238E27FC236}">
                <a16:creationId xmlns:a16="http://schemas.microsoft.com/office/drawing/2014/main" id="{62085B1D-A01E-42A9-A273-580B0A595630}"/>
              </a:ext>
            </a:extLst>
          </p:cNvPr>
          <p:cNvCxnSpPr>
            <a:cxnSpLocks/>
            <a:stCxn id="37" idx="3"/>
          </p:cNvCxnSpPr>
          <p:nvPr/>
        </p:nvCxnSpPr>
        <p:spPr>
          <a:xfrm flipH="1">
            <a:off x="8046610" y="4807422"/>
            <a:ext cx="73949" cy="263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0922B168-2490-4435-AA5D-E7511DE8B83D}"/>
              </a:ext>
            </a:extLst>
          </p:cNvPr>
          <p:cNvSpPr txBox="1"/>
          <p:nvPr/>
        </p:nvSpPr>
        <p:spPr>
          <a:xfrm>
            <a:off x="9311082" y="4838967"/>
            <a:ext cx="404278" cy="369332"/>
          </a:xfrm>
          <a:prstGeom prst="rect">
            <a:avLst/>
          </a:prstGeom>
          <a:noFill/>
        </p:spPr>
        <p:txBody>
          <a:bodyPr wrap="square" rtlCol="0">
            <a:spAutoFit/>
          </a:bodyPr>
          <a:lstStyle/>
          <a:p>
            <a:r>
              <a:rPr lang="en-US" dirty="0"/>
              <a:t>-1</a:t>
            </a:r>
          </a:p>
        </p:txBody>
      </p:sp>
      <p:cxnSp>
        <p:nvCxnSpPr>
          <p:cNvPr id="141" name="Straight Connector 140">
            <a:extLst>
              <a:ext uri="{FF2B5EF4-FFF2-40B4-BE49-F238E27FC236}">
                <a16:creationId xmlns:a16="http://schemas.microsoft.com/office/drawing/2014/main" id="{B36CB785-896C-48D3-AB50-7088D87F61F2}"/>
              </a:ext>
            </a:extLst>
          </p:cNvPr>
          <p:cNvCxnSpPr>
            <a:cxnSpLocks/>
          </p:cNvCxnSpPr>
          <p:nvPr/>
        </p:nvCxnSpPr>
        <p:spPr>
          <a:xfrm flipH="1">
            <a:off x="9622027" y="4731589"/>
            <a:ext cx="73949" cy="263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BDC15C45-0F70-446B-A2EA-6F6513BC90D8}"/>
              </a:ext>
            </a:extLst>
          </p:cNvPr>
          <p:cNvSpPr txBox="1"/>
          <p:nvPr/>
        </p:nvSpPr>
        <p:spPr>
          <a:xfrm>
            <a:off x="11142440" y="4112203"/>
            <a:ext cx="404278" cy="369332"/>
          </a:xfrm>
          <a:prstGeom prst="rect">
            <a:avLst/>
          </a:prstGeom>
          <a:noFill/>
        </p:spPr>
        <p:txBody>
          <a:bodyPr wrap="square" rtlCol="0">
            <a:spAutoFit/>
          </a:bodyPr>
          <a:lstStyle/>
          <a:p>
            <a:r>
              <a:rPr lang="en-US" dirty="0"/>
              <a:t>-1</a:t>
            </a:r>
          </a:p>
        </p:txBody>
      </p:sp>
      <p:cxnSp>
        <p:nvCxnSpPr>
          <p:cNvPr id="143" name="Straight Connector 142">
            <a:extLst>
              <a:ext uri="{FF2B5EF4-FFF2-40B4-BE49-F238E27FC236}">
                <a16:creationId xmlns:a16="http://schemas.microsoft.com/office/drawing/2014/main" id="{FC2625B1-D37C-4EA0-9CC4-45664D697E93}"/>
              </a:ext>
            </a:extLst>
          </p:cNvPr>
          <p:cNvCxnSpPr>
            <a:cxnSpLocks/>
            <a:stCxn id="67" idx="5"/>
          </p:cNvCxnSpPr>
          <p:nvPr/>
        </p:nvCxnSpPr>
        <p:spPr>
          <a:xfrm>
            <a:off x="10991756" y="4073453"/>
            <a:ext cx="538349"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355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37A7-E9F2-4868-A9C1-4E440930E566}"/>
              </a:ext>
            </a:extLst>
          </p:cNvPr>
          <p:cNvSpPr>
            <a:spLocks noGrp="1"/>
          </p:cNvSpPr>
          <p:nvPr>
            <p:ph type="title"/>
          </p:nvPr>
        </p:nvSpPr>
        <p:spPr/>
        <p:txBody>
          <a:bodyPr/>
          <a:lstStyle/>
          <a:p>
            <a:r>
              <a:rPr lang="en-US" dirty="0"/>
              <a:t>How is a BST “Balanced”?</a:t>
            </a:r>
          </a:p>
        </p:txBody>
      </p:sp>
      <p:sp>
        <p:nvSpPr>
          <p:cNvPr id="3" name="Content Placeholder 2">
            <a:extLst>
              <a:ext uri="{FF2B5EF4-FFF2-40B4-BE49-F238E27FC236}">
                <a16:creationId xmlns:a16="http://schemas.microsoft.com/office/drawing/2014/main" id="{B2156BC8-90FB-4F00-B8ED-DECB1F63D1A8}"/>
              </a:ext>
            </a:extLst>
          </p:cNvPr>
          <p:cNvSpPr>
            <a:spLocks noGrp="1"/>
          </p:cNvSpPr>
          <p:nvPr>
            <p:ph idx="1"/>
          </p:nvPr>
        </p:nvSpPr>
        <p:spPr/>
        <p:txBody>
          <a:bodyPr/>
          <a:lstStyle/>
          <a:p>
            <a:r>
              <a:rPr lang="en-US" dirty="0"/>
              <a:t>We must first identify whether a BST is balanced or unbalanced.</a:t>
            </a:r>
          </a:p>
          <a:p>
            <a:pPr lvl="1"/>
            <a:r>
              <a:rPr lang="en-US" dirty="0"/>
              <a:t>Let’s take a minute to look at these BST’s. Make some observations of the following BST’s.</a:t>
            </a:r>
          </a:p>
          <a:p>
            <a:pPr lvl="2"/>
            <a:r>
              <a:rPr lang="en-US" dirty="0"/>
              <a:t>Tip: Do you guys remember node heights?</a:t>
            </a:r>
          </a:p>
          <a:p>
            <a:r>
              <a:rPr lang="en-US" dirty="0"/>
              <a:t>For any node n, compare the children heights.</a:t>
            </a:r>
          </a:p>
          <a:p>
            <a:pPr lvl="1"/>
            <a:r>
              <a:rPr lang="en-US" dirty="0"/>
              <a:t>Balanced Tree: For any node n, the height of </a:t>
            </a:r>
            <a:r>
              <a:rPr lang="en-US" dirty="0" err="1"/>
              <a:t>n.left</a:t>
            </a:r>
            <a:r>
              <a:rPr lang="en-US" dirty="0"/>
              <a:t> and </a:t>
            </a:r>
            <a:r>
              <a:rPr lang="en-US" dirty="0" err="1"/>
              <a:t>n.right</a:t>
            </a:r>
            <a:r>
              <a:rPr lang="en-US" dirty="0"/>
              <a:t> do not differ by more than 1.</a:t>
            </a:r>
          </a:p>
          <a:p>
            <a:pPr lvl="1"/>
            <a:r>
              <a:rPr lang="en-US" dirty="0"/>
              <a:t>Unbalanced Tree: There exists a node n where the height of </a:t>
            </a:r>
            <a:r>
              <a:rPr lang="en-US" dirty="0" err="1"/>
              <a:t>n.left</a:t>
            </a:r>
            <a:r>
              <a:rPr lang="en-US" dirty="0"/>
              <a:t> and </a:t>
            </a:r>
            <a:r>
              <a:rPr lang="en-US" dirty="0" err="1"/>
              <a:t>n.right</a:t>
            </a:r>
            <a:r>
              <a:rPr lang="en-US" dirty="0"/>
              <a:t> differ by more than 1.</a:t>
            </a:r>
          </a:p>
          <a:p>
            <a:r>
              <a:rPr lang="en-US" dirty="0"/>
              <a:t>Let’s use this observation.  For a node, this will be called </a:t>
            </a:r>
            <a:r>
              <a:rPr lang="en-US" b="1" dirty="0"/>
              <a:t>Balance Factor</a:t>
            </a:r>
            <a:r>
              <a:rPr lang="en-US" dirty="0"/>
              <a:t>.</a:t>
            </a:r>
          </a:p>
        </p:txBody>
      </p:sp>
    </p:spTree>
    <p:extLst>
      <p:ext uri="{BB962C8B-B14F-4D97-AF65-F5344CB8AC3E}">
        <p14:creationId xmlns:p14="http://schemas.microsoft.com/office/powerpoint/2010/main" val="187368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a:t>
            </a:r>
          </a:p>
          <a:p>
            <a:r>
              <a:rPr lang="en-US" dirty="0"/>
              <a:t>Please have an activity sheet from the front.</a:t>
            </a:r>
          </a:p>
          <a:p>
            <a:r>
              <a:rPr lang="en-US" dirty="0"/>
              <a:t>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5</a:t>
            </a:fld>
            <a:endParaRPr lang="en-US"/>
          </a:p>
        </p:txBody>
      </p:sp>
    </p:spTree>
    <p:extLst>
      <p:ext uri="{BB962C8B-B14F-4D97-AF65-F5344CB8AC3E}">
        <p14:creationId xmlns:p14="http://schemas.microsoft.com/office/powerpoint/2010/main" val="2270294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94CB-6386-4BD3-BD6E-F71BFBB01AD8}"/>
              </a:ext>
            </a:extLst>
          </p:cNvPr>
          <p:cNvSpPr>
            <a:spLocks noGrp="1"/>
          </p:cNvSpPr>
          <p:nvPr>
            <p:ph type="title"/>
          </p:nvPr>
        </p:nvSpPr>
        <p:spPr/>
        <p:txBody>
          <a:bodyPr/>
          <a:lstStyle/>
          <a:p>
            <a:r>
              <a:rPr lang="en-US" dirty="0"/>
              <a:t>Balance Factor</a:t>
            </a:r>
          </a:p>
        </p:txBody>
      </p:sp>
      <p:sp>
        <p:nvSpPr>
          <p:cNvPr id="3" name="Content Placeholder 2">
            <a:extLst>
              <a:ext uri="{FF2B5EF4-FFF2-40B4-BE49-F238E27FC236}">
                <a16:creationId xmlns:a16="http://schemas.microsoft.com/office/drawing/2014/main" id="{E8E9EDC1-356F-4B3A-BA35-186C3322CA50}"/>
              </a:ext>
            </a:extLst>
          </p:cNvPr>
          <p:cNvSpPr>
            <a:spLocks noGrp="1"/>
          </p:cNvSpPr>
          <p:nvPr>
            <p:ph idx="1"/>
          </p:nvPr>
        </p:nvSpPr>
        <p:spPr>
          <a:xfrm>
            <a:off x="2208213" y="1600200"/>
            <a:ext cx="5538556" cy="4114800"/>
          </a:xfrm>
        </p:spPr>
        <p:txBody>
          <a:bodyPr>
            <a:normAutofit/>
          </a:bodyPr>
          <a:lstStyle/>
          <a:p>
            <a:r>
              <a:rPr lang="en-US" b="1" dirty="0"/>
              <a:t>Balance factor</a:t>
            </a:r>
            <a:r>
              <a:rPr lang="en-US" dirty="0"/>
              <a:t> for a node defines the difference in height of a node’s child subtrees.</a:t>
            </a:r>
          </a:p>
          <a:p>
            <a:endParaRPr lang="en-US" dirty="0"/>
          </a:p>
        </p:txBody>
      </p:sp>
      <p:sp>
        <p:nvSpPr>
          <p:cNvPr id="4" name="Oval 3">
            <a:extLst>
              <a:ext uri="{FF2B5EF4-FFF2-40B4-BE49-F238E27FC236}">
                <a16:creationId xmlns:a16="http://schemas.microsoft.com/office/drawing/2014/main" id="{92CFFD46-9278-469C-A662-A95064FE47D8}"/>
              </a:ext>
            </a:extLst>
          </p:cNvPr>
          <p:cNvSpPr/>
          <p:nvPr/>
        </p:nvSpPr>
        <p:spPr>
          <a:xfrm>
            <a:off x="9241306" y="11788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3C52714-1AFF-433D-AA66-F0F6EF9C762D}"/>
              </a:ext>
            </a:extLst>
          </p:cNvPr>
          <p:cNvSpPr/>
          <p:nvPr/>
        </p:nvSpPr>
        <p:spPr>
          <a:xfrm>
            <a:off x="10021438" y="19479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4E5A1F3-DD58-4A81-AE90-FD6F6E10A394}"/>
              </a:ext>
            </a:extLst>
          </p:cNvPr>
          <p:cNvCxnSpPr>
            <a:cxnSpLocks/>
            <a:stCxn id="4" idx="5"/>
            <a:endCxn id="5" idx="0"/>
          </p:cNvCxnSpPr>
          <p:nvPr/>
        </p:nvCxnSpPr>
        <p:spPr>
          <a:xfrm>
            <a:off x="9755416" y="1687482"/>
            <a:ext cx="567181"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4A9AD9C-67E4-4C86-915C-DEA1880D9C9B}"/>
              </a:ext>
            </a:extLst>
          </p:cNvPr>
          <p:cNvCxnSpPr>
            <a:cxnSpLocks/>
            <a:stCxn id="4" idx="3"/>
            <a:endCxn id="8" idx="0"/>
          </p:cNvCxnSpPr>
          <p:nvPr/>
        </p:nvCxnSpPr>
        <p:spPr>
          <a:xfrm flipH="1">
            <a:off x="8884104" y="1687482"/>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7F0E693-3DE9-4FD4-841E-F6B44A5B91D3}"/>
              </a:ext>
            </a:extLst>
          </p:cNvPr>
          <p:cNvSpPr/>
          <p:nvPr/>
        </p:nvSpPr>
        <p:spPr>
          <a:xfrm>
            <a:off x="8582945" y="19410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BD1FC6-CFF7-415F-ABC2-0702CD19651A}"/>
              </a:ext>
            </a:extLst>
          </p:cNvPr>
          <p:cNvSpPr txBox="1"/>
          <p:nvPr/>
        </p:nvSpPr>
        <p:spPr>
          <a:xfrm>
            <a:off x="8420535" y="1756334"/>
            <a:ext cx="319318"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76AE98C8-6744-4ABE-B792-7665A0AD466B}"/>
              </a:ext>
            </a:extLst>
          </p:cNvPr>
          <p:cNvSpPr txBox="1"/>
          <p:nvPr/>
        </p:nvSpPr>
        <p:spPr>
          <a:xfrm>
            <a:off x="9776655" y="1763253"/>
            <a:ext cx="319318"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DE236AE8-3F7E-4E91-9C4C-1A93445665D6}"/>
              </a:ext>
            </a:extLst>
          </p:cNvPr>
          <p:cNvSpPr txBox="1"/>
          <p:nvPr/>
        </p:nvSpPr>
        <p:spPr>
          <a:xfrm>
            <a:off x="9025603" y="1012585"/>
            <a:ext cx="319318" cy="369332"/>
          </a:xfrm>
          <a:prstGeom prst="rect">
            <a:avLst/>
          </a:prstGeom>
          <a:noFill/>
        </p:spPr>
        <p:txBody>
          <a:bodyPr wrap="none" rtlCol="0">
            <a:spAutoFit/>
          </a:bodyPr>
          <a:lstStyle/>
          <a:p>
            <a:r>
              <a:rPr lang="en-US" dirty="0"/>
              <a:t>1</a:t>
            </a:r>
          </a:p>
        </p:txBody>
      </p:sp>
      <p:cxnSp>
        <p:nvCxnSpPr>
          <p:cNvPr id="12" name="Straight Connector 11">
            <a:extLst>
              <a:ext uri="{FF2B5EF4-FFF2-40B4-BE49-F238E27FC236}">
                <a16:creationId xmlns:a16="http://schemas.microsoft.com/office/drawing/2014/main" id="{78F8514A-2FB9-4968-AB54-A95431DE3439}"/>
              </a:ext>
            </a:extLst>
          </p:cNvPr>
          <p:cNvCxnSpPr>
            <a:stCxn id="8" idx="3"/>
          </p:cNvCxnSpPr>
          <p:nvPr/>
        </p:nvCxnSpPr>
        <p:spPr>
          <a:xfrm flipH="1">
            <a:off x="8420535" y="2449650"/>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5E7388-BEBD-43AD-B2FE-5D77BD1D07CC}"/>
              </a:ext>
            </a:extLst>
          </p:cNvPr>
          <p:cNvCxnSpPr>
            <a:cxnSpLocks/>
            <a:stCxn id="8" idx="5"/>
          </p:cNvCxnSpPr>
          <p:nvPr/>
        </p:nvCxnSpPr>
        <p:spPr>
          <a:xfrm>
            <a:off x="9097055" y="2449650"/>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247F1C-25B4-4D0B-B283-7CDEEEF37D06}"/>
              </a:ext>
            </a:extLst>
          </p:cNvPr>
          <p:cNvCxnSpPr>
            <a:cxnSpLocks/>
            <a:stCxn id="5" idx="3"/>
            <a:endCxn id="30" idx="3"/>
          </p:cNvCxnSpPr>
          <p:nvPr/>
        </p:nvCxnSpPr>
        <p:spPr>
          <a:xfrm flipH="1">
            <a:off x="9942189" y="2456569"/>
            <a:ext cx="167456" cy="365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8139BC-CF53-4742-865F-92BE7EB8B394}"/>
              </a:ext>
            </a:extLst>
          </p:cNvPr>
          <p:cNvCxnSpPr>
            <a:cxnSpLocks/>
            <a:stCxn id="5" idx="5"/>
          </p:cNvCxnSpPr>
          <p:nvPr/>
        </p:nvCxnSpPr>
        <p:spPr>
          <a:xfrm>
            <a:off x="10535548" y="2456569"/>
            <a:ext cx="232096" cy="333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6585C69-DD00-4038-B275-E70888BAF536}"/>
              </a:ext>
            </a:extLst>
          </p:cNvPr>
          <p:cNvSpPr/>
          <p:nvPr/>
        </p:nvSpPr>
        <p:spPr>
          <a:xfrm>
            <a:off x="9275350" y="34065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7" name="Oval 16">
            <a:extLst>
              <a:ext uri="{FF2B5EF4-FFF2-40B4-BE49-F238E27FC236}">
                <a16:creationId xmlns:a16="http://schemas.microsoft.com/office/drawing/2014/main" id="{41FEF271-6BE2-4727-BCD1-F21FFD6D0359}"/>
              </a:ext>
            </a:extLst>
          </p:cNvPr>
          <p:cNvSpPr/>
          <p:nvPr/>
        </p:nvSpPr>
        <p:spPr>
          <a:xfrm>
            <a:off x="9864648" y="41756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DB12C4E-1459-4926-B89E-EC8846280131}"/>
              </a:ext>
            </a:extLst>
          </p:cNvPr>
          <p:cNvCxnSpPr>
            <a:cxnSpLocks/>
            <a:stCxn id="16" idx="5"/>
            <a:endCxn id="17" idx="0"/>
          </p:cNvCxnSpPr>
          <p:nvPr/>
        </p:nvCxnSpPr>
        <p:spPr>
          <a:xfrm>
            <a:off x="9789460" y="3915241"/>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BD9C7A8-919A-4D0C-93B8-0F4A208AFDE4}"/>
              </a:ext>
            </a:extLst>
          </p:cNvPr>
          <p:cNvSpPr/>
          <p:nvPr/>
        </p:nvSpPr>
        <p:spPr>
          <a:xfrm>
            <a:off x="10232737" y="49447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A174007-FCA7-48CF-A015-9CABD47A4AA3}"/>
              </a:ext>
            </a:extLst>
          </p:cNvPr>
          <p:cNvSpPr txBox="1"/>
          <p:nvPr/>
        </p:nvSpPr>
        <p:spPr>
          <a:xfrm>
            <a:off x="9983930" y="4814546"/>
            <a:ext cx="319318"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025A556D-7151-4D25-9A85-4EE5C4E0BBFE}"/>
              </a:ext>
            </a:extLst>
          </p:cNvPr>
          <p:cNvSpPr txBox="1"/>
          <p:nvPr/>
        </p:nvSpPr>
        <p:spPr>
          <a:xfrm>
            <a:off x="9720759" y="3991012"/>
            <a:ext cx="319318" cy="369332"/>
          </a:xfrm>
          <a:prstGeom prst="rect">
            <a:avLst/>
          </a:prstGeom>
          <a:noFill/>
        </p:spPr>
        <p:txBody>
          <a:bodyPr wrap="none" rtlCol="0">
            <a:spAutoFit/>
          </a:bodyPr>
          <a:lstStyle/>
          <a:p>
            <a:r>
              <a:rPr lang="en-US" dirty="0"/>
              <a:t>1</a:t>
            </a:r>
          </a:p>
        </p:txBody>
      </p:sp>
      <p:sp>
        <p:nvSpPr>
          <p:cNvPr id="22" name="TextBox 21">
            <a:extLst>
              <a:ext uri="{FF2B5EF4-FFF2-40B4-BE49-F238E27FC236}">
                <a16:creationId xmlns:a16="http://schemas.microsoft.com/office/drawing/2014/main" id="{A5B9BEA8-2915-4881-8CDC-C9AE1D036807}"/>
              </a:ext>
            </a:extLst>
          </p:cNvPr>
          <p:cNvSpPr txBox="1"/>
          <p:nvPr/>
        </p:nvSpPr>
        <p:spPr>
          <a:xfrm>
            <a:off x="9059647" y="3240344"/>
            <a:ext cx="319318" cy="369332"/>
          </a:xfrm>
          <a:prstGeom prst="rect">
            <a:avLst/>
          </a:prstGeom>
          <a:noFill/>
        </p:spPr>
        <p:txBody>
          <a:bodyPr wrap="none" rtlCol="0">
            <a:spAutoFit/>
          </a:bodyPr>
          <a:lstStyle/>
          <a:p>
            <a:r>
              <a:rPr lang="en-US" dirty="0"/>
              <a:t>2</a:t>
            </a:r>
          </a:p>
        </p:txBody>
      </p:sp>
      <p:cxnSp>
        <p:nvCxnSpPr>
          <p:cNvPr id="23" name="Straight Connector 22">
            <a:extLst>
              <a:ext uri="{FF2B5EF4-FFF2-40B4-BE49-F238E27FC236}">
                <a16:creationId xmlns:a16="http://schemas.microsoft.com/office/drawing/2014/main" id="{4BD11A3B-D385-41DF-B023-BC5C8F750A48}"/>
              </a:ext>
            </a:extLst>
          </p:cNvPr>
          <p:cNvCxnSpPr>
            <a:stCxn id="19" idx="3"/>
          </p:cNvCxnSpPr>
          <p:nvPr/>
        </p:nvCxnSpPr>
        <p:spPr>
          <a:xfrm flipH="1">
            <a:off x="10070327" y="5453415"/>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EFB8BF-9FF3-496B-8F8E-030645B56FA4}"/>
              </a:ext>
            </a:extLst>
          </p:cNvPr>
          <p:cNvCxnSpPr>
            <a:cxnSpLocks/>
            <a:stCxn id="19" idx="5"/>
          </p:cNvCxnSpPr>
          <p:nvPr/>
        </p:nvCxnSpPr>
        <p:spPr>
          <a:xfrm>
            <a:off x="10746847" y="5453415"/>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798A7F-3FB0-4B29-B6F9-4FCA4C838B38}"/>
              </a:ext>
            </a:extLst>
          </p:cNvPr>
          <p:cNvCxnSpPr>
            <a:cxnSpLocks/>
            <a:stCxn id="17" idx="3"/>
          </p:cNvCxnSpPr>
          <p:nvPr/>
        </p:nvCxnSpPr>
        <p:spPr>
          <a:xfrm flipH="1">
            <a:off x="9694399" y="4684328"/>
            <a:ext cx="258456" cy="347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B79DBC-25E8-4766-9DD7-8BF0CAA450F2}"/>
              </a:ext>
            </a:extLst>
          </p:cNvPr>
          <p:cNvCxnSpPr>
            <a:cxnSpLocks/>
            <a:stCxn id="17" idx="5"/>
            <a:endCxn id="19" idx="0"/>
          </p:cNvCxnSpPr>
          <p:nvPr/>
        </p:nvCxnSpPr>
        <p:spPr>
          <a:xfrm>
            <a:off x="10378758" y="4684328"/>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8DB767-1947-44BA-A3A6-2B314131AEDD}"/>
              </a:ext>
            </a:extLst>
          </p:cNvPr>
          <p:cNvCxnSpPr>
            <a:cxnSpLocks/>
            <a:stCxn id="16" idx="3"/>
          </p:cNvCxnSpPr>
          <p:nvPr/>
        </p:nvCxnSpPr>
        <p:spPr>
          <a:xfrm flipH="1">
            <a:off x="9147854" y="3915241"/>
            <a:ext cx="215703"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C092AD2-7C97-4485-96BA-A6F6BBD4021F}"/>
              </a:ext>
            </a:extLst>
          </p:cNvPr>
          <p:cNvSpPr txBox="1"/>
          <p:nvPr/>
        </p:nvSpPr>
        <p:spPr>
          <a:xfrm>
            <a:off x="8062532" y="2637504"/>
            <a:ext cx="404278" cy="369332"/>
          </a:xfrm>
          <a:prstGeom prst="rect">
            <a:avLst/>
          </a:prstGeom>
          <a:noFill/>
        </p:spPr>
        <p:txBody>
          <a:bodyPr wrap="none" rtlCol="0">
            <a:spAutoFit/>
          </a:bodyPr>
          <a:lstStyle/>
          <a:p>
            <a:r>
              <a:rPr lang="en-US" dirty="0"/>
              <a:t>-1</a:t>
            </a:r>
          </a:p>
        </p:txBody>
      </p:sp>
      <p:sp>
        <p:nvSpPr>
          <p:cNvPr id="29" name="TextBox 28">
            <a:extLst>
              <a:ext uri="{FF2B5EF4-FFF2-40B4-BE49-F238E27FC236}">
                <a16:creationId xmlns:a16="http://schemas.microsoft.com/office/drawing/2014/main" id="{31E699E3-5BF0-4CB1-ADAF-86CB6B677E67}"/>
              </a:ext>
            </a:extLst>
          </p:cNvPr>
          <p:cNvSpPr txBox="1"/>
          <p:nvPr/>
        </p:nvSpPr>
        <p:spPr>
          <a:xfrm>
            <a:off x="8822060" y="2644717"/>
            <a:ext cx="404278" cy="369332"/>
          </a:xfrm>
          <a:prstGeom prst="rect">
            <a:avLst/>
          </a:prstGeom>
          <a:noFill/>
        </p:spPr>
        <p:txBody>
          <a:bodyPr wrap="none" rtlCol="0">
            <a:spAutoFit/>
          </a:bodyPr>
          <a:lstStyle/>
          <a:p>
            <a:r>
              <a:rPr lang="en-US"/>
              <a:t>-1</a:t>
            </a:r>
            <a:endParaRPr lang="en-US" dirty="0"/>
          </a:p>
        </p:txBody>
      </p:sp>
      <p:sp>
        <p:nvSpPr>
          <p:cNvPr id="30" name="TextBox 29">
            <a:extLst>
              <a:ext uri="{FF2B5EF4-FFF2-40B4-BE49-F238E27FC236}">
                <a16:creationId xmlns:a16="http://schemas.microsoft.com/office/drawing/2014/main" id="{6D085B70-60D9-4B2F-B85E-239E8D306689}"/>
              </a:ext>
            </a:extLst>
          </p:cNvPr>
          <p:cNvSpPr txBox="1"/>
          <p:nvPr/>
        </p:nvSpPr>
        <p:spPr>
          <a:xfrm>
            <a:off x="9537911" y="2637504"/>
            <a:ext cx="404278" cy="369332"/>
          </a:xfrm>
          <a:prstGeom prst="rect">
            <a:avLst/>
          </a:prstGeom>
          <a:noFill/>
        </p:spPr>
        <p:txBody>
          <a:bodyPr wrap="none" rtlCol="0">
            <a:spAutoFit/>
          </a:bodyPr>
          <a:lstStyle/>
          <a:p>
            <a:r>
              <a:rPr lang="en-US"/>
              <a:t>-1</a:t>
            </a:r>
            <a:endParaRPr lang="en-US" dirty="0"/>
          </a:p>
        </p:txBody>
      </p:sp>
      <p:sp>
        <p:nvSpPr>
          <p:cNvPr id="31" name="TextBox 30">
            <a:extLst>
              <a:ext uri="{FF2B5EF4-FFF2-40B4-BE49-F238E27FC236}">
                <a16:creationId xmlns:a16="http://schemas.microsoft.com/office/drawing/2014/main" id="{BADE53B7-685C-437C-B7C7-895238D4F7E0}"/>
              </a:ext>
            </a:extLst>
          </p:cNvPr>
          <p:cNvSpPr txBox="1"/>
          <p:nvPr/>
        </p:nvSpPr>
        <p:spPr>
          <a:xfrm>
            <a:off x="10397312" y="2631400"/>
            <a:ext cx="404278" cy="369332"/>
          </a:xfrm>
          <a:prstGeom prst="rect">
            <a:avLst/>
          </a:prstGeom>
          <a:noFill/>
        </p:spPr>
        <p:txBody>
          <a:bodyPr wrap="none" rtlCol="0">
            <a:spAutoFit/>
          </a:bodyPr>
          <a:lstStyle/>
          <a:p>
            <a:r>
              <a:rPr lang="en-US" dirty="0"/>
              <a:t>-1</a:t>
            </a:r>
          </a:p>
        </p:txBody>
      </p:sp>
      <p:sp>
        <p:nvSpPr>
          <p:cNvPr id="32" name="TextBox 31">
            <a:extLst>
              <a:ext uri="{FF2B5EF4-FFF2-40B4-BE49-F238E27FC236}">
                <a16:creationId xmlns:a16="http://schemas.microsoft.com/office/drawing/2014/main" id="{E7D51A92-094D-4E72-9144-446B46F01363}"/>
              </a:ext>
            </a:extLst>
          </p:cNvPr>
          <p:cNvSpPr txBox="1"/>
          <p:nvPr/>
        </p:nvSpPr>
        <p:spPr>
          <a:xfrm>
            <a:off x="8720966" y="3990435"/>
            <a:ext cx="404278"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A452D3B6-C5D3-46F7-B112-040A3BB7955A}"/>
              </a:ext>
            </a:extLst>
          </p:cNvPr>
          <p:cNvSpPr txBox="1"/>
          <p:nvPr/>
        </p:nvSpPr>
        <p:spPr>
          <a:xfrm>
            <a:off x="9314744" y="4704373"/>
            <a:ext cx="404278" cy="369332"/>
          </a:xfrm>
          <a:prstGeom prst="rect">
            <a:avLst/>
          </a:prstGeom>
          <a:noFill/>
        </p:spPr>
        <p:txBody>
          <a:bodyPr wrap="none" rtlCol="0">
            <a:spAutoFit/>
          </a:bodyPr>
          <a:lstStyle/>
          <a:p>
            <a:r>
              <a:rPr lang="en-US" dirty="0"/>
              <a:t>-1</a:t>
            </a:r>
          </a:p>
        </p:txBody>
      </p:sp>
      <p:sp>
        <p:nvSpPr>
          <p:cNvPr id="34" name="TextBox 33">
            <a:extLst>
              <a:ext uri="{FF2B5EF4-FFF2-40B4-BE49-F238E27FC236}">
                <a16:creationId xmlns:a16="http://schemas.microsoft.com/office/drawing/2014/main" id="{67EFF548-4A07-4DB1-9ED9-FDA27171B680}"/>
              </a:ext>
            </a:extLst>
          </p:cNvPr>
          <p:cNvSpPr txBox="1"/>
          <p:nvPr/>
        </p:nvSpPr>
        <p:spPr>
          <a:xfrm>
            <a:off x="9696767" y="5573856"/>
            <a:ext cx="404278"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61678352-4885-443F-95B6-CE909F4CACE8}"/>
              </a:ext>
            </a:extLst>
          </p:cNvPr>
          <p:cNvSpPr txBox="1"/>
          <p:nvPr/>
        </p:nvSpPr>
        <p:spPr>
          <a:xfrm>
            <a:off x="10533895" y="5620659"/>
            <a:ext cx="404278" cy="369332"/>
          </a:xfrm>
          <a:prstGeom prst="rect">
            <a:avLst/>
          </a:prstGeom>
          <a:noFill/>
        </p:spPr>
        <p:txBody>
          <a:bodyPr wrap="none" rtlCol="0">
            <a:spAutoFit/>
          </a:bodyPr>
          <a:lstStyle/>
          <a:p>
            <a:r>
              <a:rPr lang="en-US" dirty="0"/>
              <a:t>-1</a:t>
            </a:r>
          </a:p>
        </p:txBody>
      </p:sp>
      <p:sp>
        <p:nvSpPr>
          <p:cNvPr id="36" name="TextBox 35">
            <a:extLst>
              <a:ext uri="{FF2B5EF4-FFF2-40B4-BE49-F238E27FC236}">
                <a16:creationId xmlns:a16="http://schemas.microsoft.com/office/drawing/2014/main" id="{7060B18A-719F-49C7-9911-190FEFF39D44}"/>
              </a:ext>
            </a:extLst>
          </p:cNvPr>
          <p:cNvSpPr txBox="1"/>
          <p:nvPr/>
        </p:nvSpPr>
        <p:spPr>
          <a:xfrm>
            <a:off x="9843623" y="970271"/>
            <a:ext cx="319318" cy="369332"/>
          </a:xfrm>
          <a:prstGeom prst="rect">
            <a:avLst/>
          </a:prstGeom>
          <a:noFill/>
        </p:spPr>
        <p:txBody>
          <a:bodyPr wrap="none" rtlCol="0">
            <a:spAutoFit/>
          </a:bodyPr>
          <a:lstStyle/>
          <a:p>
            <a:r>
              <a:rPr lang="en-US" b="1" dirty="0"/>
              <a:t>0</a:t>
            </a:r>
          </a:p>
        </p:txBody>
      </p:sp>
      <p:sp>
        <p:nvSpPr>
          <p:cNvPr id="37" name="TextBox 36">
            <a:extLst>
              <a:ext uri="{FF2B5EF4-FFF2-40B4-BE49-F238E27FC236}">
                <a16:creationId xmlns:a16="http://schemas.microsoft.com/office/drawing/2014/main" id="{255AAD45-2024-424A-938C-8EB03FACB1E4}"/>
              </a:ext>
            </a:extLst>
          </p:cNvPr>
          <p:cNvSpPr txBox="1"/>
          <p:nvPr/>
        </p:nvSpPr>
        <p:spPr>
          <a:xfrm>
            <a:off x="10481599" y="1705445"/>
            <a:ext cx="319318" cy="369332"/>
          </a:xfrm>
          <a:prstGeom prst="rect">
            <a:avLst/>
          </a:prstGeom>
          <a:noFill/>
        </p:spPr>
        <p:txBody>
          <a:bodyPr wrap="none" rtlCol="0">
            <a:spAutoFit/>
          </a:bodyPr>
          <a:lstStyle/>
          <a:p>
            <a:r>
              <a:rPr lang="en-US" b="1" dirty="0"/>
              <a:t>0</a:t>
            </a:r>
          </a:p>
        </p:txBody>
      </p:sp>
      <p:sp>
        <p:nvSpPr>
          <p:cNvPr id="38" name="TextBox 37">
            <a:extLst>
              <a:ext uri="{FF2B5EF4-FFF2-40B4-BE49-F238E27FC236}">
                <a16:creationId xmlns:a16="http://schemas.microsoft.com/office/drawing/2014/main" id="{25256B6C-37B6-4152-A4D8-0762EAD3C868}"/>
              </a:ext>
            </a:extLst>
          </p:cNvPr>
          <p:cNvSpPr txBox="1"/>
          <p:nvPr/>
        </p:nvSpPr>
        <p:spPr>
          <a:xfrm>
            <a:off x="9039249" y="1711498"/>
            <a:ext cx="319318" cy="369332"/>
          </a:xfrm>
          <a:prstGeom prst="rect">
            <a:avLst/>
          </a:prstGeom>
          <a:noFill/>
        </p:spPr>
        <p:txBody>
          <a:bodyPr wrap="none" rtlCol="0">
            <a:spAutoFit/>
          </a:bodyPr>
          <a:lstStyle/>
          <a:p>
            <a:r>
              <a:rPr lang="en-US" b="1" dirty="0"/>
              <a:t>0</a:t>
            </a:r>
          </a:p>
        </p:txBody>
      </p:sp>
      <p:sp>
        <p:nvSpPr>
          <p:cNvPr id="39" name="TextBox 38">
            <a:extLst>
              <a:ext uri="{FF2B5EF4-FFF2-40B4-BE49-F238E27FC236}">
                <a16:creationId xmlns:a16="http://schemas.microsoft.com/office/drawing/2014/main" id="{D6474D69-A26B-4226-9A69-853A38156D4A}"/>
              </a:ext>
            </a:extLst>
          </p:cNvPr>
          <p:cNvSpPr txBox="1"/>
          <p:nvPr/>
        </p:nvSpPr>
        <p:spPr>
          <a:xfrm>
            <a:off x="10696907" y="4814546"/>
            <a:ext cx="319318" cy="369332"/>
          </a:xfrm>
          <a:prstGeom prst="rect">
            <a:avLst/>
          </a:prstGeom>
          <a:noFill/>
        </p:spPr>
        <p:txBody>
          <a:bodyPr wrap="none" rtlCol="0">
            <a:spAutoFit/>
          </a:bodyPr>
          <a:lstStyle/>
          <a:p>
            <a:r>
              <a:rPr lang="en-US" b="1" dirty="0"/>
              <a:t>0</a:t>
            </a:r>
          </a:p>
        </p:txBody>
      </p:sp>
      <p:sp>
        <p:nvSpPr>
          <p:cNvPr id="40" name="TextBox 39">
            <a:extLst>
              <a:ext uri="{FF2B5EF4-FFF2-40B4-BE49-F238E27FC236}">
                <a16:creationId xmlns:a16="http://schemas.microsoft.com/office/drawing/2014/main" id="{BA5276D6-FDFD-4DC5-AF7F-55E6539C4864}"/>
              </a:ext>
            </a:extLst>
          </p:cNvPr>
          <p:cNvSpPr txBox="1"/>
          <p:nvPr/>
        </p:nvSpPr>
        <p:spPr>
          <a:xfrm>
            <a:off x="10320944" y="3990435"/>
            <a:ext cx="404278" cy="369332"/>
          </a:xfrm>
          <a:prstGeom prst="rect">
            <a:avLst/>
          </a:prstGeom>
          <a:noFill/>
        </p:spPr>
        <p:txBody>
          <a:bodyPr wrap="none" rtlCol="0">
            <a:spAutoFit/>
          </a:bodyPr>
          <a:lstStyle/>
          <a:p>
            <a:r>
              <a:rPr lang="en-US" b="1" dirty="0"/>
              <a:t>-1</a:t>
            </a:r>
          </a:p>
        </p:txBody>
      </p:sp>
      <p:sp>
        <p:nvSpPr>
          <p:cNvPr id="41" name="TextBox 40">
            <a:extLst>
              <a:ext uri="{FF2B5EF4-FFF2-40B4-BE49-F238E27FC236}">
                <a16:creationId xmlns:a16="http://schemas.microsoft.com/office/drawing/2014/main" id="{CADB4D5B-031B-4861-8491-957A54337F64}"/>
              </a:ext>
            </a:extLst>
          </p:cNvPr>
          <p:cNvSpPr txBox="1"/>
          <p:nvPr/>
        </p:nvSpPr>
        <p:spPr>
          <a:xfrm>
            <a:off x="9734175" y="3210425"/>
            <a:ext cx="404278" cy="369332"/>
          </a:xfrm>
          <a:prstGeom prst="rect">
            <a:avLst/>
          </a:prstGeom>
          <a:noFill/>
        </p:spPr>
        <p:txBody>
          <a:bodyPr wrap="none" rtlCol="0">
            <a:spAutoFit/>
          </a:bodyPr>
          <a:lstStyle/>
          <a:p>
            <a:r>
              <a:rPr lang="en-US" b="1" dirty="0"/>
              <a:t>-2</a:t>
            </a:r>
          </a:p>
        </p:txBody>
      </p:sp>
      <p:sp>
        <p:nvSpPr>
          <p:cNvPr id="42" name="Oval 41">
            <a:extLst>
              <a:ext uri="{FF2B5EF4-FFF2-40B4-BE49-F238E27FC236}">
                <a16:creationId xmlns:a16="http://schemas.microsoft.com/office/drawing/2014/main" id="{CC1B1A7A-A980-4628-8147-C4481F1ADA39}"/>
              </a:ext>
            </a:extLst>
          </p:cNvPr>
          <p:cNvSpPr/>
          <p:nvPr/>
        </p:nvSpPr>
        <p:spPr>
          <a:xfrm>
            <a:off x="7761373" y="45104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5700FCF8-1C49-49EB-8F52-1230F4140A5A}"/>
              </a:ext>
            </a:extLst>
          </p:cNvPr>
          <p:cNvSpPr txBox="1"/>
          <p:nvPr/>
        </p:nvSpPr>
        <p:spPr>
          <a:xfrm>
            <a:off x="7176047" y="162899"/>
            <a:ext cx="787395" cy="338554"/>
          </a:xfrm>
          <a:prstGeom prst="rect">
            <a:avLst/>
          </a:prstGeom>
          <a:noFill/>
        </p:spPr>
        <p:txBody>
          <a:bodyPr wrap="none" rtlCol="0">
            <a:spAutoFit/>
          </a:bodyPr>
          <a:lstStyle/>
          <a:p>
            <a:r>
              <a:rPr lang="en-US" sz="1600" b="1" dirty="0"/>
              <a:t>Height</a:t>
            </a:r>
          </a:p>
        </p:txBody>
      </p:sp>
      <p:sp>
        <p:nvSpPr>
          <p:cNvPr id="45" name="TextBox 44">
            <a:extLst>
              <a:ext uri="{FF2B5EF4-FFF2-40B4-BE49-F238E27FC236}">
                <a16:creationId xmlns:a16="http://schemas.microsoft.com/office/drawing/2014/main" id="{1451E9F5-20BB-44B0-92CD-2BEA074111F4}"/>
              </a:ext>
            </a:extLst>
          </p:cNvPr>
          <p:cNvSpPr txBox="1"/>
          <p:nvPr/>
        </p:nvSpPr>
        <p:spPr>
          <a:xfrm>
            <a:off x="8231658" y="39789"/>
            <a:ext cx="949152" cy="584775"/>
          </a:xfrm>
          <a:prstGeom prst="rect">
            <a:avLst/>
          </a:prstGeom>
          <a:noFill/>
        </p:spPr>
        <p:txBody>
          <a:bodyPr wrap="square" rtlCol="0">
            <a:spAutoFit/>
          </a:bodyPr>
          <a:lstStyle/>
          <a:p>
            <a:r>
              <a:rPr lang="en-US" sz="1600" b="1" dirty="0"/>
              <a:t>Balance Factor</a:t>
            </a:r>
          </a:p>
        </p:txBody>
      </p:sp>
    </p:spTree>
    <p:extLst>
      <p:ext uri="{BB962C8B-B14F-4D97-AF65-F5344CB8AC3E}">
        <p14:creationId xmlns:p14="http://schemas.microsoft.com/office/powerpoint/2010/main" val="19199033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94CB-6386-4BD3-BD6E-F71BFBB01AD8}"/>
              </a:ext>
            </a:extLst>
          </p:cNvPr>
          <p:cNvSpPr>
            <a:spLocks noGrp="1"/>
          </p:cNvSpPr>
          <p:nvPr>
            <p:ph type="title"/>
          </p:nvPr>
        </p:nvSpPr>
        <p:spPr/>
        <p:txBody>
          <a:bodyPr/>
          <a:lstStyle/>
          <a:p>
            <a:r>
              <a:rPr lang="en-US" dirty="0"/>
              <a:t>Balance Factor</a:t>
            </a:r>
          </a:p>
        </p:txBody>
      </p:sp>
      <p:sp>
        <p:nvSpPr>
          <p:cNvPr id="3" name="Content Placeholder 2">
            <a:extLst>
              <a:ext uri="{FF2B5EF4-FFF2-40B4-BE49-F238E27FC236}">
                <a16:creationId xmlns:a16="http://schemas.microsoft.com/office/drawing/2014/main" id="{E8E9EDC1-356F-4B3A-BA35-186C3322CA50}"/>
              </a:ext>
            </a:extLst>
          </p:cNvPr>
          <p:cNvSpPr>
            <a:spLocks noGrp="1"/>
          </p:cNvSpPr>
          <p:nvPr>
            <p:ph idx="1"/>
          </p:nvPr>
        </p:nvSpPr>
        <p:spPr>
          <a:xfrm>
            <a:off x="2208213" y="1600200"/>
            <a:ext cx="5538556" cy="4114800"/>
          </a:xfrm>
        </p:spPr>
        <p:txBody>
          <a:bodyPr>
            <a:normAutofit/>
          </a:bodyPr>
          <a:lstStyle/>
          <a:p>
            <a:r>
              <a:rPr lang="en-US" b="1" dirty="0"/>
              <a:t>Balance factor</a:t>
            </a:r>
            <a:r>
              <a:rPr lang="en-US" dirty="0"/>
              <a:t> for a node defines the difference in height of a node’s child subtrees.</a:t>
            </a:r>
          </a:p>
          <a:p>
            <a:r>
              <a:rPr lang="en-US" dirty="0"/>
              <a:t>Balance factor for a node n is defined by:</a:t>
            </a:r>
          </a:p>
          <a:p>
            <a:pPr lvl="1"/>
            <a:r>
              <a:rPr lang="en-US" dirty="0"/>
              <a:t>height(</a:t>
            </a:r>
            <a:r>
              <a:rPr lang="en-US" dirty="0" err="1"/>
              <a:t>n.left</a:t>
            </a:r>
            <a:r>
              <a:rPr lang="en-US" dirty="0"/>
              <a:t>) – height(</a:t>
            </a:r>
            <a:r>
              <a:rPr lang="en-US" dirty="0" err="1"/>
              <a:t>n.right</a:t>
            </a:r>
            <a:r>
              <a:rPr lang="en-US" dirty="0"/>
              <a:t>)</a:t>
            </a:r>
          </a:p>
          <a:p>
            <a:pPr lvl="2"/>
            <a:r>
              <a:rPr lang="en-US" dirty="0"/>
              <a:t>*remember height(null) is -1.</a:t>
            </a:r>
          </a:p>
          <a:p>
            <a:endParaRPr lang="en-US" dirty="0"/>
          </a:p>
        </p:txBody>
      </p:sp>
      <p:sp>
        <p:nvSpPr>
          <p:cNvPr id="4" name="Oval 3">
            <a:extLst>
              <a:ext uri="{FF2B5EF4-FFF2-40B4-BE49-F238E27FC236}">
                <a16:creationId xmlns:a16="http://schemas.microsoft.com/office/drawing/2014/main" id="{92CFFD46-9278-469C-A662-A95064FE47D8}"/>
              </a:ext>
            </a:extLst>
          </p:cNvPr>
          <p:cNvSpPr/>
          <p:nvPr/>
        </p:nvSpPr>
        <p:spPr>
          <a:xfrm>
            <a:off x="9241306" y="11788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3C52714-1AFF-433D-AA66-F0F6EF9C762D}"/>
              </a:ext>
            </a:extLst>
          </p:cNvPr>
          <p:cNvSpPr/>
          <p:nvPr/>
        </p:nvSpPr>
        <p:spPr>
          <a:xfrm>
            <a:off x="10021438" y="19479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4E5A1F3-DD58-4A81-AE90-FD6F6E10A394}"/>
              </a:ext>
            </a:extLst>
          </p:cNvPr>
          <p:cNvCxnSpPr>
            <a:cxnSpLocks/>
            <a:stCxn id="4" idx="5"/>
            <a:endCxn id="5" idx="0"/>
          </p:cNvCxnSpPr>
          <p:nvPr/>
        </p:nvCxnSpPr>
        <p:spPr>
          <a:xfrm>
            <a:off x="9755416" y="1687482"/>
            <a:ext cx="567181"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4A9AD9C-67E4-4C86-915C-DEA1880D9C9B}"/>
              </a:ext>
            </a:extLst>
          </p:cNvPr>
          <p:cNvCxnSpPr>
            <a:cxnSpLocks/>
            <a:stCxn id="4" idx="3"/>
            <a:endCxn id="8" idx="0"/>
          </p:cNvCxnSpPr>
          <p:nvPr/>
        </p:nvCxnSpPr>
        <p:spPr>
          <a:xfrm flipH="1">
            <a:off x="8884104" y="1687482"/>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7F0E693-3DE9-4FD4-841E-F6B44A5B91D3}"/>
              </a:ext>
            </a:extLst>
          </p:cNvPr>
          <p:cNvSpPr/>
          <p:nvPr/>
        </p:nvSpPr>
        <p:spPr>
          <a:xfrm>
            <a:off x="8582945" y="19410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BD1FC6-CFF7-415F-ABC2-0702CD19651A}"/>
              </a:ext>
            </a:extLst>
          </p:cNvPr>
          <p:cNvSpPr txBox="1"/>
          <p:nvPr/>
        </p:nvSpPr>
        <p:spPr>
          <a:xfrm>
            <a:off x="8420535" y="1756334"/>
            <a:ext cx="319318"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76AE98C8-6744-4ABE-B792-7665A0AD466B}"/>
              </a:ext>
            </a:extLst>
          </p:cNvPr>
          <p:cNvSpPr txBox="1"/>
          <p:nvPr/>
        </p:nvSpPr>
        <p:spPr>
          <a:xfrm>
            <a:off x="9776655" y="1763253"/>
            <a:ext cx="319318"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DE236AE8-3F7E-4E91-9C4C-1A93445665D6}"/>
              </a:ext>
            </a:extLst>
          </p:cNvPr>
          <p:cNvSpPr txBox="1"/>
          <p:nvPr/>
        </p:nvSpPr>
        <p:spPr>
          <a:xfrm>
            <a:off x="9025603" y="1012585"/>
            <a:ext cx="319318" cy="369332"/>
          </a:xfrm>
          <a:prstGeom prst="rect">
            <a:avLst/>
          </a:prstGeom>
          <a:noFill/>
        </p:spPr>
        <p:txBody>
          <a:bodyPr wrap="none" rtlCol="0">
            <a:spAutoFit/>
          </a:bodyPr>
          <a:lstStyle/>
          <a:p>
            <a:r>
              <a:rPr lang="en-US" dirty="0"/>
              <a:t>1</a:t>
            </a:r>
          </a:p>
        </p:txBody>
      </p:sp>
      <p:cxnSp>
        <p:nvCxnSpPr>
          <p:cNvPr id="12" name="Straight Connector 11">
            <a:extLst>
              <a:ext uri="{FF2B5EF4-FFF2-40B4-BE49-F238E27FC236}">
                <a16:creationId xmlns:a16="http://schemas.microsoft.com/office/drawing/2014/main" id="{78F8514A-2FB9-4968-AB54-A95431DE3439}"/>
              </a:ext>
            </a:extLst>
          </p:cNvPr>
          <p:cNvCxnSpPr>
            <a:stCxn id="8" idx="3"/>
          </p:cNvCxnSpPr>
          <p:nvPr/>
        </p:nvCxnSpPr>
        <p:spPr>
          <a:xfrm flipH="1">
            <a:off x="8420535" y="2449650"/>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5E7388-BEBD-43AD-B2FE-5D77BD1D07CC}"/>
              </a:ext>
            </a:extLst>
          </p:cNvPr>
          <p:cNvCxnSpPr>
            <a:cxnSpLocks/>
            <a:stCxn id="8" idx="5"/>
          </p:cNvCxnSpPr>
          <p:nvPr/>
        </p:nvCxnSpPr>
        <p:spPr>
          <a:xfrm>
            <a:off x="9097055" y="2449650"/>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247F1C-25B4-4D0B-B283-7CDEEEF37D06}"/>
              </a:ext>
            </a:extLst>
          </p:cNvPr>
          <p:cNvCxnSpPr>
            <a:cxnSpLocks/>
            <a:stCxn id="5" idx="3"/>
            <a:endCxn id="30" idx="3"/>
          </p:cNvCxnSpPr>
          <p:nvPr/>
        </p:nvCxnSpPr>
        <p:spPr>
          <a:xfrm flipH="1">
            <a:off x="9942189" y="2456569"/>
            <a:ext cx="167456" cy="365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8139BC-CF53-4742-865F-92BE7EB8B394}"/>
              </a:ext>
            </a:extLst>
          </p:cNvPr>
          <p:cNvCxnSpPr>
            <a:cxnSpLocks/>
            <a:stCxn id="5" idx="5"/>
          </p:cNvCxnSpPr>
          <p:nvPr/>
        </p:nvCxnSpPr>
        <p:spPr>
          <a:xfrm>
            <a:off x="10535548" y="2456569"/>
            <a:ext cx="232096" cy="333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6585C69-DD00-4038-B275-E70888BAF536}"/>
              </a:ext>
            </a:extLst>
          </p:cNvPr>
          <p:cNvSpPr/>
          <p:nvPr/>
        </p:nvSpPr>
        <p:spPr>
          <a:xfrm>
            <a:off x="9275350" y="34065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7" name="Oval 16">
            <a:extLst>
              <a:ext uri="{FF2B5EF4-FFF2-40B4-BE49-F238E27FC236}">
                <a16:creationId xmlns:a16="http://schemas.microsoft.com/office/drawing/2014/main" id="{41FEF271-6BE2-4727-BCD1-F21FFD6D0359}"/>
              </a:ext>
            </a:extLst>
          </p:cNvPr>
          <p:cNvSpPr/>
          <p:nvPr/>
        </p:nvSpPr>
        <p:spPr>
          <a:xfrm>
            <a:off x="9864648" y="41756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DB12C4E-1459-4926-B89E-EC8846280131}"/>
              </a:ext>
            </a:extLst>
          </p:cNvPr>
          <p:cNvCxnSpPr>
            <a:cxnSpLocks/>
            <a:stCxn id="16" idx="5"/>
            <a:endCxn id="17" idx="0"/>
          </p:cNvCxnSpPr>
          <p:nvPr/>
        </p:nvCxnSpPr>
        <p:spPr>
          <a:xfrm>
            <a:off x="9789460" y="3915241"/>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BD9C7A8-919A-4D0C-93B8-0F4A208AFDE4}"/>
              </a:ext>
            </a:extLst>
          </p:cNvPr>
          <p:cNvSpPr/>
          <p:nvPr/>
        </p:nvSpPr>
        <p:spPr>
          <a:xfrm>
            <a:off x="10232737" y="49447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A174007-FCA7-48CF-A015-9CABD47A4AA3}"/>
              </a:ext>
            </a:extLst>
          </p:cNvPr>
          <p:cNvSpPr txBox="1"/>
          <p:nvPr/>
        </p:nvSpPr>
        <p:spPr>
          <a:xfrm>
            <a:off x="9983930" y="4814546"/>
            <a:ext cx="319318"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025A556D-7151-4D25-9A85-4EE5C4E0BBFE}"/>
              </a:ext>
            </a:extLst>
          </p:cNvPr>
          <p:cNvSpPr txBox="1"/>
          <p:nvPr/>
        </p:nvSpPr>
        <p:spPr>
          <a:xfrm>
            <a:off x="9720759" y="3991012"/>
            <a:ext cx="319318" cy="369332"/>
          </a:xfrm>
          <a:prstGeom prst="rect">
            <a:avLst/>
          </a:prstGeom>
          <a:noFill/>
        </p:spPr>
        <p:txBody>
          <a:bodyPr wrap="none" rtlCol="0">
            <a:spAutoFit/>
          </a:bodyPr>
          <a:lstStyle/>
          <a:p>
            <a:r>
              <a:rPr lang="en-US" dirty="0"/>
              <a:t>1</a:t>
            </a:r>
          </a:p>
        </p:txBody>
      </p:sp>
      <p:sp>
        <p:nvSpPr>
          <p:cNvPr id="22" name="TextBox 21">
            <a:extLst>
              <a:ext uri="{FF2B5EF4-FFF2-40B4-BE49-F238E27FC236}">
                <a16:creationId xmlns:a16="http://schemas.microsoft.com/office/drawing/2014/main" id="{A5B9BEA8-2915-4881-8CDC-C9AE1D036807}"/>
              </a:ext>
            </a:extLst>
          </p:cNvPr>
          <p:cNvSpPr txBox="1"/>
          <p:nvPr/>
        </p:nvSpPr>
        <p:spPr>
          <a:xfrm>
            <a:off x="9059647" y="3240344"/>
            <a:ext cx="319318" cy="369332"/>
          </a:xfrm>
          <a:prstGeom prst="rect">
            <a:avLst/>
          </a:prstGeom>
          <a:noFill/>
        </p:spPr>
        <p:txBody>
          <a:bodyPr wrap="none" rtlCol="0">
            <a:spAutoFit/>
          </a:bodyPr>
          <a:lstStyle/>
          <a:p>
            <a:r>
              <a:rPr lang="en-US" dirty="0"/>
              <a:t>2</a:t>
            </a:r>
          </a:p>
        </p:txBody>
      </p:sp>
      <p:cxnSp>
        <p:nvCxnSpPr>
          <p:cNvPr id="23" name="Straight Connector 22">
            <a:extLst>
              <a:ext uri="{FF2B5EF4-FFF2-40B4-BE49-F238E27FC236}">
                <a16:creationId xmlns:a16="http://schemas.microsoft.com/office/drawing/2014/main" id="{4BD11A3B-D385-41DF-B023-BC5C8F750A48}"/>
              </a:ext>
            </a:extLst>
          </p:cNvPr>
          <p:cNvCxnSpPr>
            <a:stCxn id="19" idx="3"/>
          </p:cNvCxnSpPr>
          <p:nvPr/>
        </p:nvCxnSpPr>
        <p:spPr>
          <a:xfrm flipH="1">
            <a:off x="10070327" y="5453415"/>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EFB8BF-9FF3-496B-8F8E-030645B56FA4}"/>
              </a:ext>
            </a:extLst>
          </p:cNvPr>
          <p:cNvCxnSpPr>
            <a:cxnSpLocks/>
            <a:stCxn id="19" idx="5"/>
          </p:cNvCxnSpPr>
          <p:nvPr/>
        </p:nvCxnSpPr>
        <p:spPr>
          <a:xfrm>
            <a:off x="10746847" y="5453415"/>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798A7F-3FB0-4B29-B6F9-4FCA4C838B38}"/>
              </a:ext>
            </a:extLst>
          </p:cNvPr>
          <p:cNvCxnSpPr>
            <a:cxnSpLocks/>
            <a:stCxn id="17" idx="3"/>
          </p:cNvCxnSpPr>
          <p:nvPr/>
        </p:nvCxnSpPr>
        <p:spPr>
          <a:xfrm flipH="1">
            <a:off x="9694399" y="4684328"/>
            <a:ext cx="258456" cy="347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B79DBC-25E8-4766-9DD7-8BF0CAA450F2}"/>
              </a:ext>
            </a:extLst>
          </p:cNvPr>
          <p:cNvCxnSpPr>
            <a:cxnSpLocks/>
            <a:stCxn id="17" idx="5"/>
            <a:endCxn id="19" idx="0"/>
          </p:cNvCxnSpPr>
          <p:nvPr/>
        </p:nvCxnSpPr>
        <p:spPr>
          <a:xfrm>
            <a:off x="10378758" y="4684328"/>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8DB767-1947-44BA-A3A6-2B314131AEDD}"/>
              </a:ext>
            </a:extLst>
          </p:cNvPr>
          <p:cNvCxnSpPr>
            <a:cxnSpLocks/>
            <a:stCxn id="16" idx="3"/>
          </p:cNvCxnSpPr>
          <p:nvPr/>
        </p:nvCxnSpPr>
        <p:spPr>
          <a:xfrm flipH="1">
            <a:off x="9147854" y="3915241"/>
            <a:ext cx="215703"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C092AD2-7C97-4485-96BA-A6F6BBD4021F}"/>
              </a:ext>
            </a:extLst>
          </p:cNvPr>
          <p:cNvSpPr txBox="1"/>
          <p:nvPr/>
        </p:nvSpPr>
        <p:spPr>
          <a:xfrm>
            <a:off x="8062532" y="2637504"/>
            <a:ext cx="404278" cy="369332"/>
          </a:xfrm>
          <a:prstGeom prst="rect">
            <a:avLst/>
          </a:prstGeom>
          <a:noFill/>
        </p:spPr>
        <p:txBody>
          <a:bodyPr wrap="none" rtlCol="0">
            <a:spAutoFit/>
          </a:bodyPr>
          <a:lstStyle/>
          <a:p>
            <a:r>
              <a:rPr lang="en-US" dirty="0"/>
              <a:t>-1</a:t>
            </a:r>
          </a:p>
        </p:txBody>
      </p:sp>
      <p:sp>
        <p:nvSpPr>
          <p:cNvPr id="29" name="TextBox 28">
            <a:extLst>
              <a:ext uri="{FF2B5EF4-FFF2-40B4-BE49-F238E27FC236}">
                <a16:creationId xmlns:a16="http://schemas.microsoft.com/office/drawing/2014/main" id="{31E699E3-5BF0-4CB1-ADAF-86CB6B677E67}"/>
              </a:ext>
            </a:extLst>
          </p:cNvPr>
          <p:cNvSpPr txBox="1"/>
          <p:nvPr/>
        </p:nvSpPr>
        <p:spPr>
          <a:xfrm>
            <a:off x="8822060" y="2644717"/>
            <a:ext cx="404278" cy="369332"/>
          </a:xfrm>
          <a:prstGeom prst="rect">
            <a:avLst/>
          </a:prstGeom>
          <a:noFill/>
        </p:spPr>
        <p:txBody>
          <a:bodyPr wrap="none" rtlCol="0">
            <a:spAutoFit/>
          </a:bodyPr>
          <a:lstStyle/>
          <a:p>
            <a:r>
              <a:rPr lang="en-US"/>
              <a:t>-1</a:t>
            </a:r>
            <a:endParaRPr lang="en-US" dirty="0"/>
          </a:p>
        </p:txBody>
      </p:sp>
      <p:sp>
        <p:nvSpPr>
          <p:cNvPr id="30" name="TextBox 29">
            <a:extLst>
              <a:ext uri="{FF2B5EF4-FFF2-40B4-BE49-F238E27FC236}">
                <a16:creationId xmlns:a16="http://schemas.microsoft.com/office/drawing/2014/main" id="{6D085B70-60D9-4B2F-B85E-239E8D306689}"/>
              </a:ext>
            </a:extLst>
          </p:cNvPr>
          <p:cNvSpPr txBox="1"/>
          <p:nvPr/>
        </p:nvSpPr>
        <p:spPr>
          <a:xfrm>
            <a:off x="9537911" y="2637504"/>
            <a:ext cx="404278" cy="369332"/>
          </a:xfrm>
          <a:prstGeom prst="rect">
            <a:avLst/>
          </a:prstGeom>
          <a:noFill/>
        </p:spPr>
        <p:txBody>
          <a:bodyPr wrap="none" rtlCol="0">
            <a:spAutoFit/>
          </a:bodyPr>
          <a:lstStyle/>
          <a:p>
            <a:r>
              <a:rPr lang="en-US"/>
              <a:t>-1</a:t>
            </a:r>
            <a:endParaRPr lang="en-US" dirty="0"/>
          </a:p>
        </p:txBody>
      </p:sp>
      <p:sp>
        <p:nvSpPr>
          <p:cNvPr id="31" name="TextBox 30">
            <a:extLst>
              <a:ext uri="{FF2B5EF4-FFF2-40B4-BE49-F238E27FC236}">
                <a16:creationId xmlns:a16="http://schemas.microsoft.com/office/drawing/2014/main" id="{BADE53B7-685C-437C-B7C7-895238D4F7E0}"/>
              </a:ext>
            </a:extLst>
          </p:cNvPr>
          <p:cNvSpPr txBox="1"/>
          <p:nvPr/>
        </p:nvSpPr>
        <p:spPr>
          <a:xfrm>
            <a:off x="10397312" y="2631400"/>
            <a:ext cx="404278" cy="369332"/>
          </a:xfrm>
          <a:prstGeom prst="rect">
            <a:avLst/>
          </a:prstGeom>
          <a:noFill/>
        </p:spPr>
        <p:txBody>
          <a:bodyPr wrap="none" rtlCol="0">
            <a:spAutoFit/>
          </a:bodyPr>
          <a:lstStyle/>
          <a:p>
            <a:r>
              <a:rPr lang="en-US" dirty="0"/>
              <a:t>-1</a:t>
            </a:r>
          </a:p>
        </p:txBody>
      </p:sp>
      <p:sp>
        <p:nvSpPr>
          <p:cNvPr id="32" name="TextBox 31">
            <a:extLst>
              <a:ext uri="{FF2B5EF4-FFF2-40B4-BE49-F238E27FC236}">
                <a16:creationId xmlns:a16="http://schemas.microsoft.com/office/drawing/2014/main" id="{E7D51A92-094D-4E72-9144-446B46F01363}"/>
              </a:ext>
            </a:extLst>
          </p:cNvPr>
          <p:cNvSpPr txBox="1"/>
          <p:nvPr/>
        </p:nvSpPr>
        <p:spPr>
          <a:xfrm>
            <a:off x="8720966" y="3990435"/>
            <a:ext cx="404278"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A452D3B6-C5D3-46F7-B112-040A3BB7955A}"/>
              </a:ext>
            </a:extLst>
          </p:cNvPr>
          <p:cNvSpPr txBox="1"/>
          <p:nvPr/>
        </p:nvSpPr>
        <p:spPr>
          <a:xfrm>
            <a:off x="9314744" y="4704373"/>
            <a:ext cx="404278" cy="369332"/>
          </a:xfrm>
          <a:prstGeom prst="rect">
            <a:avLst/>
          </a:prstGeom>
          <a:noFill/>
        </p:spPr>
        <p:txBody>
          <a:bodyPr wrap="none" rtlCol="0">
            <a:spAutoFit/>
          </a:bodyPr>
          <a:lstStyle/>
          <a:p>
            <a:r>
              <a:rPr lang="en-US" dirty="0"/>
              <a:t>-1</a:t>
            </a:r>
          </a:p>
        </p:txBody>
      </p:sp>
      <p:sp>
        <p:nvSpPr>
          <p:cNvPr id="34" name="TextBox 33">
            <a:extLst>
              <a:ext uri="{FF2B5EF4-FFF2-40B4-BE49-F238E27FC236}">
                <a16:creationId xmlns:a16="http://schemas.microsoft.com/office/drawing/2014/main" id="{67EFF548-4A07-4DB1-9ED9-FDA27171B680}"/>
              </a:ext>
            </a:extLst>
          </p:cNvPr>
          <p:cNvSpPr txBox="1"/>
          <p:nvPr/>
        </p:nvSpPr>
        <p:spPr>
          <a:xfrm>
            <a:off x="9696767" y="5573856"/>
            <a:ext cx="404278"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61678352-4885-443F-95B6-CE909F4CACE8}"/>
              </a:ext>
            </a:extLst>
          </p:cNvPr>
          <p:cNvSpPr txBox="1"/>
          <p:nvPr/>
        </p:nvSpPr>
        <p:spPr>
          <a:xfrm>
            <a:off x="10533895" y="5620659"/>
            <a:ext cx="404278" cy="369332"/>
          </a:xfrm>
          <a:prstGeom prst="rect">
            <a:avLst/>
          </a:prstGeom>
          <a:noFill/>
        </p:spPr>
        <p:txBody>
          <a:bodyPr wrap="none" rtlCol="0">
            <a:spAutoFit/>
          </a:bodyPr>
          <a:lstStyle/>
          <a:p>
            <a:r>
              <a:rPr lang="en-US" dirty="0"/>
              <a:t>-1</a:t>
            </a:r>
          </a:p>
        </p:txBody>
      </p:sp>
      <p:sp>
        <p:nvSpPr>
          <p:cNvPr id="36" name="TextBox 35">
            <a:extLst>
              <a:ext uri="{FF2B5EF4-FFF2-40B4-BE49-F238E27FC236}">
                <a16:creationId xmlns:a16="http://schemas.microsoft.com/office/drawing/2014/main" id="{7060B18A-719F-49C7-9911-190FEFF39D44}"/>
              </a:ext>
            </a:extLst>
          </p:cNvPr>
          <p:cNvSpPr txBox="1"/>
          <p:nvPr/>
        </p:nvSpPr>
        <p:spPr>
          <a:xfrm>
            <a:off x="9843623" y="970271"/>
            <a:ext cx="319318" cy="369332"/>
          </a:xfrm>
          <a:prstGeom prst="rect">
            <a:avLst/>
          </a:prstGeom>
          <a:noFill/>
        </p:spPr>
        <p:txBody>
          <a:bodyPr wrap="none" rtlCol="0">
            <a:spAutoFit/>
          </a:bodyPr>
          <a:lstStyle/>
          <a:p>
            <a:r>
              <a:rPr lang="en-US" b="1" dirty="0"/>
              <a:t>0</a:t>
            </a:r>
          </a:p>
        </p:txBody>
      </p:sp>
      <p:sp>
        <p:nvSpPr>
          <p:cNvPr id="37" name="TextBox 36">
            <a:extLst>
              <a:ext uri="{FF2B5EF4-FFF2-40B4-BE49-F238E27FC236}">
                <a16:creationId xmlns:a16="http://schemas.microsoft.com/office/drawing/2014/main" id="{255AAD45-2024-424A-938C-8EB03FACB1E4}"/>
              </a:ext>
            </a:extLst>
          </p:cNvPr>
          <p:cNvSpPr txBox="1"/>
          <p:nvPr/>
        </p:nvSpPr>
        <p:spPr>
          <a:xfrm>
            <a:off x="10481599" y="1705445"/>
            <a:ext cx="319318" cy="369332"/>
          </a:xfrm>
          <a:prstGeom prst="rect">
            <a:avLst/>
          </a:prstGeom>
          <a:noFill/>
        </p:spPr>
        <p:txBody>
          <a:bodyPr wrap="none" rtlCol="0">
            <a:spAutoFit/>
          </a:bodyPr>
          <a:lstStyle/>
          <a:p>
            <a:r>
              <a:rPr lang="en-US" b="1" dirty="0"/>
              <a:t>0</a:t>
            </a:r>
          </a:p>
        </p:txBody>
      </p:sp>
      <p:sp>
        <p:nvSpPr>
          <p:cNvPr id="38" name="TextBox 37">
            <a:extLst>
              <a:ext uri="{FF2B5EF4-FFF2-40B4-BE49-F238E27FC236}">
                <a16:creationId xmlns:a16="http://schemas.microsoft.com/office/drawing/2014/main" id="{25256B6C-37B6-4152-A4D8-0762EAD3C868}"/>
              </a:ext>
            </a:extLst>
          </p:cNvPr>
          <p:cNvSpPr txBox="1"/>
          <p:nvPr/>
        </p:nvSpPr>
        <p:spPr>
          <a:xfrm>
            <a:off x="9039249" y="1711498"/>
            <a:ext cx="319318" cy="369332"/>
          </a:xfrm>
          <a:prstGeom prst="rect">
            <a:avLst/>
          </a:prstGeom>
          <a:noFill/>
        </p:spPr>
        <p:txBody>
          <a:bodyPr wrap="none" rtlCol="0">
            <a:spAutoFit/>
          </a:bodyPr>
          <a:lstStyle/>
          <a:p>
            <a:r>
              <a:rPr lang="en-US" b="1" dirty="0"/>
              <a:t>0</a:t>
            </a:r>
          </a:p>
        </p:txBody>
      </p:sp>
      <p:sp>
        <p:nvSpPr>
          <p:cNvPr id="39" name="TextBox 38">
            <a:extLst>
              <a:ext uri="{FF2B5EF4-FFF2-40B4-BE49-F238E27FC236}">
                <a16:creationId xmlns:a16="http://schemas.microsoft.com/office/drawing/2014/main" id="{D6474D69-A26B-4226-9A69-853A38156D4A}"/>
              </a:ext>
            </a:extLst>
          </p:cNvPr>
          <p:cNvSpPr txBox="1"/>
          <p:nvPr/>
        </p:nvSpPr>
        <p:spPr>
          <a:xfrm>
            <a:off x="10696907" y="4814546"/>
            <a:ext cx="319318" cy="369332"/>
          </a:xfrm>
          <a:prstGeom prst="rect">
            <a:avLst/>
          </a:prstGeom>
          <a:noFill/>
        </p:spPr>
        <p:txBody>
          <a:bodyPr wrap="none" rtlCol="0">
            <a:spAutoFit/>
          </a:bodyPr>
          <a:lstStyle/>
          <a:p>
            <a:r>
              <a:rPr lang="en-US" b="1" dirty="0"/>
              <a:t>0</a:t>
            </a:r>
          </a:p>
        </p:txBody>
      </p:sp>
      <p:sp>
        <p:nvSpPr>
          <p:cNvPr id="40" name="TextBox 39">
            <a:extLst>
              <a:ext uri="{FF2B5EF4-FFF2-40B4-BE49-F238E27FC236}">
                <a16:creationId xmlns:a16="http://schemas.microsoft.com/office/drawing/2014/main" id="{BA5276D6-FDFD-4DC5-AF7F-55E6539C4864}"/>
              </a:ext>
            </a:extLst>
          </p:cNvPr>
          <p:cNvSpPr txBox="1"/>
          <p:nvPr/>
        </p:nvSpPr>
        <p:spPr>
          <a:xfrm>
            <a:off x="10320944" y="3990435"/>
            <a:ext cx="404278" cy="369332"/>
          </a:xfrm>
          <a:prstGeom prst="rect">
            <a:avLst/>
          </a:prstGeom>
          <a:noFill/>
        </p:spPr>
        <p:txBody>
          <a:bodyPr wrap="none" rtlCol="0">
            <a:spAutoFit/>
          </a:bodyPr>
          <a:lstStyle/>
          <a:p>
            <a:r>
              <a:rPr lang="en-US" b="1" dirty="0"/>
              <a:t>-1</a:t>
            </a:r>
          </a:p>
        </p:txBody>
      </p:sp>
      <p:sp>
        <p:nvSpPr>
          <p:cNvPr id="41" name="TextBox 40">
            <a:extLst>
              <a:ext uri="{FF2B5EF4-FFF2-40B4-BE49-F238E27FC236}">
                <a16:creationId xmlns:a16="http://schemas.microsoft.com/office/drawing/2014/main" id="{CADB4D5B-031B-4861-8491-957A54337F64}"/>
              </a:ext>
            </a:extLst>
          </p:cNvPr>
          <p:cNvSpPr txBox="1"/>
          <p:nvPr/>
        </p:nvSpPr>
        <p:spPr>
          <a:xfrm>
            <a:off x="9734175" y="3210425"/>
            <a:ext cx="404278" cy="369332"/>
          </a:xfrm>
          <a:prstGeom prst="rect">
            <a:avLst/>
          </a:prstGeom>
          <a:noFill/>
        </p:spPr>
        <p:txBody>
          <a:bodyPr wrap="none" rtlCol="0">
            <a:spAutoFit/>
          </a:bodyPr>
          <a:lstStyle/>
          <a:p>
            <a:r>
              <a:rPr lang="en-US" b="1" dirty="0"/>
              <a:t>-2</a:t>
            </a:r>
          </a:p>
        </p:txBody>
      </p:sp>
      <p:sp>
        <p:nvSpPr>
          <p:cNvPr id="42" name="Oval 41">
            <a:extLst>
              <a:ext uri="{FF2B5EF4-FFF2-40B4-BE49-F238E27FC236}">
                <a16:creationId xmlns:a16="http://schemas.microsoft.com/office/drawing/2014/main" id="{CC1B1A7A-A980-4628-8147-C4481F1ADA39}"/>
              </a:ext>
            </a:extLst>
          </p:cNvPr>
          <p:cNvSpPr/>
          <p:nvPr/>
        </p:nvSpPr>
        <p:spPr>
          <a:xfrm>
            <a:off x="7761373" y="45104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5700FCF8-1C49-49EB-8F52-1230F4140A5A}"/>
              </a:ext>
            </a:extLst>
          </p:cNvPr>
          <p:cNvSpPr txBox="1"/>
          <p:nvPr/>
        </p:nvSpPr>
        <p:spPr>
          <a:xfrm>
            <a:off x="7176047" y="162899"/>
            <a:ext cx="787395" cy="338554"/>
          </a:xfrm>
          <a:prstGeom prst="rect">
            <a:avLst/>
          </a:prstGeom>
          <a:noFill/>
        </p:spPr>
        <p:txBody>
          <a:bodyPr wrap="none" rtlCol="0">
            <a:spAutoFit/>
          </a:bodyPr>
          <a:lstStyle/>
          <a:p>
            <a:r>
              <a:rPr lang="en-US" sz="1600" b="1" dirty="0"/>
              <a:t>Height</a:t>
            </a:r>
          </a:p>
        </p:txBody>
      </p:sp>
      <p:sp>
        <p:nvSpPr>
          <p:cNvPr id="45" name="TextBox 44">
            <a:extLst>
              <a:ext uri="{FF2B5EF4-FFF2-40B4-BE49-F238E27FC236}">
                <a16:creationId xmlns:a16="http://schemas.microsoft.com/office/drawing/2014/main" id="{1451E9F5-20BB-44B0-92CD-2BEA074111F4}"/>
              </a:ext>
            </a:extLst>
          </p:cNvPr>
          <p:cNvSpPr txBox="1"/>
          <p:nvPr/>
        </p:nvSpPr>
        <p:spPr>
          <a:xfrm>
            <a:off x="8231658" y="39789"/>
            <a:ext cx="949152" cy="584775"/>
          </a:xfrm>
          <a:prstGeom prst="rect">
            <a:avLst/>
          </a:prstGeom>
          <a:noFill/>
        </p:spPr>
        <p:txBody>
          <a:bodyPr wrap="square" rtlCol="0">
            <a:spAutoFit/>
          </a:bodyPr>
          <a:lstStyle/>
          <a:p>
            <a:r>
              <a:rPr lang="en-US" sz="1600" b="1" dirty="0"/>
              <a:t>Balance Factor</a:t>
            </a:r>
          </a:p>
        </p:txBody>
      </p:sp>
    </p:spTree>
    <p:extLst>
      <p:ext uri="{BB962C8B-B14F-4D97-AF65-F5344CB8AC3E}">
        <p14:creationId xmlns:p14="http://schemas.microsoft.com/office/powerpoint/2010/main" val="3482774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94CB-6386-4BD3-BD6E-F71BFBB01AD8}"/>
              </a:ext>
            </a:extLst>
          </p:cNvPr>
          <p:cNvSpPr>
            <a:spLocks noGrp="1"/>
          </p:cNvSpPr>
          <p:nvPr>
            <p:ph type="title"/>
          </p:nvPr>
        </p:nvSpPr>
        <p:spPr/>
        <p:txBody>
          <a:bodyPr/>
          <a:lstStyle/>
          <a:p>
            <a:r>
              <a:rPr lang="en-US" dirty="0"/>
              <a:t>Balance Factor</a:t>
            </a:r>
          </a:p>
        </p:txBody>
      </p:sp>
      <p:sp>
        <p:nvSpPr>
          <p:cNvPr id="3" name="Content Placeholder 2">
            <a:extLst>
              <a:ext uri="{FF2B5EF4-FFF2-40B4-BE49-F238E27FC236}">
                <a16:creationId xmlns:a16="http://schemas.microsoft.com/office/drawing/2014/main" id="{E8E9EDC1-356F-4B3A-BA35-186C3322CA50}"/>
              </a:ext>
            </a:extLst>
          </p:cNvPr>
          <p:cNvSpPr>
            <a:spLocks noGrp="1"/>
          </p:cNvSpPr>
          <p:nvPr>
            <p:ph idx="1"/>
          </p:nvPr>
        </p:nvSpPr>
        <p:spPr>
          <a:xfrm>
            <a:off x="2208213" y="1600199"/>
            <a:ext cx="5538556" cy="4456651"/>
          </a:xfrm>
        </p:spPr>
        <p:txBody>
          <a:bodyPr>
            <a:normAutofit/>
          </a:bodyPr>
          <a:lstStyle/>
          <a:p>
            <a:r>
              <a:rPr lang="en-US" b="1" dirty="0"/>
              <a:t>Balance factor</a:t>
            </a:r>
            <a:r>
              <a:rPr lang="en-US" dirty="0"/>
              <a:t> for a node defines the difference in height of a node’s child subtrees.</a:t>
            </a:r>
          </a:p>
          <a:p>
            <a:r>
              <a:rPr lang="en-US" dirty="0"/>
              <a:t>Balance factor for a node n is defined by:</a:t>
            </a:r>
          </a:p>
          <a:p>
            <a:pPr lvl="1"/>
            <a:r>
              <a:rPr lang="en-US" dirty="0"/>
              <a:t>height(</a:t>
            </a:r>
            <a:r>
              <a:rPr lang="en-US" dirty="0" err="1"/>
              <a:t>n.left</a:t>
            </a:r>
            <a:r>
              <a:rPr lang="en-US" dirty="0"/>
              <a:t>) – height(</a:t>
            </a:r>
            <a:r>
              <a:rPr lang="en-US" dirty="0" err="1"/>
              <a:t>n.right</a:t>
            </a:r>
            <a:r>
              <a:rPr lang="en-US" dirty="0"/>
              <a:t>)</a:t>
            </a:r>
          </a:p>
          <a:p>
            <a:pPr lvl="2"/>
            <a:r>
              <a:rPr lang="en-US" dirty="0"/>
              <a:t>*remember height(null) is -1.</a:t>
            </a:r>
          </a:p>
          <a:p>
            <a:r>
              <a:rPr lang="en-US" dirty="0"/>
              <a:t>We will say that a node is balanced if this value is within [-1, 1].</a:t>
            </a:r>
          </a:p>
          <a:p>
            <a:pPr lvl="1"/>
            <a:r>
              <a:rPr lang="en-US" dirty="0"/>
              <a:t>A node n is </a:t>
            </a:r>
            <a:r>
              <a:rPr lang="en-US" b="1" dirty="0"/>
              <a:t>left heavy</a:t>
            </a:r>
            <a:r>
              <a:rPr lang="en-US" dirty="0"/>
              <a:t> if the balance factor is greater than 1.</a:t>
            </a:r>
          </a:p>
          <a:p>
            <a:pPr lvl="1"/>
            <a:r>
              <a:rPr lang="en-US" dirty="0"/>
              <a:t>A node is </a:t>
            </a:r>
            <a:r>
              <a:rPr lang="en-US" b="1" dirty="0"/>
              <a:t>right heavy</a:t>
            </a:r>
            <a:r>
              <a:rPr lang="en-US" dirty="0"/>
              <a:t> if the balance factor is less than -1.</a:t>
            </a:r>
          </a:p>
          <a:p>
            <a:endParaRPr lang="en-US" dirty="0"/>
          </a:p>
        </p:txBody>
      </p:sp>
      <p:sp>
        <p:nvSpPr>
          <p:cNvPr id="4" name="Oval 3">
            <a:extLst>
              <a:ext uri="{FF2B5EF4-FFF2-40B4-BE49-F238E27FC236}">
                <a16:creationId xmlns:a16="http://schemas.microsoft.com/office/drawing/2014/main" id="{92CFFD46-9278-469C-A662-A95064FE47D8}"/>
              </a:ext>
            </a:extLst>
          </p:cNvPr>
          <p:cNvSpPr/>
          <p:nvPr/>
        </p:nvSpPr>
        <p:spPr>
          <a:xfrm>
            <a:off x="9241306" y="11788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3C52714-1AFF-433D-AA66-F0F6EF9C762D}"/>
              </a:ext>
            </a:extLst>
          </p:cNvPr>
          <p:cNvSpPr/>
          <p:nvPr/>
        </p:nvSpPr>
        <p:spPr>
          <a:xfrm>
            <a:off x="10021438" y="19479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4E5A1F3-DD58-4A81-AE90-FD6F6E10A394}"/>
              </a:ext>
            </a:extLst>
          </p:cNvPr>
          <p:cNvCxnSpPr>
            <a:cxnSpLocks/>
            <a:stCxn id="4" idx="5"/>
            <a:endCxn id="5" idx="0"/>
          </p:cNvCxnSpPr>
          <p:nvPr/>
        </p:nvCxnSpPr>
        <p:spPr>
          <a:xfrm>
            <a:off x="9755416" y="1687482"/>
            <a:ext cx="567181"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4A9AD9C-67E4-4C86-915C-DEA1880D9C9B}"/>
              </a:ext>
            </a:extLst>
          </p:cNvPr>
          <p:cNvCxnSpPr>
            <a:cxnSpLocks/>
            <a:stCxn id="4" idx="3"/>
            <a:endCxn id="8" idx="0"/>
          </p:cNvCxnSpPr>
          <p:nvPr/>
        </p:nvCxnSpPr>
        <p:spPr>
          <a:xfrm flipH="1">
            <a:off x="8884104" y="1687482"/>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7F0E693-3DE9-4FD4-841E-F6B44A5B91D3}"/>
              </a:ext>
            </a:extLst>
          </p:cNvPr>
          <p:cNvSpPr/>
          <p:nvPr/>
        </p:nvSpPr>
        <p:spPr>
          <a:xfrm>
            <a:off x="8582945" y="194100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BD1FC6-CFF7-415F-ABC2-0702CD19651A}"/>
              </a:ext>
            </a:extLst>
          </p:cNvPr>
          <p:cNvSpPr txBox="1"/>
          <p:nvPr/>
        </p:nvSpPr>
        <p:spPr>
          <a:xfrm>
            <a:off x="8420535" y="1756334"/>
            <a:ext cx="319318"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76AE98C8-6744-4ABE-B792-7665A0AD466B}"/>
              </a:ext>
            </a:extLst>
          </p:cNvPr>
          <p:cNvSpPr txBox="1"/>
          <p:nvPr/>
        </p:nvSpPr>
        <p:spPr>
          <a:xfrm>
            <a:off x="9776655" y="1763253"/>
            <a:ext cx="319318"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DE236AE8-3F7E-4E91-9C4C-1A93445665D6}"/>
              </a:ext>
            </a:extLst>
          </p:cNvPr>
          <p:cNvSpPr txBox="1"/>
          <p:nvPr/>
        </p:nvSpPr>
        <p:spPr>
          <a:xfrm>
            <a:off x="9025603" y="1012585"/>
            <a:ext cx="319318" cy="369332"/>
          </a:xfrm>
          <a:prstGeom prst="rect">
            <a:avLst/>
          </a:prstGeom>
          <a:noFill/>
        </p:spPr>
        <p:txBody>
          <a:bodyPr wrap="none" rtlCol="0">
            <a:spAutoFit/>
          </a:bodyPr>
          <a:lstStyle/>
          <a:p>
            <a:r>
              <a:rPr lang="en-US" dirty="0"/>
              <a:t>1</a:t>
            </a:r>
          </a:p>
        </p:txBody>
      </p:sp>
      <p:cxnSp>
        <p:nvCxnSpPr>
          <p:cNvPr id="12" name="Straight Connector 11">
            <a:extLst>
              <a:ext uri="{FF2B5EF4-FFF2-40B4-BE49-F238E27FC236}">
                <a16:creationId xmlns:a16="http://schemas.microsoft.com/office/drawing/2014/main" id="{78F8514A-2FB9-4968-AB54-A95431DE3439}"/>
              </a:ext>
            </a:extLst>
          </p:cNvPr>
          <p:cNvCxnSpPr>
            <a:stCxn id="8" idx="3"/>
          </p:cNvCxnSpPr>
          <p:nvPr/>
        </p:nvCxnSpPr>
        <p:spPr>
          <a:xfrm flipH="1">
            <a:off x="8420535" y="2449650"/>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5E7388-BEBD-43AD-B2FE-5D77BD1D07CC}"/>
              </a:ext>
            </a:extLst>
          </p:cNvPr>
          <p:cNvCxnSpPr>
            <a:cxnSpLocks/>
            <a:stCxn id="8" idx="5"/>
          </p:cNvCxnSpPr>
          <p:nvPr/>
        </p:nvCxnSpPr>
        <p:spPr>
          <a:xfrm>
            <a:off x="9097055" y="2449650"/>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247F1C-25B4-4D0B-B283-7CDEEEF37D06}"/>
              </a:ext>
            </a:extLst>
          </p:cNvPr>
          <p:cNvCxnSpPr>
            <a:cxnSpLocks/>
            <a:stCxn id="5" idx="3"/>
            <a:endCxn id="30" idx="3"/>
          </p:cNvCxnSpPr>
          <p:nvPr/>
        </p:nvCxnSpPr>
        <p:spPr>
          <a:xfrm flipH="1">
            <a:off x="9942189" y="2456569"/>
            <a:ext cx="167456" cy="365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8139BC-CF53-4742-865F-92BE7EB8B394}"/>
              </a:ext>
            </a:extLst>
          </p:cNvPr>
          <p:cNvCxnSpPr>
            <a:cxnSpLocks/>
            <a:stCxn id="5" idx="5"/>
          </p:cNvCxnSpPr>
          <p:nvPr/>
        </p:nvCxnSpPr>
        <p:spPr>
          <a:xfrm>
            <a:off x="10535548" y="2456569"/>
            <a:ext cx="232096" cy="333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6585C69-DD00-4038-B275-E70888BAF536}"/>
              </a:ext>
            </a:extLst>
          </p:cNvPr>
          <p:cNvSpPr/>
          <p:nvPr/>
        </p:nvSpPr>
        <p:spPr>
          <a:xfrm>
            <a:off x="9275350" y="34065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7" name="Oval 16">
            <a:extLst>
              <a:ext uri="{FF2B5EF4-FFF2-40B4-BE49-F238E27FC236}">
                <a16:creationId xmlns:a16="http://schemas.microsoft.com/office/drawing/2014/main" id="{41FEF271-6BE2-4727-BCD1-F21FFD6D0359}"/>
              </a:ext>
            </a:extLst>
          </p:cNvPr>
          <p:cNvSpPr/>
          <p:nvPr/>
        </p:nvSpPr>
        <p:spPr>
          <a:xfrm>
            <a:off x="9864648" y="417567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DB12C4E-1459-4926-B89E-EC8846280131}"/>
              </a:ext>
            </a:extLst>
          </p:cNvPr>
          <p:cNvCxnSpPr>
            <a:cxnSpLocks/>
            <a:stCxn id="16" idx="5"/>
            <a:endCxn id="17" idx="0"/>
          </p:cNvCxnSpPr>
          <p:nvPr/>
        </p:nvCxnSpPr>
        <p:spPr>
          <a:xfrm>
            <a:off x="9789460" y="3915241"/>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BD9C7A8-919A-4D0C-93B8-0F4A208AFDE4}"/>
              </a:ext>
            </a:extLst>
          </p:cNvPr>
          <p:cNvSpPr/>
          <p:nvPr/>
        </p:nvSpPr>
        <p:spPr>
          <a:xfrm>
            <a:off x="10232737" y="494476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A174007-FCA7-48CF-A015-9CABD47A4AA3}"/>
              </a:ext>
            </a:extLst>
          </p:cNvPr>
          <p:cNvSpPr txBox="1"/>
          <p:nvPr/>
        </p:nvSpPr>
        <p:spPr>
          <a:xfrm>
            <a:off x="9983930" y="4814546"/>
            <a:ext cx="319318"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025A556D-7151-4D25-9A85-4EE5C4E0BBFE}"/>
              </a:ext>
            </a:extLst>
          </p:cNvPr>
          <p:cNvSpPr txBox="1"/>
          <p:nvPr/>
        </p:nvSpPr>
        <p:spPr>
          <a:xfrm>
            <a:off x="9720759" y="3991012"/>
            <a:ext cx="319318" cy="369332"/>
          </a:xfrm>
          <a:prstGeom prst="rect">
            <a:avLst/>
          </a:prstGeom>
          <a:noFill/>
        </p:spPr>
        <p:txBody>
          <a:bodyPr wrap="none" rtlCol="0">
            <a:spAutoFit/>
          </a:bodyPr>
          <a:lstStyle/>
          <a:p>
            <a:r>
              <a:rPr lang="en-US" dirty="0"/>
              <a:t>1</a:t>
            </a:r>
          </a:p>
        </p:txBody>
      </p:sp>
      <p:sp>
        <p:nvSpPr>
          <p:cNvPr id="22" name="TextBox 21">
            <a:extLst>
              <a:ext uri="{FF2B5EF4-FFF2-40B4-BE49-F238E27FC236}">
                <a16:creationId xmlns:a16="http://schemas.microsoft.com/office/drawing/2014/main" id="{A5B9BEA8-2915-4881-8CDC-C9AE1D036807}"/>
              </a:ext>
            </a:extLst>
          </p:cNvPr>
          <p:cNvSpPr txBox="1"/>
          <p:nvPr/>
        </p:nvSpPr>
        <p:spPr>
          <a:xfrm>
            <a:off x="9059647" y="3240344"/>
            <a:ext cx="319318" cy="369332"/>
          </a:xfrm>
          <a:prstGeom prst="rect">
            <a:avLst/>
          </a:prstGeom>
          <a:noFill/>
        </p:spPr>
        <p:txBody>
          <a:bodyPr wrap="none" rtlCol="0">
            <a:spAutoFit/>
          </a:bodyPr>
          <a:lstStyle/>
          <a:p>
            <a:r>
              <a:rPr lang="en-US" dirty="0"/>
              <a:t>2</a:t>
            </a:r>
          </a:p>
        </p:txBody>
      </p:sp>
      <p:cxnSp>
        <p:nvCxnSpPr>
          <p:cNvPr id="23" name="Straight Connector 22">
            <a:extLst>
              <a:ext uri="{FF2B5EF4-FFF2-40B4-BE49-F238E27FC236}">
                <a16:creationId xmlns:a16="http://schemas.microsoft.com/office/drawing/2014/main" id="{4BD11A3B-D385-41DF-B023-BC5C8F750A48}"/>
              </a:ext>
            </a:extLst>
          </p:cNvPr>
          <p:cNvCxnSpPr>
            <a:stCxn id="19" idx="3"/>
          </p:cNvCxnSpPr>
          <p:nvPr/>
        </p:nvCxnSpPr>
        <p:spPr>
          <a:xfrm flipH="1">
            <a:off x="10070327" y="5453415"/>
            <a:ext cx="250617" cy="328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8EFB8BF-9FF3-496B-8F8E-030645B56FA4}"/>
              </a:ext>
            </a:extLst>
          </p:cNvPr>
          <p:cNvCxnSpPr>
            <a:cxnSpLocks/>
            <a:stCxn id="19" idx="5"/>
          </p:cNvCxnSpPr>
          <p:nvPr/>
        </p:nvCxnSpPr>
        <p:spPr>
          <a:xfrm>
            <a:off x="10746847" y="5453415"/>
            <a:ext cx="219439"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798A7F-3FB0-4B29-B6F9-4FCA4C838B38}"/>
              </a:ext>
            </a:extLst>
          </p:cNvPr>
          <p:cNvCxnSpPr>
            <a:cxnSpLocks/>
            <a:stCxn id="17" idx="3"/>
          </p:cNvCxnSpPr>
          <p:nvPr/>
        </p:nvCxnSpPr>
        <p:spPr>
          <a:xfrm flipH="1">
            <a:off x="9694399" y="4684328"/>
            <a:ext cx="258456" cy="347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B79DBC-25E8-4766-9DD7-8BF0CAA450F2}"/>
              </a:ext>
            </a:extLst>
          </p:cNvPr>
          <p:cNvCxnSpPr>
            <a:cxnSpLocks/>
            <a:stCxn id="17" idx="5"/>
            <a:endCxn id="19" idx="0"/>
          </p:cNvCxnSpPr>
          <p:nvPr/>
        </p:nvCxnSpPr>
        <p:spPr>
          <a:xfrm>
            <a:off x="10378758" y="4684328"/>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8DB767-1947-44BA-A3A6-2B314131AEDD}"/>
              </a:ext>
            </a:extLst>
          </p:cNvPr>
          <p:cNvCxnSpPr>
            <a:cxnSpLocks/>
            <a:stCxn id="16" idx="3"/>
          </p:cNvCxnSpPr>
          <p:nvPr/>
        </p:nvCxnSpPr>
        <p:spPr>
          <a:xfrm flipH="1">
            <a:off x="9147854" y="3915241"/>
            <a:ext cx="215703" cy="3407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C092AD2-7C97-4485-96BA-A6F6BBD4021F}"/>
              </a:ext>
            </a:extLst>
          </p:cNvPr>
          <p:cNvSpPr txBox="1"/>
          <p:nvPr/>
        </p:nvSpPr>
        <p:spPr>
          <a:xfrm>
            <a:off x="8062532" y="2637504"/>
            <a:ext cx="404278" cy="369332"/>
          </a:xfrm>
          <a:prstGeom prst="rect">
            <a:avLst/>
          </a:prstGeom>
          <a:noFill/>
        </p:spPr>
        <p:txBody>
          <a:bodyPr wrap="none" rtlCol="0">
            <a:spAutoFit/>
          </a:bodyPr>
          <a:lstStyle/>
          <a:p>
            <a:r>
              <a:rPr lang="en-US" dirty="0"/>
              <a:t>-1</a:t>
            </a:r>
          </a:p>
        </p:txBody>
      </p:sp>
      <p:sp>
        <p:nvSpPr>
          <p:cNvPr id="29" name="TextBox 28">
            <a:extLst>
              <a:ext uri="{FF2B5EF4-FFF2-40B4-BE49-F238E27FC236}">
                <a16:creationId xmlns:a16="http://schemas.microsoft.com/office/drawing/2014/main" id="{31E699E3-5BF0-4CB1-ADAF-86CB6B677E67}"/>
              </a:ext>
            </a:extLst>
          </p:cNvPr>
          <p:cNvSpPr txBox="1"/>
          <p:nvPr/>
        </p:nvSpPr>
        <p:spPr>
          <a:xfrm>
            <a:off x="8822060" y="2644717"/>
            <a:ext cx="404278" cy="369332"/>
          </a:xfrm>
          <a:prstGeom prst="rect">
            <a:avLst/>
          </a:prstGeom>
          <a:noFill/>
        </p:spPr>
        <p:txBody>
          <a:bodyPr wrap="none" rtlCol="0">
            <a:spAutoFit/>
          </a:bodyPr>
          <a:lstStyle/>
          <a:p>
            <a:r>
              <a:rPr lang="en-US"/>
              <a:t>-1</a:t>
            </a:r>
            <a:endParaRPr lang="en-US" dirty="0"/>
          </a:p>
        </p:txBody>
      </p:sp>
      <p:sp>
        <p:nvSpPr>
          <p:cNvPr id="30" name="TextBox 29">
            <a:extLst>
              <a:ext uri="{FF2B5EF4-FFF2-40B4-BE49-F238E27FC236}">
                <a16:creationId xmlns:a16="http://schemas.microsoft.com/office/drawing/2014/main" id="{6D085B70-60D9-4B2F-B85E-239E8D306689}"/>
              </a:ext>
            </a:extLst>
          </p:cNvPr>
          <p:cNvSpPr txBox="1"/>
          <p:nvPr/>
        </p:nvSpPr>
        <p:spPr>
          <a:xfrm>
            <a:off x="9537911" y="2637504"/>
            <a:ext cx="404278" cy="369332"/>
          </a:xfrm>
          <a:prstGeom prst="rect">
            <a:avLst/>
          </a:prstGeom>
          <a:noFill/>
        </p:spPr>
        <p:txBody>
          <a:bodyPr wrap="none" rtlCol="0">
            <a:spAutoFit/>
          </a:bodyPr>
          <a:lstStyle/>
          <a:p>
            <a:r>
              <a:rPr lang="en-US"/>
              <a:t>-1</a:t>
            </a:r>
            <a:endParaRPr lang="en-US" dirty="0"/>
          </a:p>
        </p:txBody>
      </p:sp>
      <p:sp>
        <p:nvSpPr>
          <p:cNvPr id="31" name="TextBox 30">
            <a:extLst>
              <a:ext uri="{FF2B5EF4-FFF2-40B4-BE49-F238E27FC236}">
                <a16:creationId xmlns:a16="http://schemas.microsoft.com/office/drawing/2014/main" id="{BADE53B7-685C-437C-B7C7-895238D4F7E0}"/>
              </a:ext>
            </a:extLst>
          </p:cNvPr>
          <p:cNvSpPr txBox="1"/>
          <p:nvPr/>
        </p:nvSpPr>
        <p:spPr>
          <a:xfrm>
            <a:off x="10397312" y="2631400"/>
            <a:ext cx="404278" cy="369332"/>
          </a:xfrm>
          <a:prstGeom prst="rect">
            <a:avLst/>
          </a:prstGeom>
          <a:noFill/>
        </p:spPr>
        <p:txBody>
          <a:bodyPr wrap="none" rtlCol="0">
            <a:spAutoFit/>
          </a:bodyPr>
          <a:lstStyle/>
          <a:p>
            <a:r>
              <a:rPr lang="en-US" dirty="0"/>
              <a:t>-1</a:t>
            </a:r>
          </a:p>
        </p:txBody>
      </p:sp>
      <p:sp>
        <p:nvSpPr>
          <p:cNvPr id="32" name="TextBox 31">
            <a:extLst>
              <a:ext uri="{FF2B5EF4-FFF2-40B4-BE49-F238E27FC236}">
                <a16:creationId xmlns:a16="http://schemas.microsoft.com/office/drawing/2014/main" id="{E7D51A92-094D-4E72-9144-446B46F01363}"/>
              </a:ext>
            </a:extLst>
          </p:cNvPr>
          <p:cNvSpPr txBox="1"/>
          <p:nvPr/>
        </p:nvSpPr>
        <p:spPr>
          <a:xfrm>
            <a:off x="8720966" y="3990435"/>
            <a:ext cx="404278"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A452D3B6-C5D3-46F7-B112-040A3BB7955A}"/>
              </a:ext>
            </a:extLst>
          </p:cNvPr>
          <p:cNvSpPr txBox="1"/>
          <p:nvPr/>
        </p:nvSpPr>
        <p:spPr>
          <a:xfrm>
            <a:off x="9314744" y="4704373"/>
            <a:ext cx="404278" cy="369332"/>
          </a:xfrm>
          <a:prstGeom prst="rect">
            <a:avLst/>
          </a:prstGeom>
          <a:noFill/>
        </p:spPr>
        <p:txBody>
          <a:bodyPr wrap="none" rtlCol="0">
            <a:spAutoFit/>
          </a:bodyPr>
          <a:lstStyle/>
          <a:p>
            <a:r>
              <a:rPr lang="en-US" dirty="0"/>
              <a:t>-1</a:t>
            </a:r>
          </a:p>
        </p:txBody>
      </p:sp>
      <p:sp>
        <p:nvSpPr>
          <p:cNvPr id="34" name="TextBox 33">
            <a:extLst>
              <a:ext uri="{FF2B5EF4-FFF2-40B4-BE49-F238E27FC236}">
                <a16:creationId xmlns:a16="http://schemas.microsoft.com/office/drawing/2014/main" id="{67EFF548-4A07-4DB1-9ED9-FDA27171B680}"/>
              </a:ext>
            </a:extLst>
          </p:cNvPr>
          <p:cNvSpPr txBox="1"/>
          <p:nvPr/>
        </p:nvSpPr>
        <p:spPr>
          <a:xfrm>
            <a:off x="9696767" y="5573856"/>
            <a:ext cx="404278"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61678352-4885-443F-95B6-CE909F4CACE8}"/>
              </a:ext>
            </a:extLst>
          </p:cNvPr>
          <p:cNvSpPr txBox="1"/>
          <p:nvPr/>
        </p:nvSpPr>
        <p:spPr>
          <a:xfrm>
            <a:off x="10533895" y="5620659"/>
            <a:ext cx="404278" cy="369332"/>
          </a:xfrm>
          <a:prstGeom prst="rect">
            <a:avLst/>
          </a:prstGeom>
          <a:noFill/>
        </p:spPr>
        <p:txBody>
          <a:bodyPr wrap="none" rtlCol="0">
            <a:spAutoFit/>
          </a:bodyPr>
          <a:lstStyle/>
          <a:p>
            <a:r>
              <a:rPr lang="en-US" dirty="0"/>
              <a:t>-1</a:t>
            </a:r>
          </a:p>
        </p:txBody>
      </p:sp>
      <p:sp>
        <p:nvSpPr>
          <p:cNvPr id="36" name="TextBox 35">
            <a:extLst>
              <a:ext uri="{FF2B5EF4-FFF2-40B4-BE49-F238E27FC236}">
                <a16:creationId xmlns:a16="http://schemas.microsoft.com/office/drawing/2014/main" id="{7060B18A-719F-49C7-9911-190FEFF39D44}"/>
              </a:ext>
            </a:extLst>
          </p:cNvPr>
          <p:cNvSpPr txBox="1"/>
          <p:nvPr/>
        </p:nvSpPr>
        <p:spPr>
          <a:xfrm>
            <a:off x="9843623" y="970271"/>
            <a:ext cx="319318" cy="369332"/>
          </a:xfrm>
          <a:prstGeom prst="rect">
            <a:avLst/>
          </a:prstGeom>
          <a:noFill/>
        </p:spPr>
        <p:txBody>
          <a:bodyPr wrap="none" rtlCol="0">
            <a:spAutoFit/>
          </a:bodyPr>
          <a:lstStyle/>
          <a:p>
            <a:r>
              <a:rPr lang="en-US" b="1" dirty="0"/>
              <a:t>0</a:t>
            </a:r>
          </a:p>
        </p:txBody>
      </p:sp>
      <p:sp>
        <p:nvSpPr>
          <p:cNvPr id="37" name="TextBox 36">
            <a:extLst>
              <a:ext uri="{FF2B5EF4-FFF2-40B4-BE49-F238E27FC236}">
                <a16:creationId xmlns:a16="http://schemas.microsoft.com/office/drawing/2014/main" id="{255AAD45-2024-424A-938C-8EB03FACB1E4}"/>
              </a:ext>
            </a:extLst>
          </p:cNvPr>
          <p:cNvSpPr txBox="1"/>
          <p:nvPr/>
        </p:nvSpPr>
        <p:spPr>
          <a:xfrm>
            <a:off x="10481599" y="1705445"/>
            <a:ext cx="319318" cy="369332"/>
          </a:xfrm>
          <a:prstGeom prst="rect">
            <a:avLst/>
          </a:prstGeom>
          <a:noFill/>
        </p:spPr>
        <p:txBody>
          <a:bodyPr wrap="none" rtlCol="0">
            <a:spAutoFit/>
          </a:bodyPr>
          <a:lstStyle/>
          <a:p>
            <a:r>
              <a:rPr lang="en-US" b="1" dirty="0"/>
              <a:t>0</a:t>
            </a:r>
          </a:p>
        </p:txBody>
      </p:sp>
      <p:sp>
        <p:nvSpPr>
          <p:cNvPr id="38" name="TextBox 37">
            <a:extLst>
              <a:ext uri="{FF2B5EF4-FFF2-40B4-BE49-F238E27FC236}">
                <a16:creationId xmlns:a16="http://schemas.microsoft.com/office/drawing/2014/main" id="{25256B6C-37B6-4152-A4D8-0762EAD3C868}"/>
              </a:ext>
            </a:extLst>
          </p:cNvPr>
          <p:cNvSpPr txBox="1"/>
          <p:nvPr/>
        </p:nvSpPr>
        <p:spPr>
          <a:xfrm>
            <a:off x="9039249" y="1711498"/>
            <a:ext cx="319318" cy="369332"/>
          </a:xfrm>
          <a:prstGeom prst="rect">
            <a:avLst/>
          </a:prstGeom>
          <a:noFill/>
        </p:spPr>
        <p:txBody>
          <a:bodyPr wrap="none" rtlCol="0">
            <a:spAutoFit/>
          </a:bodyPr>
          <a:lstStyle/>
          <a:p>
            <a:r>
              <a:rPr lang="en-US" b="1" dirty="0"/>
              <a:t>0</a:t>
            </a:r>
          </a:p>
        </p:txBody>
      </p:sp>
      <p:sp>
        <p:nvSpPr>
          <p:cNvPr id="39" name="TextBox 38">
            <a:extLst>
              <a:ext uri="{FF2B5EF4-FFF2-40B4-BE49-F238E27FC236}">
                <a16:creationId xmlns:a16="http://schemas.microsoft.com/office/drawing/2014/main" id="{D6474D69-A26B-4226-9A69-853A38156D4A}"/>
              </a:ext>
            </a:extLst>
          </p:cNvPr>
          <p:cNvSpPr txBox="1"/>
          <p:nvPr/>
        </p:nvSpPr>
        <p:spPr>
          <a:xfrm>
            <a:off x="10696907" y="4814546"/>
            <a:ext cx="319318" cy="369332"/>
          </a:xfrm>
          <a:prstGeom prst="rect">
            <a:avLst/>
          </a:prstGeom>
          <a:noFill/>
        </p:spPr>
        <p:txBody>
          <a:bodyPr wrap="none" rtlCol="0">
            <a:spAutoFit/>
          </a:bodyPr>
          <a:lstStyle/>
          <a:p>
            <a:r>
              <a:rPr lang="en-US" b="1" dirty="0"/>
              <a:t>0</a:t>
            </a:r>
          </a:p>
        </p:txBody>
      </p:sp>
      <p:sp>
        <p:nvSpPr>
          <p:cNvPr id="40" name="TextBox 39">
            <a:extLst>
              <a:ext uri="{FF2B5EF4-FFF2-40B4-BE49-F238E27FC236}">
                <a16:creationId xmlns:a16="http://schemas.microsoft.com/office/drawing/2014/main" id="{BA5276D6-FDFD-4DC5-AF7F-55E6539C4864}"/>
              </a:ext>
            </a:extLst>
          </p:cNvPr>
          <p:cNvSpPr txBox="1"/>
          <p:nvPr/>
        </p:nvSpPr>
        <p:spPr>
          <a:xfrm>
            <a:off x="10320944" y="3990435"/>
            <a:ext cx="404278" cy="369332"/>
          </a:xfrm>
          <a:prstGeom prst="rect">
            <a:avLst/>
          </a:prstGeom>
          <a:noFill/>
        </p:spPr>
        <p:txBody>
          <a:bodyPr wrap="none" rtlCol="0">
            <a:spAutoFit/>
          </a:bodyPr>
          <a:lstStyle/>
          <a:p>
            <a:r>
              <a:rPr lang="en-US" b="1" dirty="0"/>
              <a:t>-1</a:t>
            </a:r>
          </a:p>
        </p:txBody>
      </p:sp>
      <p:sp>
        <p:nvSpPr>
          <p:cNvPr id="41" name="TextBox 40">
            <a:extLst>
              <a:ext uri="{FF2B5EF4-FFF2-40B4-BE49-F238E27FC236}">
                <a16:creationId xmlns:a16="http://schemas.microsoft.com/office/drawing/2014/main" id="{CADB4D5B-031B-4861-8491-957A54337F64}"/>
              </a:ext>
            </a:extLst>
          </p:cNvPr>
          <p:cNvSpPr txBox="1"/>
          <p:nvPr/>
        </p:nvSpPr>
        <p:spPr>
          <a:xfrm>
            <a:off x="9734175" y="3210425"/>
            <a:ext cx="404278" cy="369332"/>
          </a:xfrm>
          <a:prstGeom prst="rect">
            <a:avLst/>
          </a:prstGeom>
          <a:noFill/>
        </p:spPr>
        <p:txBody>
          <a:bodyPr wrap="none" rtlCol="0">
            <a:spAutoFit/>
          </a:bodyPr>
          <a:lstStyle/>
          <a:p>
            <a:r>
              <a:rPr lang="en-US" b="1" dirty="0"/>
              <a:t>-2</a:t>
            </a:r>
          </a:p>
        </p:txBody>
      </p:sp>
      <p:sp>
        <p:nvSpPr>
          <p:cNvPr id="42" name="Oval 41">
            <a:extLst>
              <a:ext uri="{FF2B5EF4-FFF2-40B4-BE49-F238E27FC236}">
                <a16:creationId xmlns:a16="http://schemas.microsoft.com/office/drawing/2014/main" id="{CC1B1A7A-A980-4628-8147-C4481F1ADA39}"/>
              </a:ext>
            </a:extLst>
          </p:cNvPr>
          <p:cNvSpPr/>
          <p:nvPr/>
        </p:nvSpPr>
        <p:spPr>
          <a:xfrm>
            <a:off x="7761373" y="45104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5700FCF8-1C49-49EB-8F52-1230F4140A5A}"/>
              </a:ext>
            </a:extLst>
          </p:cNvPr>
          <p:cNvSpPr txBox="1"/>
          <p:nvPr/>
        </p:nvSpPr>
        <p:spPr>
          <a:xfrm>
            <a:off x="7176047" y="162899"/>
            <a:ext cx="787395" cy="338554"/>
          </a:xfrm>
          <a:prstGeom prst="rect">
            <a:avLst/>
          </a:prstGeom>
          <a:noFill/>
        </p:spPr>
        <p:txBody>
          <a:bodyPr wrap="none" rtlCol="0">
            <a:spAutoFit/>
          </a:bodyPr>
          <a:lstStyle/>
          <a:p>
            <a:r>
              <a:rPr lang="en-US" sz="1600" b="1" dirty="0"/>
              <a:t>Height</a:t>
            </a:r>
          </a:p>
        </p:txBody>
      </p:sp>
      <p:sp>
        <p:nvSpPr>
          <p:cNvPr id="45" name="TextBox 44">
            <a:extLst>
              <a:ext uri="{FF2B5EF4-FFF2-40B4-BE49-F238E27FC236}">
                <a16:creationId xmlns:a16="http://schemas.microsoft.com/office/drawing/2014/main" id="{1451E9F5-20BB-44B0-92CD-2BEA074111F4}"/>
              </a:ext>
            </a:extLst>
          </p:cNvPr>
          <p:cNvSpPr txBox="1"/>
          <p:nvPr/>
        </p:nvSpPr>
        <p:spPr>
          <a:xfrm>
            <a:off x="8231658" y="39789"/>
            <a:ext cx="949152" cy="584775"/>
          </a:xfrm>
          <a:prstGeom prst="rect">
            <a:avLst/>
          </a:prstGeom>
          <a:noFill/>
        </p:spPr>
        <p:txBody>
          <a:bodyPr wrap="square" rtlCol="0">
            <a:spAutoFit/>
          </a:bodyPr>
          <a:lstStyle/>
          <a:p>
            <a:r>
              <a:rPr lang="en-US" sz="1600" b="1" dirty="0"/>
              <a:t>Balance Factor</a:t>
            </a:r>
          </a:p>
        </p:txBody>
      </p:sp>
    </p:spTree>
    <p:extLst>
      <p:ext uri="{BB962C8B-B14F-4D97-AF65-F5344CB8AC3E}">
        <p14:creationId xmlns:p14="http://schemas.microsoft.com/office/powerpoint/2010/main" val="2788866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42B8-337C-4061-B0E2-CE0BE1C386E4}"/>
              </a:ext>
            </a:extLst>
          </p:cNvPr>
          <p:cNvSpPr>
            <a:spLocks noGrp="1"/>
          </p:cNvSpPr>
          <p:nvPr>
            <p:ph type="title"/>
          </p:nvPr>
        </p:nvSpPr>
        <p:spPr/>
        <p:txBody>
          <a:bodyPr/>
          <a:lstStyle/>
          <a:p>
            <a:r>
              <a:rPr lang="en-US" dirty="0"/>
              <a:t>Code for </a:t>
            </a:r>
            <a:r>
              <a:rPr lang="en-US" dirty="0" err="1"/>
              <a:t>balanceFactor</a:t>
            </a:r>
            <a:r>
              <a:rPr lang="en-US" dirty="0"/>
              <a:t>(Node n)</a:t>
            </a:r>
          </a:p>
        </p:txBody>
      </p:sp>
      <p:sp>
        <p:nvSpPr>
          <p:cNvPr id="3" name="Content Placeholder 2">
            <a:extLst>
              <a:ext uri="{FF2B5EF4-FFF2-40B4-BE49-F238E27FC236}">
                <a16:creationId xmlns:a16="http://schemas.microsoft.com/office/drawing/2014/main" id="{6FCAC1FC-ECAD-469A-BF20-D862DC5FCCD5}"/>
              </a:ext>
            </a:extLst>
          </p:cNvPr>
          <p:cNvSpPr>
            <a:spLocks noGrp="1"/>
          </p:cNvSpPr>
          <p:nvPr>
            <p:ph idx="1"/>
          </p:nvPr>
        </p:nvSpPr>
        <p:spPr/>
        <p:txBody>
          <a:bodyPr/>
          <a:lstStyle/>
          <a:p>
            <a:r>
              <a:rPr lang="en-US" dirty="0"/>
              <a:t>This will calculate the balance factor of a node n</a:t>
            </a:r>
          </a:p>
        </p:txBody>
      </p:sp>
      <p:sp>
        <p:nvSpPr>
          <p:cNvPr id="4" name="Rectangle 1">
            <a:extLst>
              <a:ext uri="{FF2B5EF4-FFF2-40B4-BE49-F238E27FC236}">
                <a16:creationId xmlns:a16="http://schemas.microsoft.com/office/drawing/2014/main" id="{8E98FACC-852D-4002-8209-0E90B99B1B01}"/>
              </a:ext>
            </a:extLst>
          </p:cNvPr>
          <p:cNvSpPr>
            <a:spLocks noChangeArrowheads="1"/>
          </p:cNvSpPr>
          <p:nvPr/>
        </p:nvSpPr>
        <p:spPr bwMode="auto">
          <a:xfrm>
            <a:off x="2208213" y="2009714"/>
            <a:ext cx="5262979"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en-US" altLang="en-US" sz="200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balanceFactor</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n)</a:t>
            </a:r>
            <a:b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n.left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n.right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leftHeight</a:t>
            </a:r>
            <a:r>
              <a:rPr kumimoji="0" lang="en-US" altLang="en-US" sz="200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rightHeight</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425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 </a:t>
            </a:r>
            <a:r>
              <a:rPr lang="en-US" dirty="0">
                <a:highlight>
                  <a:srgbClr val="FFFF00"/>
                </a:highlight>
              </a:rPr>
              <a:t>(Activity 2)</a:t>
            </a: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1A85588-E87B-48BD-B130-0D5499F9C5A4}"/>
              </a:ext>
            </a:extLst>
          </p:cNvPr>
          <p:cNvSpPr/>
          <p:nvPr/>
        </p:nvSpPr>
        <p:spPr>
          <a:xfrm>
            <a:off x="1626147" y="35958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80" name="Oval 79">
            <a:extLst>
              <a:ext uri="{FF2B5EF4-FFF2-40B4-BE49-F238E27FC236}">
                <a16:creationId xmlns:a16="http://schemas.microsoft.com/office/drawing/2014/main" id="{FA0DE5F4-CDC8-4C05-BCF1-DBBDDB37F32D}"/>
              </a:ext>
            </a:extLst>
          </p:cNvPr>
          <p:cNvSpPr/>
          <p:nvPr/>
        </p:nvSpPr>
        <p:spPr>
          <a:xfrm>
            <a:off x="2215445" y="436495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1D52BC-1AAD-4734-B0A2-CBCA9AA68952}"/>
              </a:ext>
            </a:extLst>
          </p:cNvPr>
          <p:cNvCxnSpPr>
            <a:cxnSpLocks/>
            <a:stCxn id="79" idx="5"/>
            <a:endCxn id="80" idx="0"/>
          </p:cNvCxnSpPr>
          <p:nvPr/>
        </p:nvCxnSpPr>
        <p:spPr>
          <a:xfrm>
            <a:off x="2140257" y="4104514"/>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F2FCE3-9629-42C0-B3DD-1F184E846D84}"/>
              </a:ext>
            </a:extLst>
          </p:cNvPr>
          <p:cNvCxnSpPr>
            <a:cxnSpLocks/>
            <a:stCxn id="80" idx="5"/>
            <a:endCxn id="83" idx="0"/>
          </p:cNvCxnSpPr>
          <p:nvPr/>
        </p:nvCxnSpPr>
        <p:spPr>
          <a:xfrm>
            <a:off x="2729555" y="4873601"/>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EDA284E-FAF2-4D96-BEE3-3BB6111B322C}"/>
              </a:ext>
            </a:extLst>
          </p:cNvPr>
          <p:cNvSpPr/>
          <p:nvPr/>
        </p:nvSpPr>
        <p:spPr>
          <a:xfrm>
            <a:off x="2654315" y="50960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p:sp>
        <p:nvSpPr>
          <p:cNvPr id="89" name="TextBox 88">
            <a:extLst>
              <a:ext uri="{FF2B5EF4-FFF2-40B4-BE49-F238E27FC236}">
                <a16:creationId xmlns:a16="http://schemas.microsoft.com/office/drawing/2014/main" id="{E8CB79B3-3B7A-494F-890C-0D1D8413DB46}"/>
              </a:ext>
            </a:extLst>
          </p:cNvPr>
          <p:cNvSpPr txBox="1"/>
          <p:nvPr/>
        </p:nvSpPr>
        <p:spPr>
          <a:xfrm>
            <a:off x="1390826" y="871502"/>
            <a:ext cx="319318"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42C5D21-5717-4BEF-877C-AF0B6B3C8BDD}"/>
              </a:ext>
            </a:extLst>
          </p:cNvPr>
          <p:cNvSpPr txBox="1"/>
          <p:nvPr/>
        </p:nvSpPr>
        <p:spPr>
          <a:xfrm>
            <a:off x="3388456" y="4135059"/>
            <a:ext cx="319318" cy="369332"/>
          </a:xfrm>
          <a:prstGeom prst="rect">
            <a:avLst/>
          </a:prstGeom>
          <a:noFill/>
        </p:spPr>
        <p:txBody>
          <a:bodyPr wrap="none" rtlCol="0">
            <a:spAutoFit/>
          </a:bodyPr>
          <a:lstStyle/>
          <a:p>
            <a:r>
              <a:rPr lang="en-US" dirty="0"/>
              <a:t>0</a:t>
            </a:r>
          </a:p>
        </p:txBody>
      </p:sp>
      <p:sp>
        <p:nvSpPr>
          <p:cNvPr id="91" name="TextBox 90">
            <a:extLst>
              <a:ext uri="{FF2B5EF4-FFF2-40B4-BE49-F238E27FC236}">
                <a16:creationId xmlns:a16="http://schemas.microsoft.com/office/drawing/2014/main" id="{F4F23642-FAFD-4FCE-91B6-FD7C25F0C30D}"/>
              </a:ext>
            </a:extLst>
          </p:cNvPr>
          <p:cNvSpPr txBox="1"/>
          <p:nvPr/>
        </p:nvSpPr>
        <p:spPr>
          <a:xfrm>
            <a:off x="3318025" y="1644586"/>
            <a:ext cx="319318" cy="369332"/>
          </a:xfrm>
          <a:prstGeom prst="rect">
            <a:avLst/>
          </a:prstGeom>
          <a:noFill/>
        </p:spPr>
        <p:txBody>
          <a:bodyPr wrap="none" rtlCol="0">
            <a:spAutoFit/>
          </a:bodyPr>
          <a:lstStyle/>
          <a:p>
            <a:r>
              <a:rPr lang="en-US" dirty="0"/>
              <a:t>1</a:t>
            </a:r>
          </a:p>
        </p:txBody>
      </p:sp>
      <p:sp>
        <p:nvSpPr>
          <p:cNvPr id="92" name="TextBox 91">
            <a:extLst>
              <a:ext uri="{FF2B5EF4-FFF2-40B4-BE49-F238E27FC236}">
                <a16:creationId xmlns:a16="http://schemas.microsoft.com/office/drawing/2014/main" id="{4A4C6152-4E45-4F95-9EBA-E075149AD7F2}"/>
              </a:ext>
            </a:extLst>
          </p:cNvPr>
          <p:cNvSpPr txBox="1"/>
          <p:nvPr/>
        </p:nvSpPr>
        <p:spPr>
          <a:xfrm>
            <a:off x="4532701" y="1644586"/>
            <a:ext cx="319318" cy="369332"/>
          </a:xfrm>
          <a:prstGeom prst="rect">
            <a:avLst/>
          </a:prstGeom>
          <a:noFill/>
        </p:spPr>
        <p:txBody>
          <a:bodyPr wrap="none" rtlCol="0">
            <a:spAutoFit/>
          </a:bodyPr>
          <a:lstStyle/>
          <a:p>
            <a:r>
              <a:rPr lang="en-US" dirty="0"/>
              <a:t>1</a:t>
            </a:r>
          </a:p>
        </p:txBody>
      </p:sp>
      <p:sp>
        <p:nvSpPr>
          <p:cNvPr id="93" name="TextBox 92">
            <a:extLst>
              <a:ext uri="{FF2B5EF4-FFF2-40B4-BE49-F238E27FC236}">
                <a16:creationId xmlns:a16="http://schemas.microsoft.com/office/drawing/2014/main" id="{CDB3512A-A681-4EBC-A626-EB15D6CCC754}"/>
              </a:ext>
            </a:extLst>
          </p:cNvPr>
          <p:cNvSpPr txBox="1"/>
          <p:nvPr/>
        </p:nvSpPr>
        <p:spPr>
          <a:xfrm>
            <a:off x="6669512" y="1572648"/>
            <a:ext cx="319318" cy="369332"/>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50A757BD-BF2C-4E39-B82D-B06C7EBF88C4}"/>
              </a:ext>
            </a:extLst>
          </p:cNvPr>
          <p:cNvSpPr txBox="1"/>
          <p:nvPr/>
        </p:nvSpPr>
        <p:spPr>
          <a:xfrm>
            <a:off x="2055374" y="4141447"/>
            <a:ext cx="319318" cy="369332"/>
          </a:xfrm>
          <a:prstGeom prst="rect">
            <a:avLst/>
          </a:prstGeom>
          <a:noFill/>
        </p:spPr>
        <p:txBody>
          <a:bodyPr wrap="none" rtlCol="0">
            <a:spAutoFit/>
          </a:bodyPr>
          <a:lstStyle/>
          <a:p>
            <a:r>
              <a:rPr lang="en-US" dirty="0"/>
              <a:t>1</a:t>
            </a:r>
          </a:p>
        </p:txBody>
      </p:sp>
      <p:sp>
        <p:nvSpPr>
          <p:cNvPr id="95" name="TextBox 94">
            <a:extLst>
              <a:ext uri="{FF2B5EF4-FFF2-40B4-BE49-F238E27FC236}">
                <a16:creationId xmlns:a16="http://schemas.microsoft.com/office/drawing/2014/main" id="{297F3C6F-359D-42DF-8496-6A94D9B38E70}"/>
              </a:ext>
            </a:extLst>
          </p:cNvPr>
          <p:cNvSpPr txBox="1"/>
          <p:nvPr/>
        </p:nvSpPr>
        <p:spPr>
          <a:xfrm>
            <a:off x="7832292" y="1632930"/>
            <a:ext cx="319318"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4ED7AE44-BBD5-4857-BD66-E5D856EE8466}"/>
              </a:ext>
            </a:extLst>
          </p:cNvPr>
          <p:cNvSpPr txBox="1"/>
          <p:nvPr/>
        </p:nvSpPr>
        <p:spPr>
          <a:xfrm>
            <a:off x="9320400" y="1603446"/>
            <a:ext cx="319318" cy="369332"/>
          </a:xfrm>
          <a:prstGeom prst="rect">
            <a:avLst/>
          </a:prstGeom>
          <a:noFill/>
        </p:spPr>
        <p:txBody>
          <a:bodyPr wrap="none" rtlCol="0">
            <a:spAutoFit/>
          </a:bodyPr>
          <a:lstStyle/>
          <a:p>
            <a:r>
              <a:rPr lang="en-US" dirty="0"/>
              <a:t>1</a:t>
            </a:r>
          </a:p>
        </p:txBody>
      </p:sp>
      <p:sp>
        <p:nvSpPr>
          <p:cNvPr id="97" name="TextBox 96">
            <a:extLst>
              <a:ext uri="{FF2B5EF4-FFF2-40B4-BE49-F238E27FC236}">
                <a16:creationId xmlns:a16="http://schemas.microsoft.com/office/drawing/2014/main" id="{EFC8127B-9178-4673-BB39-9B903D34E28A}"/>
              </a:ext>
            </a:extLst>
          </p:cNvPr>
          <p:cNvSpPr txBox="1"/>
          <p:nvPr/>
        </p:nvSpPr>
        <p:spPr>
          <a:xfrm>
            <a:off x="4135840" y="4856236"/>
            <a:ext cx="319318" cy="369332"/>
          </a:xfrm>
          <a:prstGeom prst="rect">
            <a:avLst/>
          </a:prstGeom>
          <a:noFill/>
        </p:spPr>
        <p:txBody>
          <a:bodyPr wrap="none" rtlCol="0">
            <a:spAutoFit/>
          </a:bodyPr>
          <a:lstStyle/>
          <a:p>
            <a:r>
              <a:rPr lang="en-US" dirty="0"/>
              <a:t>1</a:t>
            </a:r>
          </a:p>
        </p:txBody>
      </p:sp>
      <p:sp>
        <p:nvSpPr>
          <p:cNvPr id="98" name="TextBox 97">
            <a:extLst>
              <a:ext uri="{FF2B5EF4-FFF2-40B4-BE49-F238E27FC236}">
                <a16:creationId xmlns:a16="http://schemas.microsoft.com/office/drawing/2014/main" id="{2DF90A5C-2BBF-4F0A-8E00-1D8051976C64}"/>
              </a:ext>
            </a:extLst>
          </p:cNvPr>
          <p:cNvSpPr txBox="1"/>
          <p:nvPr/>
        </p:nvSpPr>
        <p:spPr>
          <a:xfrm>
            <a:off x="6361678" y="4830200"/>
            <a:ext cx="319318" cy="369332"/>
          </a:xfrm>
          <a:prstGeom prst="rect">
            <a:avLst/>
          </a:prstGeom>
          <a:noFill/>
        </p:spPr>
        <p:txBody>
          <a:bodyPr wrap="none" rtlCol="0">
            <a:spAutoFit/>
          </a:bodyPr>
          <a:lstStyle/>
          <a:p>
            <a:r>
              <a:rPr lang="en-US" dirty="0"/>
              <a:t>1</a:t>
            </a:r>
          </a:p>
        </p:txBody>
      </p:sp>
      <p:sp>
        <p:nvSpPr>
          <p:cNvPr id="99" name="TextBox 98">
            <a:extLst>
              <a:ext uri="{FF2B5EF4-FFF2-40B4-BE49-F238E27FC236}">
                <a16:creationId xmlns:a16="http://schemas.microsoft.com/office/drawing/2014/main" id="{E209B233-674D-43CD-8B0A-C545EEFA9381}"/>
              </a:ext>
            </a:extLst>
          </p:cNvPr>
          <p:cNvSpPr txBox="1"/>
          <p:nvPr/>
        </p:nvSpPr>
        <p:spPr>
          <a:xfrm>
            <a:off x="8240767" y="4894693"/>
            <a:ext cx="319318" cy="369332"/>
          </a:xfrm>
          <a:prstGeom prst="rect">
            <a:avLst/>
          </a:prstGeom>
          <a:noFill/>
        </p:spPr>
        <p:txBody>
          <a:bodyPr wrap="none" rtlCol="0">
            <a:spAutoFit/>
          </a:bodyPr>
          <a:lstStyle/>
          <a:p>
            <a:r>
              <a:rPr lang="en-US" dirty="0"/>
              <a:t>1</a:t>
            </a:r>
          </a:p>
        </p:txBody>
      </p:sp>
      <p:sp>
        <p:nvSpPr>
          <p:cNvPr id="100" name="TextBox 99">
            <a:extLst>
              <a:ext uri="{FF2B5EF4-FFF2-40B4-BE49-F238E27FC236}">
                <a16:creationId xmlns:a16="http://schemas.microsoft.com/office/drawing/2014/main" id="{C8F85FF7-D021-476F-BDE2-C3C049586908}"/>
              </a:ext>
            </a:extLst>
          </p:cNvPr>
          <p:cNvSpPr txBox="1"/>
          <p:nvPr/>
        </p:nvSpPr>
        <p:spPr>
          <a:xfrm>
            <a:off x="9988023" y="4849929"/>
            <a:ext cx="319318" cy="369332"/>
          </a:xfrm>
          <a:prstGeom prst="rect">
            <a:avLst/>
          </a:prstGeom>
          <a:noFill/>
        </p:spPr>
        <p:txBody>
          <a:bodyPr wrap="none" rtlCol="0">
            <a:spAutoFit/>
          </a:bodyPr>
          <a:lstStyle/>
          <a:p>
            <a:r>
              <a:rPr lang="en-US" dirty="0"/>
              <a:t>1</a:t>
            </a:r>
          </a:p>
        </p:txBody>
      </p:sp>
      <p:sp>
        <p:nvSpPr>
          <p:cNvPr id="101" name="TextBox 100">
            <a:extLst>
              <a:ext uri="{FF2B5EF4-FFF2-40B4-BE49-F238E27FC236}">
                <a16:creationId xmlns:a16="http://schemas.microsoft.com/office/drawing/2014/main" id="{2F8212C9-8AD8-4639-B662-924203687064}"/>
              </a:ext>
            </a:extLst>
          </p:cNvPr>
          <p:cNvSpPr txBox="1"/>
          <p:nvPr/>
        </p:nvSpPr>
        <p:spPr>
          <a:xfrm>
            <a:off x="833428" y="1641336"/>
            <a:ext cx="319318" cy="369332"/>
          </a:xfrm>
          <a:prstGeom prst="rect">
            <a:avLst/>
          </a:prstGeom>
          <a:noFill/>
        </p:spPr>
        <p:txBody>
          <a:bodyPr wrap="none" rtlCol="0">
            <a:spAutoFit/>
          </a:bodyPr>
          <a:lstStyle/>
          <a:p>
            <a:r>
              <a:rPr lang="en-US" dirty="0"/>
              <a:t>0</a:t>
            </a:r>
          </a:p>
        </p:txBody>
      </p:sp>
      <p:sp>
        <p:nvSpPr>
          <p:cNvPr id="102" name="TextBox 101">
            <a:extLst>
              <a:ext uri="{FF2B5EF4-FFF2-40B4-BE49-F238E27FC236}">
                <a16:creationId xmlns:a16="http://schemas.microsoft.com/office/drawing/2014/main" id="{92C17928-E7FB-4A50-89D6-DD35B64F79D7}"/>
              </a:ext>
            </a:extLst>
          </p:cNvPr>
          <p:cNvSpPr txBox="1"/>
          <p:nvPr/>
        </p:nvSpPr>
        <p:spPr>
          <a:xfrm>
            <a:off x="2064264" y="1669243"/>
            <a:ext cx="319318" cy="369332"/>
          </a:xfrm>
          <a:prstGeom prst="rect">
            <a:avLst/>
          </a:prstGeom>
          <a:noFill/>
        </p:spPr>
        <p:txBody>
          <a:bodyPr wrap="none" rtlCol="0">
            <a:spAutoFit/>
          </a:bodyPr>
          <a:lstStyle/>
          <a:p>
            <a:r>
              <a:rPr lang="en-US" dirty="0"/>
              <a:t>0</a:t>
            </a:r>
          </a:p>
        </p:txBody>
      </p:sp>
      <p:sp>
        <p:nvSpPr>
          <p:cNvPr id="103" name="TextBox 102">
            <a:extLst>
              <a:ext uri="{FF2B5EF4-FFF2-40B4-BE49-F238E27FC236}">
                <a16:creationId xmlns:a16="http://schemas.microsoft.com/office/drawing/2014/main" id="{ECEBD70D-1FF8-4477-9958-19FB3F4427F8}"/>
              </a:ext>
            </a:extLst>
          </p:cNvPr>
          <p:cNvSpPr txBox="1"/>
          <p:nvPr/>
        </p:nvSpPr>
        <p:spPr>
          <a:xfrm>
            <a:off x="2998160" y="2375702"/>
            <a:ext cx="319318" cy="369332"/>
          </a:xfrm>
          <a:prstGeom prst="rect">
            <a:avLst/>
          </a:prstGeom>
          <a:noFill/>
        </p:spPr>
        <p:txBody>
          <a:bodyPr wrap="none" rtlCol="0">
            <a:spAutoFit/>
          </a:bodyPr>
          <a:lstStyle/>
          <a:p>
            <a:r>
              <a:rPr lang="en-US" dirty="0"/>
              <a:t>0</a:t>
            </a:r>
          </a:p>
        </p:txBody>
      </p:sp>
      <p:sp>
        <p:nvSpPr>
          <p:cNvPr id="104" name="TextBox 103">
            <a:extLst>
              <a:ext uri="{FF2B5EF4-FFF2-40B4-BE49-F238E27FC236}">
                <a16:creationId xmlns:a16="http://schemas.microsoft.com/office/drawing/2014/main" id="{5B3CF71D-090B-4F43-B88B-E36420470B79}"/>
              </a:ext>
            </a:extLst>
          </p:cNvPr>
          <p:cNvSpPr txBox="1"/>
          <p:nvPr/>
        </p:nvSpPr>
        <p:spPr>
          <a:xfrm>
            <a:off x="4152659" y="2369702"/>
            <a:ext cx="319318"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1DD90454-651C-43E6-A4F1-FE514A35131A}"/>
              </a:ext>
            </a:extLst>
          </p:cNvPr>
          <p:cNvSpPr txBox="1"/>
          <p:nvPr/>
        </p:nvSpPr>
        <p:spPr>
          <a:xfrm>
            <a:off x="5060958" y="2364032"/>
            <a:ext cx="319318" cy="369332"/>
          </a:xfrm>
          <a:prstGeom prst="rect">
            <a:avLst/>
          </a:prstGeom>
          <a:noFill/>
        </p:spPr>
        <p:txBody>
          <a:bodyPr wrap="none" rtlCol="0">
            <a:spAutoFit/>
          </a:bodyPr>
          <a:lstStyle/>
          <a:p>
            <a:r>
              <a:rPr lang="en-US" dirty="0"/>
              <a:t>0</a:t>
            </a:r>
          </a:p>
        </p:txBody>
      </p:sp>
      <p:sp>
        <p:nvSpPr>
          <p:cNvPr id="107" name="TextBox 106">
            <a:extLst>
              <a:ext uri="{FF2B5EF4-FFF2-40B4-BE49-F238E27FC236}">
                <a16:creationId xmlns:a16="http://schemas.microsoft.com/office/drawing/2014/main" id="{401B4D2C-F9C3-4C89-92BE-E7F6798A37E0}"/>
              </a:ext>
            </a:extLst>
          </p:cNvPr>
          <p:cNvSpPr txBox="1"/>
          <p:nvPr/>
        </p:nvSpPr>
        <p:spPr>
          <a:xfrm>
            <a:off x="6372916" y="2365349"/>
            <a:ext cx="319318" cy="369332"/>
          </a:xfrm>
          <a:prstGeom prst="rect">
            <a:avLst/>
          </a:prstGeom>
          <a:noFill/>
        </p:spPr>
        <p:txBody>
          <a:bodyPr wrap="none" rtlCol="0">
            <a:spAutoFit/>
          </a:bodyPr>
          <a:lstStyle/>
          <a:p>
            <a:r>
              <a:rPr lang="en-US" dirty="0"/>
              <a:t>0</a:t>
            </a:r>
          </a:p>
        </p:txBody>
      </p:sp>
      <p:sp>
        <p:nvSpPr>
          <p:cNvPr id="108" name="TextBox 107">
            <a:extLst>
              <a:ext uri="{FF2B5EF4-FFF2-40B4-BE49-F238E27FC236}">
                <a16:creationId xmlns:a16="http://schemas.microsoft.com/office/drawing/2014/main" id="{3E8170D6-D0C3-48B2-9594-14DB7C4519C3}"/>
              </a:ext>
            </a:extLst>
          </p:cNvPr>
          <p:cNvSpPr txBox="1"/>
          <p:nvPr/>
        </p:nvSpPr>
        <p:spPr>
          <a:xfrm>
            <a:off x="7527300" y="2367510"/>
            <a:ext cx="319318" cy="369332"/>
          </a:xfrm>
          <a:prstGeom prst="rect">
            <a:avLst/>
          </a:prstGeom>
          <a:noFill/>
        </p:spPr>
        <p:txBody>
          <a:bodyPr wrap="none" rtlCol="0">
            <a:spAutoFit/>
          </a:bodyPr>
          <a:lstStyle/>
          <a:p>
            <a:r>
              <a:rPr lang="en-US" dirty="0"/>
              <a:t>0</a:t>
            </a:r>
          </a:p>
        </p:txBody>
      </p:sp>
      <p:sp>
        <p:nvSpPr>
          <p:cNvPr id="109" name="TextBox 108">
            <a:extLst>
              <a:ext uri="{FF2B5EF4-FFF2-40B4-BE49-F238E27FC236}">
                <a16:creationId xmlns:a16="http://schemas.microsoft.com/office/drawing/2014/main" id="{4CDB2A9A-17F7-4CB1-B5AF-346A3D9E9955}"/>
              </a:ext>
            </a:extLst>
          </p:cNvPr>
          <p:cNvSpPr txBox="1"/>
          <p:nvPr/>
        </p:nvSpPr>
        <p:spPr>
          <a:xfrm>
            <a:off x="9753757" y="2405043"/>
            <a:ext cx="319318" cy="369332"/>
          </a:xfrm>
          <a:prstGeom prst="rect">
            <a:avLst/>
          </a:prstGeom>
          <a:noFill/>
        </p:spPr>
        <p:txBody>
          <a:bodyPr wrap="none" rtlCol="0">
            <a:spAutoFit/>
          </a:bodyPr>
          <a:lstStyle/>
          <a:p>
            <a:r>
              <a:rPr lang="en-US" dirty="0"/>
              <a:t>0</a:t>
            </a:r>
          </a:p>
        </p:txBody>
      </p:sp>
      <p:sp>
        <p:nvSpPr>
          <p:cNvPr id="110" name="TextBox 109">
            <a:extLst>
              <a:ext uri="{FF2B5EF4-FFF2-40B4-BE49-F238E27FC236}">
                <a16:creationId xmlns:a16="http://schemas.microsoft.com/office/drawing/2014/main" id="{BB0530F3-3B36-4EC9-BEDA-C55E695E5332}"/>
              </a:ext>
            </a:extLst>
          </p:cNvPr>
          <p:cNvSpPr txBox="1"/>
          <p:nvPr/>
        </p:nvSpPr>
        <p:spPr>
          <a:xfrm>
            <a:off x="10611215" y="1649494"/>
            <a:ext cx="319318" cy="369332"/>
          </a:xfrm>
          <a:prstGeom prst="rect">
            <a:avLst/>
          </a:prstGeom>
          <a:noFill/>
        </p:spPr>
        <p:txBody>
          <a:bodyPr wrap="none" rtlCol="0">
            <a:spAutoFit/>
          </a:bodyPr>
          <a:lstStyle/>
          <a:p>
            <a:r>
              <a:rPr lang="en-US" dirty="0"/>
              <a:t>0</a:t>
            </a:r>
          </a:p>
        </p:txBody>
      </p:sp>
      <p:sp>
        <p:nvSpPr>
          <p:cNvPr id="111" name="TextBox 110">
            <a:extLst>
              <a:ext uri="{FF2B5EF4-FFF2-40B4-BE49-F238E27FC236}">
                <a16:creationId xmlns:a16="http://schemas.microsoft.com/office/drawing/2014/main" id="{8E9FE241-C4BC-4DF4-9B35-5E347E651747}"/>
              </a:ext>
            </a:extLst>
          </p:cNvPr>
          <p:cNvSpPr txBox="1"/>
          <p:nvPr/>
        </p:nvSpPr>
        <p:spPr>
          <a:xfrm>
            <a:off x="2473260" y="4922034"/>
            <a:ext cx="319318" cy="369332"/>
          </a:xfrm>
          <a:prstGeom prst="rect">
            <a:avLst/>
          </a:prstGeom>
          <a:noFill/>
        </p:spPr>
        <p:txBody>
          <a:bodyPr wrap="none" rtlCol="0">
            <a:spAutoFit/>
          </a:bodyPr>
          <a:lstStyle/>
          <a:p>
            <a:r>
              <a:rPr lang="en-US" dirty="0"/>
              <a:t>0</a:t>
            </a:r>
          </a:p>
        </p:txBody>
      </p:sp>
      <p:sp>
        <p:nvSpPr>
          <p:cNvPr id="113" name="TextBox 112">
            <a:extLst>
              <a:ext uri="{FF2B5EF4-FFF2-40B4-BE49-F238E27FC236}">
                <a16:creationId xmlns:a16="http://schemas.microsoft.com/office/drawing/2014/main" id="{6A4E32D2-E74E-4106-8488-F6D3238BEA26}"/>
              </a:ext>
            </a:extLst>
          </p:cNvPr>
          <p:cNvSpPr txBox="1"/>
          <p:nvPr/>
        </p:nvSpPr>
        <p:spPr>
          <a:xfrm>
            <a:off x="3733058" y="5696425"/>
            <a:ext cx="319318" cy="369332"/>
          </a:xfrm>
          <a:prstGeom prst="rect">
            <a:avLst/>
          </a:prstGeom>
          <a:noFill/>
        </p:spPr>
        <p:txBody>
          <a:bodyPr wrap="none" rtlCol="0">
            <a:spAutoFit/>
          </a:bodyPr>
          <a:lstStyle/>
          <a:p>
            <a:r>
              <a:rPr lang="en-US" dirty="0"/>
              <a:t>0</a:t>
            </a:r>
          </a:p>
        </p:txBody>
      </p:sp>
      <p:sp>
        <p:nvSpPr>
          <p:cNvPr id="114" name="TextBox 113">
            <a:extLst>
              <a:ext uri="{FF2B5EF4-FFF2-40B4-BE49-F238E27FC236}">
                <a16:creationId xmlns:a16="http://schemas.microsoft.com/office/drawing/2014/main" id="{975A0ED1-BB95-44D7-9393-6F32F4971F3A}"/>
              </a:ext>
            </a:extLst>
          </p:cNvPr>
          <p:cNvSpPr txBox="1"/>
          <p:nvPr/>
        </p:nvSpPr>
        <p:spPr>
          <a:xfrm>
            <a:off x="4586379" y="5732028"/>
            <a:ext cx="319318" cy="369332"/>
          </a:xfrm>
          <a:prstGeom prst="rect">
            <a:avLst/>
          </a:prstGeom>
          <a:noFill/>
        </p:spPr>
        <p:txBody>
          <a:bodyPr wrap="none" rtlCol="0">
            <a:spAutoFit/>
          </a:bodyPr>
          <a:lstStyle/>
          <a:p>
            <a:r>
              <a:rPr lang="en-US" dirty="0"/>
              <a:t>0</a:t>
            </a:r>
          </a:p>
        </p:txBody>
      </p:sp>
      <p:sp>
        <p:nvSpPr>
          <p:cNvPr id="115" name="TextBox 114">
            <a:extLst>
              <a:ext uri="{FF2B5EF4-FFF2-40B4-BE49-F238E27FC236}">
                <a16:creationId xmlns:a16="http://schemas.microsoft.com/office/drawing/2014/main" id="{8CD492CD-247F-488D-910B-132312FB742A}"/>
              </a:ext>
            </a:extLst>
          </p:cNvPr>
          <p:cNvSpPr txBox="1"/>
          <p:nvPr/>
        </p:nvSpPr>
        <p:spPr>
          <a:xfrm>
            <a:off x="5054089" y="4817366"/>
            <a:ext cx="319318" cy="369332"/>
          </a:xfrm>
          <a:prstGeom prst="rect">
            <a:avLst/>
          </a:prstGeom>
          <a:noFill/>
        </p:spPr>
        <p:txBody>
          <a:bodyPr wrap="none" rtlCol="0">
            <a:spAutoFit/>
          </a:bodyPr>
          <a:lstStyle/>
          <a:p>
            <a:r>
              <a:rPr lang="en-US" dirty="0"/>
              <a:t>0</a:t>
            </a:r>
          </a:p>
        </p:txBody>
      </p:sp>
      <p:sp>
        <p:nvSpPr>
          <p:cNvPr id="116" name="TextBox 115">
            <a:extLst>
              <a:ext uri="{FF2B5EF4-FFF2-40B4-BE49-F238E27FC236}">
                <a16:creationId xmlns:a16="http://schemas.microsoft.com/office/drawing/2014/main" id="{8801B032-E680-456B-9392-21831B2FAB03}"/>
              </a:ext>
            </a:extLst>
          </p:cNvPr>
          <p:cNvSpPr txBox="1"/>
          <p:nvPr/>
        </p:nvSpPr>
        <p:spPr>
          <a:xfrm>
            <a:off x="6130036" y="5666574"/>
            <a:ext cx="319318" cy="369332"/>
          </a:xfrm>
          <a:prstGeom prst="rect">
            <a:avLst/>
          </a:prstGeom>
          <a:noFill/>
        </p:spPr>
        <p:txBody>
          <a:bodyPr wrap="none" rtlCol="0">
            <a:spAutoFit/>
          </a:bodyPr>
          <a:lstStyle/>
          <a:p>
            <a:r>
              <a:rPr lang="en-US" dirty="0"/>
              <a:t>0</a:t>
            </a:r>
          </a:p>
        </p:txBody>
      </p:sp>
      <p:sp>
        <p:nvSpPr>
          <p:cNvPr id="117" name="TextBox 116">
            <a:extLst>
              <a:ext uri="{FF2B5EF4-FFF2-40B4-BE49-F238E27FC236}">
                <a16:creationId xmlns:a16="http://schemas.microsoft.com/office/drawing/2014/main" id="{0B3A2CEF-708E-4C73-A8DD-EF05B6C41920}"/>
              </a:ext>
            </a:extLst>
          </p:cNvPr>
          <p:cNvSpPr txBox="1"/>
          <p:nvPr/>
        </p:nvSpPr>
        <p:spPr>
          <a:xfrm>
            <a:off x="3883905" y="864838"/>
            <a:ext cx="319318" cy="369332"/>
          </a:xfrm>
          <a:prstGeom prst="rect">
            <a:avLst/>
          </a:prstGeom>
          <a:noFill/>
        </p:spPr>
        <p:txBody>
          <a:bodyPr wrap="none" rtlCol="0">
            <a:spAutoFit/>
          </a:bodyPr>
          <a:lstStyle/>
          <a:p>
            <a:r>
              <a:rPr lang="en-US" dirty="0"/>
              <a:t>2</a:t>
            </a:r>
          </a:p>
        </p:txBody>
      </p:sp>
      <p:sp>
        <p:nvSpPr>
          <p:cNvPr id="118" name="TextBox 117">
            <a:extLst>
              <a:ext uri="{FF2B5EF4-FFF2-40B4-BE49-F238E27FC236}">
                <a16:creationId xmlns:a16="http://schemas.microsoft.com/office/drawing/2014/main" id="{D0CA14DB-172B-4A06-A92F-0225F46FB17C}"/>
              </a:ext>
            </a:extLst>
          </p:cNvPr>
          <p:cNvSpPr txBox="1"/>
          <p:nvPr/>
        </p:nvSpPr>
        <p:spPr>
          <a:xfrm>
            <a:off x="8546462" y="5732028"/>
            <a:ext cx="319318" cy="369332"/>
          </a:xfrm>
          <a:prstGeom prst="rect">
            <a:avLst/>
          </a:prstGeom>
          <a:noFill/>
        </p:spPr>
        <p:txBody>
          <a:bodyPr wrap="none" rtlCol="0">
            <a:spAutoFit/>
          </a:bodyPr>
          <a:lstStyle/>
          <a:p>
            <a:r>
              <a:rPr lang="en-US" dirty="0"/>
              <a:t>0</a:t>
            </a:r>
          </a:p>
        </p:txBody>
      </p:sp>
      <p:sp>
        <p:nvSpPr>
          <p:cNvPr id="119" name="TextBox 118">
            <a:extLst>
              <a:ext uri="{FF2B5EF4-FFF2-40B4-BE49-F238E27FC236}">
                <a16:creationId xmlns:a16="http://schemas.microsoft.com/office/drawing/2014/main" id="{D6E4F4A0-8089-49F1-B1BA-155D651DA11B}"/>
              </a:ext>
            </a:extLst>
          </p:cNvPr>
          <p:cNvSpPr txBox="1"/>
          <p:nvPr/>
        </p:nvSpPr>
        <p:spPr>
          <a:xfrm>
            <a:off x="9730299" y="5582087"/>
            <a:ext cx="319318" cy="369332"/>
          </a:xfrm>
          <a:prstGeom prst="rect">
            <a:avLst/>
          </a:prstGeom>
          <a:noFill/>
        </p:spPr>
        <p:txBody>
          <a:bodyPr wrap="none" rtlCol="0">
            <a:spAutoFit/>
          </a:bodyPr>
          <a:lstStyle/>
          <a:p>
            <a:r>
              <a:rPr lang="en-US" dirty="0"/>
              <a:t>0</a:t>
            </a:r>
          </a:p>
        </p:txBody>
      </p:sp>
      <p:sp>
        <p:nvSpPr>
          <p:cNvPr id="121" name="TextBox 120">
            <a:extLst>
              <a:ext uri="{FF2B5EF4-FFF2-40B4-BE49-F238E27FC236}">
                <a16:creationId xmlns:a16="http://schemas.microsoft.com/office/drawing/2014/main" id="{2AB86216-5CE3-4387-8DEE-5B0DC2CC4135}"/>
              </a:ext>
            </a:extLst>
          </p:cNvPr>
          <p:cNvSpPr txBox="1"/>
          <p:nvPr/>
        </p:nvSpPr>
        <p:spPr>
          <a:xfrm>
            <a:off x="7230965" y="859181"/>
            <a:ext cx="319318" cy="369332"/>
          </a:xfrm>
          <a:prstGeom prst="rect">
            <a:avLst/>
          </a:prstGeom>
          <a:noFill/>
        </p:spPr>
        <p:txBody>
          <a:bodyPr wrap="none" rtlCol="0">
            <a:spAutoFit/>
          </a:bodyPr>
          <a:lstStyle/>
          <a:p>
            <a:r>
              <a:rPr lang="en-US" dirty="0"/>
              <a:t>2</a:t>
            </a:r>
          </a:p>
        </p:txBody>
      </p:sp>
      <p:sp>
        <p:nvSpPr>
          <p:cNvPr id="122" name="TextBox 121">
            <a:extLst>
              <a:ext uri="{FF2B5EF4-FFF2-40B4-BE49-F238E27FC236}">
                <a16:creationId xmlns:a16="http://schemas.microsoft.com/office/drawing/2014/main" id="{36EAD3B9-DA9F-4775-89B2-9BB2FA59FC46}"/>
              </a:ext>
            </a:extLst>
          </p:cNvPr>
          <p:cNvSpPr txBox="1"/>
          <p:nvPr/>
        </p:nvSpPr>
        <p:spPr>
          <a:xfrm>
            <a:off x="10016828" y="863495"/>
            <a:ext cx="319318" cy="369332"/>
          </a:xfrm>
          <a:prstGeom prst="rect">
            <a:avLst/>
          </a:prstGeom>
          <a:noFill/>
        </p:spPr>
        <p:txBody>
          <a:bodyPr wrap="none" rtlCol="0">
            <a:spAutoFit/>
          </a:bodyPr>
          <a:lstStyle/>
          <a:p>
            <a:r>
              <a:rPr lang="en-US" dirty="0"/>
              <a:t>2</a:t>
            </a:r>
          </a:p>
        </p:txBody>
      </p:sp>
      <p:sp>
        <p:nvSpPr>
          <p:cNvPr id="123" name="TextBox 122">
            <a:extLst>
              <a:ext uri="{FF2B5EF4-FFF2-40B4-BE49-F238E27FC236}">
                <a16:creationId xmlns:a16="http://schemas.microsoft.com/office/drawing/2014/main" id="{D9285CC4-21BE-4544-A887-58DCF6CA2F8E}"/>
              </a:ext>
            </a:extLst>
          </p:cNvPr>
          <p:cNvSpPr txBox="1"/>
          <p:nvPr/>
        </p:nvSpPr>
        <p:spPr>
          <a:xfrm>
            <a:off x="1473607" y="3402630"/>
            <a:ext cx="319318" cy="369332"/>
          </a:xfrm>
          <a:prstGeom prst="rect">
            <a:avLst/>
          </a:prstGeom>
          <a:no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E9F4FF5E-3F37-407C-921D-2C836DD9ED30}"/>
              </a:ext>
            </a:extLst>
          </p:cNvPr>
          <p:cNvSpPr txBox="1"/>
          <p:nvPr/>
        </p:nvSpPr>
        <p:spPr>
          <a:xfrm>
            <a:off x="3862224" y="3422394"/>
            <a:ext cx="319318" cy="369332"/>
          </a:xfrm>
          <a:prstGeom prst="rect">
            <a:avLst/>
          </a:prstGeom>
          <a:noFill/>
        </p:spPr>
        <p:txBody>
          <a:bodyPr wrap="none" rtlCol="0">
            <a:spAutoFit/>
          </a:bodyPr>
          <a:lstStyle/>
          <a:p>
            <a:r>
              <a:rPr lang="en-US" dirty="0"/>
              <a:t>3</a:t>
            </a:r>
          </a:p>
        </p:txBody>
      </p:sp>
      <p:sp>
        <p:nvSpPr>
          <p:cNvPr id="125" name="TextBox 124">
            <a:extLst>
              <a:ext uri="{FF2B5EF4-FFF2-40B4-BE49-F238E27FC236}">
                <a16:creationId xmlns:a16="http://schemas.microsoft.com/office/drawing/2014/main" id="{1F831F1C-60BE-4F84-9426-563EC5122696}"/>
              </a:ext>
            </a:extLst>
          </p:cNvPr>
          <p:cNvSpPr txBox="1"/>
          <p:nvPr/>
        </p:nvSpPr>
        <p:spPr>
          <a:xfrm>
            <a:off x="4579626" y="4125966"/>
            <a:ext cx="319318" cy="369332"/>
          </a:xfrm>
          <a:prstGeom prst="rect">
            <a:avLst/>
          </a:prstGeom>
          <a:no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7E504056-550D-4BF9-9CFF-909265739CCB}"/>
              </a:ext>
            </a:extLst>
          </p:cNvPr>
          <p:cNvSpPr txBox="1"/>
          <p:nvPr/>
        </p:nvSpPr>
        <p:spPr>
          <a:xfrm>
            <a:off x="6847344" y="4036778"/>
            <a:ext cx="319318" cy="369332"/>
          </a:xfrm>
          <a:prstGeom prst="rect">
            <a:avLst/>
          </a:prstGeom>
          <a:noFill/>
        </p:spPr>
        <p:txBody>
          <a:bodyPr wrap="none" rtlCol="0">
            <a:spAutoFit/>
          </a:bodyPr>
          <a:lstStyle/>
          <a:p>
            <a:r>
              <a:rPr lang="en-US" dirty="0"/>
              <a:t>2</a:t>
            </a:r>
          </a:p>
        </p:txBody>
      </p:sp>
      <p:sp>
        <p:nvSpPr>
          <p:cNvPr id="127" name="TextBox 126">
            <a:extLst>
              <a:ext uri="{FF2B5EF4-FFF2-40B4-BE49-F238E27FC236}">
                <a16:creationId xmlns:a16="http://schemas.microsoft.com/office/drawing/2014/main" id="{C84A01DB-2963-4335-B609-C260877AEC52}"/>
              </a:ext>
            </a:extLst>
          </p:cNvPr>
          <p:cNvSpPr txBox="1"/>
          <p:nvPr/>
        </p:nvSpPr>
        <p:spPr>
          <a:xfrm>
            <a:off x="7936235" y="4075051"/>
            <a:ext cx="319318" cy="369332"/>
          </a:xfrm>
          <a:prstGeom prst="rect">
            <a:avLst/>
          </a:prstGeom>
          <a:noFill/>
        </p:spPr>
        <p:txBody>
          <a:bodyPr wrap="none" rtlCol="0">
            <a:spAutoFit/>
          </a:bodyPr>
          <a:lstStyle/>
          <a:p>
            <a:r>
              <a:rPr lang="en-US" dirty="0"/>
              <a:t>2</a:t>
            </a:r>
          </a:p>
        </p:txBody>
      </p:sp>
      <p:sp>
        <p:nvSpPr>
          <p:cNvPr id="128" name="TextBox 127">
            <a:extLst>
              <a:ext uri="{FF2B5EF4-FFF2-40B4-BE49-F238E27FC236}">
                <a16:creationId xmlns:a16="http://schemas.microsoft.com/office/drawing/2014/main" id="{D0B11C2C-67C1-4B44-BED0-7367A8D7B330}"/>
              </a:ext>
            </a:extLst>
          </p:cNvPr>
          <p:cNvSpPr txBox="1"/>
          <p:nvPr/>
        </p:nvSpPr>
        <p:spPr>
          <a:xfrm>
            <a:off x="9483157" y="3998703"/>
            <a:ext cx="319318" cy="369332"/>
          </a:xfrm>
          <a:prstGeom prst="rect">
            <a:avLst/>
          </a:prstGeom>
          <a:noFill/>
        </p:spPr>
        <p:txBody>
          <a:bodyPr wrap="none" rtlCol="0">
            <a:spAutoFit/>
          </a:bodyPr>
          <a:lstStyle/>
          <a:p>
            <a:r>
              <a:rPr lang="en-US" dirty="0"/>
              <a:t>2</a:t>
            </a:r>
          </a:p>
        </p:txBody>
      </p:sp>
      <p:sp>
        <p:nvSpPr>
          <p:cNvPr id="130" name="TextBox 129">
            <a:extLst>
              <a:ext uri="{FF2B5EF4-FFF2-40B4-BE49-F238E27FC236}">
                <a16:creationId xmlns:a16="http://schemas.microsoft.com/office/drawing/2014/main" id="{0D83588B-C54F-4FC8-BF99-A59D2983FAF3}"/>
              </a:ext>
            </a:extLst>
          </p:cNvPr>
          <p:cNvSpPr txBox="1"/>
          <p:nvPr/>
        </p:nvSpPr>
        <p:spPr>
          <a:xfrm>
            <a:off x="7357757" y="3399674"/>
            <a:ext cx="319318" cy="369332"/>
          </a:xfrm>
          <a:prstGeom prst="rect">
            <a:avLst/>
          </a:prstGeom>
          <a:noFill/>
        </p:spPr>
        <p:txBody>
          <a:bodyPr wrap="none" rtlCol="0">
            <a:spAutoFit/>
          </a:bodyPr>
          <a:lstStyle/>
          <a:p>
            <a:r>
              <a:rPr lang="en-US" dirty="0"/>
              <a:t>3</a:t>
            </a:r>
          </a:p>
        </p:txBody>
      </p:sp>
      <p:sp>
        <p:nvSpPr>
          <p:cNvPr id="131" name="TextBox 130">
            <a:extLst>
              <a:ext uri="{FF2B5EF4-FFF2-40B4-BE49-F238E27FC236}">
                <a16:creationId xmlns:a16="http://schemas.microsoft.com/office/drawing/2014/main" id="{33CF8674-12BF-401E-8731-CF4BD0A1E984}"/>
              </a:ext>
            </a:extLst>
          </p:cNvPr>
          <p:cNvSpPr txBox="1"/>
          <p:nvPr/>
        </p:nvSpPr>
        <p:spPr>
          <a:xfrm>
            <a:off x="10291897" y="3402373"/>
            <a:ext cx="319318"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852532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 </a:t>
            </a:r>
            <a:r>
              <a:rPr lang="en-US" dirty="0">
                <a:highlight>
                  <a:srgbClr val="FFFF00"/>
                </a:highlight>
              </a:rPr>
              <a:t>(Activity 2)</a:t>
            </a: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1A85588-E87B-48BD-B130-0D5499F9C5A4}"/>
              </a:ext>
            </a:extLst>
          </p:cNvPr>
          <p:cNvSpPr/>
          <p:nvPr/>
        </p:nvSpPr>
        <p:spPr>
          <a:xfrm>
            <a:off x="1626147" y="35958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80" name="Oval 79">
            <a:extLst>
              <a:ext uri="{FF2B5EF4-FFF2-40B4-BE49-F238E27FC236}">
                <a16:creationId xmlns:a16="http://schemas.microsoft.com/office/drawing/2014/main" id="{FA0DE5F4-CDC8-4C05-BCF1-DBBDDB37F32D}"/>
              </a:ext>
            </a:extLst>
          </p:cNvPr>
          <p:cNvSpPr/>
          <p:nvPr/>
        </p:nvSpPr>
        <p:spPr>
          <a:xfrm>
            <a:off x="2215445" y="436495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1D52BC-1AAD-4734-B0A2-CBCA9AA68952}"/>
              </a:ext>
            </a:extLst>
          </p:cNvPr>
          <p:cNvCxnSpPr>
            <a:cxnSpLocks/>
            <a:stCxn id="79" idx="5"/>
            <a:endCxn id="80" idx="0"/>
          </p:cNvCxnSpPr>
          <p:nvPr/>
        </p:nvCxnSpPr>
        <p:spPr>
          <a:xfrm>
            <a:off x="2140257" y="4104514"/>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F2FCE3-9629-42C0-B3DD-1F184E846D84}"/>
              </a:ext>
            </a:extLst>
          </p:cNvPr>
          <p:cNvCxnSpPr>
            <a:cxnSpLocks/>
            <a:stCxn id="80" idx="5"/>
            <a:endCxn id="83" idx="0"/>
          </p:cNvCxnSpPr>
          <p:nvPr/>
        </p:nvCxnSpPr>
        <p:spPr>
          <a:xfrm>
            <a:off x="2729555" y="4873601"/>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EDA284E-FAF2-4D96-BEE3-3BB6111B322C}"/>
              </a:ext>
            </a:extLst>
          </p:cNvPr>
          <p:cNvSpPr/>
          <p:nvPr/>
        </p:nvSpPr>
        <p:spPr>
          <a:xfrm>
            <a:off x="2654315" y="50960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p:sp>
        <p:nvSpPr>
          <p:cNvPr id="89" name="TextBox 88">
            <a:extLst>
              <a:ext uri="{FF2B5EF4-FFF2-40B4-BE49-F238E27FC236}">
                <a16:creationId xmlns:a16="http://schemas.microsoft.com/office/drawing/2014/main" id="{E8CB79B3-3B7A-494F-890C-0D1D8413DB46}"/>
              </a:ext>
            </a:extLst>
          </p:cNvPr>
          <p:cNvSpPr txBox="1"/>
          <p:nvPr/>
        </p:nvSpPr>
        <p:spPr>
          <a:xfrm>
            <a:off x="1390826" y="871502"/>
            <a:ext cx="319318"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42C5D21-5717-4BEF-877C-AF0B6B3C8BDD}"/>
              </a:ext>
            </a:extLst>
          </p:cNvPr>
          <p:cNvSpPr txBox="1"/>
          <p:nvPr/>
        </p:nvSpPr>
        <p:spPr>
          <a:xfrm>
            <a:off x="3388456" y="4135059"/>
            <a:ext cx="319318" cy="369332"/>
          </a:xfrm>
          <a:prstGeom prst="rect">
            <a:avLst/>
          </a:prstGeom>
          <a:noFill/>
        </p:spPr>
        <p:txBody>
          <a:bodyPr wrap="none" rtlCol="0">
            <a:spAutoFit/>
          </a:bodyPr>
          <a:lstStyle/>
          <a:p>
            <a:r>
              <a:rPr lang="en-US" dirty="0"/>
              <a:t>0</a:t>
            </a:r>
          </a:p>
        </p:txBody>
      </p:sp>
      <p:sp>
        <p:nvSpPr>
          <p:cNvPr id="91" name="TextBox 90">
            <a:extLst>
              <a:ext uri="{FF2B5EF4-FFF2-40B4-BE49-F238E27FC236}">
                <a16:creationId xmlns:a16="http://schemas.microsoft.com/office/drawing/2014/main" id="{F4F23642-FAFD-4FCE-91B6-FD7C25F0C30D}"/>
              </a:ext>
            </a:extLst>
          </p:cNvPr>
          <p:cNvSpPr txBox="1"/>
          <p:nvPr/>
        </p:nvSpPr>
        <p:spPr>
          <a:xfrm>
            <a:off x="3318025" y="1644586"/>
            <a:ext cx="319318" cy="369332"/>
          </a:xfrm>
          <a:prstGeom prst="rect">
            <a:avLst/>
          </a:prstGeom>
          <a:noFill/>
        </p:spPr>
        <p:txBody>
          <a:bodyPr wrap="none" rtlCol="0">
            <a:spAutoFit/>
          </a:bodyPr>
          <a:lstStyle/>
          <a:p>
            <a:r>
              <a:rPr lang="en-US" dirty="0"/>
              <a:t>1</a:t>
            </a:r>
          </a:p>
        </p:txBody>
      </p:sp>
      <p:sp>
        <p:nvSpPr>
          <p:cNvPr id="92" name="TextBox 91">
            <a:extLst>
              <a:ext uri="{FF2B5EF4-FFF2-40B4-BE49-F238E27FC236}">
                <a16:creationId xmlns:a16="http://schemas.microsoft.com/office/drawing/2014/main" id="{4A4C6152-4E45-4F95-9EBA-E075149AD7F2}"/>
              </a:ext>
            </a:extLst>
          </p:cNvPr>
          <p:cNvSpPr txBox="1"/>
          <p:nvPr/>
        </p:nvSpPr>
        <p:spPr>
          <a:xfrm>
            <a:off x="4532701" y="1644586"/>
            <a:ext cx="319318" cy="369332"/>
          </a:xfrm>
          <a:prstGeom prst="rect">
            <a:avLst/>
          </a:prstGeom>
          <a:noFill/>
        </p:spPr>
        <p:txBody>
          <a:bodyPr wrap="none" rtlCol="0">
            <a:spAutoFit/>
          </a:bodyPr>
          <a:lstStyle/>
          <a:p>
            <a:r>
              <a:rPr lang="en-US" dirty="0"/>
              <a:t>1</a:t>
            </a:r>
          </a:p>
        </p:txBody>
      </p:sp>
      <p:sp>
        <p:nvSpPr>
          <p:cNvPr id="93" name="TextBox 92">
            <a:extLst>
              <a:ext uri="{FF2B5EF4-FFF2-40B4-BE49-F238E27FC236}">
                <a16:creationId xmlns:a16="http://schemas.microsoft.com/office/drawing/2014/main" id="{CDB3512A-A681-4EBC-A626-EB15D6CCC754}"/>
              </a:ext>
            </a:extLst>
          </p:cNvPr>
          <p:cNvSpPr txBox="1"/>
          <p:nvPr/>
        </p:nvSpPr>
        <p:spPr>
          <a:xfrm>
            <a:off x="6669512" y="1572648"/>
            <a:ext cx="319318" cy="369332"/>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50A757BD-BF2C-4E39-B82D-B06C7EBF88C4}"/>
              </a:ext>
            </a:extLst>
          </p:cNvPr>
          <p:cNvSpPr txBox="1"/>
          <p:nvPr/>
        </p:nvSpPr>
        <p:spPr>
          <a:xfrm>
            <a:off x="2055374" y="4141447"/>
            <a:ext cx="319318" cy="369332"/>
          </a:xfrm>
          <a:prstGeom prst="rect">
            <a:avLst/>
          </a:prstGeom>
          <a:noFill/>
        </p:spPr>
        <p:txBody>
          <a:bodyPr wrap="none" rtlCol="0">
            <a:spAutoFit/>
          </a:bodyPr>
          <a:lstStyle/>
          <a:p>
            <a:r>
              <a:rPr lang="en-US" dirty="0"/>
              <a:t>1</a:t>
            </a:r>
          </a:p>
        </p:txBody>
      </p:sp>
      <p:sp>
        <p:nvSpPr>
          <p:cNvPr id="95" name="TextBox 94">
            <a:extLst>
              <a:ext uri="{FF2B5EF4-FFF2-40B4-BE49-F238E27FC236}">
                <a16:creationId xmlns:a16="http://schemas.microsoft.com/office/drawing/2014/main" id="{297F3C6F-359D-42DF-8496-6A94D9B38E70}"/>
              </a:ext>
            </a:extLst>
          </p:cNvPr>
          <p:cNvSpPr txBox="1"/>
          <p:nvPr/>
        </p:nvSpPr>
        <p:spPr>
          <a:xfrm>
            <a:off x="7832292" y="1632930"/>
            <a:ext cx="319318"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4ED7AE44-BBD5-4857-BD66-E5D856EE8466}"/>
              </a:ext>
            </a:extLst>
          </p:cNvPr>
          <p:cNvSpPr txBox="1"/>
          <p:nvPr/>
        </p:nvSpPr>
        <p:spPr>
          <a:xfrm>
            <a:off x="9320400" y="1603446"/>
            <a:ext cx="319318" cy="369332"/>
          </a:xfrm>
          <a:prstGeom prst="rect">
            <a:avLst/>
          </a:prstGeom>
          <a:noFill/>
        </p:spPr>
        <p:txBody>
          <a:bodyPr wrap="none" rtlCol="0">
            <a:spAutoFit/>
          </a:bodyPr>
          <a:lstStyle/>
          <a:p>
            <a:r>
              <a:rPr lang="en-US" dirty="0"/>
              <a:t>1</a:t>
            </a:r>
          </a:p>
        </p:txBody>
      </p:sp>
      <p:sp>
        <p:nvSpPr>
          <p:cNvPr id="97" name="TextBox 96">
            <a:extLst>
              <a:ext uri="{FF2B5EF4-FFF2-40B4-BE49-F238E27FC236}">
                <a16:creationId xmlns:a16="http://schemas.microsoft.com/office/drawing/2014/main" id="{EFC8127B-9178-4673-BB39-9B903D34E28A}"/>
              </a:ext>
            </a:extLst>
          </p:cNvPr>
          <p:cNvSpPr txBox="1"/>
          <p:nvPr/>
        </p:nvSpPr>
        <p:spPr>
          <a:xfrm>
            <a:off x="4135840" y="4856236"/>
            <a:ext cx="319318" cy="369332"/>
          </a:xfrm>
          <a:prstGeom prst="rect">
            <a:avLst/>
          </a:prstGeom>
          <a:noFill/>
        </p:spPr>
        <p:txBody>
          <a:bodyPr wrap="none" rtlCol="0">
            <a:spAutoFit/>
          </a:bodyPr>
          <a:lstStyle/>
          <a:p>
            <a:r>
              <a:rPr lang="en-US" dirty="0"/>
              <a:t>1</a:t>
            </a:r>
          </a:p>
        </p:txBody>
      </p:sp>
      <p:sp>
        <p:nvSpPr>
          <p:cNvPr id="98" name="TextBox 97">
            <a:extLst>
              <a:ext uri="{FF2B5EF4-FFF2-40B4-BE49-F238E27FC236}">
                <a16:creationId xmlns:a16="http://schemas.microsoft.com/office/drawing/2014/main" id="{2DF90A5C-2BBF-4F0A-8E00-1D8051976C64}"/>
              </a:ext>
            </a:extLst>
          </p:cNvPr>
          <p:cNvSpPr txBox="1"/>
          <p:nvPr/>
        </p:nvSpPr>
        <p:spPr>
          <a:xfrm>
            <a:off x="6361678" y="4830200"/>
            <a:ext cx="319318" cy="369332"/>
          </a:xfrm>
          <a:prstGeom prst="rect">
            <a:avLst/>
          </a:prstGeom>
          <a:noFill/>
        </p:spPr>
        <p:txBody>
          <a:bodyPr wrap="none" rtlCol="0">
            <a:spAutoFit/>
          </a:bodyPr>
          <a:lstStyle/>
          <a:p>
            <a:r>
              <a:rPr lang="en-US" dirty="0"/>
              <a:t>1</a:t>
            </a:r>
          </a:p>
        </p:txBody>
      </p:sp>
      <p:sp>
        <p:nvSpPr>
          <p:cNvPr id="99" name="TextBox 98">
            <a:extLst>
              <a:ext uri="{FF2B5EF4-FFF2-40B4-BE49-F238E27FC236}">
                <a16:creationId xmlns:a16="http://schemas.microsoft.com/office/drawing/2014/main" id="{E209B233-674D-43CD-8B0A-C545EEFA9381}"/>
              </a:ext>
            </a:extLst>
          </p:cNvPr>
          <p:cNvSpPr txBox="1"/>
          <p:nvPr/>
        </p:nvSpPr>
        <p:spPr>
          <a:xfrm>
            <a:off x="8240767" y="4894693"/>
            <a:ext cx="319318" cy="369332"/>
          </a:xfrm>
          <a:prstGeom prst="rect">
            <a:avLst/>
          </a:prstGeom>
          <a:noFill/>
        </p:spPr>
        <p:txBody>
          <a:bodyPr wrap="none" rtlCol="0">
            <a:spAutoFit/>
          </a:bodyPr>
          <a:lstStyle/>
          <a:p>
            <a:r>
              <a:rPr lang="en-US" dirty="0"/>
              <a:t>1</a:t>
            </a:r>
          </a:p>
        </p:txBody>
      </p:sp>
      <p:sp>
        <p:nvSpPr>
          <p:cNvPr id="100" name="TextBox 99">
            <a:extLst>
              <a:ext uri="{FF2B5EF4-FFF2-40B4-BE49-F238E27FC236}">
                <a16:creationId xmlns:a16="http://schemas.microsoft.com/office/drawing/2014/main" id="{C8F85FF7-D021-476F-BDE2-C3C049586908}"/>
              </a:ext>
            </a:extLst>
          </p:cNvPr>
          <p:cNvSpPr txBox="1"/>
          <p:nvPr/>
        </p:nvSpPr>
        <p:spPr>
          <a:xfrm>
            <a:off x="9988023" y="4849929"/>
            <a:ext cx="319318" cy="369332"/>
          </a:xfrm>
          <a:prstGeom prst="rect">
            <a:avLst/>
          </a:prstGeom>
          <a:noFill/>
        </p:spPr>
        <p:txBody>
          <a:bodyPr wrap="none" rtlCol="0">
            <a:spAutoFit/>
          </a:bodyPr>
          <a:lstStyle/>
          <a:p>
            <a:r>
              <a:rPr lang="en-US" dirty="0"/>
              <a:t>1</a:t>
            </a:r>
          </a:p>
        </p:txBody>
      </p:sp>
      <p:sp>
        <p:nvSpPr>
          <p:cNvPr id="101" name="TextBox 100">
            <a:extLst>
              <a:ext uri="{FF2B5EF4-FFF2-40B4-BE49-F238E27FC236}">
                <a16:creationId xmlns:a16="http://schemas.microsoft.com/office/drawing/2014/main" id="{2F8212C9-8AD8-4639-B662-924203687064}"/>
              </a:ext>
            </a:extLst>
          </p:cNvPr>
          <p:cNvSpPr txBox="1"/>
          <p:nvPr/>
        </p:nvSpPr>
        <p:spPr>
          <a:xfrm>
            <a:off x="833428" y="1641336"/>
            <a:ext cx="319318" cy="369332"/>
          </a:xfrm>
          <a:prstGeom prst="rect">
            <a:avLst/>
          </a:prstGeom>
          <a:noFill/>
        </p:spPr>
        <p:txBody>
          <a:bodyPr wrap="none" rtlCol="0">
            <a:spAutoFit/>
          </a:bodyPr>
          <a:lstStyle/>
          <a:p>
            <a:r>
              <a:rPr lang="en-US" dirty="0"/>
              <a:t>0</a:t>
            </a:r>
          </a:p>
        </p:txBody>
      </p:sp>
      <p:sp>
        <p:nvSpPr>
          <p:cNvPr id="102" name="TextBox 101">
            <a:extLst>
              <a:ext uri="{FF2B5EF4-FFF2-40B4-BE49-F238E27FC236}">
                <a16:creationId xmlns:a16="http://schemas.microsoft.com/office/drawing/2014/main" id="{92C17928-E7FB-4A50-89D6-DD35B64F79D7}"/>
              </a:ext>
            </a:extLst>
          </p:cNvPr>
          <p:cNvSpPr txBox="1"/>
          <p:nvPr/>
        </p:nvSpPr>
        <p:spPr>
          <a:xfrm>
            <a:off x="2064264" y="1669243"/>
            <a:ext cx="319318" cy="369332"/>
          </a:xfrm>
          <a:prstGeom prst="rect">
            <a:avLst/>
          </a:prstGeom>
          <a:noFill/>
        </p:spPr>
        <p:txBody>
          <a:bodyPr wrap="none" rtlCol="0">
            <a:spAutoFit/>
          </a:bodyPr>
          <a:lstStyle/>
          <a:p>
            <a:r>
              <a:rPr lang="en-US" dirty="0"/>
              <a:t>0</a:t>
            </a:r>
          </a:p>
        </p:txBody>
      </p:sp>
      <p:sp>
        <p:nvSpPr>
          <p:cNvPr id="103" name="TextBox 102">
            <a:extLst>
              <a:ext uri="{FF2B5EF4-FFF2-40B4-BE49-F238E27FC236}">
                <a16:creationId xmlns:a16="http://schemas.microsoft.com/office/drawing/2014/main" id="{ECEBD70D-1FF8-4477-9958-19FB3F4427F8}"/>
              </a:ext>
            </a:extLst>
          </p:cNvPr>
          <p:cNvSpPr txBox="1"/>
          <p:nvPr/>
        </p:nvSpPr>
        <p:spPr>
          <a:xfrm>
            <a:off x="2998160" y="2375702"/>
            <a:ext cx="319318" cy="369332"/>
          </a:xfrm>
          <a:prstGeom prst="rect">
            <a:avLst/>
          </a:prstGeom>
          <a:noFill/>
        </p:spPr>
        <p:txBody>
          <a:bodyPr wrap="none" rtlCol="0">
            <a:spAutoFit/>
          </a:bodyPr>
          <a:lstStyle/>
          <a:p>
            <a:r>
              <a:rPr lang="en-US" dirty="0"/>
              <a:t>0</a:t>
            </a:r>
          </a:p>
        </p:txBody>
      </p:sp>
      <p:sp>
        <p:nvSpPr>
          <p:cNvPr id="104" name="TextBox 103">
            <a:extLst>
              <a:ext uri="{FF2B5EF4-FFF2-40B4-BE49-F238E27FC236}">
                <a16:creationId xmlns:a16="http://schemas.microsoft.com/office/drawing/2014/main" id="{5B3CF71D-090B-4F43-B88B-E36420470B79}"/>
              </a:ext>
            </a:extLst>
          </p:cNvPr>
          <p:cNvSpPr txBox="1"/>
          <p:nvPr/>
        </p:nvSpPr>
        <p:spPr>
          <a:xfrm>
            <a:off x="4152659" y="2369702"/>
            <a:ext cx="319318"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1DD90454-651C-43E6-A4F1-FE514A35131A}"/>
              </a:ext>
            </a:extLst>
          </p:cNvPr>
          <p:cNvSpPr txBox="1"/>
          <p:nvPr/>
        </p:nvSpPr>
        <p:spPr>
          <a:xfrm>
            <a:off x="5060958" y="2364032"/>
            <a:ext cx="319318" cy="369332"/>
          </a:xfrm>
          <a:prstGeom prst="rect">
            <a:avLst/>
          </a:prstGeom>
          <a:noFill/>
        </p:spPr>
        <p:txBody>
          <a:bodyPr wrap="none" rtlCol="0">
            <a:spAutoFit/>
          </a:bodyPr>
          <a:lstStyle/>
          <a:p>
            <a:r>
              <a:rPr lang="en-US" dirty="0"/>
              <a:t>0</a:t>
            </a:r>
          </a:p>
        </p:txBody>
      </p:sp>
      <p:sp>
        <p:nvSpPr>
          <p:cNvPr id="107" name="TextBox 106">
            <a:extLst>
              <a:ext uri="{FF2B5EF4-FFF2-40B4-BE49-F238E27FC236}">
                <a16:creationId xmlns:a16="http://schemas.microsoft.com/office/drawing/2014/main" id="{401B4D2C-F9C3-4C89-92BE-E7F6798A37E0}"/>
              </a:ext>
            </a:extLst>
          </p:cNvPr>
          <p:cNvSpPr txBox="1"/>
          <p:nvPr/>
        </p:nvSpPr>
        <p:spPr>
          <a:xfrm>
            <a:off x="6372916" y="2365349"/>
            <a:ext cx="319318" cy="369332"/>
          </a:xfrm>
          <a:prstGeom prst="rect">
            <a:avLst/>
          </a:prstGeom>
          <a:noFill/>
        </p:spPr>
        <p:txBody>
          <a:bodyPr wrap="none" rtlCol="0">
            <a:spAutoFit/>
          </a:bodyPr>
          <a:lstStyle/>
          <a:p>
            <a:r>
              <a:rPr lang="en-US" dirty="0"/>
              <a:t>0</a:t>
            </a:r>
          </a:p>
        </p:txBody>
      </p:sp>
      <p:sp>
        <p:nvSpPr>
          <p:cNvPr id="108" name="TextBox 107">
            <a:extLst>
              <a:ext uri="{FF2B5EF4-FFF2-40B4-BE49-F238E27FC236}">
                <a16:creationId xmlns:a16="http://schemas.microsoft.com/office/drawing/2014/main" id="{3E8170D6-D0C3-48B2-9594-14DB7C4519C3}"/>
              </a:ext>
            </a:extLst>
          </p:cNvPr>
          <p:cNvSpPr txBox="1"/>
          <p:nvPr/>
        </p:nvSpPr>
        <p:spPr>
          <a:xfrm>
            <a:off x="7527300" y="2367510"/>
            <a:ext cx="319318" cy="369332"/>
          </a:xfrm>
          <a:prstGeom prst="rect">
            <a:avLst/>
          </a:prstGeom>
          <a:noFill/>
        </p:spPr>
        <p:txBody>
          <a:bodyPr wrap="none" rtlCol="0">
            <a:spAutoFit/>
          </a:bodyPr>
          <a:lstStyle/>
          <a:p>
            <a:r>
              <a:rPr lang="en-US" dirty="0"/>
              <a:t>0</a:t>
            </a:r>
          </a:p>
        </p:txBody>
      </p:sp>
      <p:sp>
        <p:nvSpPr>
          <p:cNvPr id="109" name="TextBox 108">
            <a:extLst>
              <a:ext uri="{FF2B5EF4-FFF2-40B4-BE49-F238E27FC236}">
                <a16:creationId xmlns:a16="http://schemas.microsoft.com/office/drawing/2014/main" id="{4CDB2A9A-17F7-4CB1-B5AF-346A3D9E9955}"/>
              </a:ext>
            </a:extLst>
          </p:cNvPr>
          <p:cNvSpPr txBox="1"/>
          <p:nvPr/>
        </p:nvSpPr>
        <p:spPr>
          <a:xfrm>
            <a:off x="9753757" y="2405043"/>
            <a:ext cx="319318" cy="369332"/>
          </a:xfrm>
          <a:prstGeom prst="rect">
            <a:avLst/>
          </a:prstGeom>
          <a:noFill/>
        </p:spPr>
        <p:txBody>
          <a:bodyPr wrap="none" rtlCol="0">
            <a:spAutoFit/>
          </a:bodyPr>
          <a:lstStyle/>
          <a:p>
            <a:r>
              <a:rPr lang="en-US" dirty="0"/>
              <a:t>0</a:t>
            </a:r>
          </a:p>
        </p:txBody>
      </p:sp>
      <p:sp>
        <p:nvSpPr>
          <p:cNvPr id="110" name="TextBox 109">
            <a:extLst>
              <a:ext uri="{FF2B5EF4-FFF2-40B4-BE49-F238E27FC236}">
                <a16:creationId xmlns:a16="http://schemas.microsoft.com/office/drawing/2014/main" id="{BB0530F3-3B36-4EC9-BEDA-C55E695E5332}"/>
              </a:ext>
            </a:extLst>
          </p:cNvPr>
          <p:cNvSpPr txBox="1"/>
          <p:nvPr/>
        </p:nvSpPr>
        <p:spPr>
          <a:xfrm>
            <a:off x="10611215" y="1649494"/>
            <a:ext cx="319318" cy="369332"/>
          </a:xfrm>
          <a:prstGeom prst="rect">
            <a:avLst/>
          </a:prstGeom>
          <a:noFill/>
        </p:spPr>
        <p:txBody>
          <a:bodyPr wrap="none" rtlCol="0">
            <a:spAutoFit/>
          </a:bodyPr>
          <a:lstStyle/>
          <a:p>
            <a:r>
              <a:rPr lang="en-US" dirty="0"/>
              <a:t>0</a:t>
            </a:r>
          </a:p>
        </p:txBody>
      </p:sp>
      <p:sp>
        <p:nvSpPr>
          <p:cNvPr id="111" name="TextBox 110">
            <a:extLst>
              <a:ext uri="{FF2B5EF4-FFF2-40B4-BE49-F238E27FC236}">
                <a16:creationId xmlns:a16="http://schemas.microsoft.com/office/drawing/2014/main" id="{8E9FE241-C4BC-4DF4-9B35-5E347E651747}"/>
              </a:ext>
            </a:extLst>
          </p:cNvPr>
          <p:cNvSpPr txBox="1"/>
          <p:nvPr/>
        </p:nvSpPr>
        <p:spPr>
          <a:xfrm>
            <a:off x="2473260" y="4922034"/>
            <a:ext cx="319318" cy="369332"/>
          </a:xfrm>
          <a:prstGeom prst="rect">
            <a:avLst/>
          </a:prstGeom>
          <a:noFill/>
        </p:spPr>
        <p:txBody>
          <a:bodyPr wrap="none" rtlCol="0">
            <a:spAutoFit/>
          </a:bodyPr>
          <a:lstStyle/>
          <a:p>
            <a:r>
              <a:rPr lang="en-US" dirty="0"/>
              <a:t>0</a:t>
            </a:r>
          </a:p>
        </p:txBody>
      </p:sp>
      <p:sp>
        <p:nvSpPr>
          <p:cNvPr id="113" name="TextBox 112">
            <a:extLst>
              <a:ext uri="{FF2B5EF4-FFF2-40B4-BE49-F238E27FC236}">
                <a16:creationId xmlns:a16="http://schemas.microsoft.com/office/drawing/2014/main" id="{6A4E32D2-E74E-4106-8488-F6D3238BEA26}"/>
              </a:ext>
            </a:extLst>
          </p:cNvPr>
          <p:cNvSpPr txBox="1"/>
          <p:nvPr/>
        </p:nvSpPr>
        <p:spPr>
          <a:xfrm>
            <a:off x="3733058" y="5696425"/>
            <a:ext cx="319318" cy="369332"/>
          </a:xfrm>
          <a:prstGeom prst="rect">
            <a:avLst/>
          </a:prstGeom>
          <a:noFill/>
        </p:spPr>
        <p:txBody>
          <a:bodyPr wrap="none" rtlCol="0">
            <a:spAutoFit/>
          </a:bodyPr>
          <a:lstStyle/>
          <a:p>
            <a:r>
              <a:rPr lang="en-US" dirty="0"/>
              <a:t>0</a:t>
            </a:r>
          </a:p>
        </p:txBody>
      </p:sp>
      <p:sp>
        <p:nvSpPr>
          <p:cNvPr id="114" name="TextBox 113">
            <a:extLst>
              <a:ext uri="{FF2B5EF4-FFF2-40B4-BE49-F238E27FC236}">
                <a16:creationId xmlns:a16="http://schemas.microsoft.com/office/drawing/2014/main" id="{975A0ED1-BB95-44D7-9393-6F32F4971F3A}"/>
              </a:ext>
            </a:extLst>
          </p:cNvPr>
          <p:cNvSpPr txBox="1"/>
          <p:nvPr/>
        </p:nvSpPr>
        <p:spPr>
          <a:xfrm>
            <a:off x="4586379" y="5732028"/>
            <a:ext cx="319318" cy="369332"/>
          </a:xfrm>
          <a:prstGeom prst="rect">
            <a:avLst/>
          </a:prstGeom>
          <a:noFill/>
        </p:spPr>
        <p:txBody>
          <a:bodyPr wrap="none" rtlCol="0">
            <a:spAutoFit/>
          </a:bodyPr>
          <a:lstStyle/>
          <a:p>
            <a:r>
              <a:rPr lang="en-US" dirty="0"/>
              <a:t>0</a:t>
            </a:r>
          </a:p>
        </p:txBody>
      </p:sp>
      <p:sp>
        <p:nvSpPr>
          <p:cNvPr id="115" name="TextBox 114">
            <a:extLst>
              <a:ext uri="{FF2B5EF4-FFF2-40B4-BE49-F238E27FC236}">
                <a16:creationId xmlns:a16="http://schemas.microsoft.com/office/drawing/2014/main" id="{8CD492CD-247F-488D-910B-132312FB742A}"/>
              </a:ext>
            </a:extLst>
          </p:cNvPr>
          <p:cNvSpPr txBox="1"/>
          <p:nvPr/>
        </p:nvSpPr>
        <p:spPr>
          <a:xfrm>
            <a:off x="5070300" y="4867071"/>
            <a:ext cx="319318" cy="369332"/>
          </a:xfrm>
          <a:prstGeom prst="rect">
            <a:avLst/>
          </a:prstGeom>
          <a:noFill/>
        </p:spPr>
        <p:txBody>
          <a:bodyPr wrap="none" rtlCol="0">
            <a:spAutoFit/>
          </a:bodyPr>
          <a:lstStyle/>
          <a:p>
            <a:r>
              <a:rPr lang="en-US" dirty="0"/>
              <a:t>0</a:t>
            </a:r>
          </a:p>
        </p:txBody>
      </p:sp>
      <p:sp>
        <p:nvSpPr>
          <p:cNvPr id="116" name="TextBox 115">
            <a:extLst>
              <a:ext uri="{FF2B5EF4-FFF2-40B4-BE49-F238E27FC236}">
                <a16:creationId xmlns:a16="http://schemas.microsoft.com/office/drawing/2014/main" id="{8801B032-E680-456B-9392-21831B2FAB03}"/>
              </a:ext>
            </a:extLst>
          </p:cNvPr>
          <p:cNvSpPr txBox="1"/>
          <p:nvPr/>
        </p:nvSpPr>
        <p:spPr>
          <a:xfrm>
            <a:off x="6130036" y="5666574"/>
            <a:ext cx="319318" cy="369332"/>
          </a:xfrm>
          <a:prstGeom prst="rect">
            <a:avLst/>
          </a:prstGeom>
          <a:noFill/>
        </p:spPr>
        <p:txBody>
          <a:bodyPr wrap="none" rtlCol="0">
            <a:spAutoFit/>
          </a:bodyPr>
          <a:lstStyle/>
          <a:p>
            <a:r>
              <a:rPr lang="en-US" dirty="0"/>
              <a:t>0</a:t>
            </a:r>
          </a:p>
        </p:txBody>
      </p:sp>
      <p:sp>
        <p:nvSpPr>
          <p:cNvPr id="117" name="TextBox 116">
            <a:extLst>
              <a:ext uri="{FF2B5EF4-FFF2-40B4-BE49-F238E27FC236}">
                <a16:creationId xmlns:a16="http://schemas.microsoft.com/office/drawing/2014/main" id="{0B3A2CEF-708E-4C73-A8DD-EF05B6C41920}"/>
              </a:ext>
            </a:extLst>
          </p:cNvPr>
          <p:cNvSpPr txBox="1"/>
          <p:nvPr/>
        </p:nvSpPr>
        <p:spPr>
          <a:xfrm>
            <a:off x="3883905" y="864838"/>
            <a:ext cx="319318" cy="369332"/>
          </a:xfrm>
          <a:prstGeom prst="rect">
            <a:avLst/>
          </a:prstGeom>
          <a:noFill/>
        </p:spPr>
        <p:txBody>
          <a:bodyPr wrap="none" rtlCol="0">
            <a:spAutoFit/>
          </a:bodyPr>
          <a:lstStyle/>
          <a:p>
            <a:r>
              <a:rPr lang="en-US" dirty="0"/>
              <a:t>2</a:t>
            </a:r>
          </a:p>
        </p:txBody>
      </p:sp>
      <p:sp>
        <p:nvSpPr>
          <p:cNvPr id="118" name="TextBox 117">
            <a:extLst>
              <a:ext uri="{FF2B5EF4-FFF2-40B4-BE49-F238E27FC236}">
                <a16:creationId xmlns:a16="http://schemas.microsoft.com/office/drawing/2014/main" id="{D0CA14DB-172B-4A06-A92F-0225F46FB17C}"/>
              </a:ext>
            </a:extLst>
          </p:cNvPr>
          <p:cNvSpPr txBox="1"/>
          <p:nvPr/>
        </p:nvSpPr>
        <p:spPr>
          <a:xfrm>
            <a:off x="8546462" y="5732028"/>
            <a:ext cx="319318" cy="369332"/>
          </a:xfrm>
          <a:prstGeom prst="rect">
            <a:avLst/>
          </a:prstGeom>
          <a:noFill/>
        </p:spPr>
        <p:txBody>
          <a:bodyPr wrap="none" rtlCol="0">
            <a:spAutoFit/>
          </a:bodyPr>
          <a:lstStyle/>
          <a:p>
            <a:r>
              <a:rPr lang="en-US" dirty="0"/>
              <a:t>0</a:t>
            </a:r>
          </a:p>
        </p:txBody>
      </p:sp>
      <p:sp>
        <p:nvSpPr>
          <p:cNvPr id="119" name="TextBox 118">
            <a:extLst>
              <a:ext uri="{FF2B5EF4-FFF2-40B4-BE49-F238E27FC236}">
                <a16:creationId xmlns:a16="http://schemas.microsoft.com/office/drawing/2014/main" id="{D6E4F4A0-8089-49F1-B1BA-155D651DA11B}"/>
              </a:ext>
            </a:extLst>
          </p:cNvPr>
          <p:cNvSpPr txBox="1"/>
          <p:nvPr/>
        </p:nvSpPr>
        <p:spPr>
          <a:xfrm>
            <a:off x="9730299" y="5582087"/>
            <a:ext cx="319318" cy="369332"/>
          </a:xfrm>
          <a:prstGeom prst="rect">
            <a:avLst/>
          </a:prstGeom>
          <a:noFill/>
        </p:spPr>
        <p:txBody>
          <a:bodyPr wrap="none" rtlCol="0">
            <a:spAutoFit/>
          </a:bodyPr>
          <a:lstStyle/>
          <a:p>
            <a:r>
              <a:rPr lang="en-US" dirty="0"/>
              <a:t>0</a:t>
            </a:r>
          </a:p>
        </p:txBody>
      </p:sp>
      <p:sp>
        <p:nvSpPr>
          <p:cNvPr id="121" name="TextBox 120">
            <a:extLst>
              <a:ext uri="{FF2B5EF4-FFF2-40B4-BE49-F238E27FC236}">
                <a16:creationId xmlns:a16="http://schemas.microsoft.com/office/drawing/2014/main" id="{2AB86216-5CE3-4387-8DEE-5B0DC2CC4135}"/>
              </a:ext>
            </a:extLst>
          </p:cNvPr>
          <p:cNvSpPr txBox="1"/>
          <p:nvPr/>
        </p:nvSpPr>
        <p:spPr>
          <a:xfrm>
            <a:off x="7230965" y="859181"/>
            <a:ext cx="319318" cy="369332"/>
          </a:xfrm>
          <a:prstGeom prst="rect">
            <a:avLst/>
          </a:prstGeom>
          <a:noFill/>
        </p:spPr>
        <p:txBody>
          <a:bodyPr wrap="none" rtlCol="0">
            <a:spAutoFit/>
          </a:bodyPr>
          <a:lstStyle/>
          <a:p>
            <a:r>
              <a:rPr lang="en-US" dirty="0"/>
              <a:t>2</a:t>
            </a:r>
          </a:p>
        </p:txBody>
      </p:sp>
      <p:sp>
        <p:nvSpPr>
          <p:cNvPr id="122" name="TextBox 121">
            <a:extLst>
              <a:ext uri="{FF2B5EF4-FFF2-40B4-BE49-F238E27FC236}">
                <a16:creationId xmlns:a16="http://schemas.microsoft.com/office/drawing/2014/main" id="{36EAD3B9-DA9F-4775-89B2-9BB2FA59FC46}"/>
              </a:ext>
            </a:extLst>
          </p:cNvPr>
          <p:cNvSpPr txBox="1"/>
          <p:nvPr/>
        </p:nvSpPr>
        <p:spPr>
          <a:xfrm>
            <a:off x="10016828" y="863495"/>
            <a:ext cx="319318" cy="369332"/>
          </a:xfrm>
          <a:prstGeom prst="rect">
            <a:avLst/>
          </a:prstGeom>
          <a:noFill/>
        </p:spPr>
        <p:txBody>
          <a:bodyPr wrap="none" rtlCol="0">
            <a:spAutoFit/>
          </a:bodyPr>
          <a:lstStyle/>
          <a:p>
            <a:r>
              <a:rPr lang="en-US" dirty="0"/>
              <a:t>2</a:t>
            </a:r>
          </a:p>
        </p:txBody>
      </p:sp>
      <p:sp>
        <p:nvSpPr>
          <p:cNvPr id="123" name="TextBox 122">
            <a:extLst>
              <a:ext uri="{FF2B5EF4-FFF2-40B4-BE49-F238E27FC236}">
                <a16:creationId xmlns:a16="http://schemas.microsoft.com/office/drawing/2014/main" id="{D9285CC4-21BE-4544-A887-58DCF6CA2F8E}"/>
              </a:ext>
            </a:extLst>
          </p:cNvPr>
          <p:cNvSpPr txBox="1"/>
          <p:nvPr/>
        </p:nvSpPr>
        <p:spPr>
          <a:xfrm>
            <a:off x="1473607" y="3402630"/>
            <a:ext cx="319318" cy="369332"/>
          </a:xfrm>
          <a:prstGeom prst="rect">
            <a:avLst/>
          </a:prstGeom>
          <a:no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E9F4FF5E-3F37-407C-921D-2C836DD9ED30}"/>
              </a:ext>
            </a:extLst>
          </p:cNvPr>
          <p:cNvSpPr txBox="1"/>
          <p:nvPr/>
        </p:nvSpPr>
        <p:spPr>
          <a:xfrm>
            <a:off x="3862224" y="3422394"/>
            <a:ext cx="319318" cy="369332"/>
          </a:xfrm>
          <a:prstGeom prst="rect">
            <a:avLst/>
          </a:prstGeom>
          <a:noFill/>
        </p:spPr>
        <p:txBody>
          <a:bodyPr wrap="none" rtlCol="0">
            <a:spAutoFit/>
          </a:bodyPr>
          <a:lstStyle/>
          <a:p>
            <a:r>
              <a:rPr lang="en-US" dirty="0"/>
              <a:t>3</a:t>
            </a:r>
          </a:p>
        </p:txBody>
      </p:sp>
      <p:sp>
        <p:nvSpPr>
          <p:cNvPr id="125" name="TextBox 124">
            <a:extLst>
              <a:ext uri="{FF2B5EF4-FFF2-40B4-BE49-F238E27FC236}">
                <a16:creationId xmlns:a16="http://schemas.microsoft.com/office/drawing/2014/main" id="{1F831F1C-60BE-4F84-9426-563EC5122696}"/>
              </a:ext>
            </a:extLst>
          </p:cNvPr>
          <p:cNvSpPr txBox="1"/>
          <p:nvPr/>
        </p:nvSpPr>
        <p:spPr>
          <a:xfrm>
            <a:off x="4579626" y="4125966"/>
            <a:ext cx="319318" cy="369332"/>
          </a:xfrm>
          <a:prstGeom prst="rect">
            <a:avLst/>
          </a:prstGeom>
          <a:no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7E504056-550D-4BF9-9CFF-909265739CCB}"/>
              </a:ext>
            </a:extLst>
          </p:cNvPr>
          <p:cNvSpPr txBox="1"/>
          <p:nvPr/>
        </p:nvSpPr>
        <p:spPr>
          <a:xfrm>
            <a:off x="6847344" y="4036778"/>
            <a:ext cx="319318" cy="369332"/>
          </a:xfrm>
          <a:prstGeom prst="rect">
            <a:avLst/>
          </a:prstGeom>
          <a:noFill/>
        </p:spPr>
        <p:txBody>
          <a:bodyPr wrap="none" rtlCol="0">
            <a:spAutoFit/>
          </a:bodyPr>
          <a:lstStyle/>
          <a:p>
            <a:r>
              <a:rPr lang="en-US" dirty="0"/>
              <a:t>2</a:t>
            </a:r>
          </a:p>
        </p:txBody>
      </p:sp>
      <p:sp>
        <p:nvSpPr>
          <p:cNvPr id="127" name="TextBox 126">
            <a:extLst>
              <a:ext uri="{FF2B5EF4-FFF2-40B4-BE49-F238E27FC236}">
                <a16:creationId xmlns:a16="http://schemas.microsoft.com/office/drawing/2014/main" id="{C84A01DB-2963-4335-B609-C260877AEC52}"/>
              </a:ext>
            </a:extLst>
          </p:cNvPr>
          <p:cNvSpPr txBox="1"/>
          <p:nvPr/>
        </p:nvSpPr>
        <p:spPr>
          <a:xfrm>
            <a:off x="7936235" y="4075051"/>
            <a:ext cx="319318" cy="369332"/>
          </a:xfrm>
          <a:prstGeom prst="rect">
            <a:avLst/>
          </a:prstGeom>
          <a:noFill/>
        </p:spPr>
        <p:txBody>
          <a:bodyPr wrap="none" rtlCol="0">
            <a:spAutoFit/>
          </a:bodyPr>
          <a:lstStyle/>
          <a:p>
            <a:r>
              <a:rPr lang="en-US" dirty="0"/>
              <a:t>2</a:t>
            </a:r>
          </a:p>
        </p:txBody>
      </p:sp>
      <p:sp>
        <p:nvSpPr>
          <p:cNvPr id="128" name="TextBox 127">
            <a:extLst>
              <a:ext uri="{FF2B5EF4-FFF2-40B4-BE49-F238E27FC236}">
                <a16:creationId xmlns:a16="http://schemas.microsoft.com/office/drawing/2014/main" id="{D0B11C2C-67C1-4B44-BED0-7367A8D7B330}"/>
              </a:ext>
            </a:extLst>
          </p:cNvPr>
          <p:cNvSpPr txBox="1"/>
          <p:nvPr/>
        </p:nvSpPr>
        <p:spPr>
          <a:xfrm>
            <a:off x="9483157" y="3998703"/>
            <a:ext cx="319318" cy="369332"/>
          </a:xfrm>
          <a:prstGeom prst="rect">
            <a:avLst/>
          </a:prstGeom>
          <a:noFill/>
        </p:spPr>
        <p:txBody>
          <a:bodyPr wrap="none" rtlCol="0">
            <a:spAutoFit/>
          </a:bodyPr>
          <a:lstStyle/>
          <a:p>
            <a:r>
              <a:rPr lang="en-US" dirty="0"/>
              <a:t>2</a:t>
            </a:r>
          </a:p>
        </p:txBody>
      </p:sp>
      <p:sp>
        <p:nvSpPr>
          <p:cNvPr id="130" name="TextBox 129">
            <a:extLst>
              <a:ext uri="{FF2B5EF4-FFF2-40B4-BE49-F238E27FC236}">
                <a16:creationId xmlns:a16="http://schemas.microsoft.com/office/drawing/2014/main" id="{0D83588B-C54F-4FC8-BF99-A59D2983FAF3}"/>
              </a:ext>
            </a:extLst>
          </p:cNvPr>
          <p:cNvSpPr txBox="1"/>
          <p:nvPr/>
        </p:nvSpPr>
        <p:spPr>
          <a:xfrm>
            <a:off x="7357757" y="3399674"/>
            <a:ext cx="319318" cy="369332"/>
          </a:xfrm>
          <a:prstGeom prst="rect">
            <a:avLst/>
          </a:prstGeom>
          <a:noFill/>
        </p:spPr>
        <p:txBody>
          <a:bodyPr wrap="none" rtlCol="0">
            <a:spAutoFit/>
          </a:bodyPr>
          <a:lstStyle/>
          <a:p>
            <a:r>
              <a:rPr lang="en-US" dirty="0"/>
              <a:t>3</a:t>
            </a:r>
          </a:p>
        </p:txBody>
      </p:sp>
      <p:sp>
        <p:nvSpPr>
          <p:cNvPr id="131" name="TextBox 130">
            <a:extLst>
              <a:ext uri="{FF2B5EF4-FFF2-40B4-BE49-F238E27FC236}">
                <a16:creationId xmlns:a16="http://schemas.microsoft.com/office/drawing/2014/main" id="{33CF8674-12BF-401E-8731-CF4BD0A1E984}"/>
              </a:ext>
            </a:extLst>
          </p:cNvPr>
          <p:cNvSpPr txBox="1"/>
          <p:nvPr/>
        </p:nvSpPr>
        <p:spPr>
          <a:xfrm>
            <a:off x="10291897" y="3402373"/>
            <a:ext cx="319318" cy="369332"/>
          </a:xfrm>
          <a:prstGeom prst="rect">
            <a:avLst/>
          </a:prstGeom>
          <a:noFill/>
        </p:spPr>
        <p:txBody>
          <a:bodyPr wrap="none" rtlCol="0">
            <a:spAutoFit/>
          </a:bodyPr>
          <a:lstStyle/>
          <a:p>
            <a:r>
              <a:rPr lang="en-US" dirty="0"/>
              <a:t>3</a:t>
            </a:r>
          </a:p>
        </p:txBody>
      </p:sp>
      <p:sp>
        <p:nvSpPr>
          <p:cNvPr id="120" name="TextBox 119">
            <a:extLst>
              <a:ext uri="{FF2B5EF4-FFF2-40B4-BE49-F238E27FC236}">
                <a16:creationId xmlns:a16="http://schemas.microsoft.com/office/drawing/2014/main" id="{DB885C62-7A18-4346-8EF5-C75D98A84AF7}"/>
              </a:ext>
            </a:extLst>
          </p:cNvPr>
          <p:cNvSpPr txBox="1"/>
          <p:nvPr/>
        </p:nvSpPr>
        <p:spPr>
          <a:xfrm>
            <a:off x="1390532" y="1660086"/>
            <a:ext cx="319318" cy="369332"/>
          </a:xfrm>
          <a:prstGeom prst="rect">
            <a:avLst/>
          </a:prstGeom>
          <a:noFill/>
        </p:spPr>
        <p:txBody>
          <a:bodyPr wrap="none" rtlCol="0">
            <a:spAutoFit/>
          </a:bodyPr>
          <a:lstStyle/>
          <a:p>
            <a:r>
              <a:rPr lang="en-US" b="1" dirty="0"/>
              <a:t>0</a:t>
            </a:r>
          </a:p>
        </p:txBody>
      </p:sp>
      <p:sp>
        <p:nvSpPr>
          <p:cNvPr id="129" name="TextBox 128">
            <a:extLst>
              <a:ext uri="{FF2B5EF4-FFF2-40B4-BE49-F238E27FC236}">
                <a16:creationId xmlns:a16="http://schemas.microsoft.com/office/drawing/2014/main" id="{0F6181E7-E3FA-4557-B2C8-F8506330296E}"/>
              </a:ext>
            </a:extLst>
          </p:cNvPr>
          <p:cNvSpPr txBox="1"/>
          <p:nvPr/>
        </p:nvSpPr>
        <p:spPr>
          <a:xfrm>
            <a:off x="2606504" y="1681246"/>
            <a:ext cx="319318" cy="369332"/>
          </a:xfrm>
          <a:prstGeom prst="rect">
            <a:avLst/>
          </a:prstGeom>
          <a:noFill/>
        </p:spPr>
        <p:txBody>
          <a:bodyPr wrap="none" rtlCol="0">
            <a:spAutoFit/>
          </a:bodyPr>
          <a:lstStyle/>
          <a:p>
            <a:r>
              <a:rPr lang="en-US" b="1" dirty="0"/>
              <a:t>0</a:t>
            </a:r>
          </a:p>
        </p:txBody>
      </p:sp>
      <p:sp>
        <p:nvSpPr>
          <p:cNvPr id="132" name="TextBox 131">
            <a:extLst>
              <a:ext uri="{FF2B5EF4-FFF2-40B4-BE49-F238E27FC236}">
                <a16:creationId xmlns:a16="http://schemas.microsoft.com/office/drawing/2014/main" id="{F865B39B-1127-4F15-B9EF-18068AF84E79}"/>
              </a:ext>
            </a:extLst>
          </p:cNvPr>
          <p:cNvSpPr txBox="1"/>
          <p:nvPr/>
        </p:nvSpPr>
        <p:spPr>
          <a:xfrm>
            <a:off x="1998865" y="880346"/>
            <a:ext cx="319318" cy="369332"/>
          </a:xfrm>
          <a:prstGeom prst="rect">
            <a:avLst/>
          </a:prstGeom>
          <a:noFill/>
        </p:spPr>
        <p:txBody>
          <a:bodyPr wrap="none" rtlCol="0">
            <a:spAutoFit/>
          </a:bodyPr>
          <a:lstStyle/>
          <a:p>
            <a:r>
              <a:rPr lang="en-US" b="1" dirty="0"/>
              <a:t>0</a:t>
            </a:r>
          </a:p>
        </p:txBody>
      </p:sp>
      <p:sp>
        <p:nvSpPr>
          <p:cNvPr id="133" name="TextBox 132">
            <a:extLst>
              <a:ext uri="{FF2B5EF4-FFF2-40B4-BE49-F238E27FC236}">
                <a16:creationId xmlns:a16="http://schemas.microsoft.com/office/drawing/2014/main" id="{19974B2F-2922-45EE-A68E-55CD7FBF14E6}"/>
              </a:ext>
            </a:extLst>
          </p:cNvPr>
          <p:cNvSpPr txBox="1"/>
          <p:nvPr/>
        </p:nvSpPr>
        <p:spPr>
          <a:xfrm>
            <a:off x="3576059" y="2428637"/>
            <a:ext cx="319318" cy="369332"/>
          </a:xfrm>
          <a:prstGeom prst="rect">
            <a:avLst/>
          </a:prstGeom>
          <a:noFill/>
        </p:spPr>
        <p:txBody>
          <a:bodyPr wrap="none" rtlCol="0">
            <a:spAutoFit/>
          </a:bodyPr>
          <a:lstStyle/>
          <a:p>
            <a:r>
              <a:rPr lang="en-US" b="1" dirty="0"/>
              <a:t>0</a:t>
            </a:r>
          </a:p>
        </p:txBody>
      </p:sp>
      <p:sp>
        <p:nvSpPr>
          <p:cNvPr id="134" name="TextBox 133">
            <a:extLst>
              <a:ext uri="{FF2B5EF4-FFF2-40B4-BE49-F238E27FC236}">
                <a16:creationId xmlns:a16="http://schemas.microsoft.com/office/drawing/2014/main" id="{96957F5C-D88F-493C-9022-7E8CF39CF0C0}"/>
              </a:ext>
            </a:extLst>
          </p:cNvPr>
          <p:cNvSpPr txBox="1"/>
          <p:nvPr/>
        </p:nvSpPr>
        <p:spPr>
          <a:xfrm>
            <a:off x="4652849" y="2383991"/>
            <a:ext cx="319318" cy="369332"/>
          </a:xfrm>
          <a:prstGeom prst="rect">
            <a:avLst/>
          </a:prstGeom>
          <a:noFill/>
        </p:spPr>
        <p:txBody>
          <a:bodyPr wrap="none" rtlCol="0">
            <a:spAutoFit/>
          </a:bodyPr>
          <a:lstStyle/>
          <a:p>
            <a:r>
              <a:rPr lang="en-US" b="1" dirty="0"/>
              <a:t>0</a:t>
            </a:r>
          </a:p>
        </p:txBody>
      </p:sp>
      <p:sp>
        <p:nvSpPr>
          <p:cNvPr id="135" name="TextBox 134">
            <a:extLst>
              <a:ext uri="{FF2B5EF4-FFF2-40B4-BE49-F238E27FC236}">
                <a16:creationId xmlns:a16="http://schemas.microsoft.com/office/drawing/2014/main" id="{21694C06-96CC-495A-889A-3508AC7096F9}"/>
              </a:ext>
            </a:extLst>
          </p:cNvPr>
          <p:cNvSpPr txBox="1"/>
          <p:nvPr/>
        </p:nvSpPr>
        <p:spPr>
          <a:xfrm>
            <a:off x="10281983" y="2366913"/>
            <a:ext cx="319318" cy="369332"/>
          </a:xfrm>
          <a:prstGeom prst="rect">
            <a:avLst/>
          </a:prstGeom>
          <a:noFill/>
        </p:spPr>
        <p:txBody>
          <a:bodyPr wrap="none" rtlCol="0">
            <a:spAutoFit/>
          </a:bodyPr>
          <a:lstStyle/>
          <a:p>
            <a:r>
              <a:rPr lang="en-US" b="1" dirty="0"/>
              <a:t>0</a:t>
            </a:r>
          </a:p>
        </p:txBody>
      </p:sp>
      <p:sp>
        <p:nvSpPr>
          <p:cNvPr id="136" name="TextBox 135">
            <a:extLst>
              <a:ext uri="{FF2B5EF4-FFF2-40B4-BE49-F238E27FC236}">
                <a16:creationId xmlns:a16="http://schemas.microsoft.com/office/drawing/2014/main" id="{247D05A2-9306-4D08-87A3-2BE868089BC7}"/>
              </a:ext>
            </a:extLst>
          </p:cNvPr>
          <p:cNvSpPr txBox="1"/>
          <p:nvPr/>
        </p:nvSpPr>
        <p:spPr>
          <a:xfrm>
            <a:off x="5525708" y="2351603"/>
            <a:ext cx="319318" cy="369332"/>
          </a:xfrm>
          <a:prstGeom prst="rect">
            <a:avLst/>
          </a:prstGeom>
          <a:noFill/>
        </p:spPr>
        <p:txBody>
          <a:bodyPr wrap="none" rtlCol="0">
            <a:spAutoFit/>
          </a:bodyPr>
          <a:lstStyle/>
          <a:p>
            <a:r>
              <a:rPr lang="en-US" b="1" dirty="0"/>
              <a:t>0</a:t>
            </a:r>
          </a:p>
        </p:txBody>
      </p:sp>
      <p:sp>
        <p:nvSpPr>
          <p:cNvPr id="137" name="TextBox 136">
            <a:extLst>
              <a:ext uri="{FF2B5EF4-FFF2-40B4-BE49-F238E27FC236}">
                <a16:creationId xmlns:a16="http://schemas.microsoft.com/office/drawing/2014/main" id="{2D6FEC94-AF8D-40FB-9AE6-52698FF88CCD}"/>
              </a:ext>
            </a:extLst>
          </p:cNvPr>
          <p:cNvSpPr txBox="1"/>
          <p:nvPr/>
        </p:nvSpPr>
        <p:spPr>
          <a:xfrm>
            <a:off x="6847836" y="2351603"/>
            <a:ext cx="319318" cy="369332"/>
          </a:xfrm>
          <a:prstGeom prst="rect">
            <a:avLst/>
          </a:prstGeom>
          <a:noFill/>
        </p:spPr>
        <p:txBody>
          <a:bodyPr wrap="none" rtlCol="0">
            <a:spAutoFit/>
          </a:bodyPr>
          <a:lstStyle/>
          <a:p>
            <a:r>
              <a:rPr lang="en-US" b="1" dirty="0"/>
              <a:t>0</a:t>
            </a:r>
          </a:p>
        </p:txBody>
      </p:sp>
      <p:sp>
        <p:nvSpPr>
          <p:cNvPr id="138" name="TextBox 137">
            <a:extLst>
              <a:ext uri="{FF2B5EF4-FFF2-40B4-BE49-F238E27FC236}">
                <a16:creationId xmlns:a16="http://schemas.microsoft.com/office/drawing/2014/main" id="{62352B84-D2A2-426E-9021-A72C3CFCD012}"/>
              </a:ext>
            </a:extLst>
          </p:cNvPr>
          <p:cNvSpPr txBox="1"/>
          <p:nvPr/>
        </p:nvSpPr>
        <p:spPr>
          <a:xfrm>
            <a:off x="5035004" y="1596617"/>
            <a:ext cx="319318" cy="369332"/>
          </a:xfrm>
          <a:prstGeom prst="rect">
            <a:avLst/>
          </a:prstGeom>
          <a:noFill/>
        </p:spPr>
        <p:txBody>
          <a:bodyPr wrap="none" rtlCol="0">
            <a:spAutoFit/>
          </a:bodyPr>
          <a:lstStyle/>
          <a:p>
            <a:r>
              <a:rPr lang="en-US" b="1" dirty="0"/>
              <a:t>0</a:t>
            </a:r>
          </a:p>
        </p:txBody>
      </p:sp>
      <p:sp>
        <p:nvSpPr>
          <p:cNvPr id="139" name="TextBox 138">
            <a:extLst>
              <a:ext uri="{FF2B5EF4-FFF2-40B4-BE49-F238E27FC236}">
                <a16:creationId xmlns:a16="http://schemas.microsoft.com/office/drawing/2014/main" id="{F3FF8D8D-EFEB-4063-8438-6FF849467CE5}"/>
              </a:ext>
            </a:extLst>
          </p:cNvPr>
          <p:cNvSpPr txBox="1"/>
          <p:nvPr/>
        </p:nvSpPr>
        <p:spPr>
          <a:xfrm>
            <a:off x="4473880" y="859181"/>
            <a:ext cx="319318" cy="369332"/>
          </a:xfrm>
          <a:prstGeom prst="rect">
            <a:avLst/>
          </a:prstGeom>
          <a:noFill/>
        </p:spPr>
        <p:txBody>
          <a:bodyPr wrap="none" rtlCol="0">
            <a:spAutoFit/>
          </a:bodyPr>
          <a:lstStyle/>
          <a:p>
            <a:r>
              <a:rPr lang="en-US" b="1" dirty="0"/>
              <a:t>0</a:t>
            </a:r>
          </a:p>
        </p:txBody>
      </p:sp>
      <p:sp>
        <p:nvSpPr>
          <p:cNvPr id="140" name="TextBox 139">
            <a:extLst>
              <a:ext uri="{FF2B5EF4-FFF2-40B4-BE49-F238E27FC236}">
                <a16:creationId xmlns:a16="http://schemas.microsoft.com/office/drawing/2014/main" id="{9B4EA9C6-9104-47D5-B2D7-D6F2EDFC08E5}"/>
              </a:ext>
            </a:extLst>
          </p:cNvPr>
          <p:cNvSpPr txBox="1"/>
          <p:nvPr/>
        </p:nvSpPr>
        <p:spPr>
          <a:xfrm>
            <a:off x="8041391" y="2376261"/>
            <a:ext cx="319318" cy="369332"/>
          </a:xfrm>
          <a:prstGeom prst="rect">
            <a:avLst/>
          </a:prstGeom>
          <a:noFill/>
        </p:spPr>
        <p:txBody>
          <a:bodyPr wrap="none" rtlCol="0">
            <a:spAutoFit/>
          </a:bodyPr>
          <a:lstStyle/>
          <a:p>
            <a:r>
              <a:rPr lang="en-US" b="1" dirty="0"/>
              <a:t>0</a:t>
            </a:r>
          </a:p>
        </p:txBody>
      </p:sp>
      <p:sp>
        <p:nvSpPr>
          <p:cNvPr id="141" name="TextBox 140">
            <a:extLst>
              <a:ext uri="{FF2B5EF4-FFF2-40B4-BE49-F238E27FC236}">
                <a16:creationId xmlns:a16="http://schemas.microsoft.com/office/drawing/2014/main" id="{A310B787-70B7-4F99-93F0-3D67E27E37B1}"/>
              </a:ext>
            </a:extLst>
          </p:cNvPr>
          <p:cNvSpPr txBox="1"/>
          <p:nvPr/>
        </p:nvSpPr>
        <p:spPr>
          <a:xfrm>
            <a:off x="7832292" y="883600"/>
            <a:ext cx="319318" cy="369332"/>
          </a:xfrm>
          <a:prstGeom prst="rect">
            <a:avLst/>
          </a:prstGeom>
          <a:noFill/>
        </p:spPr>
        <p:txBody>
          <a:bodyPr wrap="none" rtlCol="0">
            <a:spAutoFit/>
          </a:bodyPr>
          <a:lstStyle/>
          <a:p>
            <a:r>
              <a:rPr lang="en-US" b="1" dirty="0"/>
              <a:t>0</a:t>
            </a:r>
          </a:p>
        </p:txBody>
      </p:sp>
      <p:sp>
        <p:nvSpPr>
          <p:cNvPr id="142" name="TextBox 141">
            <a:extLst>
              <a:ext uri="{FF2B5EF4-FFF2-40B4-BE49-F238E27FC236}">
                <a16:creationId xmlns:a16="http://schemas.microsoft.com/office/drawing/2014/main" id="{46CDCAF9-4F29-46B9-9FD5-E5C9E3654842}"/>
              </a:ext>
            </a:extLst>
          </p:cNvPr>
          <p:cNvSpPr txBox="1"/>
          <p:nvPr/>
        </p:nvSpPr>
        <p:spPr>
          <a:xfrm>
            <a:off x="11175445" y="1613260"/>
            <a:ext cx="319318" cy="369332"/>
          </a:xfrm>
          <a:prstGeom prst="rect">
            <a:avLst/>
          </a:prstGeom>
          <a:noFill/>
        </p:spPr>
        <p:txBody>
          <a:bodyPr wrap="none" rtlCol="0">
            <a:spAutoFit/>
          </a:bodyPr>
          <a:lstStyle/>
          <a:p>
            <a:r>
              <a:rPr lang="en-US" b="1" dirty="0"/>
              <a:t>0</a:t>
            </a:r>
          </a:p>
        </p:txBody>
      </p:sp>
      <p:sp>
        <p:nvSpPr>
          <p:cNvPr id="143" name="TextBox 142">
            <a:extLst>
              <a:ext uri="{FF2B5EF4-FFF2-40B4-BE49-F238E27FC236}">
                <a16:creationId xmlns:a16="http://schemas.microsoft.com/office/drawing/2014/main" id="{C24F44D4-54DC-4D30-B1A3-967AD0579E88}"/>
              </a:ext>
            </a:extLst>
          </p:cNvPr>
          <p:cNvSpPr txBox="1"/>
          <p:nvPr/>
        </p:nvSpPr>
        <p:spPr>
          <a:xfrm>
            <a:off x="6668432" y="5696425"/>
            <a:ext cx="319318" cy="369332"/>
          </a:xfrm>
          <a:prstGeom prst="rect">
            <a:avLst/>
          </a:prstGeom>
          <a:noFill/>
        </p:spPr>
        <p:txBody>
          <a:bodyPr wrap="none" rtlCol="0">
            <a:spAutoFit/>
          </a:bodyPr>
          <a:lstStyle/>
          <a:p>
            <a:r>
              <a:rPr lang="en-US" b="1" dirty="0"/>
              <a:t>0</a:t>
            </a:r>
          </a:p>
        </p:txBody>
      </p:sp>
      <p:sp>
        <p:nvSpPr>
          <p:cNvPr id="144" name="TextBox 143">
            <a:extLst>
              <a:ext uri="{FF2B5EF4-FFF2-40B4-BE49-F238E27FC236}">
                <a16:creationId xmlns:a16="http://schemas.microsoft.com/office/drawing/2014/main" id="{E20FA02E-FE28-4A09-940B-92A55C774D1A}"/>
              </a:ext>
            </a:extLst>
          </p:cNvPr>
          <p:cNvSpPr txBox="1"/>
          <p:nvPr/>
        </p:nvSpPr>
        <p:spPr>
          <a:xfrm>
            <a:off x="4270177" y="5701883"/>
            <a:ext cx="319318" cy="369332"/>
          </a:xfrm>
          <a:prstGeom prst="rect">
            <a:avLst/>
          </a:prstGeom>
          <a:noFill/>
        </p:spPr>
        <p:txBody>
          <a:bodyPr wrap="none" rtlCol="0">
            <a:spAutoFit/>
          </a:bodyPr>
          <a:lstStyle/>
          <a:p>
            <a:r>
              <a:rPr lang="en-US" b="1" dirty="0"/>
              <a:t>0</a:t>
            </a:r>
          </a:p>
        </p:txBody>
      </p:sp>
      <p:sp>
        <p:nvSpPr>
          <p:cNvPr id="145" name="TextBox 144">
            <a:extLst>
              <a:ext uri="{FF2B5EF4-FFF2-40B4-BE49-F238E27FC236}">
                <a16:creationId xmlns:a16="http://schemas.microsoft.com/office/drawing/2014/main" id="{F47ACE20-66E4-4854-B4FE-EA6730E3DEE2}"/>
              </a:ext>
            </a:extLst>
          </p:cNvPr>
          <p:cNvSpPr txBox="1"/>
          <p:nvPr/>
        </p:nvSpPr>
        <p:spPr>
          <a:xfrm>
            <a:off x="9185198" y="5750029"/>
            <a:ext cx="319318" cy="369332"/>
          </a:xfrm>
          <a:prstGeom prst="rect">
            <a:avLst/>
          </a:prstGeom>
          <a:noFill/>
        </p:spPr>
        <p:txBody>
          <a:bodyPr wrap="none" rtlCol="0">
            <a:spAutoFit/>
          </a:bodyPr>
          <a:lstStyle/>
          <a:p>
            <a:r>
              <a:rPr lang="en-US" b="1" dirty="0"/>
              <a:t>0</a:t>
            </a:r>
          </a:p>
        </p:txBody>
      </p:sp>
      <p:sp>
        <p:nvSpPr>
          <p:cNvPr id="146" name="TextBox 145">
            <a:extLst>
              <a:ext uri="{FF2B5EF4-FFF2-40B4-BE49-F238E27FC236}">
                <a16:creationId xmlns:a16="http://schemas.microsoft.com/office/drawing/2014/main" id="{BD970C49-BCE8-44D7-8F9E-901B0B6452C8}"/>
              </a:ext>
            </a:extLst>
          </p:cNvPr>
          <p:cNvSpPr txBox="1"/>
          <p:nvPr/>
        </p:nvSpPr>
        <p:spPr>
          <a:xfrm>
            <a:off x="5092465" y="5738493"/>
            <a:ext cx="319318" cy="369332"/>
          </a:xfrm>
          <a:prstGeom prst="rect">
            <a:avLst/>
          </a:prstGeom>
          <a:noFill/>
        </p:spPr>
        <p:txBody>
          <a:bodyPr wrap="none" rtlCol="0">
            <a:spAutoFit/>
          </a:bodyPr>
          <a:lstStyle/>
          <a:p>
            <a:r>
              <a:rPr lang="en-US" b="1" dirty="0"/>
              <a:t>0</a:t>
            </a:r>
          </a:p>
        </p:txBody>
      </p:sp>
      <p:sp>
        <p:nvSpPr>
          <p:cNvPr id="147" name="TextBox 146">
            <a:extLst>
              <a:ext uri="{FF2B5EF4-FFF2-40B4-BE49-F238E27FC236}">
                <a16:creationId xmlns:a16="http://schemas.microsoft.com/office/drawing/2014/main" id="{3DE12E5F-B956-485F-B314-A34733289DBA}"/>
              </a:ext>
            </a:extLst>
          </p:cNvPr>
          <p:cNvSpPr txBox="1"/>
          <p:nvPr/>
        </p:nvSpPr>
        <p:spPr>
          <a:xfrm>
            <a:off x="3119318" y="4922034"/>
            <a:ext cx="319318" cy="369332"/>
          </a:xfrm>
          <a:prstGeom prst="rect">
            <a:avLst/>
          </a:prstGeom>
          <a:noFill/>
        </p:spPr>
        <p:txBody>
          <a:bodyPr wrap="none" rtlCol="0">
            <a:spAutoFit/>
          </a:bodyPr>
          <a:lstStyle/>
          <a:p>
            <a:r>
              <a:rPr lang="en-US" b="1" dirty="0"/>
              <a:t>0</a:t>
            </a:r>
          </a:p>
        </p:txBody>
      </p:sp>
      <p:sp>
        <p:nvSpPr>
          <p:cNvPr id="148" name="TextBox 147">
            <a:extLst>
              <a:ext uri="{FF2B5EF4-FFF2-40B4-BE49-F238E27FC236}">
                <a16:creationId xmlns:a16="http://schemas.microsoft.com/office/drawing/2014/main" id="{8D4E9B0E-4436-4CF9-948C-1524FC9219F5}"/>
              </a:ext>
            </a:extLst>
          </p:cNvPr>
          <p:cNvSpPr txBox="1"/>
          <p:nvPr/>
        </p:nvSpPr>
        <p:spPr>
          <a:xfrm>
            <a:off x="5645024" y="4906551"/>
            <a:ext cx="319318" cy="369332"/>
          </a:xfrm>
          <a:prstGeom prst="rect">
            <a:avLst/>
          </a:prstGeom>
          <a:noFill/>
        </p:spPr>
        <p:txBody>
          <a:bodyPr wrap="none" rtlCol="0">
            <a:spAutoFit/>
          </a:bodyPr>
          <a:lstStyle/>
          <a:p>
            <a:r>
              <a:rPr lang="en-US" b="1" dirty="0"/>
              <a:t>0</a:t>
            </a:r>
          </a:p>
        </p:txBody>
      </p:sp>
      <p:sp>
        <p:nvSpPr>
          <p:cNvPr id="149" name="TextBox 148">
            <a:extLst>
              <a:ext uri="{FF2B5EF4-FFF2-40B4-BE49-F238E27FC236}">
                <a16:creationId xmlns:a16="http://schemas.microsoft.com/office/drawing/2014/main" id="{C8F99935-02D1-41B7-B3B1-8EB242ADFC04}"/>
              </a:ext>
            </a:extLst>
          </p:cNvPr>
          <p:cNvSpPr txBox="1"/>
          <p:nvPr/>
        </p:nvSpPr>
        <p:spPr>
          <a:xfrm>
            <a:off x="7979140" y="3407672"/>
            <a:ext cx="319318" cy="369332"/>
          </a:xfrm>
          <a:prstGeom prst="rect">
            <a:avLst/>
          </a:prstGeom>
          <a:noFill/>
        </p:spPr>
        <p:txBody>
          <a:bodyPr wrap="none" rtlCol="0">
            <a:spAutoFit/>
          </a:bodyPr>
          <a:lstStyle/>
          <a:p>
            <a:r>
              <a:rPr lang="en-US" b="1" dirty="0"/>
              <a:t>0</a:t>
            </a:r>
          </a:p>
        </p:txBody>
      </p:sp>
      <p:sp>
        <p:nvSpPr>
          <p:cNvPr id="150" name="TextBox 149">
            <a:extLst>
              <a:ext uri="{FF2B5EF4-FFF2-40B4-BE49-F238E27FC236}">
                <a16:creationId xmlns:a16="http://schemas.microsoft.com/office/drawing/2014/main" id="{62D1F146-1E10-4BE7-A233-1452B37CEC15}"/>
              </a:ext>
            </a:extLst>
          </p:cNvPr>
          <p:cNvSpPr txBox="1"/>
          <p:nvPr/>
        </p:nvSpPr>
        <p:spPr>
          <a:xfrm>
            <a:off x="7323495" y="1596617"/>
            <a:ext cx="319318" cy="369332"/>
          </a:xfrm>
          <a:prstGeom prst="rect">
            <a:avLst/>
          </a:prstGeom>
          <a:noFill/>
        </p:spPr>
        <p:txBody>
          <a:bodyPr wrap="none" rtlCol="0">
            <a:spAutoFit/>
          </a:bodyPr>
          <a:lstStyle/>
          <a:p>
            <a:r>
              <a:rPr lang="en-US" b="1" dirty="0"/>
              <a:t>1</a:t>
            </a:r>
          </a:p>
        </p:txBody>
      </p:sp>
      <p:sp>
        <p:nvSpPr>
          <p:cNvPr id="151" name="TextBox 150">
            <a:extLst>
              <a:ext uri="{FF2B5EF4-FFF2-40B4-BE49-F238E27FC236}">
                <a16:creationId xmlns:a16="http://schemas.microsoft.com/office/drawing/2014/main" id="{9F66C735-C260-41E0-A7C2-17D2F22B33A8}"/>
              </a:ext>
            </a:extLst>
          </p:cNvPr>
          <p:cNvSpPr txBox="1"/>
          <p:nvPr/>
        </p:nvSpPr>
        <p:spPr>
          <a:xfrm>
            <a:off x="8424382" y="1592042"/>
            <a:ext cx="319318" cy="369332"/>
          </a:xfrm>
          <a:prstGeom prst="rect">
            <a:avLst/>
          </a:prstGeom>
          <a:noFill/>
        </p:spPr>
        <p:txBody>
          <a:bodyPr wrap="none" rtlCol="0">
            <a:spAutoFit/>
          </a:bodyPr>
          <a:lstStyle/>
          <a:p>
            <a:r>
              <a:rPr lang="en-US" b="1" dirty="0"/>
              <a:t>1</a:t>
            </a:r>
          </a:p>
        </p:txBody>
      </p:sp>
      <p:sp>
        <p:nvSpPr>
          <p:cNvPr id="152" name="TextBox 151">
            <a:extLst>
              <a:ext uri="{FF2B5EF4-FFF2-40B4-BE49-F238E27FC236}">
                <a16:creationId xmlns:a16="http://schemas.microsoft.com/office/drawing/2014/main" id="{317D73EC-4164-48C7-B631-D0CDFE9FBD2E}"/>
              </a:ext>
            </a:extLst>
          </p:cNvPr>
          <p:cNvSpPr txBox="1"/>
          <p:nvPr/>
        </p:nvSpPr>
        <p:spPr>
          <a:xfrm>
            <a:off x="2068805" y="3406324"/>
            <a:ext cx="404278" cy="369332"/>
          </a:xfrm>
          <a:prstGeom prst="rect">
            <a:avLst/>
          </a:prstGeom>
          <a:noFill/>
        </p:spPr>
        <p:txBody>
          <a:bodyPr wrap="none" rtlCol="0">
            <a:spAutoFit/>
          </a:bodyPr>
          <a:lstStyle/>
          <a:p>
            <a:r>
              <a:rPr lang="en-US" b="1" dirty="0"/>
              <a:t>-2</a:t>
            </a:r>
          </a:p>
        </p:txBody>
      </p:sp>
      <p:sp>
        <p:nvSpPr>
          <p:cNvPr id="153" name="TextBox 152">
            <a:extLst>
              <a:ext uri="{FF2B5EF4-FFF2-40B4-BE49-F238E27FC236}">
                <a16:creationId xmlns:a16="http://schemas.microsoft.com/office/drawing/2014/main" id="{838688F9-6A61-45C4-91A6-5BC587220BA0}"/>
              </a:ext>
            </a:extLst>
          </p:cNvPr>
          <p:cNvSpPr txBox="1"/>
          <p:nvPr/>
        </p:nvSpPr>
        <p:spPr>
          <a:xfrm>
            <a:off x="2615581" y="4095938"/>
            <a:ext cx="404278" cy="369332"/>
          </a:xfrm>
          <a:prstGeom prst="rect">
            <a:avLst/>
          </a:prstGeom>
          <a:noFill/>
        </p:spPr>
        <p:txBody>
          <a:bodyPr wrap="none" rtlCol="0">
            <a:spAutoFit/>
          </a:bodyPr>
          <a:lstStyle/>
          <a:p>
            <a:r>
              <a:rPr lang="en-US" b="1" dirty="0"/>
              <a:t>-1</a:t>
            </a:r>
          </a:p>
        </p:txBody>
      </p:sp>
      <p:sp>
        <p:nvSpPr>
          <p:cNvPr id="154" name="TextBox 153">
            <a:extLst>
              <a:ext uri="{FF2B5EF4-FFF2-40B4-BE49-F238E27FC236}">
                <a16:creationId xmlns:a16="http://schemas.microsoft.com/office/drawing/2014/main" id="{9DBCFE54-6671-4583-A5FD-5609F63B4073}"/>
              </a:ext>
            </a:extLst>
          </p:cNvPr>
          <p:cNvSpPr txBox="1"/>
          <p:nvPr/>
        </p:nvSpPr>
        <p:spPr>
          <a:xfrm>
            <a:off x="5115955" y="4141447"/>
            <a:ext cx="319318" cy="369332"/>
          </a:xfrm>
          <a:prstGeom prst="rect">
            <a:avLst/>
          </a:prstGeom>
          <a:noFill/>
        </p:spPr>
        <p:txBody>
          <a:bodyPr wrap="none" rtlCol="0">
            <a:spAutoFit/>
          </a:bodyPr>
          <a:lstStyle/>
          <a:p>
            <a:r>
              <a:rPr lang="en-US" b="1" dirty="0"/>
              <a:t>1</a:t>
            </a:r>
          </a:p>
        </p:txBody>
      </p:sp>
      <p:sp>
        <p:nvSpPr>
          <p:cNvPr id="156" name="TextBox 155">
            <a:extLst>
              <a:ext uri="{FF2B5EF4-FFF2-40B4-BE49-F238E27FC236}">
                <a16:creationId xmlns:a16="http://schemas.microsoft.com/office/drawing/2014/main" id="{04A840C3-D391-4FB8-A923-F5961E1BD0A7}"/>
              </a:ext>
            </a:extLst>
          </p:cNvPr>
          <p:cNvSpPr txBox="1"/>
          <p:nvPr/>
        </p:nvSpPr>
        <p:spPr>
          <a:xfrm>
            <a:off x="4776033" y="4865500"/>
            <a:ext cx="319318" cy="369332"/>
          </a:xfrm>
          <a:prstGeom prst="rect">
            <a:avLst/>
          </a:prstGeom>
          <a:noFill/>
        </p:spPr>
        <p:txBody>
          <a:bodyPr wrap="none" rtlCol="0">
            <a:spAutoFit/>
          </a:bodyPr>
          <a:lstStyle/>
          <a:p>
            <a:r>
              <a:rPr lang="en-US" b="1" dirty="0"/>
              <a:t>0</a:t>
            </a:r>
          </a:p>
        </p:txBody>
      </p:sp>
      <p:sp>
        <p:nvSpPr>
          <p:cNvPr id="157" name="TextBox 156">
            <a:extLst>
              <a:ext uri="{FF2B5EF4-FFF2-40B4-BE49-F238E27FC236}">
                <a16:creationId xmlns:a16="http://schemas.microsoft.com/office/drawing/2014/main" id="{2238B60D-36C8-48EE-A5BA-8235359A5554}"/>
              </a:ext>
            </a:extLst>
          </p:cNvPr>
          <p:cNvSpPr txBox="1"/>
          <p:nvPr/>
        </p:nvSpPr>
        <p:spPr>
          <a:xfrm>
            <a:off x="4011137" y="4125495"/>
            <a:ext cx="319318" cy="369332"/>
          </a:xfrm>
          <a:prstGeom prst="rect">
            <a:avLst/>
          </a:prstGeom>
          <a:noFill/>
        </p:spPr>
        <p:txBody>
          <a:bodyPr wrap="none" rtlCol="0">
            <a:spAutoFit/>
          </a:bodyPr>
          <a:lstStyle/>
          <a:p>
            <a:r>
              <a:rPr lang="en-US" b="1" dirty="0"/>
              <a:t>0</a:t>
            </a:r>
          </a:p>
        </p:txBody>
      </p:sp>
      <p:sp>
        <p:nvSpPr>
          <p:cNvPr id="158" name="TextBox 157">
            <a:extLst>
              <a:ext uri="{FF2B5EF4-FFF2-40B4-BE49-F238E27FC236}">
                <a16:creationId xmlns:a16="http://schemas.microsoft.com/office/drawing/2014/main" id="{5F50833C-D238-4627-B3A4-EC8FA2427F07}"/>
              </a:ext>
            </a:extLst>
          </p:cNvPr>
          <p:cNvSpPr txBox="1"/>
          <p:nvPr/>
        </p:nvSpPr>
        <p:spPr>
          <a:xfrm>
            <a:off x="4511142" y="3388914"/>
            <a:ext cx="404278" cy="369332"/>
          </a:xfrm>
          <a:prstGeom prst="rect">
            <a:avLst/>
          </a:prstGeom>
          <a:noFill/>
        </p:spPr>
        <p:txBody>
          <a:bodyPr wrap="none" rtlCol="0">
            <a:spAutoFit/>
          </a:bodyPr>
          <a:lstStyle/>
          <a:p>
            <a:r>
              <a:rPr lang="en-US" b="1" dirty="0"/>
              <a:t>-2</a:t>
            </a:r>
          </a:p>
        </p:txBody>
      </p:sp>
      <p:sp>
        <p:nvSpPr>
          <p:cNvPr id="159" name="TextBox 158">
            <a:extLst>
              <a:ext uri="{FF2B5EF4-FFF2-40B4-BE49-F238E27FC236}">
                <a16:creationId xmlns:a16="http://schemas.microsoft.com/office/drawing/2014/main" id="{9FC74A09-8790-4C20-BDF5-39B2E9596AD4}"/>
              </a:ext>
            </a:extLst>
          </p:cNvPr>
          <p:cNvSpPr txBox="1"/>
          <p:nvPr/>
        </p:nvSpPr>
        <p:spPr>
          <a:xfrm>
            <a:off x="8376594" y="4058176"/>
            <a:ext cx="404278" cy="369332"/>
          </a:xfrm>
          <a:prstGeom prst="rect">
            <a:avLst/>
          </a:prstGeom>
          <a:noFill/>
        </p:spPr>
        <p:txBody>
          <a:bodyPr wrap="none" rtlCol="0">
            <a:spAutoFit/>
          </a:bodyPr>
          <a:lstStyle/>
          <a:p>
            <a:r>
              <a:rPr lang="en-US" b="1" dirty="0"/>
              <a:t>-2</a:t>
            </a:r>
          </a:p>
        </p:txBody>
      </p:sp>
      <p:sp>
        <p:nvSpPr>
          <p:cNvPr id="160" name="TextBox 159">
            <a:extLst>
              <a:ext uri="{FF2B5EF4-FFF2-40B4-BE49-F238E27FC236}">
                <a16:creationId xmlns:a16="http://schemas.microsoft.com/office/drawing/2014/main" id="{35FF6F0A-6A4C-4470-99E5-36219B4147AB}"/>
              </a:ext>
            </a:extLst>
          </p:cNvPr>
          <p:cNvSpPr txBox="1"/>
          <p:nvPr/>
        </p:nvSpPr>
        <p:spPr>
          <a:xfrm>
            <a:off x="8846035" y="4852020"/>
            <a:ext cx="404278" cy="369332"/>
          </a:xfrm>
          <a:prstGeom prst="rect">
            <a:avLst/>
          </a:prstGeom>
          <a:noFill/>
        </p:spPr>
        <p:txBody>
          <a:bodyPr wrap="none" rtlCol="0">
            <a:spAutoFit/>
          </a:bodyPr>
          <a:lstStyle/>
          <a:p>
            <a:r>
              <a:rPr lang="en-US" b="1" dirty="0"/>
              <a:t>-1</a:t>
            </a:r>
          </a:p>
        </p:txBody>
      </p:sp>
      <p:sp>
        <p:nvSpPr>
          <p:cNvPr id="161" name="TextBox 160">
            <a:extLst>
              <a:ext uri="{FF2B5EF4-FFF2-40B4-BE49-F238E27FC236}">
                <a16:creationId xmlns:a16="http://schemas.microsoft.com/office/drawing/2014/main" id="{0FE14581-F7F5-4231-9476-B315A56D684C}"/>
              </a:ext>
            </a:extLst>
          </p:cNvPr>
          <p:cNvSpPr txBox="1"/>
          <p:nvPr/>
        </p:nvSpPr>
        <p:spPr>
          <a:xfrm>
            <a:off x="6910776" y="4817366"/>
            <a:ext cx="319318" cy="369332"/>
          </a:xfrm>
          <a:prstGeom prst="rect">
            <a:avLst/>
          </a:prstGeom>
          <a:noFill/>
        </p:spPr>
        <p:txBody>
          <a:bodyPr wrap="none" rtlCol="0">
            <a:spAutoFit/>
          </a:bodyPr>
          <a:lstStyle/>
          <a:p>
            <a:r>
              <a:rPr lang="en-US" b="1" dirty="0"/>
              <a:t>1</a:t>
            </a:r>
          </a:p>
        </p:txBody>
      </p:sp>
      <p:sp>
        <p:nvSpPr>
          <p:cNvPr id="162" name="TextBox 161">
            <a:extLst>
              <a:ext uri="{FF2B5EF4-FFF2-40B4-BE49-F238E27FC236}">
                <a16:creationId xmlns:a16="http://schemas.microsoft.com/office/drawing/2014/main" id="{8B7EC8E1-4277-4665-8FFB-8324D615BE25}"/>
              </a:ext>
            </a:extLst>
          </p:cNvPr>
          <p:cNvSpPr txBox="1"/>
          <p:nvPr/>
        </p:nvSpPr>
        <p:spPr>
          <a:xfrm>
            <a:off x="7350106" y="4075051"/>
            <a:ext cx="319318" cy="369332"/>
          </a:xfrm>
          <a:prstGeom prst="rect">
            <a:avLst/>
          </a:prstGeom>
          <a:noFill/>
        </p:spPr>
        <p:txBody>
          <a:bodyPr wrap="none" rtlCol="0">
            <a:spAutoFit/>
          </a:bodyPr>
          <a:lstStyle/>
          <a:p>
            <a:r>
              <a:rPr lang="en-US" b="1" dirty="0"/>
              <a:t>2</a:t>
            </a:r>
          </a:p>
        </p:txBody>
      </p:sp>
      <p:sp>
        <p:nvSpPr>
          <p:cNvPr id="163" name="TextBox 162">
            <a:extLst>
              <a:ext uri="{FF2B5EF4-FFF2-40B4-BE49-F238E27FC236}">
                <a16:creationId xmlns:a16="http://schemas.microsoft.com/office/drawing/2014/main" id="{2B588D41-C93E-4F64-813E-CF6B918A6385}"/>
              </a:ext>
            </a:extLst>
          </p:cNvPr>
          <p:cNvSpPr txBox="1"/>
          <p:nvPr/>
        </p:nvSpPr>
        <p:spPr>
          <a:xfrm>
            <a:off x="10281265" y="5589932"/>
            <a:ext cx="319318" cy="369332"/>
          </a:xfrm>
          <a:prstGeom prst="rect">
            <a:avLst/>
          </a:prstGeom>
          <a:noFill/>
        </p:spPr>
        <p:txBody>
          <a:bodyPr wrap="none" rtlCol="0">
            <a:spAutoFit/>
          </a:bodyPr>
          <a:lstStyle/>
          <a:p>
            <a:r>
              <a:rPr lang="en-US" b="1" dirty="0"/>
              <a:t>0</a:t>
            </a:r>
          </a:p>
        </p:txBody>
      </p:sp>
      <p:sp>
        <p:nvSpPr>
          <p:cNvPr id="164" name="TextBox 163">
            <a:extLst>
              <a:ext uri="{FF2B5EF4-FFF2-40B4-BE49-F238E27FC236}">
                <a16:creationId xmlns:a16="http://schemas.microsoft.com/office/drawing/2014/main" id="{FCEFE2E7-6C78-4748-B9EB-1352A66CA891}"/>
              </a:ext>
            </a:extLst>
          </p:cNvPr>
          <p:cNvSpPr txBox="1"/>
          <p:nvPr/>
        </p:nvSpPr>
        <p:spPr>
          <a:xfrm>
            <a:off x="10611215" y="4848781"/>
            <a:ext cx="319318" cy="369332"/>
          </a:xfrm>
          <a:prstGeom prst="rect">
            <a:avLst/>
          </a:prstGeom>
          <a:noFill/>
        </p:spPr>
        <p:txBody>
          <a:bodyPr wrap="none" rtlCol="0">
            <a:spAutoFit/>
          </a:bodyPr>
          <a:lstStyle/>
          <a:p>
            <a:r>
              <a:rPr lang="en-US" b="1" dirty="0"/>
              <a:t>1</a:t>
            </a:r>
          </a:p>
        </p:txBody>
      </p:sp>
      <p:sp>
        <p:nvSpPr>
          <p:cNvPr id="165" name="TextBox 164">
            <a:extLst>
              <a:ext uri="{FF2B5EF4-FFF2-40B4-BE49-F238E27FC236}">
                <a16:creationId xmlns:a16="http://schemas.microsoft.com/office/drawing/2014/main" id="{857D9071-C15B-4027-A459-7E4285AF3EF5}"/>
              </a:ext>
            </a:extLst>
          </p:cNvPr>
          <p:cNvSpPr txBox="1"/>
          <p:nvPr/>
        </p:nvSpPr>
        <p:spPr>
          <a:xfrm>
            <a:off x="10115423" y="4095668"/>
            <a:ext cx="404278" cy="369332"/>
          </a:xfrm>
          <a:prstGeom prst="rect">
            <a:avLst/>
          </a:prstGeom>
          <a:noFill/>
        </p:spPr>
        <p:txBody>
          <a:bodyPr wrap="none" rtlCol="0">
            <a:spAutoFit/>
          </a:bodyPr>
          <a:lstStyle/>
          <a:p>
            <a:r>
              <a:rPr lang="en-US" b="1" dirty="0"/>
              <a:t>-2</a:t>
            </a:r>
          </a:p>
        </p:txBody>
      </p:sp>
      <p:sp>
        <p:nvSpPr>
          <p:cNvPr id="168" name="TextBox 167">
            <a:extLst>
              <a:ext uri="{FF2B5EF4-FFF2-40B4-BE49-F238E27FC236}">
                <a16:creationId xmlns:a16="http://schemas.microsoft.com/office/drawing/2014/main" id="{869AAA60-49EF-4455-A58F-54C6887B5DE3}"/>
              </a:ext>
            </a:extLst>
          </p:cNvPr>
          <p:cNvSpPr txBox="1"/>
          <p:nvPr/>
        </p:nvSpPr>
        <p:spPr>
          <a:xfrm>
            <a:off x="10954715" y="3380137"/>
            <a:ext cx="319318" cy="369332"/>
          </a:xfrm>
          <a:prstGeom prst="rect">
            <a:avLst/>
          </a:prstGeom>
          <a:noFill/>
        </p:spPr>
        <p:txBody>
          <a:bodyPr wrap="none" rtlCol="0">
            <a:spAutoFit/>
          </a:bodyPr>
          <a:lstStyle/>
          <a:p>
            <a:r>
              <a:rPr lang="en-US" b="1" dirty="0"/>
              <a:t>3</a:t>
            </a:r>
          </a:p>
        </p:txBody>
      </p:sp>
      <p:sp>
        <p:nvSpPr>
          <p:cNvPr id="170" name="TextBox 169">
            <a:extLst>
              <a:ext uri="{FF2B5EF4-FFF2-40B4-BE49-F238E27FC236}">
                <a16:creationId xmlns:a16="http://schemas.microsoft.com/office/drawing/2014/main" id="{24D67FD4-0F8B-4CBF-B1D9-C0C9BF369D0D}"/>
              </a:ext>
            </a:extLst>
          </p:cNvPr>
          <p:cNvSpPr txBox="1"/>
          <p:nvPr/>
        </p:nvSpPr>
        <p:spPr>
          <a:xfrm>
            <a:off x="4029717" y="1626759"/>
            <a:ext cx="319318" cy="369332"/>
          </a:xfrm>
          <a:prstGeom prst="rect">
            <a:avLst/>
          </a:prstGeom>
          <a:noFill/>
        </p:spPr>
        <p:txBody>
          <a:bodyPr wrap="none" rtlCol="0">
            <a:spAutoFit/>
          </a:bodyPr>
          <a:lstStyle/>
          <a:p>
            <a:r>
              <a:rPr lang="en-US" b="1" dirty="0"/>
              <a:t>1</a:t>
            </a:r>
          </a:p>
        </p:txBody>
      </p:sp>
      <p:sp>
        <p:nvSpPr>
          <p:cNvPr id="171" name="TextBox 170">
            <a:extLst>
              <a:ext uri="{FF2B5EF4-FFF2-40B4-BE49-F238E27FC236}">
                <a16:creationId xmlns:a16="http://schemas.microsoft.com/office/drawing/2014/main" id="{AFFB757C-0A8E-4330-9BCC-3CD50D6302B9}"/>
              </a:ext>
            </a:extLst>
          </p:cNvPr>
          <p:cNvSpPr txBox="1"/>
          <p:nvPr/>
        </p:nvSpPr>
        <p:spPr>
          <a:xfrm>
            <a:off x="10000967" y="1622867"/>
            <a:ext cx="404278" cy="369332"/>
          </a:xfrm>
          <a:prstGeom prst="rect">
            <a:avLst/>
          </a:prstGeom>
          <a:noFill/>
        </p:spPr>
        <p:txBody>
          <a:bodyPr wrap="none" rtlCol="0">
            <a:spAutoFit/>
          </a:bodyPr>
          <a:lstStyle/>
          <a:p>
            <a:r>
              <a:rPr lang="en-US" b="1" dirty="0"/>
              <a:t>-1</a:t>
            </a:r>
          </a:p>
        </p:txBody>
      </p:sp>
      <p:sp>
        <p:nvSpPr>
          <p:cNvPr id="172" name="TextBox 171">
            <a:extLst>
              <a:ext uri="{FF2B5EF4-FFF2-40B4-BE49-F238E27FC236}">
                <a16:creationId xmlns:a16="http://schemas.microsoft.com/office/drawing/2014/main" id="{43E0FED4-77A1-4404-8C0C-10335DC7194E}"/>
              </a:ext>
            </a:extLst>
          </p:cNvPr>
          <p:cNvSpPr txBox="1"/>
          <p:nvPr/>
        </p:nvSpPr>
        <p:spPr>
          <a:xfrm>
            <a:off x="10515733" y="851228"/>
            <a:ext cx="319318" cy="369332"/>
          </a:xfrm>
          <a:prstGeom prst="rect">
            <a:avLst/>
          </a:prstGeom>
          <a:noFill/>
        </p:spPr>
        <p:txBody>
          <a:bodyPr wrap="none" rtlCol="0">
            <a:spAutoFit/>
          </a:bodyPr>
          <a:lstStyle/>
          <a:p>
            <a:r>
              <a:rPr lang="en-US" b="1" dirty="0"/>
              <a:t>1</a:t>
            </a:r>
          </a:p>
        </p:txBody>
      </p:sp>
    </p:spTree>
    <p:extLst>
      <p:ext uri="{BB962C8B-B14F-4D97-AF65-F5344CB8AC3E}">
        <p14:creationId xmlns:p14="http://schemas.microsoft.com/office/powerpoint/2010/main" val="2510179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idx="4294967295"/>
          </p:nvPr>
        </p:nvSpPr>
        <p:spPr>
          <a:xfrm>
            <a:off x="1655037" y="242066"/>
            <a:ext cx="9372600" cy="663449"/>
          </a:xfrm>
        </p:spPr>
        <p:txBody>
          <a:bodyPr>
            <a:normAutofit/>
          </a:bodyPr>
          <a:lstStyle/>
          <a:p>
            <a:r>
              <a:rPr lang="en-US" dirty="0"/>
              <a:t>Some BST’s </a:t>
            </a:r>
            <a:r>
              <a:rPr lang="en-US" dirty="0">
                <a:highlight>
                  <a:srgbClr val="FFFF00"/>
                </a:highlight>
              </a:rPr>
              <a:t>(Activity 2)</a:t>
            </a:r>
          </a:p>
        </p:txBody>
      </p:sp>
      <p:sp>
        <p:nvSpPr>
          <p:cNvPr id="6" name="Oval 5">
            <a:extLst>
              <a:ext uri="{FF2B5EF4-FFF2-40B4-BE49-F238E27FC236}">
                <a16:creationId xmlns:a16="http://schemas.microsoft.com/office/drawing/2014/main" id="{F0EA9E51-A49D-409E-BB0A-AFE59FAABA68}"/>
              </a:ext>
            </a:extLst>
          </p:cNvPr>
          <p:cNvSpPr/>
          <p:nvPr/>
        </p:nvSpPr>
        <p:spPr>
          <a:xfrm>
            <a:off x="746207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E3C68F8-3C13-4564-B7B1-123D861F4030}"/>
              </a:ext>
            </a:extLst>
          </p:cNvPr>
          <p:cNvSpPr/>
          <p:nvPr/>
        </p:nvSpPr>
        <p:spPr>
          <a:xfrm>
            <a:off x="8007716" y="182017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709FB-BED4-4DD9-A328-F36CC9228C45}"/>
              </a:ext>
            </a:extLst>
          </p:cNvPr>
          <p:cNvSpPr/>
          <p:nvPr/>
        </p:nvSpPr>
        <p:spPr>
          <a:xfrm>
            <a:off x="6845939" y="182017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F95157-BA92-43D5-B128-7CD0DCCE0457}"/>
              </a:ext>
            </a:extLst>
          </p:cNvPr>
          <p:cNvSpPr/>
          <p:nvPr/>
        </p:nvSpPr>
        <p:spPr>
          <a:xfrm>
            <a:off x="6473390"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3D4F7A8-2711-4C39-B2D3-1F00D9503F9B}"/>
              </a:ext>
            </a:extLst>
          </p:cNvPr>
          <p:cNvSpPr/>
          <p:nvPr/>
        </p:nvSpPr>
        <p:spPr>
          <a:xfrm>
            <a:off x="7620065" y="26126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59EF53A-093F-4D59-8AB4-9063ED8FFE52}"/>
              </a:ext>
            </a:extLst>
          </p:cNvPr>
          <p:cNvCxnSpPr>
            <a:stCxn id="6" idx="3"/>
            <a:endCxn id="8" idx="0"/>
          </p:cNvCxnSpPr>
          <p:nvPr/>
        </p:nvCxnSpPr>
        <p:spPr>
          <a:xfrm flipH="1">
            <a:off x="7147098" y="1621043"/>
            <a:ext cx="403185"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D9EB1-D075-4D76-9D88-B5D014733459}"/>
              </a:ext>
            </a:extLst>
          </p:cNvPr>
          <p:cNvCxnSpPr>
            <a:cxnSpLocks/>
            <a:stCxn id="6" idx="5"/>
            <a:endCxn id="7" idx="0"/>
          </p:cNvCxnSpPr>
          <p:nvPr/>
        </p:nvCxnSpPr>
        <p:spPr>
          <a:xfrm>
            <a:off x="7976186" y="1621043"/>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96BD11-6071-4288-A373-96DBB21ECC06}"/>
              </a:ext>
            </a:extLst>
          </p:cNvPr>
          <p:cNvCxnSpPr>
            <a:cxnSpLocks/>
            <a:stCxn id="8" idx="3"/>
            <a:endCxn id="9" idx="0"/>
          </p:cNvCxnSpPr>
          <p:nvPr/>
        </p:nvCxnSpPr>
        <p:spPr>
          <a:xfrm flipH="1">
            <a:off x="6774549" y="2328826"/>
            <a:ext cx="159597"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EEF2C3-6803-4D12-8307-46366D4C811E}"/>
              </a:ext>
            </a:extLst>
          </p:cNvPr>
          <p:cNvCxnSpPr>
            <a:cxnSpLocks/>
            <a:stCxn id="7" idx="3"/>
            <a:endCxn id="10" idx="0"/>
          </p:cNvCxnSpPr>
          <p:nvPr/>
        </p:nvCxnSpPr>
        <p:spPr>
          <a:xfrm flipH="1">
            <a:off x="7921224" y="2328825"/>
            <a:ext cx="174699"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0B20A97-640F-43D3-A504-8CF1272F64D8}"/>
              </a:ext>
            </a:extLst>
          </p:cNvPr>
          <p:cNvSpPr/>
          <p:nvPr/>
        </p:nvSpPr>
        <p:spPr>
          <a:xfrm>
            <a:off x="4047633" y="111239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Oval 23">
            <a:extLst>
              <a:ext uri="{FF2B5EF4-FFF2-40B4-BE49-F238E27FC236}">
                <a16:creationId xmlns:a16="http://schemas.microsoft.com/office/drawing/2014/main" id="{75CA6CE5-5F32-49E4-9A23-B1C50921645A}"/>
              </a:ext>
            </a:extLst>
          </p:cNvPr>
          <p:cNvSpPr/>
          <p:nvPr/>
        </p:nvSpPr>
        <p:spPr>
          <a:xfrm>
            <a:off x="4681871" y="185192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CCE8843-01A1-4F30-A4BF-DEED6B3CDC9E}"/>
              </a:ext>
            </a:extLst>
          </p:cNvPr>
          <p:cNvSpPr/>
          <p:nvPr/>
        </p:nvSpPr>
        <p:spPr>
          <a:xfrm>
            <a:off x="3520094"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39C6FB5-0C93-4EC0-AA20-69BBC7083543}"/>
              </a:ext>
            </a:extLst>
          </p:cNvPr>
          <p:cNvSpPr/>
          <p:nvPr/>
        </p:nvSpPr>
        <p:spPr>
          <a:xfrm>
            <a:off x="4276617" y="261262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93D3F42-EA38-41EC-9843-87E25047887A}"/>
              </a:ext>
            </a:extLst>
          </p:cNvPr>
          <p:cNvCxnSpPr>
            <a:stCxn id="23" idx="3"/>
            <a:endCxn id="25" idx="0"/>
          </p:cNvCxnSpPr>
          <p:nvPr/>
        </p:nvCxnSpPr>
        <p:spPr>
          <a:xfrm flipH="1">
            <a:off x="3821253" y="1621044"/>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9F3C2F0-AE52-481F-B5D4-6A4D76C152F5}"/>
              </a:ext>
            </a:extLst>
          </p:cNvPr>
          <p:cNvCxnSpPr>
            <a:cxnSpLocks/>
            <a:stCxn id="23" idx="5"/>
            <a:endCxn id="24" idx="0"/>
          </p:cNvCxnSpPr>
          <p:nvPr/>
        </p:nvCxnSpPr>
        <p:spPr>
          <a:xfrm>
            <a:off x="4561743" y="1621044"/>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AE51C2C-031A-4818-A99D-CCA21BC80905}"/>
              </a:ext>
            </a:extLst>
          </p:cNvPr>
          <p:cNvCxnSpPr>
            <a:cxnSpLocks/>
            <a:stCxn id="24" idx="5"/>
            <a:endCxn id="35" idx="0"/>
          </p:cNvCxnSpPr>
          <p:nvPr/>
        </p:nvCxnSpPr>
        <p:spPr>
          <a:xfrm>
            <a:off x="5195981" y="2360578"/>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C129C1-DBE6-402E-B192-098CF9D474D7}"/>
              </a:ext>
            </a:extLst>
          </p:cNvPr>
          <p:cNvCxnSpPr>
            <a:cxnSpLocks/>
            <a:stCxn id="24" idx="3"/>
            <a:endCxn id="27" idx="0"/>
          </p:cNvCxnSpPr>
          <p:nvPr/>
        </p:nvCxnSpPr>
        <p:spPr>
          <a:xfrm flipH="1">
            <a:off x="4577776" y="2360578"/>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58A0A37-E3C1-419B-AE45-545E4B7E5988}"/>
              </a:ext>
            </a:extLst>
          </p:cNvPr>
          <p:cNvSpPr/>
          <p:nvPr/>
        </p:nvSpPr>
        <p:spPr>
          <a:xfrm>
            <a:off x="5156656" y="26126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71E68FA-5D56-4633-89C6-76F688851116}"/>
              </a:ext>
            </a:extLst>
          </p:cNvPr>
          <p:cNvSpPr/>
          <p:nvPr/>
        </p:nvSpPr>
        <p:spPr>
          <a:xfrm>
            <a:off x="3101324" y="261262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02F3144-DFAC-4A29-87D3-BCDC7D338B75}"/>
              </a:ext>
            </a:extLst>
          </p:cNvPr>
          <p:cNvCxnSpPr>
            <a:cxnSpLocks/>
            <a:stCxn id="25" idx="3"/>
            <a:endCxn id="38" idx="0"/>
          </p:cNvCxnSpPr>
          <p:nvPr/>
        </p:nvCxnSpPr>
        <p:spPr>
          <a:xfrm flipH="1">
            <a:off x="3402483" y="2351785"/>
            <a:ext cx="205818" cy="2608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5300EA6-80F5-43B9-89CE-E0B02DA7044A}"/>
              </a:ext>
            </a:extLst>
          </p:cNvPr>
          <p:cNvSpPr/>
          <p:nvPr/>
        </p:nvSpPr>
        <p:spPr>
          <a:xfrm>
            <a:off x="10126368" y="11123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E6B68C85-82D9-44A2-B66D-B5CF3BC5EB14}"/>
              </a:ext>
            </a:extLst>
          </p:cNvPr>
          <p:cNvSpPr/>
          <p:nvPr/>
        </p:nvSpPr>
        <p:spPr>
          <a:xfrm>
            <a:off x="9522505" y="184313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159671F7-F2B3-41EF-A1E2-5E8F4539D1F1}"/>
              </a:ext>
            </a:extLst>
          </p:cNvPr>
          <p:cNvCxnSpPr>
            <a:cxnSpLocks/>
            <a:stCxn id="49" idx="3"/>
            <a:endCxn id="50" idx="0"/>
          </p:cNvCxnSpPr>
          <p:nvPr/>
        </p:nvCxnSpPr>
        <p:spPr>
          <a:xfrm flipH="1">
            <a:off x="9823664" y="1621042"/>
            <a:ext cx="390911" cy="222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28100EA-368A-40FF-ABC2-4BB5FACEE3C6}"/>
              </a:ext>
            </a:extLst>
          </p:cNvPr>
          <p:cNvCxnSpPr>
            <a:cxnSpLocks/>
            <a:stCxn id="50" idx="5"/>
            <a:endCxn id="58" idx="0"/>
          </p:cNvCxnSpPr>
          <p:nvPr/>
        </p:nvCxnSpPr>
        <p:spPr>
          <a:xfrm>
            <a:off x="10036615" y="2351785"/>
            <a:ext cx="177960" cy="248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3A4F831-D36B-4CA7-8AAB-82A054ADA803}"/>
              </a:ext>
            </a:extLst>
          </p:cNvPr>
          <p:cNvSpPr/>
          <p:nvPr/>
        </p:nvSpPr>
        <p:spPr>
          <a:xfrm>
            <a:off x="10778805" y="182017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585BA17-D35C-4C39-A069-CC1B5DDB9E0A}"/>
              </a:ext>
            </a:extLst>
          </p:cNvPr>
          <p:cNvSpPr/>
          <p:nvPr/>
        </p:nvSpPr>
        <p:spPr>
          <a:xfrm>
            <a:off x="9913416" y="26003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AB136347-359E-4F4C-9467-ADCCBD40FA83}"/>
              </a:ext>
            </a:extLst>
          </p:cNvPr>
          <p:cNvCxnSpPr>
            <a:cxnSpLocks/>
            <a:stCxn id="49" idx="5"/>
            <a:endCxn id="57" idx="0"/>
          </p:cNvCxnSpPr>
          <p:nvPr/>
        </p:nvCxnSpPr>
        <p:spPr>
          <a:xfrm>
            <a:off x="10640478" y="1621042"/>
            <a:ext cx="439486"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5B9CECD-224A-4E22-BA37-3E073CCC9A58}"/>
              </a:ext>
            </a:extLst>
          </p:cNvPr>
          <p:cNvSpPr/>
          <p:nvPr/>
        </p:nvSpPr>
        <p:spPr>
          <a:xfrm>
            <a:off x="1608996" y="111239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5" name="Oval 74">
            <a:extLst>
              <a:ext uri="{FF2B5EF4-FFF2-40B4-BE49-F238E27FC236}">
                <a16:creationId xmlns:a16="http://schemas.microsoft.com/office/drawing/2014/main" id="{7CB38ADF-8616-4106-8E68-894B3ACFF674}"/>
              </a:ext>
            </a:extLst>
          </p:cNvPr>
          <p:cNvSpPr/>
          <p:nvPr/>
        </p:nvSpPr>
        <p:spPr>
          <a:xfrm>
            <a:off x="2198294" y="188148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8774C627-9E71-4BA2-B83D-7E3AC8D60921}"/>
              </a:ext>
            </a:extLst>
          </p:cNvPr>
          <p:cNvCxnSpPr>
            <a:cxnSpLocks/>
            <a:stCxn id="74" idx="5"/>
            <a:endCxn id="75" idx="0"/>
          </p:cNvCxnSpPr>
          <p:nvPr/>
        </p:nvCxnSpPr>
        <p:spPr>
          <a:xfrm>
            <a:off x="2123106" y="1621043"/>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214B3A-DD4B-4AC9-BFA5-94D63F8E566E}"/>
              </a:ext>
            </a:extLst>
          </p:cNvPr>
          <p:cNvCxnSpPr>
            <a:cxnSpLocks/>
            <a:stCxn id="74" idx="3"/>
            <a:endCxn id="78" idx="0"/>
          </p:cNvCxnSpPr>
          <p:nvPr/>
        </p:nvCxnSpPr>
        <p:spPr>
          <a:xfrm flipH="1">
            <a:off x="1251794" y="1621043"/>
            <a:ext cx="445409" cy="25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C19F6FA-74A2-4B84-90A8-854B1FBBFCC8}"/>
              </a:ext>
            </a:extLst>
          </p:cNvPr>
          <p:cNvSpPr/>
          <p:nvPr/>
        </p:nvSpPr>
        <p:spPr>
          <a:xfrm>
            <a:off x="950635" y="187456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C232BE-042F-4719-B6BF-13568BF87F0E}"/>
              </a:ext>
            </a:extLst>
          </p:cNvPr>
          <p:cNvSpPr/>
          <p:nvPr/>
        </p:nvSpPr>
        <p:spPr>
          <a:xfrm>
            <a:off x="7486712" y="359099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a:t>
            </a:r>
          </a:p>
        </p:txBody>
      </p:sp>
      <p:sp>
        <p:nvSpPr>
          <p:cNvPr id="37" name="Oval 36">
            <a:extLst>
              <a:ext uri="{FF2B5EF4-FFF2-40B4-BE49-F238E27FC236}">
                <a16:creationId xmlns:a16="http://schemas.microsoft.com/office/drawing/2014/main" id="{2DE80B94-202F-4C20-9CB8-E706A19851FF}"/>
              </a:ext>
            </a:extLst>
          </p:cNvPr>
          <p:cNvSpPr/>
          <p:nvPr/>
        </p:nvSpPr>
        <p:spPr>
          <a:xfrm>
            <a:off x="8032352" y="4298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C7725EC-E654-4386-95CB-732D05F83EF7}"/>
              </a:ext>
            </a:extLst>
          </p:cNvPr>
          <p:cNvSpPr/>
          <p:nvPr/>
        </p:nvSpPr>
        <p:spPr>
          <a:xfrm>
            <a:off x="6947966" y="429877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C64F53-6912-4A60-BA98-97CD3E2EA424}"/>
              </a:ext>
            </a:extLst>
          </p:cNvPr>
          <p:cNvSpPr/>
          <p:nvPr/>
        </p:nvSpPr>
        <p:spPr>
          <a:xfrm>
            <a:off x="6490759" y="509121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3CE7811-8EF1-4767-9D9E-EFD5B13CDDB7}"/>
              </a:ext>
            </a:extLst>
          </p:cNvPr>
          <p:cNvSpPr/>
          <p:nvPr/>
        </p:nvSpPr>
        <p:spPr>
          <a:xfrm>
            <a:off x="6223399" y="59001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74E4E19-E1F1-49C5-B0FF-FB6CDC0CBAB0}"/>
              </a:ext>
            </a:extLst>
          </p:cNvPr>
          <p:cNvCxnSpPr>
            <a:stCxn id="36" idx="3"/>
            <a:endCxn id="39" idx="0"/>
          </p:cNvCxnSpPr>
          <p:nvPr/>
        </p:nvCxnSpPr>
        <p:spPr>
          <a:xfrm flipH="1">
            <a:off x="7249125" y="4099640"/>
            <a:ext cx="325794" cy="199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8103B0-948B-44CF-B98E-05F076514C77}"/>
              </a:ext>
            </a:extLst>
          </p:cNvPr>
          <p:cNvCxnSpPr>
            <a:cxnSpLocks/>
            <a:stCxn id="36" idx="5"/>
            <a:endCxn id="37" idx="0"/>
          </p:cNvCxnSpPr>
          <p:nvPr/>
        </p:nvCxnSpPr>
        <p:spPr>
          <a:xfrm>
            <a:off x="8000822" y="4099640"/>
            <a:ext cx="332689" cy="199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E0C1275-5C7B-41D6-951E-B1AC8D5AF2C0}"/>
              </a:ext>
            </a:extLst>
          </p:cNvPr>
          <p:cNvCxnSpPr>
            <a:cxnSpLocks/>
            <a:stCxn id="39" idx="3"/>
            <a:endCxn id="40" idx="0"/>
          </p:cNvCxnSpPr>
          <p:nvPr/>
        </p:nvCxnSpPr>
        <p:spPr>
          <a:xfrm flipH="1">
            <a:off x="6791918" y="4807423"/>
            <a:ext cx="244255" cy="283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4D33F1C-13D3-49F7-9CA8-BE14926288D8}"/>
              </a:ext>
            </a:extLst>
          </p:cNvPr>
          <p:cNvCxnSpPr>
            <a:cxnSpLocks/>
            <a:stCxn id="40" idx="3"/>
            <a:endCxn id="41" idx="0"/>
          </p:cNvCxnSpPr>
          <p:nvPr/>
        </p:nvCxnSpPr>
        <p:spPr>
          <a:xfrm flipH="1">
            <a:off x="6524558" y="5599867"/>
            <a:ext cx="54408" cy="300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FD4F1DF-2B74-4C4C-877B-D999B9800460}"/>
              </a:ext>
            </a:extLst>
          </p:cNvPr>
          <p:cNvSpPr/>
          <p:nvPr/>
        </p:nvSpPr>
        <p:spPr>
          <a:xfrm>
            <a:off x="4072269" y="35909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t>
            </a:r>
          </a:p>
        </p:txBody>
      </p:sp>
      <p:sp>
        <p:nvSpPr>
          <p:cNvPr id="48" name="Oval 47">
            <a:extLst>
              <a:ext uri="{FF2B5EF4-FFF2-40B4-BE49-F238E27FC236}">
                <a16:creationId xmlns:a16="http://schemas.microsoft.com/office/drawing/2014/main" id="{E05F4C51-44C3-498F-A211-C328847090C7}"/>
              </a:ext>
            </a:extLst>
          </p:cNvPr>
          <p:cNvSpPr/>
          <p:nvPr/>
        </p:nvSpPr>
        <p:spPr>
          <a:xfrm>
            <a:off x="4706507" y="433052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CD320E5-DB64-42EC-A619-AE95654BEC04}"/>
              </a:ext>
            </a:extLst>
          </p:cNvPr>
          <p:cNvSpPr/>
          <p:nvPr/>
        </p:nvSpPr>
        <p:spPr>
          <a:xfrm>
            <a:off x="3544730" y="432173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5819976-4B49-4080-8015-6424964F0B2D}"/>
              </a:ext>
            </a:extLst>
          </p:cNvPr>
          <p:cNvSpPr/>
          <p:nvPr/>
        </p:nvSpPr>
        <p:spPr>
          <a:xfrm>
            <a:off x="4301253" y="50912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73911463-53B5-479B-94DC-41AE18B28CF3}"/>
              </a:ext>
            </a:extLst>
          </p:cNvPr>
          <p:cNvCxnSpPr>
            <a:stCxn id="47" idx="3"/>
            <a:endCxn id="51" idx="0"/>
          </p:cNvCxnSpPr>
          <p:nvPr/>
        </p:nvCxnSpPr>
        <p:spPr>
          <a:xfrm flipH="1">
            <a:off x="3845889" y="4099641"/>
            <a:ext cx="314587" cy="2220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7A1AAA-E8D4-4F7C-9018-99383025A5D9}"/>
              </a:ext>
            </a:extLst>
          </p:cNvPr>
          <p:cNvCxnSpPr>
            <a:cxnSpLocks/>
            <a:stCxn id="47" idx="5"/>
            <a:endCxn id="48" idx="0"/>
          </p:cNvCxnSpPr>
          <p:nvPr/>
        </p:nvCxnSpPr>
        <p:spPr>
          <a:xfrm>
            <a:off x="4586379" y="4099641"/>
            <a:ext cx="421287" cy="230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126EB3-9716-4EB5-9557-4E1D58FB581F}"/>
              </a:ext>
            </a:extLst>
          </p:cNvPr>
          <p:cNvCxnSpPr>
            <a:cxnSpLocks/>
            <a:stCxn id="48" idx="5"/>
            <a:endCxn id="63" idx="0"/>
          </p:cNvCxnSpPr>
          <p:nvPr/>
        </p:nvCxnSpPr>
        <p:spPr>
          <a:xfrm>
            <a:off x="5220617" y="4839175"/>
            <a:ext cx="261834" cy="252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DE95AC-363D-416E-B7A5-0CE5A5A73C45}"/>
              </a:ext>
            </a:extLst>
          </p:cNvPr>
          <p:cNvCxnSpPr>
            <a:cxnSpLocks/>
            <a:stCxn id="48" idx="3"/>
            <a:endCxn id="52" idx="0"/>
          </p:cNvCxnSpPr>
          <p:nvPr/>
        </p:nvCxnSpPr>
        <p:spPr>
          <a:xfrm flipH="1">
            <a:off x="4602412" y="4839175"/>
            <a:ext cx="192302" cy="2520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2939F38-3115-4560-A1D4-053EBB6C8A3B}"/>
              </a:ext>
            </a:extLst>
          </p:cNvPr>
          <p:cNvSpPr/>
          <p:nvPr/>
        </p:nvSpPr>
        <p:spPr>
          <a:xfrm>
            <a:off x="4686860" y="595735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F3B3BAB-BA7F-4A63-9961-1D86FBFF0F08}"/>
              </a:ext>
            </a:extLst>
          </p:cNvPr>
          <p:cNvSpPr/>
          <p:nvPr/>
        </p:nvSpPr>
        <p:spPr>
          <a:xfrm>
            <a:off x="5181292" y="509121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7849978-05B0-46A7-BB00-F21F6D4717CD}"/>
              </a:ext>
            </a:extLst>
          </p:cNvPr>
          <p:cNvSpPr/>
          <p:nvPr/>
        </p:nvSpPr>
        <p:spPr>
          <a:xfrm>
            <a:off x="3833558" y="593363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219AD0A7-F9B4-4F2D-9E87-243142731572}"/>
              </a:ext>
            </a:extLst>
          </p:cNvPr>
          <p:cNvCxnSpPr>
            <a:cxnSpLocks/>
            <a:stCxn id="52" idx="3"/>
            <a:endCxn id="64" idx="0"/>
          </p:cNvCxnSpPr>
          <p:nvPr/>
        </p:nvCxnSpPr>
        <p:spPr>
          <a:xfrm flipH="1">
            <a:off x="4134717" y="5599869"/>
            <a:ext cx="254743" cy="333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8C7ACA9-60E9-4424-8FC3-C084CCD7FD89}"/>
              </a:ext>
            </a:extLst>
          </p:cNvPr>
          <p:cNvCxnSpPr>
            <a:cxnSpLocks/>
            <a:stCxn id="52" idx="5"/>
            <a:endCxn id="62" idx="0"/>
          </p:cNvCxnSpPr>
          <p:nvPr/>
        </p:nvCxnSpPr>
        <p:spPr>
          <a:xfrm>
            <a:off x="4815363" y="5599869"/>
            <a:ext cx="172656" cy="357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BF6E0891-ABEA-416B-8FCE-7D6F77BD88F6}"/>
              </a:ext>
            </a:extLst>
          </p:cNvPr>
          <p:cNvSpPr/>
          <p:nvPr/>
        </p:nvSpPr>
        <p:spPr>
          <a:xfrm>
            <a:off x="10477646" y="356480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a:t>
            </a:r>
          </a:p>
        </p:txBody>
      </p:sp>
      <p:sp>
        <p:nvSpPr>
          <p:cNvPr id="68" name="Oval 67">
            <a:extLst>
              <a:ext uri="{FF2B5EF4-FFF2-40B4-BE49-F238E27FC236}">
                <a16:creationId xmlns:a16="http://schemas.microsoft.com/office/drawing/2014/main" id="{D0333521-431D-4382-B535-62DB0E79C50D}"/>
              </a:ext>
            </a:extLst>
          </p:cNvPr>
          <p:cNvSpPr/>
          <p:nvPr/>
        </p:nvSpPr>
        <p:spPr>
          <a:xfrm>
            <a:off x="9630848" y="4231798"/>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AD30EA-E061-497E-AEEC-6DD87FE8B8E5}"/>
              </a:ext>
            </a:extLst>
          </p:cNvPr>
          <p:cNvCxnSpPr>
            <a:cxnSpLocks/>
            <a:stCxn id="67" idx="3"/>
            <a:endCxn id="68" idx="0"/>
          </p:cNvCxnSpPr>
          <p:nvPr/>
        </p:nvCxnSpPr>
        <p:spPr>
          <a:xfrm flipH="1">
            <a:off x="9932007" y="4073453"/>
            <a:ext cx="633846" cy="1583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409410C-AECC-41A8-9D4A-863279291743}"/>
              </a:ext>
            </a:extLst>
          </p:cNvPr>
          <p:cNvCxnSpPr>
            <a:cxnSpLocks/>
            <a:stCxn id="68" idx="5"/>
            <a:endCxn id="72" idx="0"/>
          </p:cNvCxnSpPr>
          <p:nvPr/>
        </p:nvCxnSpPr>
        <p:spPr>
          <a:xfrm>
            <a:off x="10144958" y="4740448"/>
            <a:ext cx="332688"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12AE314-0437-48AA-8D08-57D195303EEE}"/>
              </a:ext>
            </a:extLst>
          </p:cNvPr>
          <p:cNvSpPr/>
          <p:nvPr/>
        </p:nvSpPr>
        <p:spPr>
          <a:xfrm>
            <a:off x="9823663" y="585124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878D0DF-90F0-4952-B479-CC3C5E863037}"/>
              </a:ext>
            </a:extLst>
          </p:cNvPr>
          <p:cNvSpPr/>
          <p:nvPr/>
        </p:nvSpPr>
        <p:spPr>
          <a:xfrm>
            <a:off x="10176487" y="504151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DBC958A-4154-4239-A027-543C7333D8D2}"/>
              </a:ext>
            </a:extLst>
          </p:cNvPr>
          <p:cNvCxnSpPr>
            <a:cxnSpLocks/>
            <a:stCxn id="72" idx="3"/>
            <a:endCxn id="71" idx="0"/>
          </p:cNvCxnSpPr>
          <p:nvPr/>
        </p:nvCxnSpPr>
        <p:spPr>
          <a:xfrm flipH="1">
            <a:off x="10124822" y="5550169"/>
            <a:ext cx="139872" cy="30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B1A85588-E87B-48BD-B130-0D5499F9C5A4}"/>
              </a:ext>
            </a:extLst>
          </p:cNvPr>
          <p:cNvSpPr/>
          <p:nvPr/>
        </p:nvSpPr>
        <p:spPr>
          <a:xfrm>
            <a:off x="1626147" y="359586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a:t>
            </a:r>
          </a:p>
        </p:txBody>
      </p:sp>
      <p:sp>
        <p:nvSpPr>
          <p:cNvPr id="80" name="Oval 79">
            <a:extLst>
              <a:ext uri="{FF2B5EF4-FFF2-40B4-BE49-F238E27FC236}">
                <a16:creationId xmlns:a16="http://schemas.microsoft.com/office/drawing/2014/main" id="{FA0DE5F4-CDC8-4C05-BCF1-DBBDDB37F32D}"/>
              </a:ext>
            </a:extLst>
          </p:cNvPr>
          <p:cNvSpPr/>
          <p:nvPr/>
        </p:nvSpPr>
        <p:spPr>
          <a:xfrm>
            <a:off x="2215445" y="436495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8D1D52BC-1AAD-4734-B0A2-CBCA9AA68952}"/>
              </a:ext>
            </a:extLst>
          </p:cNvPr>
          <p:cNvCxnSpPr>
            <a:cxnSpLocks/>
            <a:stCxn id="79" idx="5"/>
            <a:endCxn id="80" idx="0"/>
          </p:cNvCxnSpPr>
          <p:nvPr/>
        </p:nvCxnSpPr>
        <p:spPr>
          <a:xfrm>
            <a:off x="2140257" y="4104514"/>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0F2FCE3-9629-42C0-B3DD-1F184E846D84}"/>
              </a:ext>
            </a:extLst>
          </p:cNvPr>
          <p:cNvCxnSpPr>
            <a:cxnSpLocks/>
            <a:stCxn id="80" idx="5"/>
            <a:endCxn id="83" idx="0"/>
          </p:cNvCxnSpPr>
          <p:nvPr/>
        </p:nvCxnSpPr>
        <p:spPr>
          <a:xfrm>
            <a:off x="2729555" y="4873601"/>
            <a:ext cx="225919" cy="222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AEDA284E-FAF2-4D96-BEE3-3BB6111B322C}"/>
              </a:ext>
            </a:extLst>
          </p:cNvPr>
          <p:cNvSpPr/>
          <p:nvPr/>
        </p:nvSpPr>
        <p:spPr>
          <a:xfrm>
            <a:off x="2654315" y="509609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F43959A-908F-47C0-B402-1A277D83E05C}"/>
              </a:ext>
            </a:extLst>
          </p:cNvPr>
          <p:cNvCxnSpPr/>
          <p:nvPr/>
        </p:nvCxnSpPr>
        <p:spPr>
          <a:xfrm>
            <a:off x="79131" y="3429000"/>
            <a:ext cx="11808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CC22B4A-C03E-42AA-A857-3480F27A0A59}"/>
              </a:ext>
            </a:extLst>
          </p:cNvPr>
          <p:cNvSpPr/>
          <p:nvPr/>
        </p:nvSpPr>
        <p:spPr>
          <a:xfrm>
            <a:off x="8751620" y="595146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6868DDD-7AA0-43A5-9BB1-AB85DCC80228}"/>
              </a:ext>
            </a:extLst>
          </p:cNvPr>
          <p:cNvSpPr/>
          <p:nvPr/>
        </p:nvSpPr>
        <p:spPr>
          <a:xfrm>
            <a:off x="8450462" y="5084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CBC5A8CA-507A-44AA-87E3-C6B6D2853283}"/>
              </a:ext>
            </a:extLst>
          </p:cNvPr>
          <p:cNvCxnSpPr>
            <a:cxnSpLocks/>
            <a:stCxn id="37" idx="5"/>
            <a:endCxn id="85" idx="0"/>
          </p:cNvCxnSpPr>
          <p:nvPr/>
        </p:nvCxnSpPr>
        <p:spPr>
          <a:xfrm>
            <a:off x="8546462" y="4807422"/>
            <a:ext cx="205159" cy="277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900F0DB-DD9A-4A02-9EC9-8061A0047331}"/>
              </a:ext>
            </a:extLst>
          </p:cNvPr>
          <p:cNvCxnSpPr>
            <a:cxnSpLocks/>
            <a:stCxn id="85" idx="5"/>
            <a:endCxn id="84" idx="0"/>
          </p:cNvCxnSpPr>
          <p:nvPr/>
        </p:nvCxnSpPr>
        <p:spPr>
          <a:xfrm>
            <a:off x="8964572" y="5593329"/>
            <a:ext cx="88207" cy="358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79B237B-4600-4BAF-B4FA-9318DEA56A33}"/>
              </a:ext>
            </a:extLst>
          </p:cNvPr>
          <p:cNvSpPr txBox="1"/>
          <p:nvPr/>
        </p:nvSpPr>
        <p:spPr>
          <a:xfrm>
            <a:off x="86089" y="2978673"/>
            <a:ext cx="1165704" cy="369332"/>
          </a:xfrm>
          <a:prstGeom prst="rect">
            <a:avLst/>
          </a:prstGeom>
          <a:noFill/>
        </p:spPr>
        <p:txBody>
          <a:bodyPr wrap="none" rtlCol="0">
            <a:spAutoFit/>
          </a:bodyPr>
          <a:lstStyle/>
          <a:p>
            <a:r>
              <a:rPr lang="en-US" dirty="0"/>
              <a:t>Balanced</a:t>
            </a:r>
          </a:p>
        </p:txBody>
      </p:sp>
      <p:sp>
        <p:nvSpPr>
          <p:cNvPr id="88" name="TextBox 87">
            <a:extLst>
              <a:ext uri="{FF2B5EF4-FFF2-40B4-BE49-F238E27FC236}">
                <a16:creationId xmlns:a16="http://schemas.microsoft.com/office/drawing/2014/main" id="{B19531B5-3CA7-422C-B644-F94DCE83EFBB}"/>
              </a:ext>
            </a:extLst>
          </p:cNvPr>
          <p:cNvSpPr txBox="1"/>
          <p:nvPr/>
        </p:nvSpPr>
        <p:spPr>
          <a:xfrm>
            <a:off x="8546" y="3502881"/>
            <a:ext cx="1454244" cy="369332"/>
          </a:xfrm>
          <a:prstGeom prst="rect">
            <a:avLst/>
          </a:prstGeom>
          <a:noFill/>
        </p:spPr>
        <p:txBody>
          <a:bodyPr wrap="none" rtlCol="0">
            <a:spAutoFit/>
          </a:bodyPr>
          <a:lstStyle/>
          <a:p>
            <a:r>
              <a:rPr lang="en-US" dirty="0"/>
              <a:t>Unbalanced</a:t>
            </a:r>
          </a:p>
        </p:txBody>
      </p:sp>
      <p:sp>
        <p:nvSpPr>
          <p:cNvPr id="89" name="TextBox 88">
            <a:extLst>
              <a:ext uri="{FF2B5EF4-FFF2-40B4-BE49-F238E27FC236}">
                <a16:creationId xmlns:a16="http://schemas.microsoft.com/office/drawing/2014/main" id="{E8CB79B3-3B7A-494F-890C-0D1D8413DB46}"/>
              </a:ext>
            </a:extLst>
          </p:cNvPr>
          <p:cNvSpPr txBox="1"/>
          <p:nvPr/>
        </p:nvSpPr>
        <p:spPr>
          <a:xfrm>
            <a:off x="1390826" y="871502"/>
            <a:ext cx="319318"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42C5D21-5717-4BEF-877C-AF0B6B3C8BDD}"/>
              </a:ext>
            </a:extLst>
          </p:cNvPr>
          <p:cNvSpPr txBox="1"/>
          <p:nvPr/>
        </p:nvSpPr>
        <p:spPr>
          <a:xfrm>
            <a:off x="3388456" y="4135059"/>
            <a:ext cx="319318" cy="369332"/>
          </a:xfrm>
          <a:prstGeom prst="rect">
            <a:avLst/>
          </a:prstGeom>
          <a:noFill/>
        </p:spPr>
        <p:txBody>
          <a:bodyPr wrap="none" rtlCol="0">
            <a:spAutoFit/>
          </a:bodyPr>
          <a:lstStyle/>
          <a:p>
            <a:r>
              <a:rPr lang="en-US" dirty="0"/>
              <a:t>0</a:t>
            </a:r>
          </a:p>
        </p:txBody>
      </p:sp>
      <p:sp>
        <p:nvSpPr>
          <p:cNvPr id="91" name="TextBox 90">
            <a:extLst>
              <a:ext uri="{FF2B5EF4-FFF2-40B4-BE49-F238E27FC236}">
                <a16:creationId xmlns:a16="http://schemas.microsoft.com/office/drawing/2014/main" id="{F4F23642-FAFD-4FCE-91B6-FD7C25F0C30D}"/>
              </a:ext>
            </a:extLst>
          </p:cNvPr>
          <p:cNvSpPr txBox="1"/>
          <p:nvPr/>
        </p:nvSpPr>
        <p:spPr>
          <a:xfrm>
            <a:off x="3318025" y="1644586"/>
            <a:ext cx="319318" cy="369332"/>
          </a:xfrm>
          <a:prstGeom prst="rect">
            <a:avLst/>
          </a:prstGeom>
          <a:noFill/>
        </p:spPr>
        <p:txBody>
          <a:bodyPr wrap="none" rtlCol="0">
            <a:spAutoFit/>
          </a:bodyPr>
          <a:lstStyle/>
          <a:p>
            <a:r>
              <a:rPr lang="en-US" dirty="0"/>
              <a:t>1</a:t>
            </a:r>
          </a:p>
        </p:txBody>
      </p:sp>
      <p:sp>
        <p:nvSpPr>
          <p:cNvPr id="92" name="TextBox 91">
            <a:extLst>
              <a:ext uri="{FF2B5EF4-FFF2-40B4-BE49-F238E27FC236}">
                <a16:creationId xmlns:a16="http://schemas.microsoft.com/office/drawing/2014/main" id="{4A4C6152-4E45-4F95-9EBA-E075149AD7F2}"/>
              </a:ext>
            </a:extLst>
          </p:cNvPr>
          <p:cNvSpPr txBox="1"/>
          <p:nvPr/>
        </p:nvSpPr>
        <p:spPr>
          <a:xfrm>
            <a:off x="4532701" y="1644586"/>
            <a:ext cx="319318" cy="369332"/>
          </a:xfrm>
          <a:prstGeom prst="rect">
            <a:avLst/>
          </a:prstGeom>
          <a:noFill/>
        </p:spPr>
        <p:txBody>
          <a:bodyPr wrap="none" rtlCol="0">
            <a:spAutoFit/>
          </a:bodyPr>
          <a:lstStyle/>
          <a:p>
            <a:r>
              <a:rPr lang="en-US" dirty="0"/>
              <a:t>1</a:t>
            </a:r>
          </a:p>
        </p:txBody>
      </p:sp>
      <p:sp>
        <p:nvSpPr>
          <p:cNvPr id="93" name="TextBox 92">
            <a:extLst>
              <a:ext uri="{FF2B5EF4-FFF2-40B4-BE49-F238E27FC236}">
                <a16:creationId xmlns:a16="http://schemas.microsoft.com/office/drawing/2014/main" id="{CDB3512A-A681-4EBC-A626-EB15D6CCC754}"/>
              </a:ext>
            </a:extLst>
          </p:cNvPr>
          <p:cNvSpPr txBox="1"/>
          <p:nvPr/>
        </p:nvSpPr>
        <p:spPr>
          <a:xfrm>
            <a:off x="6669512" y="1572648"/>
            <a:ext cx="319318" cy="369332"/>
          </a:xfrm>
          <a:prstGeom prst="rect">
            <a:avLst/>
          </a:prstGeom>
          <a:noFill/>
        </p:spPr>
        <p:txBody>
          <a:bodyPr wrap="none" rtlCol="0">
            <a:spAutoFit/>
          </a:bodyPr>
          <a:lstStyle/>
          <a:p>
            <a:r>
              <a:rPr lang="en-US" dirty="0"/>
              <a:t>1</a:t>
            </a:r>
          </a:p>
        </p:txBody>
      </p:sp>
      <p:sp>
        <p:nvSpPr>
          <p:cNvPr id="94" name="TextBox 93">
            <a:extLst>
              <a:ext uri="{FF2B5EF4-FFF2-40B4-BE49-F238E27FC236}">
                <a16:creationId xmlns:a16="http://schemas.microsoft.com/office/drawing/2014/main" id="{50A757BD-BF2C-4E39-B82D-B06C7EBF88C4}"/>
              </a:ext>
            </a:extLst>
          </p:cNvPr>
          <p:cNvSpPr txBox="1"/>
          <p:nvPr/>
        </p:nvSpPr>
        <p:spPr>
          <a:xfrm>
            <a:off x="2055374" y="4141447"/>
            <a:ext cx="319318" cy="369332"/>
          </a:xfrm>
          <a:prstGeom prst="rect">
            <a:avLst/>
          </a:prstGeom>
          <a:noFill/>
        </p:spPr>
        <p:txBody>
          <a:bodyPr wrap="none" rtlCol="0">
            <a:spAutoFit/>
          </a:bodyPr>
          <a:lstStyle/>
          <a:p>
            <a:r>
              <a:rPr lang="en-US" dirty="0"/>
              <a:t>1</a:t>
            </a:r>
          </a:p>
        </p:txBody>
      </p:sp>
      <p:sp>
        <p:nvSpPr>
          <p:cNvPr id="95" name="TextBox 94">
            <a:extLst>
              <a:ext uri="{FF2B5EF4-FFF2-40B4-BE49-F238E27FC236}">
                <a16:creationId xmlns:a16="http://schemas.microsoft.com/office/drawing/2014/main" id="{297F3C6F-359D-42DF-8496-6A94D9B38E70}"/>
              </a:ext>
            </a:extLst>
          </p:cNvPr>
          <p:cNvSpPr txBox="1"/>
          <p:nvPr/>
        </p:nvSpPr>
        <p:spPr>
          <a:xfrm>
            <a:off x="7832292" y="1632930"/>
            <a:ext cx="319318" cy="369332"/>
          </a:xfrm>
          <a:prstGeom prst="rect">
            <a:avLst/>
          </a:prstGeom>
          <a:noFill/>
        </p:spPr>
        <p:txBody>
          <a:bodyPr wrap="none" rtlCol="0">
            <a:spAutoFit/>
          </a:bodyPr>
          <a:lstStyle/>
          <a:p>
            <a:r>
              <a:rPr lang="en-US" dirty="0"/>
              <a:t>1</a:t>
            </a:r>
          </a:p>
        </p:txBody>
      </p:sp>
      <p:sp>
        <p:nvSpPr>
          <p:cNvPr id="96" name="TextBox 95">
            <a:extLst>
              <a:ext uri="{FF2B5EF4-FFF2-40B4-BE49-F238E27FC236}">
                <a16:creationId xmlns:a16="http://schemas.microsoft.com/office/drawing/2014/main" id="{4ED7AE44-BBD5-4857-BD66-E5D856EE8466}"/>
              </a:ext>
            </a:extLst>
          </p:cNvPr>
          <p:cNvSpPr txBox="1"/>
          <p:nvPr/>
        </p:nvSpPr>
        <p:spPr>
          <a:xfrm>
            <a:off x="9320400" y="1603446"/>
            <a:ext cx="319318" cy="369332"/>
          </a:xfrm>
          <a:prstGeom prst="rect">
            <a:avLst/>
          </a:prstGeom>
          <a:noFill/>
        </p:spPr>
        <p:txBody>
          <a:bodyPr wrap="none" rtlCol="0">
            <a:spAutoFit/>
          </a:bodyPr>
          <a:lstStyle/>
          <a:p>
            <a:r>
              <a:rPr lang="en-US" dirty="0"/>
              <a:t>1</a:t>
            </a:r>
          </a:p>
        </p:txBody>
      </p:sp>
      <p:sp>
        <p:nvSpPr>
          <p:cNvPr id="97" name="TextBox 96">
            <a:extLst>
              <a:ext uri="{FF2B5EF4-FFF2-40B4-BE49-F238E27FC236}">
                <a16:creationId xmlns:a16="http://schemas.microsoft.com/office/drawing/2014/main" id="{EFC8127B-9178-4673-BB39-9B903D34E28A}"/>
              </a:ext>
            </a:extLst>
          </p:cNvPr>
          <p:cNvSpPr txBox="1"/>
          <p:nvPr/>
        </p:nvSpPr>
        <p:spPr>
          <a:xfrm>
            <a:off x="4135840" y="4856236"/>
            <a:ext cx="319318" cy="369332"/>
          </a:xfrm>
          <a:prstGeom prst="rect">
            <a:avLst/>
          </a:prstGeom>
          <a:noFill/>
        </p:spPr>
        <p:txBody>
          <a:bodyPr wrap="none" rtlCol="0">
            <a:spAutoFit/>
          </a:bodyPr>
          <a:lstStyle/>
          <a:p>
            <a:r>
              <a:rPr lang="en-US" dirty="0"/>
              <a:t>1</a:t>
            </a:r>
          </a:p>
        </p:txBody>
      </p:sp>
      <p:sp>
        <p:nvSpPr>
          <p:cNvPr id="98" name="TextBox 97">
            <a:extLst>
              <a:ext uri="{FF2B5EF4-FFF2-40B4-BE49-F238E27FC236}">
                <a16:creationId xmlns:a16="http://schemas.microsoft.com/office/drawing/2014/main" id="{2DF90A5C-2BBF-4F0A-8E00-1D8051976C64}"/>
              </a:ext>
            </a:extLst>
          </p:cNvPr>
          <p:cNvSpPr txBox="1"/>
          <p:nvPr/>
        </p:nvSpPr>
        <p:spPr>
          <a:xfrm>
            <a:off x="6361678" y="4830200"/>
            <a:ext cx="319318" cy="369332"/>
          </a:xfrm>
          <a:prstGeom prst="rect">
            <a:avLst/>
          </a:prstGeom>
          <a:noFill/>
        </p:spPr>
        <p:txBody>
          <a:bodyPr wrap="none" rtlCol="0">
            <a:spAutoFit/>
          </a:bodyPr>
          <a:lstStyle/>
          <a:p>
            <a:r>
              <a:rPr lang="en-US" dirty="0"/>
              <a:t>1</a:t>
            </a:r>
          </a:p>
        </p:txBody>
      </p:sp>
      <p:sp>
        <p:nvSpPr>
          <p:cNvPr id="99" name="TextBox 98">
            <a:extLst>
              <a:ext uri="{FF2B5EF4-FFF2-40B4-BE49-F238E27FC236}">
                <a16:creationId xmlns:a16="http://schemas.microsoft.com/office/drawing/2014/main" id="{E209B233-674D-43CD-8B0A-C545EEFA9381}"/>
              </a:ext>
            </a:extLst>
          </p:cNvPr>
          <p:cNvSpPr txBox="1"/>
          <p:nvPr/>
        </p:nvSpPr>
        <p:spPr>
          <a:xfrm>
            <a:off x="8240767" y="4894693"/>
            <a:ext cx="319318" cy="369332"/>
          </a:xfrm>
          <a:prstGeom prst="rect">
            <a:avLst/>
          </a:prstGeom>
          <a:noFill/>
        </p:spPr>
        <p:txBody>
          <a:bodyPr wrap="none" rtlCol="0">
            <a:spAutoFit/>
          </a:bodyPr>
          <a:lstStyle/>
          <a:p>
            <a:r>
              <a:rPr lang="en-US" dirty="0"/>
              <a:t>1</a:t>
            </a:r>
          </a:p>
        </p:txBody>
      </p:sp>
      <p:sp>
        <p:nvSpPr>
          <p:cNvPr id="100" name="TextBox 99">
            <a:extLst>
              <a:ext uri="{FF2B5EF4-FFF2-40B4-BE49-F238E27FC236}">
                <a16:creationId xmlns:a16="http://schemas.microsoft.com/office/drawing/2014/main" id="{C8F85FF7-D021-476F-BDE2-C3C049586908}"/>
              </a:ext>
            </a:extLst>
          </p:cNvPr>
          <p:cNvSpPr txBox="1"/>
          <p:nvPr/>
        </p:nvSpPr>
        <p:spPr>
          <a:xfrm>
            <a:off x="9988023" y="4849929"/>
            <a:ext cx="319318" cy="369332"/>
          </a:xfrm>
          <a:prstGeom prst="rect">
            <a:avLst/>
          </a:prstGeom>
          <a:noFill/>
        </p:spPr>
        <p:txBody>
          <a:bodyPr wrap="none" rtlCol="0">
            <a:spAutoFit/>
          </a:bodyPr>
          <a:lstStyle/>
          <a:p>
            <a:r>
              <a:rPr lang="en-US" dirty="0"/>
              <a:t>1</a:t>
            </a:r>
          </a:p>
        </p:txBody>
      </p:sp>
      <p:sp>
        <p:nvSpPr>
          <p:cNvPr id="101" name="TextBox 100">
            <a:extLst>
              <a:ext uri="{FF2B5EF4-FFF2-40B4-BE49-F238E27FC236}">
                <a16:creationId xmlns:a16="http://schemas.microsoft.com/office/drawing/2014/main" id="{2F8212C9-8AD8-4639-B662-924203687064}"/>
              </a:ext>
            </a:extLst>
          </p:cNvPr>
          <p:cNvSpPr txBox="1"/>
          <p:nvPr/>
        </p:nvSpPr>
        <p:spPr>
          <a:xfrm>
            <a:off x="833428" y="1641336"/>
            <a:ext cx="319318" cy="369332"/>
          </a:xfrm>
          <a:prstGeom prst="rect">
            <a:avLst/>
          </a:prstGeom>
          <a:noFill/>
        </p:spPr>
        <p:txBody>
          <a:bodyPr wrap="none" rtlCol="0">
            <a:spAutoFit/>
          </a:bodyPr>
          <a:lstStyle/>
          <a:p>
            <a:r>
              <a:rPr lang="en-US" dirty="0"/>
              <a:t>0</a:t>
            </a:r>
          </a:p>
        </p:txBody>
      </p:sp>
      <p:sp>
        <p:nvSpPr>
          <p:cNvPr id="102" name="TextBox 101">
            <a:extLst>
              <a:ext uri="{FF2B5EF4-FFF2-40B4-BE49-F238E27FC236}">
                <a16:creationId xmlns:a16="http://schemas.microsoft.com/office/drawing/2014/main" id="{92C17928-E7FB-4A50-89D6-DD35B64F79D7}"/>
              </a:ext>
            </a:extLst>
          </p:cNvPr>
          <p:cNvSpPr txBox="1"/>
          <p:nvPr/>
        </p:nvSpPr>
        <p:spPr>
          <a:xfrm>
            <a:off x="2064264" y="1669243"/>
            <a:ext cx="319318" cy="369332"/>
          </a:xfrm>
          <a:prstGeom prst="rect">
            <a:avLst/>
          </a:prstGeom>
          <a:noFill/>
        </p:spPr>
        <p:txBody>
          <a:bodyPr wrap="none" rtlCol="0">
            <a:spAutoFit/>
          </a:bodyPr>
          <a:lstStyle/>
          <a:p>
            <a:r>
              <a:rPr lang="en-US" dirty="0"/>
              <a:t>0</a:t>
            </a:r>
          </a:p>
        </p:txBody>
      </p:sp>
      <p:sp>
        <p:nvSpPr>
          <p:cNvPr id="103" name="TextBox 102">
            <a:extLst>
              <a:ext uri="{FF2B5EF4-FFF2-40B4-BE49-F238E27FC236}">
                <a16:creationId xmlns:a16="http://schemas.microsoft.com/office/drawing/2014/main" id="{ECEBD70D-1FF8-4477-9958-19FB3F4427F8}"/>
              </a:ext>
            </a:extLst>
          </p:cNvPr>
          <p:cNvSpPr txBox="1"/>
          <p:nvPr/>
        </p:nvSpPr>
        <p:spPr>
          <a:xfrm>
            <a:off x="2998160" y="2375702"/>
            <a:ext cx="319318" cy="369332"/>
          </a:xfrm>
          <a:prstGeom prst="rect">
            <a:avLst/>
          </a:prstGeom>
          <a:noFill/>
        </p:spPr>
        <p:txBody>
          <a:bodyPr wrap="none" rtlCol="0">
            <a:spAutoFit/>
          </a:bodyPr>
          <a:lstStyle/>
          <a:p>
            <a:r>
              <a:rPr lang="en-US" dirty="0"/>
              <a:t>0</a:t>
            </a:r>
          </a:p>
        </p:txBody>
      </p:sp>
      <p:sp>
        <p:nvSpPr>
          <p:cNvPr id="104" name="TextBox 103">
            <a:extLst>
              <a:ext uri="{FF2B5EF4-FFF2-40B4-BE49-F238E27FC236}">
                <a16:creationId xmlns:a16="http://schemas.microsoft.com/office/drawing/2014/main" id="{5B3CF71D-090B-4F43-B88B-E36420470B79}"/>
              </a:ext>
            </a:extLst>
          </p:cNvPr>
          <p:cNvSpPr txBox="1"/>
          <p:nvPr/>
        </p:nvSpPr>
        <p:spPr>
          <a:xfrm>
            <a:off x="4152659" y="2369702"/>
            <a:ext cx="319318"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1DD90454-651C-43E6-A4F1-FE514A35131A}"/>
              </a:ext>
            </a:extLst>
          </p:cNvPr>
          <p:cNvSpPr txBox="1"/>
          <p:nvPr/>
        </p:nvSpPr>
        <p:spPr>
          <a:xfrm>
            <a:off x="5060958" y="2364032"/>
            <a:ext cx="319318" cy="369332"/>
          </a:xfrm>
          <a:prstGeom prst="rect">
            <a:avLst/>
          </a:prstGeom>
          <a:noFill/>
        </p:spPr>
        <p:txBody>
          <a:bodyPr wrap="none" rtlCol="0">
            <a:spAutoFit/>
          </a:bodyPr>
          <a:lstStyle/>
          <a:p>
            <a:r>
              <a:rPr lang="en-US" dirty="0"/>
              <a:t>0</a:t>
            </a:r>
          </a:p>
        </p:txBody>
      </p:sp>
      <p:sp>
        <p:nvSpPr>
          <p:cNvPr id="107" name="TextBox 106">
            <a:extLst>
              <a:ext uri="{FF2B5EF4-FFF2-40B4-BE49-F238E27FC236}">
                <a16:creationId xmlns:a16="http://schemas.microsoft.com/office/drawing/2014/main" id="{401B4D2C-F9C3-4C89-92BE-E7F6798A37E0}"/>
              </a:ext>
            </a:extLst>
          </p:cNvPr>
          <p:cNvSpPr txBox="1"/>
          <p:nvPr/>
        </p:nvSpPr>
        <p:spPr>
          <a:xfrm>
            <a:off x="6372916" y="2365349"/>
            <a:ext cx="319318" cy="369332"/>
          </a:xfrm>
          <a:prstGeom prst="rect">
            <a:avLst/>
          </a:prstGeom>
          <a:noFill/>
        </p:spPr>
        <p:txBody>
          <a:bodyPr wrap="none" rtlCol="0">
            <a:spAutoFit/>
          </a:bodyPr>
          <a:lstStyle/>
          <a:p>
            <a:r>
              <a:rPr lang="en-US" dirty="0"/>
              <a:t>0</a:t>
            </a:r>
          </a:p>
        </p:txBody>
      </p:sp>
      <p:sp>
        <p:nvSpPr>
          <p:cNvPr id="108" name="TextBox 107">
            <a:extLst>
              <a:ext uri="{FF2B5EF4-FFF2-40B4-BE49-F238E27FC236}">
                <a16:creationId xmlns:a16="http://schemas.microsoft.com/office/drawing/2014/main" id="{3E8170D6-D0C3-48B2-9594-14DB7C4519C3}"/>
              </a:ext>
            </a:extLst>
          </p:cNvPr>
          <p:cNvSpPr txBox="1"/>
          <p:nvPr/>
        </p:nvSpPr>
        <p:spPr>
          <a:xfrm>
            <a:off x="7527300" y="2367510"/>
            <a:ext cx="319318" cy="369332"/>
          </a:xfrm>
          <a:prstGeom prst="rect">
            <a:avLst/>
          </a:prstGeom>
          <a:noFill/>
        </p:spPr>
        <p:txBody>
          <a:bodyPr wrap="none" rtlCol="0">
            <a:spAutoFit/>
          </a:bodyPr>
          <a:lstStyle/>
          <a:p>
            <a:r>
              <a:rPr lang="en-US" dirty="0"/>
              <a:t>0</a:t>
            </a:r>
          </a:p>
        </p:txBody>
      </p:sp>
      <p:sp>
        <p:nvSpPr>
          <p:cNvPr id="109" name="TextBox 108">
            <a:extLst>
              <a:ext uri="{FF2B5EF4-FFF2-40B4-BE49-F238E27FC236}">
                <a16:creationId xmlns:a16="http://schemas.microsoft.com/office/drawing/2014/main" id="{4CDB2A9A-17F7-4CB1-B5AF-346A3D9E9955}"/>
              </a:ext>
            </a:extLst>
          </p:cNvPr>
          <p:cNvSpPr txBox="1"/>
          <p:nvPr/>
        </p:nvSpPr>
        <p:spPr>
          <a:xfrm>
            <a:off x="9753757" y="2405043"/>
            <a:ext cx="319318" cy="369332"/>
          </a:xfrm>
          <a:prstGeom prst="rect">
            <a:avLst/>
          </a:prstGeom>
          <a:noFill/>
        </p:spPr>
        <p:txBody>
          <a:bodyPr wrap="none" rtlCol="0">
            <a:spAutoFit/>
          </a:bodyPr>
          <a:lstStyle/>
          <a:p>
            <a:r>
              <a:rPr lang="en-US" dirty="0"/>
              <a:t>0</a:t>
            </a:r>
          </a:p>
        </p:txBody>
      </p:sp>
      <p:sp>
        <p:nvSpPr>
          <p:cNvPr id="110" name="TextBox 109">
            <a:extLst>
              <a:ext uri="{FF2B5EF4-FFF2-40B4-BE49-F238E27FC236}">
                <a16:creationId xmlns:a16="http://schemas.microsoft.com/office/drawing/2014/main" id="{BB0530F3-3B36-4EC9-BEDA-C55E695E5332}"/>
              </a:ext>
            </a:extLst>
          </p:cNvPr>
          <p:cNvSpPr txBox="1"/>
          <p:nvPr/>
        </p:nvSpPr>
        <p:spPr>
          <a:xfrm>
            <a:off x="10611215" y="1649494"/>
            <a:ext cx="319318" cy="369332"/>
          </a:xfrm>
          <a:prstGeom prst="rect">
            <a:avLst/>
          </a:prstGeom>
          <a:noFill/>
        </p:spPr>
        <p:txBody>
          <a:bodyPr wrap="none" rtlCol="0">
            <a:spAutoFit/>
          </a:bodyPr>
          <a:lstStyle/>
          <a:p>
            <a:r>
              <a:rPr lang="en-US" dirty="0"/>
              <a:t>0</a:t>
            </a:r>
          </a:p>
        </p:txBody>
      </p:sp>
      <p:sp>
        <p:nvSpPr>
          <p:cNvPr id="111" name="TextBox 110">
            <a:extLst>
              <a:ext uri="{FF2B5EF4-FFF2-40B4-BE49-F238E27FC236}">
                <a16:creationId xmlns:a16="http://schemas.microsoft.com/office/drawing/2014/main" id="{8E9FE241-C4BC-4DF4-9B35-5E347E651747}"/>
              </a:ext>
            </a:extLst>
          </p:cNvPr>
          <p:cNvSpPr txBox="1"/>
          <p:nvPr/>
        </p:nvSpPr>
        <p:spPr>
          <a:xfrm>
            <a:off x="2473260" y="4922034"/>
            <a:ext cx="319318" cy="369332"/>
          </a:xfrm>
          <a:prstGeom prst="rect">
            <a:avLst/>
          </a:prstGeom>
          <a:noFill/>
        </p:spPr>
        <p:txBody>
          <a:bodyPr wrap="none" rtlCol="0">
            <a:spAutoFit/>
          </a:bodyPr>
          <a:lstStyle/>
          <a:p>
            <a:r>
              <a:rPr lang="en-US" dirty="0"/>
              <a:t>0</a:t>
            </a:r>
          </a:p>
        </p:txBody>
      </p:sp>
      <p:sp>
        <p:nvSpPr>
          <p:cNvPr id="113" name="TextBox 112">
            <a:extLst>
              <a:ext uri="{FF2B5EF4-FFF2-40B4-BE49-F238E27FC236}">
                <a16:creationId xmlns:a16="http://schemas.microsoft.com/office/drawing/2014/main" id="{6A4E32D2-E74E-4106-8488-F6D3238BEA26}"/>
              </a:ext>
            </a:extLst>
          </p:cNvPr>
          <p:cNvSpPr txBox="1"/>
          <p:nvPr/>
        </p:nvSpPr>
        <p:spPr>
          <a:xfrm>
            <a:off x="3733058" y="5696425"/>
            <a:ext cx="319318" cy="369332"/>
          </a:xfrm>
          <a:prstGeom prst="rect">
            <a:avLst/>
          </a:prstGeom>
          <a:noFill/>
        </p:spPr>
        <p:txBody>
          <a:bodyPr wrap="none" rtlCol="0">
            <a:spAutoFit/>
          </a:bodyPr>
          <a:lstStyle/>
          <a:p>
            <a:r>
              <a:rPr lang="en-US" dirty="0"/>
              <a:t>0</a:t>
            </a:r>
          </a:p>
        </p:txBody>
      </p:sp>
      <p:sp>
        <p:nvSpPr>
          <p:cNvPr id="114" name="TextBox 113">
            <a:extLst>
              <a:ext uri="{FF2B5EF4-FFF2-40B4-BE49-F238E27FC236}">
                <a16:creationId xmlns:a16="http://schemas.microsoft.com/office/drawing/2014/main" id="{975A0ED1-BB95-44D7-9393-6F32F4971F3A}"/>
              </a:ext>
            </a:extLst>
          </p:cNvPr>
          <p:cNvSpPr txBox="1"/>
          <p:nvPr/>
        </p:nvSpPr>
        <p:spPr>
          <a:xfrm>
            <a:off x="4586379" y="5732028"/>
            <a:ext cx="319318" cy="369332"/>
          </a:xfrm>
          <a:prstGeom prst="rect">
            <a:avLst/>
          </a:prstGeom>
          <a:noFill/>
        </p:spPr>
        <p:txBody>
          <a:bodyPr wrap="none" rtlCol="0">
            <a:spAutoFit/>
          </a:bodyPr>
          <a:lstStyle/>
          <a:p>
            <a:r>
              <a:rPr lang="en-US" dirty="0"/>
              <a:t>0</a:t>
            </a:r>
          </a:p>
        </p:txBody>
      </p:sp>
      <p:sp>
        <p:nvSpPr>
          <p:cNvPr id="115" name="TextBox 114">
            <a:extLst>
              <a:ext uri="{FF2B5EF4-FFF2-40B4-BE49-F238E27FC236}">
                <a16:creationId xmlns:a16="http://schemas.microsoft.com/office/drawing/2014/main" id="{8CD492CD-247F-488D-910B-132312FB742A}"/>
              </a:ext>
            </a:extLst>
          </p:cNvPr>
          <p:cNvSpPr txBox="1"/>
          <p:nvPr/>
        </p:nvSpPr>
        <p:spPr>
          <a:xfrm>
            <a:off x="5070300" y="4867071"/>
            <a:ext cx="319318" cy="369332"/>
          </a:xfrm>
          <a:prstGeom prst="rect">
            <a:avLst/>
          </a:prstGeom>
          <a:noFill/>
        </p:spPr>
        <p:txBody>
          <a:bodyPr wrap="none" rtlCol="0">
            <a:spAutoFit/>
          </a:bodyPr>
          <a:lstStyle/>
          <a:p>
            <a:r>
              <a:rPr lang="en-US" dirty="0"/>
              <a:t>0</a:t>
            </a:r>
          </a:p>
        </p:txBody>
      </p:sp>
      <p:sp>
        <p:nvSpPr>
          <p:cNvPr id="116" name="TextBox 115">
            <a:extLst>
              <a:ext uri="{FF2B5EF4-FFF2-40B4-BE49-F238E27FC236}">
                <a16:creationId xmlns:a16="http://schemas.microsoft.com/office/drawing/2014/main" id="{8801B032-E680-456B-9392-21831B2FAB03}"/>
              </a:ext>
            </a:extLst>
          </p:cNvPr>
          <p:cNvSpPr txBox="1"/>
          <p:nvPr/>
        </p:nvSpPr>
        <p:spPr>
          <a:xfrm>
            <a:off x="6130036" y="5666574"/>
            <a:ext cx="319318" cy="369332"/>
          </a:xfrm>
          <a:prstGeom prst="rect">
            <a:avLst/>
          </a:prstGeom>
          <a:noFill/>
        </p:spPr>
        <p:txBody>
          <a:bodyPr wrap="none" rtlCol="0">
            <a:spAutoFit/>
          </a:bodyPr>
          <a:lstStyle/>
          <a:p>
            <a:r>
              <a:rPr lang="en-US" dirty="0"/>
              <a:t>0</a:t>
            </a:r>
          </a:p>
        </p:txBody>
      </p:sp>
      <p:sp>
        <p:nvSpPr>
          <p:cNvPr id="117" name="TextBox 116">
            <a:extLst>
              <a:ext uri="{FF2B5EF4-FFF2-40B4-BE49-F238E27FC236}">
                <a16:creationId xmlns:a16="http://schemas.microsoft.com/office/drawing/2014/main" id="{0B3A2CEF-708E-4C73-A8DD-EF05B6C41920}"/>
              </a:ext>
            </a:extLst>
          </p:cNvPr>
          <p:cNvSpPr txBox="1"/>
          <p:nvPr/>
        </p:nvSpPr>
        <p:spPr>
          <a:xfrm>
            <a:off x="3883905" y="864838"/>
            <a:ext cx="319318" cy="369332"/>
          </a:xfrm>
          <a:prstGeom prst="rect">
            <a:avLst/>
          </a:prstGeom>
          <a:noFill/>
        </p:spPr>
        <p:txBody>
          <a:bodyPr wrap="none" rtlCol="0">
            <a:spAutoFit/>
          </a:bodyPr>
          <a:lstStyle/>
          <a:p>
            <a:r>
              <a:rPr lang="en-US" dirty="0"/>
              <a:t>2</a:t>
            </a:r>
          </a:p>
        </p:txBody>
      </p:sp>
      <p:sp>
        <p:nvSpPr>
          <p:cNvPr id="118" name="TextBox 117">
            <a:extLst>
              <a:ext uri="{FF2B5EF4-FFF2-40B4-BE49-F238E27FC236}">
                <a16:creationId xmlns:a16="http://schemas.microsoft.com/office/drawing/2014/main" id="{D0CA14DB-172B-4A06-A92F-0225F46FB17C}"/>
              </a:ext>
            </a:extLst>
          </p:cNvPr>
          <p:cNvSpPr txBox="1"/>
          <p:nvPr/>
        </p:nvSpPr>
        <p:spPr>
          <a:xfrm>
            <a:off x="8546462" y="5732028"/>
            <a:ext cx="319318" cy="369332"/>
          </a:xfrm>
          <a:prstGeom prst="rect">
            <a:avLst/>
          </a:prstGeom>
          <a:noFill/>
        </p:spPr>
        <p:txBody>
          <a:bodyPr wrap="none" rtlCol="0">
            <a:spAutoFit/>
          </a:bodyPr>
          <a:lstStyle/>
          <a:p>
            <a:r>
              <a:rPr lang="en-US" dirty="0"/>
              <a:t>0</a:t>
            </a:r>
          </a:p>
        </p:txBody>
      </p:sp>
      <p:sp>
        <p:nvSpPr>
          <p:cNvPr id="119" name="TextBox 118">
            <a:extLst>
              <a:ext uri="{FF2B5EF4-FFF2-40B4-BE49-F238E27FC236}">
                <a16:creationId xmlns:a16="http://schemas.microsoft.com/office/drawing/2014/main" id="{D6E4F4A0-8089-49F1-B1BA-155D651DA11B}"/>
              </a:ext>
            </a:extLst>
          </p:cNvPr>
          <p:cNvSpPr txBox="1"/>
          <p:nvPr/>
        </p:nvSpPr>
        <p:spPr>
          <a:xfrm>
            <a:off x="9730299" y="5582087"/>
            <a:ext cx="319318" cy="369332"/>
          </a:xfrm>
          <a:prstGeom prst="rect">
            <a:avLst/>
          </a:prstGeom>
          <a:noFill/>
        </p:spPr>
        <p:txBody>
          <a:bodyPr wrap="none" rtlCol="0">
            <a:spAutoFit/>
          </a:bodyPr>
          <a:lstStyle/>
          <a:p>
            <a:r>
              <a:rPr lang="en-US" dirty="0"/>
              <a:t>0</a:t>
            </a:r>
          </a:p>
        </p:txBody>
      </p:sp>
      <p:sp>
        <p:nvSpPr>
          <p:cNvPr id="121" name="TextBox 120">
            <a:extLst>
              <a:ext uri="{FF2B5EF4-FFF2-40B4-BE49-F238E27FC236}">
                <a16:creationId xmlns:a16="http://schemas.microsoft.com/office/drawing/2014/main" id="{2AB86216-5CE3-4387-8DEE-5B0DC2CC4135}"/>
              </a:ext>
            </a:extLst>
          </p:cNvPr>
          <p:cNvSpPr txBox="1"/>
          <p:nvPr/>
        </p:nvSpPr>
        <p:spPr>
          <a:xfrm>
            <a:off x="7230965" y="859181"/>
            <a:ext cx="319318" cy="369332"/>
          </a:xfrm>
          <a:prstGeom prst="rect">
            <a:avLst/>
          </a:prstGeom>
          <a:noFill/>
        </p:spPr>
        <p:txBody>
          <a:bodyPr wrap="none" rtlCol="0">
            <a:spAutoFit/>
          </a:bodyPr>
          <a:lstStyle/>
          <a:p>
            <a:r>
              <a:rPr lang="en-US" dirty="0"/>
              <a:t>2</a:t>
            </a:r>
          </a:p>
        </p:txBody>
      </p:sp>
      <p:sp>
        <p:nvSpPr>
          <p:cNvPr id="122" name="TextBox 121">
            <a:extLst>
              <a:ext uri="{FF2B5EF4-FFF2-40B4-BE49-F238E27FC236}">
                <a16:creationId xmlns:a16="http://schemas.microsoft.com/office/drawing/2014/main" id="{36EAD3B9-DA9F-4775-89B2-9BB2FA59FC46}"/>
              </a:ext>
            </a:extLst>
          </p:cNvPr>
          <p:cNvSpPr txBox="1"/>
          <p:nvPr/>
        </p:nvSpPr>
        <p:spPr>
          <a:xfrm>
            <a:off x="10016828" y="863495"/>
            <a:ext cx="319318" cy="369332"/>
          </a:xfrm>
          <a:prstGeom prst="rect">
            <a:avLst/>
          </a:prstGeom>
          <a:noFill/>
        </p:spPr>
        <p:txBody>
          <a:bodyPr wrap="none" rtlCol="0">
            <a:spAutoFit/>
          </a:bodyPr>
          <a:lstStyle/>
          <a:p>
            <a:r>
              <a:rPr lang="en-US" dirty="0"/>
              <a:t>2</a:t>
            </a:r>
          </a:p>
        </p:txBody>
      </p:sp>
      <p:sp>
        <p:nvSpPr>
          <p:cNvPr id="123" name="TextBox 122">
            <a:extLst>
              <a:ext uri="{FF2B5EF4-FFF2-40B4-BE49-F238E27FC236}">
                <a16:creationId xmlns:a16="http://schemas.microsoft.com/office/drawing/2014/main" id="{D9285CC4-21BE-4544-A887-58DCF6CA2F8E}"/>
              </a:ext>
            </a:extLst>
          </p:cNvPr>
          <p:cNvSpPr txBox="1"/>
          <p:nvPr/>
        </p:nvSpPr>
        <p:spPr>
          <a:xfrm>
            <a:off x="1473607" y="3402630"/>
            <a:ext cx="319318" cy="369332"/>
          </a:xfrm>
          <a:prstGeom prst="rect">
            <a:avLst/>
          </a:prstGeom>
          <a:no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E9F4FF5E-3F37-407C-921D-2C836DD9ED30}"/>
              </a:ext>
            </a:extLst>
          </p:cNvPr>
          <p:cNvSpPr txBox="1"/>
          <p:nvPr/>
        </p:nvSpPr>
        <p:spPr>
          <a:xfrm>
            <a:off x="3862224" y="3422394"/>
            <a:ext cx="319318" cy="369332"/>
          </a:xfrm>
          <a:prstGeom prst="rect">
            <a:avLst/>
          </a:prstGeom>
          <a:noFill/>
        </p:spPr>
        <p:txBody>
          <a:bodyPr wrap="none" rtlCol="0">
            <a:spAutoFit/>
          </a:bodyPr>
          <a:lstStyle/>
          <a:p>
            <a:r>
              <a:rPr lang="en-US" dirty="0"/>
              <a:t>3</a:t>
            </a:r>
          </a:p>
        </p:txBody>
      </p:sp>
      <p:sp>
        <p:nvSpPr>
          <p:cNvPr id="125" name="TextBox 124">
            <a:extLst>
              <a:ext uri="{FF2B5EF4-FFF2-40B4-BE49-F238E27FC236}">
                <a16:creationId xmlns:a16="http://schemas.microsoft.com/office/drawing/2014/main" id="{1F831F1C-60BE-4F84-9426-563EC5122696}"/>
              </a:ext>
            </a:extLst>
          </p:cNvPr>
          <p:cNvSpPr txBox="1"/>
          <p:nvPr/>
        </p:nvSpPr>
        <p:spPr>
          <a:xfrm>
            <a:off x="4579626" y="4125966"/>
            <a:ext cx="319318" cy="369332"/>
          </a:xfrm>
          <a:prstGeom prst="rect">
            <a:avLst/>
          </a:prstGeom>
          <a:no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7E504056-550D-4BF9-9CFF-909265739CCB}"/>
              </a:ext>
            </a:extLst>
          </p:cNvPr>
          <p:cNvSpPr txBox="1"/>
          <p:nvPr/>
        </p:nvSpPr>
        <p:spPr>
          <a:xfrm>
            <a:off x="6847344" y="4036778"/>
            <a:ext cx="319318" cy="369332"/>
          </a:xfrm>
          <a:prstGeom prst="rect">
            <a:avLst/>
          </a:prstGeom>
          <a:noFill/>
        </p:spPr>
        <p:txBody>
          <a:bodyPr wrap="none" rtlCol="0">
            <a:spAutoFit/>
          </a:bodyPr>
          <a:lstStyle/>
          <a:p>
            <a:r>
              <a:rPr lang="en-US" dirty="0"/>
              <a:t>2</a:t>
            </a:r>
          </a:p>
        </p:txBody>
      </p:sp>
      <p:sp>
        <p:nvSpPr>
          <p:cNvPr id="127" name="TextBox 126">
            <a:extLst>
              <a:ext uri="{FF2B5EF4-FFF2-40B4-BE49-F238E27FC236}">
                <a16:creationId xmlns:a16="http://schemas.microsoft.com/office/drawing/2014/main" id="{C84A01DB-2963-4335-B609-C260877AEC52}"/>
              </a:ext>
            </a:extLst>
          </p:cNvPr>
          <p:cNvSpPr txBox="1"/>
          <p:nvPr/>
        </p:nvSpPr>
        <p:spPr>
          <a:xfrm>
            <a:off x="7936235" y="4075051"/>
            <a:ext cx="319318" cy="369332"/>
          </a:xfrm>
          <a:prstGeom prst="rect">
            <a:avLst/>
          </a:prstGeom>
          <a:noFill/>
        </p:spPr>
        <p:txBody>
          <a:bodyPr wrap="none" rtlCol="0">
            <a:spAutoFit/>
          </a:bodyPr>
          <a:lstStyle/>
          <a:p>
            <a:r>
              <a:rPr lang="en-US" dirty="0"/>
              <a:t>2</a:t>
            </a:r>
          </a:p>
        </p:txBody>
      </p:sp>
      <p:sp>
        <p:nvSpPr>
          <p:cNvPr id="128" name="TextBox 127">
            <a:extLst>
              <a:ext uri="{FF2B5EF4-FFF2-40B4-BE49-F238E27FC236}">
                <a16:creationId xmlns:a16="http://schemas.microsoft.com/office/drawing/2014/main" id="{D0B11C2C-67C1-4B44-BED0-7367A8D7B330}"/>
              </a:ext>
            </a:extLst>
          </p:cNvPr>
          <p:cNvSpPr txBox="1"/>
          <p:nvPr/>
        </p:nvSpPr>
        <p:spPr>
          <a:xfrm>
            <a:off x="9483157" y="3998703"/>
            <a:ext cx="319318" cy="369332"/>
          </a:xfrm>
          <a:prstGeom prst="rect">
            <a:avLst/>
          </a:prstGeom>
          <a:noFill/>
        </p:spPr>
        <p:txBody>
          <a:bodyPr wrap="none" rtlCol="0">
            <a:spAutoFit/>
          </a:bodyPr>
          <a:lstStyle/>
          <a:p>
            <a:r>
              <a:rPr lang="en-US" dirty="0"/>
              <a:t>2</a:t>
            </a:r>
          </a:p>
        </p:txBody>
      </p:sp>
      <p:sp>
        <p:nvSpPr>
          <p:cNvPr id="130" name="TextBox 129">
            <a:extLst>
              <a:ext uri="{FF2B5EF4-FFF2-40B4-BE49-F238E27FC236}">
                <a16:creationId xmlns:a16="http://schemas.microsoft.com/office/drawing/2014/main" id="{0D83588B-C54F-4FC8-BF99-A59D2983FAF3}"/>
              </a:ext>
            </a:extLst>
          </p:cNvPr>
          <p:cNvSpPr txBox="1"/>
          <p:nvPr/>
        </p:nvSpPr>
        <p:spPr>
          <a:xfrm>
            <a:off x="7357757" y="3399674"/>
            <a:ext cx="319318" cy="369332"/>
          </a:xfrm>
          <a:prstGeom prst="rect">
            <a:avLst/>
          </a:prstGeom>
          <a:noFill/>
        </p:spPr>
        <p:txBody>
          <a:bodyPr wrap="none" rtlCol="0">
            <a:spAutoFit/>
          </a:bodyPr>
          <a:lstStyle/>
          <a:p>
            <a:r>
              <a:rPr lang="en-US" dirty="0"/>
              <a:t>3</a:t>
            </a:r>
          </a:p>
        </p:txBody>
      </p:sp>
      <p:sp>
        <p:nvSpPr>
          <p:cNvPr id="131" name="TextBox 130">
            <a:extLst>
              <a:ext uri="{FF2B5EF4-FFF2-40B4-BE49-F238E27FC236}">
                <a16:creationId xmlns:a16="http://schemas.microsoft.com/office/drawing/2014/main" id="{33CF8674-12BF-401E-8731-CF4BD0A1E984}"/>
              </a:ext>
            </a:extLst>
          </p:cNvPr>
          <p:cNvSpPr txBox="1"/>
          <p:nvPr/>
        </p:nvSpPr>
        <p:spPr>
          <a:xfrm>
            <a:off x="10291897" y="3402373"/>
            <a:ext cx="319318" cy="369332"/>
          </a:xfrm>
          <a:prstGeom prst="rect">
            <a:avLst/>
          </a:prstGeom>
          <a:noFill/>
        </p:spPr>
        <p:txBody>
          <a:bodyPr wrap="none" rtlCol="0">
            <a:spAutoFit/>
          </a:bodyPr>
          <a:lstStyle/>
          <a:p>
            <a:r>
              <a:rPr lang="en-US" dirty="0"/>
              <a:t>3</a:t>
            </a:r>
          </a:p>
        </p:txBody>
      </p:sp>
      <p:sp>
        <p:nvSpPr>
          <p:cNvPr id="120" name="TextBox 119">
            <a:extLst>
              <a:ext uri="{FF2B5EF4-FFF2-40B4-BE49-F238E27FC236}">
                <a16:creationId xmlns:a16="http://schemas.microsoft.com/office/drawing/2014/main" id="{DB885C62-7A18-4346-8EF5-C75D98A84AF7}"/>
              </a:ext>
            </a:extLst>
          </p:cNvPr>
          <p:cNvSpPr txBox="1"/>
          <p:nvPr/>
        </p:nvSpPr>
        <p:spPr>
          <a:xfrm>
            <a:off x="1390532" y="1660086"/>
            <a:ext cx="319318" cy="369332"/>
          </a:xfrm>
          <a:prstGeom prst="rect">
            <a:avLst/>
          </a:prstGeom>
          <a:noFill/>
        </p:spPr>
        <p:txBody>
          <a:bodyPr wrap="none" rtlCol="0">
            <a:spAutoFit/>
          </a:bodyPr>
          <a:lstStyle/>
          <a:p>
            <a:r>
              <a:rPr lang="en-US" b="1" dirty="0"/>
              <a:t>0</a:t>
            </a:r>
          </a:p>
        </p:txBody>
      </p:sp>
      <p:sp>
        <p:nvSpPr>
          <p:cNvPr id="129" name="TextBox 128">
            <a:extLst>
              <a:ext uri="{FF2B5EF4-FFF2-40B4-BE49-F238E27FC236}">
                <a16:creationId xmlns:a16="http://schemas.microsoft.com/office/drawing/2014/main" id="{0F6181E7-E3FA-4557-B2C8-F8506330296E}"/>
              </a:ext>
            </a:extLst>
          </p:cNvPr>
          <p:cNvSpPr txBox="1"/>
          <p:nvPr/>
        </p:nvSpPr>
        <p:spPr>
          <a:xfrm>
            <a:off x="2606504" y="1681246"/>
            <a:ext cx="319318" cy="369332"/>
          </a:xfrm>
          <a:prstGeom prst="rect">
            <a:avLst/>
          </a:prstGeom>
          <a:noFill/>
        </p:spPr>
        <p:txBody>
          <a:bodyPr wrap="none" rtlCol="0">
            <a:spAutoFit/>
          </a:bodyPr>
          <a:lstStyle/>
          <a:p>
            <a:r>
              <a:rPr lang="en-US" b="1" dirty="0"/>
              <a:t>0</a:t>
            </a:r>
          </a:p>
        </p:txBody>
      </p:sp>
      <p:sp>
        <p:nvSpPr>
          <p:cNvPr id="132" name="TextBox 131">
            <a:extLst>
              <a:ext uri="{FF2B5EF4-FFF2-40B4-BE49-F238E27FC236}">
                <a16:creationId xmlns:a16="http://schemas.microsoft.com/office/drawing/2014/main" id="{F865B39B-1127-4F15-B9EF-18068AF84E79}"/>
              </a:ext>
            </a:extLst>
          </p:cNvPr>
          <p:cNvSpPr txBox="1"/>
          <p:nvPr/>
        </p:nvSpPr>
        <p:spPr>
          <a:xfrm>
            <a:off x="1998865" y="880346"/>
            <a:ext cx="319318" cy="369332"/>
          </a:xfrm>
          <a:prstGeom prst="rect">
            <a:avLst/>
          </a:prstGeom>
          <a:noFill/>
        </p:spPr>
        <p:txBody>
          <a:bodyPr wrap="none" rtlCol="0">
            <a:spAutoFit/>
          </a:bodyPr>
          <a:lstStyle/>
          <a:p>
            <a:r>
              <a:rPr lang="en-US" b="1" dirty="0"/>
              <a:t>0</a:t>
            </a:r>
          </a:p>
        </p:txBody>
      </p:sp>
      <p:sp>
        <p:nvSpPr>
          <p:cNvPr id="133" name="TextBox 132">
            <a:extLst>
              <a:ext uri="{FF2B5EF4-FFF2-40B4-BE49-F238E27FC236}">
                <a16:creationId xmlns:a16="http://schemas.microsoft.com/office/drawing/2014/main" id="{19974B2F-2922-45EE-A68E-55CD7FBF14E6}"/>
              </a:ext>
            </a:extLst>
          </p:cNvPr>
          <p:cNvSpPr txBox="1"/>
          <p:nvPr/>
        </p:nvSpPr>
        <p:spPr>
          <a:xfrm>
            <a:off x="3576059" y="2428637"/>
            <a:ext cx="319318" cy="369332"/>
          </a:xfrm>
          <a:prstGeom prst="rect">
            <a:avLst/>
          </a:prstGeom>
          <a:noFill/>
        </p:spPr>
        <p:txBody>
          <a:bodyPr wrap="none" rtlCol="0">
            <a:spAutoFit/>
          </a:bodyPr>
          <a:lstStyle/>
          <a:p>
            <a:r>
              <a:rPr lang="en-US" b="1" dirty="0"/>
              <a:t>0</a:t>
            </a:r>
          </a:p>
        </p:txBody>
      </p:sp>
      <p:sp>
        <p:nvSpPr>
          <p:cNvPr id="134" name="TextBox 133">
            <a:extLst>
              <a:ext uri="{FF2B5EF4-FFF2-40B4-BE49-F238E27FC236}">
                <a16:creationId xmlns:a16="http://schemas.microsoft.com/office/drawing/2014/main" id="{96957F5C-D88F-493C-9022-7E8CF39CF0C0}"/>
              </a:ext>
            </a:extLst>
          </p:cNvPr>
          <p:cNvSpPr txBox="1"/>
          <p:nvPr/>
        </p:nvSpPr>
        <p:spPr>
          <a:xfrm>
            <a:off x="4652849" y="2383991"/>
            <a:ext cx="319318" cy="369332"/>
          </a:xfrm>
          <a:prstGeom prst="rect">
            <a:avLst/>
          </a:prstGeom>
          <a:noFill/>
        </p:spPr>
        <p:txBody>
          <a:bodyPr wrap="none" rtlCol="0">
            <a:spAutoFit/>
          </a:bodyPr>
          <a:lstStyle/>
          <a:p>
            <a:r>
              <a:rPr lang="en-US" b="1" dirty="0"/>
              <a:t>0</a:t>
            </a:r>
          </a:p>
        </p:txBody>
      </p:sp>
      <p:sp>
        <p:nvSpPr>
          <p:cNvPr id="135" name="TextBox 134">
            <a:extLst>
              <a:ext uri="{FF2B5EF4-FFF2-40B4-BE49-F238E27FC236}">
                <a16:creationId xmlns:a16="http://schemas.microsoft.com/office/drawing/2014/main" id="{21694C06-96CC-495A-889A-3508AC7096F9}"/>
              </a:ext>
            </a:extLst>
          </p:cNvPr>
          <p:cNvSpPr txBox="1"/>
          <p:nvPr/>
        </p:nvSpPr>
        <p:spPr>
          <a:xfrm>
            <a:off x="10281983" y="2366913"/>
            <a:ext cx="319318" cy="369332"/>
          </a:xfrm>
          <a:prstGeom prst="rect">
            <a:avLst/>
          </a:prstGeom>
          <a:noFill/>
        </p:spPr>
        <p:txBody>
          <a:bodyPr wrap="none" rtlCol="0">
            <a:spAutoFit/>
          </a:bodyPr>
          <a:lstStyle/>
          <a:p>
            <a:r>
              <a:rPr lang="en-US" b="1" dirty="0"/>
              <a:t>0</a:t>
            </a:r>
          </a:p>
        </p:txBody>
      </p:sp>
      <p:sp>
        <p:nvSpPr>
          <p:cNvPr id="136" name="TextBox 135">
            <a:extLst>
              <a:ext uri="{FF2B5EF4-FFF2-40B4-BE49-F238E27FC236}">
                <a16:creationId xmlns:a16="http://schemas.microsoft.com/office/drawing/2014/main" id="{247D05A2-9306-4D08-87A3-2BE868089BC7}"/>
              </a:ext>
            </a:extLst>
          </p:cNvPr>
          <p:cNvSpPr txBox="1"/>
          <p:nvPr/>
        </p:nvSpPr>
        <p:spPr>
          <a:xfrm>
            <a:off x="5525708" y="2351603"/>
            <a:ext cx="319318" cy="369332"/>
          </a:xfrm>
          <a:prstGeom prst="rect">
            <a:avLst/>
          </a:prstGeom>
          <a:noFill/>
        </p:spPr>
        <p:txBody>
          <a:bodyPr wrap="none" rtlCol="0">
            <a:spAutoFit/>
          </a:bodyPr>
          <a:lstStyle/>
          <a:p>
            <a:r>
              <a:rPr lang="en-US" b="1" dirty="0"/>
              <a:t>0</a:t>
            </a:r>
          </a:p>
        </p:txBody>
      </p:sp>
      <p:sp>
        <p:nvSpPr>
          <p:cNvPr id="137" name="TextBox 136">
            <a:extLst>
              <a:ext uri="{FF2B5EF4-FFF2-40B4-BE49-F238E27FC236}">
                <a16:creationId xmlns:a16="http://schemas.microsoft.com/office/drawing/2014/main" id="{2D6FEC94-AF8D-40FB-9AE6-52698FF88CCD}"/>
              </a:ext>
            </a:extLst>
          </p:cNvPr>
          <p:cNvSpPr txBox="1"/>
          <p:nvPr/>
        </p:nvSpPr>
        <p:spPr>
          <a:xfrm>
            <a:off x="6847836" y="2351603"/>
            <a:ext cx="319318" cy="369332"/>
          </a:xfrm>
          <a:prstGeom prst="rect">
            <a:avLst/>
          </a:prstGeom>
          <a:noFill/>
        </p:spPr>
        <p:txBody>
          <a:bodyPr wrap="none" rtlCol="0">
            <a:spAutoFit/>
          </a:bodyPr>
          <a:lstStyle/>
          <a:p>
            <a:r>
              <a:rPr lang="en-US" b="1" dirty="0"/>
              <a:t>0</a:t>
            </a:r>
          </a:p>
        </p:txBody>
      </p:sp>
      <p:sp>
        <p:nvSpPr>
          <p:cNvPr id="138" name="TextBox 137">
            <a:extLst>
              <a:ext uri="{FF2B5EF4-FFF2-40B4-BE49-F238E27FC236}">
                <a16:creationId xmlns:a16="http://schemas.microsoft.com/office/drawing/2014/main" id="{62352B84-D2A2-426E-9021-A72C3CFCD012}"/>
              </a:ext>
            </a:extLst>
          </p:cNvPr>
          <p:cNvSpPr txBox="1"/>
          <p:nvPr/>
        </p:nvSpPr>
        <p:spPr>
          <a:xfrm>
            <a:off x="5035004" y="1596617"/>
            <a:ext cx="319318" cy="369332"/>
          </a:xfrm>
          <a:prstGeom prst="rect">
            <a:avLst/>
          </a:prstGeom>
          <a:noFill/>
        </p:spPr>
        <p:txBody>
          <a:bodyPr wrap="none" rtlCol="0">
            <a:spAutoFit/>
          </a:bodyPr>
          <a:lstStyle/>
          <a:p>
            <a:r>
              <a:rPr lang="en-US" b="1" dirty="0"/>
              <a:t>0</a:t>
            </a:r>
          </a:p>
        </p:txBody>
      </p:sp>
      <p:sp>
        <p:nvSpPr>
          <p:cNvPr id="139" name="TextBox 138">
            <a:extLst>
              <a:ext uri="{FF2B5EF4-FFF2-40B4-BE49-F238E27FC236}">
                <a16:creationId xmlns:a16="http://schemas.microsoft.com/office/drawing/2014/main" id="{F3FF8D8D-EFEB-4063-8438-6FF849467CE5}"/>
              </a:ext>
            </a:extLst>
          </p:cNvPr>
          <p:cNvSpPr txBox="1"/>
          <p:nvPr/>
        </p:nvSpPr>
        <p:spPr>
          <a:xfrm>
            <a:off x="4473880" y="859181"/>
            <a:ext cx="319318" cy="369332"/>
          </a:xfrm>
          <a:prstGeom prst="rect">
            <a:avLst/>
          </a:prstGeom>
          <a:noFill/>
        </p:spPr>
        <p:txBody>
          <a:bodyPr wrap="none" rtlCol="0">
            <a:spAutoFit/>
          </a:bodyPr>
          <a:lstStyle/>
          <a:p>
            <a:r>
              <a:rPr lang="en-US" b="1" dirty="0"/>
              <a:t>0</a:t>
            </a:r>
          </a:p>
        </p:txBody>
      </p:sp>
      <p:sp>
        <p:nvSpPr>
          <p:cNvPr id="140" name="TextBox 139">
            <a:extLst>
              <a:ext uri="{FF2B5EF4-FFF2-40B4-BE49-F238E27FC236}">
                <a16:creationId xmlns:a16="http://schemas.microsoft.com/office/drawing/2014/main" id="{9B4EA9C6-9104-47D5-B2D7-D6F2EDFC08E5}"/>
              </a:ext>
            </a:extLst>
          </p:cNvPr>
          <p:cNvSpPr txBox="1"/>
          <p:nvPr/>
        </p:nvSpPr>
        <p:spPr>
          <a:xfrm>
            <a:off x="8041391" y="2376261"/>
            <a:ext cx="319318" cy="369332"/>
          </a:xfrm>
          <a:prstGeom prst="rect">
            <a:avLst/>
          </a:prstGeom>
          <a:noFill/>
        </p:spPr>
        <p:txBody>
          <a:bodyPr wrap="none" rtlCol="0">
            <a:spAutoFit/>
          </a:bodyPr>
          <a:lstStyle/>
          <a:p>
            <a:r>
              <a:rPr lang="en-US" b="1" dirty="0"/>
              <a:t>0</a:t>
            </a:r>
          </a:p>
        </p:txBody>
      </p:sp>
      <p:sp>
        <p:nvSpPr>
          <p:cNvPr id="141" name="TextBox 140">
            <a:extLst>
              <a:ext uri="{FF2B5EF4-FFF2-40B4-BE49-F238E27FC236}">
                <a16:creationId xmlns:a16="http://schemas.microsoft.com/office/drawing/2014/main" id="{A310B787-70B7-4F99-93F0-3D67E27E37B1}"/>
              </a:ext>
            </a:extLst>
          </p:cNvPr>
          <p:cNvSpPr txBox="1"/>
          <p:nvPr/>
        </p:nvSpPr>
        <p:spPr>
          <a:xfrm>
            <a:off x="7832292" y="883600"/>
            <a:ext cx="319318" cy="369332"/>
          </a:xfrm>
          <a:prstGeom prst="rect">
            <a:avLst/>
          </a:prstGeom>
          <a:noFill/>
        </p:spPr>
        <p:txBody>
          <a:bodyPr wrap="none" rtlCol="0">
            <a:spAutoFit/>
          </a:bodyPr>
          <a:lstStyle/>
          <a:p>
            <a:r>
              <a:rPr lang="en-US" b="1" dirty="0"/>
              <a:t>0</a:t>
            </a:r>
          </a:p>
        </p:txBody>
      </p:sp>
      <p:sp>
        <p:nvSpPr>
          <p:cNvPr id="142" name="TextBox 141">
            <a:extLst>
              <a:ext uri="{FF2B5EF4-FFF2-40B4-BE49-F238E27FC236}">
                <a16:creationId xmlns:a16="http://schemas.microsoft.com/office/drawing/2014/main" id="{46CDCAF9-4F29-46B9-9FD5-E5C9E3654842}"/>
              </a:ext>
            </a:extLst>
          </p:cNvPr>
          <p:cNvSpPr txBox="1"/>
          <p:nvPr/>
        </p:nvSpPr>
        <p:spPr>
          <a:xfrm>
            <a:off x="11175445" y="1613260"/>
            <a:ext cx="319318" cy="369332"/>
          </a:xfrm>
          <a:prstGeom prst="rect">
            <a:avLst/>
          </a:prstGeom>
          <a:noFill/>
        </p:spPr>
        <p:txBody>
          <a:bodyPr wrap="none" rtlCol="0">
            <a:spAutoFit/>
          </a:bodyPr>
          <a:lstStyle/>
          <a:p>
            <a:r>
              <a:rPr lang="en-US" b="1" dirty="0"/>
              <a:t>0</a:t>
            </a:r>
          </a:p>
        </p:txBody>
      </p:sp>
      <p:sp>
        <p:nvSpPr>
          <p:cNvPr id="143" name="TextBox 142">
            <a:extLst>
              <a:ext uri="{FF2B5EF4-FFF2-40B4-BE49-F238E27FC236}">
                <a16:creationId xmlns:a16="http://schemas.microsoft.com/office/drawing/2014/main" id="{C24F44D4-54DC-4D30-B1A3-967AD0579E88}"/>
              </a:ext>
            </a:extLst>
          </p:cNvPr>
          <p:cNvSpPr txBox="1"/>
          <p:nvPr/>
        </p:nvSpPr>
        <p:spPr>
          <a:xfrm>
            <a:off x="6668432" y="5696425"/>
            <a:ext cx="319318" cy="369332"/>
          </a:xfrm>
          <a:prstGeom prst="rect">
            <a:avLst/>
          </a:prstGeom>
          <a:noFill/>
        </p:spPr>
        <p:txBody>
          <a:bodyPr wrap="none" rtlCol="0">
            <a:spAutoFit/>
          </a:bodyPr>
          <a:lstStyle/>
          <a:p>
            <a:r>
              <a:rPr lang="en-US" b="1" dirty="0"/>
              <a:t>0</a:t>
            </a:r>
          </a:p>
        </p:txBody>
      </p:sp>
      <p:sp>
        <p:nvSpPr>
          <p:cNvPr id="144" name="TextBox 143">
            <a:extLst>
              <a:ext uri="{FF2B5EF4-FFF2-40B4-BE49-F238E27FC236}">
                <a16:creationId xmlns:a16="http://schemas.microsoft.com/office/drawing/2014/main" id="{E20FA02E-FE28-4A09-940B-92A55C774D1A}"/>
              </a:ext>
            </a:extLst>
          </p:cNvPr>
          <p:cNvSpPr txBox="1"/>
          <p:nvPr/>
        </p:nvSpPr>
        <p:spPr>
          <a:xfrm>
            <a:off x="4270177" y="5701883"/>
            <a:ext cx="319318" cy="369332"/>
          </a:xfrm>
          <a:prstGeom prst="rect">
            <a:avLst/>
          </a:prstGeom>
          <a:noFill/>
        </p:spPr>
        <p:txBody>
          <a:bodyPr wrap="none" rtlCol="0">
            <a:spAutoFit/>
          </a:bodyPr>
          <a:lstStyle/>
          <a:p>
            <a:r>
              <a:rPr lang="en-US" b="1" dirty="0"/>
              <a:t>0</a:t>
            </a:r>
          </a:p>
        </p:txBody>
      </p:sp>
      <p:sp>
        <p:nvSpPr>
          <p:cNvPr id="145" name="TextBox 144">
            <a:extLst>
              <a:ext uri="{FF2B5EF4-FFF2-40B4-BE49-F238E27FC236}">
                <a16:creationId xmlns:a16="http://schemas.microsoft.com/office/drawing/2014/main" id="{F47ACE20-66E4-4854-B4FE-EA6730E3DEE2}"/>
              </a:ext>
            </a:extLst>
          </p:cNvPr>
          <p:cNvSpPr txBox="1"/>
          <p:nvPr/>
        </p:nvSpPr>
        <p:spPr>
          <a:xfrm>
            <a:off x="9185198" y="5750029"/>
            <a:ext cx="319318" cy="369332"/>
          </a:xfrm>
          <a:prstGeom prst="rect">
            <a:avLst/>
          </a:prstGeom>
          <a:noFill/>
        </p:spPr>
        <p:txBody>
          <a:bodyPr wrap="none" rtlCol="0">
            <a:spAutoFit/>
          </a:bodyPr>
          <a:lstStyle/>
          <a:p>
            <a:r>
              <a:rPr lang="en-US" b="1" dirty="0"/>
              <a:t>0</a:t>
            </a:r>
          </a:p>
        </p:txBody>
      </p:sp>
      <p:sp>
        <p:nvSpPr>
          <p:cNvPr id="146" name="TextBox 145">
            <a:extLst>
              <a:ext uri="{FF2B5EF4-FFF2-40B4-BE49-F238E27FC236}">
                <a16:creationId xmlns:a16="http://schemas.microsoft.com/office/drawing/2014/main" id="{BD970C49-BCE8-44D7-8F9E-901B0B6452C8}"/>
              </a:ext>
            </a:extLst>
          </p:cNvPr>
          <p:cNvSpPr txBox="1"/>
          <p:nvPr/>
        </p:nvSpPr>
        <p:spPr>
          <a:xfrm>
            <a:off x="5092465" y="5738493"/>
            <a:ext cx="319318" cy="369332"/>
          </a:xfrm>
          <a:prstGeom prst="rect">
            <a:avLst/>
          </a:prstGeom>
          <a:noFill/>
        </p:spPr>
        <p:txBody>
          <a:bodyPr wrap="none" rtlCol="0">
            <a:spAutoFit/>
          </a:bodyPr>
          <a:lstStyle/>
          <a:p>
            <a:r>
              <a:rPr lang="en-US" b="1" dirty="0"/>
              <a:t>0</a:t>
            </a:r>
          </a:p>
        </p:txBody>
      </p:sp>
      <p:sp>
        <p:nvSpPr>
          <p:cNvPr id="147" name="TextBox 146">
            <a:extLst>
              <a:ext uri="{FF2B5EF4-FFF2-40B4-BE49-F238E27FC236}">
                <a16:creationId xmlns:a16="http://schemas.microsoft.com/office/drawing/2014/main" id="{3DE12E5F-B956-485F-B314-A34733289DBA}"/>
              </a:ext>
            </a:extLst>
          </p:cNvPr>
          <p:cNvSpPr txBox="1"/>
          <p:nvPr/>
        </p:nvSpPr>
        <p:spPr>
          <a:xfrm>
            <a:off x="3119318" y="4922034"/>
            <a:ext cx="319318" cy="369332"/>
          </a:xfrm>
          <a:prstGeom prst="rect">
            <a:avLst/>
          </a:prstGeom>
          <a:noFill/>
        </p:spPr>
        <p:txBody>
          <a:bodyPr wrap="none" rtlCol="0">
            <a:spAutoFit/>
          </a:bodyPr>
          <a:lstStyle/>
          <a:p>
            <a:r>
              <a:rPr lang="en-US" b="1" dirty="0"/>
              <a:t>0</a:t>
            </a:r>
          </a:p>
        </p:txBody>
      </p:sp>
      <p:sp>
        <p:nvSpPr>
          <p:cNvPr id="148" name="TextBox 147">
            <a:extLst>
              <a:ext uri="{FF2B5EF4-FFF2-40B4-BE49-F238E27FC236}">
                <a16:creationId xmlns:a16="http://schemas.microsoft.com/office/drawing/2014/main" id="{8D4E9B0E-4436-4CF9-948C-1524FC9219F5}"/>
              </a:ext>
            </a:extLst>
          </p:cNvPr>
          <p:cNvSpPr txBox="1"/>
          <p:nvPr/>
        </p:nvSpPr>
        <p:spPr>
          <a:xfrm>
            <a:off x="5645024" y="4906551"/>
            <a:ext cx="319318" cy="369332"/>
          </a:xfrm>
          <a:prstGeom prst="rect">
            <a:avLst/>
          </a:prstGeom>
          <a:noFill/>
        </p:spPr>
        <p:txBody>
          <a:bodyPr wrap="none" rtlCol="0">
            <a:spAutoFit/>
          </a:bodyPr>
          <a:lstStyle/>
          <a:p>
            <a:r>
              <a:rPr lang="en-US" b="1" dirty="0"/>
              <a:t>0</a:t>
            </a:r>
          </a:p>
        </p:txBody>
      </p:sp>
      <p:sp>
        <p:nvSpPr>
          <p:cNvPr id="149" name="TextBox 148">
            <a:extLst>
              <a:ext uri="{FF2B5EF4-FFF2-40B4-BE49-F238E27FC236}">
                <a16:creationId xmlns:a16="http://schemas.microsoft.com/office/drawing/2014/main" id="{C8F99935-02D1-41B7-B3B1-8EB242ADFC04}"/>
              </a:ext>
            </a:extLst>
          </p:cNvPr>
          <p:cNvSpPr txBox="1"/>
          <p:nvPr/>
        </p:nvSpPr>
        <p:spPr>
          <a:xfrm>
            <a:off x="7979140" y="3407672"/>
            <a:ext cx="319318" cy="369332"/>
          </a:xfrm>
          <a:prstGeom prst="rect">
            <a:avLst/>
          </a:prstGeom>
          <a:noFill/>
        </p:spPr>
        <p:txBody>
          <a:bodyPr wrap="none" rtlCol="0">
            <a:spAutoFit/>
          </a:bodyPr>
          <a:lstStyle/>
          <a:p>
            <a:r>
              <a:rPr lang="en-US" b="1" dirty="0"/>
              <a:t>0</a:t>
            </a:r>
          </a:p>
        </p:txBody>
      </p:sp>
      <p:sp>
        <p:nvSpPr>
          <p:cNvPr id="150" name="TextBox 149">
            <a:extLst>
              <a:ext uri="{FF2B5EF4-FFF2-40B4-BE49-F238E27FC236}">
                <a16:creationId xmlns:a16="http://schemas.microsoft.com/office/drawing/2014/main" id="{62D1F146-1E10-4BE7-A233-1452B37CEC15}"/>
              </a:ext>
            </a:extLst>
          </p:cNvPr>
          <p:cNvSpPr txBox="1"/>
          <p:nvPr/>
        </p:nvSpPr>
        <p:spPr>
          <a:xfrm>
            <a:off x="7323495" y="1596617"/>
            <a:ext cx="319318" cy="369332"/>
          </a:xfrm>
          <a:prstGeom prst="rect">
            <a:avLst/>
          </a:prstGeom>
          <a:noFill/>
        </p:spPr>
        <p:txBody>
          <a:bodyPr wrap="none" rtlCol="0">
            <a:spAutoFit/>
          </a:bodyPr>
          <a:lstStyle/>
          <a:p>
            <a:r>
              <a:rPr lang="en-US" b="1" dirty="0"/>
              <a:t>1</a:t>
            </a:r>
          </a:p>
        </p:txBody>
      </p:sp>
      <p:sp>
        <p:nvSpPr>
          <p:cNvPr id="151" name="TextBox 150">
            <a:extLst>
              <a:ext uri="{FF2B5EF4-FFF2-40B4-BE49-F238E27FC236}">
                <a16:creationId xmlns:a16="http://schemas.microsoft.com/office/drawing/2014/main" id="{9F66C735-C260-41E0-A7C2-17D2F22B33A8}"/>
              </a:ext>
            </a:extLst>
          </p:cNvPr>
          <p:cNvSpPr txBox="1"/>
          <p:nvPr/>
        </p:nvSpPr>
        <p:spPr>
          <a:xfrm>
            <a:off x="8424382" y="1592042"/>
            <a:ext cx="319318" cy="369332"/>
          </a:xfrm>
          <a:prstGeom prst="rect">
            <a:avLst/>
          </a:prstGeom>
          <a:noFill/>
        </p:spPr>
        <p:txBody>
          <a:bodyPr wrap="none" rtlCol="0">
            <a:spAutoFit/>
          </a:bodyPr>
          <a:lstStyle/>
          <a:p>
            <a:r>
              <a:rPr lang="en-US" b="1" dirty="0"/>
              <a:t>1</a:t>
            </a:r>
          </a:p>
        </p:txBody>
      </p:sp>
      <p:sp>
        <p:nvSpPr>
          <p:cNvPr id="152" name="TextBox 151">
            <a:extLst>
              <a:ext uri="{FF2B5EF4-FFF2-40B4-BE49-F238E27FC236}">
                <a16:creationId xmlns:a16="http://schemas.microsoft.com/office/drawing/2014/main" id="{317D73EC-4164-48C7-B631-D0CDFE9FBD2E}"/>
              </a:ext>
            </a:extLst>
          </p:cNvPr>
          <p:cNvSpPr txBox="1"/>
          <p:nvPr/>
        </p:nvSpPr>
        <p:spPr>
          <a:xfrm>
            <a:off x="2068805" y="3406324"/>
            <a:ext cx="404278" cy="369332"/>
          </a:xfrm>
          <a:prstGeom prst="rect">
            <a:avLst/>
          </a:prstGeom>
          <a:noFill/>
        </p:spPr>
        <p:txBody>
          <a:bodyPr wrap="none" rtlCol="0">
            <a:spAutoFit/>
          </a:bodyPr>
          <a:lstStyle/>
          <a:p>
            <a:r>
              <a:rPr lang="en-US" b="1" dirty="0"/>
              <a:t>-2</a:t>
            </a:r>
          </a:p>
        </p:txBody>
      </p:sp>
      <p:sp>
        <p:nvSpPr>
          <p:cNvPr id="153" name="TextBox 152">
            <a:extLst>
              <a:ext uri="{FF2B5EF4-FFF2-40B4-BE49-F238E27FC236}">
                <a16:creationId xmlns:a16="http://schemas.microsoft.com/office/drawing/2014/main" id="{838688F9-6A61-45C4-91A6-5BC587220BA0}"/>
              </a:ext>
            </a:extLst>
          </p:cNvPr>
          <p:cNvSpPr txBox="1"/>
          <p:nvPr/>
        </p:nvSpPr>
        <p:spPr>
          <a:xfrm>
            <a:off x="2615581" y="4095938"/>
            <a:ext cx="404278" cy="369332"/>
          </a:xfrm>
          <a:prstGeom prst="rect">
            <a:avLst/>
          </a:prstGeom>
          <a:noFill/>
        </p:spPr>
        <p:txBody>
          <a:bodyPr wrap="none" rtlCol="0">
            <a:spAutoFit/>
          </a:bodyPr>
          <a:lstStyle/>
          <a:p>
            <a:r>
              <a:rPr lang="en-US" b="1" dirty="0"/>
              <a:t>-1</a:t>
            </a:r>
          </a:p>
        </p:txBody>
      </p:sp>
      <p:sp>
        <p:nvSpPr>
          <p:cNvPr id="154" name="TextBox 153">
            <a:extLst>
              <a:ext uri="{FF2B5EF4-FFF2-40B4-BE49-F238E27FC236}">
                <a16:creationId xmlns:a16="http://schemas.microsoft.com/office/drawing/2014/main" id="{9DBCFE54-6671-4583-A5FD-5609F63B4073}"/>
              </a:ext>
            </a:extLst>
          </p:cNvPr>
          <p:cNvSpPr txBox="1"/>
          <p:nvPr/>
        </p:nvSpPr>
        <p:spPr>
          <a:xfrm>
            <a:off x="5115955" y="4141447"/>
            <a:ext cx="319318" cy="369332"/>
          </a:xfrm>
          <a:prstGeom prst="rect">
            <a:avLst/>
          </a:prstGeom>
          <a:noFill/>
        </p:spPr>
        <p:txBody>
          <a:bodyPr wrap="none" rtlCol="0">
            <a:spAutoFit/>
          </a:bodyPr>
          <a:lstStyle/>
          <a:p>
            <a:r>
              <a:rPr lang="en-US" b="1" dirty="0"/>
              <a:t>1</a:t>
            </a:r>
          </a:p>
        </p:txBody>
      </p:sp>
      <p:sp>
        <p:nvSpPr>
          <p:cNvPr id="156" name="TextBox 155">
            <a:extLst>
              <a:ext uri="{FF2B5EF4-FFF2-40B4-BE49-F238E27FC236}">
                <a16:creationId xmlns:a16="http://schemas.microsoft.com/office/drawing/2014/main" id="{04A840C3-D391-4FB8-A923-F5961E1BD0A7}"/>
              </a:ext>
            </a:extLst>
          </p:cNvPr>
          <p:cNvSpPr txBox="1"/>
          <p:nvPr/>
        </p:nvSpPr>
        <p:spPr>
          <a:xfrm>
            <a:off x="4776033" y="4865500"/>
            <a:ext cx="319318" cy="369332"/>
          </a:xfrm>
          <a:prstGeom prst="rect">
            <a:avLst/>
          </a:prstGeom>
          <a:noFill/>
        </p:spPr>
        <p:txBody>
          <a:bodyPr wrap="none" rtlCol="0">
            <a:spAutoFit/>
          </a:bodyPr>
          <a:lstStyle/>
          <a:p>
            <a:r>
              <a:rPr lang="en-US" b="1" dirty="0"/>
              <a:t>0</a:t>
            </a:r>
          </a:p>
        </p:txBody>
      </p:sp>
      <p:sp>
        <p:nvSpPr>
          <p:cNvPr id="157" name="TextBox 156">
            <a:extLst>
              <a:ext uri="{FF2B5EF4-FFF2-40B4-BE49-F238E27FC236}">
                <a16:creationId xmlns:a16="http://schemas.microsoft.com/office/drawing/2014/main" id="{2238B60D-36C8-48EE-A5BA-8235359A5554}"/>
              </a:ext>
            </a:extLst>
          </p:cNvPr>
          <p:cNvSpPr txBox="1"/>
          <p:nvPr/>
        </p:nvSpPr>
        <p:spPr>
          <a:xfrm>
            <a:off x="4011137" y="4125495"/>
            <a:ext cx="319318" cy="369332"/>
          </a:xfrm>
          <a:prstGeom prst="rect">
            <a:avLst/>
          </a:prstGeom>
          <a:noFill/>
        </p:spPr>
        <p:txBody>
          <a:bodyPr wrap="none" rtlCol="0">
            <a:spAutoFit/>
          </a:bodyPr>
          <a:lstStyle/>
          <a:p>
            <a:r>
              <a:rPr lang="en-US" b="1" dirty="0"/>
              <a:t>0</a:t>
            </a:r>
          </a:p>
        </p:txBody>
      </p:sp>
      <p:sp>
        <p:nvSpPr>
          <p:cNvPr id="158" name="TextBox 157">
            <a:extLst>
              <a:ext uri="{FF2B5EF4-FFF2-40B4-BE49-F238E27FC236}">
                <a16:creationId xmlns:a16="http://schemas.microsoft.com/office/drawing/2014/main" id="{5F50833C-D238-4627-B3A4-EC8FA2427F07}"/>
              </a:ext>
            </a:extLst>
          </p:cNvPr>
          <p:cNvSpPr txBox="1"/>
          <p:nvPr/>
        </p:nvSpPr>
        <p:spPr>
          <a:xfrm>
            <a:off x="4511142" y="3388914"/>
            <a:ext cx="404278" cy="369332"/>
          </a:xfrm>
          <a:prstGeom prst="rect">
            <a:avLst/>
          </a:prstGeom>
          <a:noFill/>
        </p:spPr>
        <p:txBody>
          <a:bodyPr wrap="none" rtlCol="0">
            <a:spAutoFit/>
          </a:bodyPr>
          <a:lstStyle/>
          <a:p>
            <a:r>
              <a:rPr lang="en-US" b="1" dirty="0"/>
              <a:t>-2</a:t>
            </a:r>
          </a:p>
        </p:txBody>
      </p:sp>
      <p:sp>
        <p:nvSpPr>
          <p:cNvPr id="159" name="TextBox 158">
            <a:extLst>
              <a:ext uri="{FF2B5EF4-FFF2-40B4-BE49-F238E27FC236}">
                <a16:creationId xmlns:a16="http://schemas.microsoft.com/office/drawing/2014/main" id="{9FC74A09-8790-4C20-BDF5-39B2E9596AD4}"/>
              </a:ext>
            </a:extLst>
          </p:cNvPr>
          <p:cNvSpPr txBox="1"/>
          <p:nvPr/>
        </p:nvSpPr>
        <p:spPr>
          <a:xfrm>
            <a:off x="8376594" y="4058176"/>
            <a:ext cx="404278" cy="369332"/>
          </a:xfrm>
          <a:prstGeom prst="rect">
            <a:avLst/>
          </a:prstGeom>
          <a:noFill/>
        </p:spPr>
        <p:txBody>
          <a:bodyPr wrap="none" rtlCol="0">
            <a:spAutoFit/>
          </a:bodyPr>
          <a:lstStyle/>
          <a:p>
            <a:r>
              <a:rPr lang="en-US" b="1" dirty="0"/>
              <a:t>-2</a:t>
            </a:r>
          </a:p>
        </p:txBody>
      </p:sp>
      <p:sp>
        <p:nvSpPr>
          <p:cNvPr id="160" name="TextBox 159">
            <a:extLst>
              <a:ext uri="{FF2B5EF4-FFF2-40B4-BE49-F238E27FC236}">
                <a16:creationId xmlns:a16="http://schemas.microsoft.com/office/drawing/2014/main" id="{35FF6F0A-6A4C-4470-99E5-36219B4147AB}"/>
              </a:ext>
            </a:extLst>
          </p:cNvPr>
          <p:cNvSpPr txBox="1"/>
          <p:nvPr/>
        </p:nvSpPr>
        <p:spPr>
          <a:xfrm>
            <a:off x="8846035" y="4852020"/>
            <a:ext cx="404278" cy="369332"/>
          </a:xfrm>
          <a:prstGeom prst="rect">
            <a:avLst/>
          </a:prstGeom>
          <a:noFill/>
        </p:spPr>
        <p:txBody>
          <a:bodyPr wrap="none" rtlCol="0">
            <a:spAutoFit/>
          </a:bodyPr>
          <a:lstStyle/>
          <a:p>
            <a:r>
              <a:rPr lang="en-US" b="1" dirty="0"/>
              <a:t>-1</a:t>
            </a:r>
          </a:p>
        </p:txBody>
      </p:sp>
      <p:sp>
        <p:nvSpPr>
          <p:cNvPr id="161" name="TextBox 160">
            <a:extLst>
              <a:ext uri="{FF2B5EF4-FFF2-40B4-BE49-F238E27FC236}">
                <a16:creationId xmlns:a16="http://schemas.microsoft.com/office/drawing/2014/main" id="{0FE14581-F7F5-4231-9476-B315A56D684C}"/>
              </a:ext>
            </a:extLst>
          </p:cNvPr>
          <p:cNvSpPr txBox="1"/>
          <p:nvPr/>
        </p:nvSpPr>
        <p:spPr>
          <a:xfrm>
            <a:off x="6910776" y="4817366"/>
            <a:ext cx="319318" cy="369332"/>
          </a:xfrm>
          <a:prstGeom prst="rect">
            <a:avLst/>
          </a:prstGeom>
          <a:noFill/>
        </p:spPr>
        <p:txBody>
          <a:bodyPr wrap="none" rtlCol="0">
            <a:spAutoFit/>
          </a:bodyPr>
          <a:lstStyle/>
          <a:p>
            <a:r>
              <a:rPr lang="en-US" b="1" dirty="0"/>
              <a:t>1</a:t>
            </a:r>
          </a:p>
        </p:txBody>
      </p:sp>
      <p:sp>
        <p:nvSpPr>
          <p:cNvPr id="162" name="TextBox 161">
            <a:extLst>
              <a:ext uri="{FF2B5EF4-FFF2-40B4-BE49-F238E27FC236}">
                <a16:creationId xmlns:a16="http://schemas.microsoft.com/office/drawing/2014/main" id="{8B7EC8E1-4277-4665-8FFB-8324D615BE25}"/>
              </a:ext>
            </a:extLst>
          </p:cNvPr>
          <p:cNvSpPr txBox="1"/>
          <p:nvPr/>
        </p:nvSpPr>
        <p:spPr>
          <a:xfrm>
            <a:off x="7350106" y="4075051"/>
            <a:ext cx="319318" cy="369332"/>
          </a:xfrm>
          <a:prstGeom prst="rect">
            <a:avLst/>
          </a:prstGeom>
          <a:noFill/>
        </p:spPr>
        <p:txBody>
          <a:bodyPr wrap="none" rtlCol="0">
            <a:spAutoFit/>
          </a:bodyPr>
          <a:lstStyle/>
          <a:p>
            <a:r>
              <a:rPr lang="en-US" b="1" dirty="0"/>
              <a:t>2</a:t>
            </a:r>
          </a:p>
        </p:txBody>
      </p:sp>
      <p:sp>
        <p:nvSpPr>
          <p:cNvPr id="163" name="TextBox 162">
            <a:extLst>
              <a:ext uri="{FF2B5EF4-FFF2-40B4-BE49-F238E27FC236}">
                <a16:creationId xmlns:a16="http://schemas.microsoft.com/office/drawing/2014/main" id="{2B588D41-C93E-4F64-813E-CF6B918A6385}"/>
              </a:ext>
            </a:extLst>
          </p:cNvPr>
          <p:cNvSpPr txBox="1"/>
          <p:nvPr/>
        </p:nvSpPr>
        <p:spPr>
          <a:xfrm>
            <a:off x="10281265" y="5589932"/>
            <a:ext cx="319318" cy="369332"/>
          </a:xfrm>
          <a:prstGeom prst="rect">
            <a:avLst/>
          </a:prstGeom>
          <a:noFill/>
        </p:spPr>
        <p:txBody>
          <a:bodyPr wrap="none" rtlCol="0">
            <a:spAutoFit/>
          </a:bodyPr>
          <a:lstStyle/>
          <a:p>
            <a:r>
              <a:rPr lang="en-US" b="1" dirty="0"/>
              <a:t>0</a:t>
            </a:r>
          </a:p>
        </p:txBody>
      </p:sp>
      <p:sp>
        <p:nvSpPr>
          <p:cNvPr id="164" name="TextBox 163">
            <a:extLst>
              <a:ext uri="{FF2B5EF4-FFF2-40B4-BE49-F238E27FC236}">
                <a16:creationId xmlns:a16="http://schemas.microsoft.com/office/drawing/2014/main" id="{FCEFE2E7-6C78-4748-B9EB-1352A66CA891}"/>
              </a:ext>
            </a:extLst>
          </p:cNvPr>
          <p:cNvSpPr txBox="1"/>
          <p:nvPr/>
        </p:nvSpPr>
        <p:spPr>
          <a:xfrm>
            <a:off x="10611215" y="4848781"/>
            <a:ext cx="319318" cy="369332"/>
          </a:xfrm>
          <a:prstGeom prst="rect">
            <a:avLst/>
          </a:prstGeom>
          <a:noFill/>
        </p:spPr>
        <p:txBody>
          <a:bodyPr wrap="none" rtlCol="0">
            <a:spAutoFit/>
          </a:bodyPr>
          <a:lstStyle/>
          <a:p>
            <a:r>
              <a:rPr lang="en-US" b="1" dirty="0"/>
              <a:t>1</a:t>
            </a:r>
          </a:p>
        </p:txBody>
      </p:sp>
      <p:sp>
        <p:nvSpPr>
          <p:cNvPr id="165" name="TextBox 164">
            <a:extLst>
              <a:ext uri="{FF2B5EF4-FFF2-40B4-BE49-F238E27FC236}">
                <a16:creationId xmlns:a16="http://schemas.microsoft.com/office/drawing/2014/main" id="{857D9071-C15B-4027-A459-7E4285AF3EF5}"/>
              </a:ext>
            </a:extLst>
          </p:cNvPr>
          <p:cNvSpPr txBox="1"/>
          <p:nvPr/>
        </p:nvSpPr>
        <p:spPr>
          <a:xfrm>
            <a:off x="10115423" y="4095668"/>
            <a:ext cx="404278" cy="369332"/>
          </a:xfrm>
          <a:prstGeom prst="rect">
            <a:avLst/>
          </a:prstGeom>
          <a:noFill/>
        </p:spPr>
        <p:txBody>
          <a:bodyPr wrap="none" rtlCol="0">
            <a:spAutoFit/>
          </a:bodyPr>
          <a:lstStyle/>
          <a:p>
            <a:r>
              <a:rPr lang="en-US" b="1" dirty="0"/>
              <a:t>-2</a:t>
            </a:r>
          </a:p>
        </p:txBody>
      </p:sp>
      <p:sp>
        <p:nvSpPr>
          <p:cNvPr id="168" name="TextBox 167">
            <a:extLst>
              <a:ext uri="{FF2B5EF4-FFF2-40B4-BE49-F238E27FC236}">
                <a16:creationId xmlns:a16="http://schemas.microsoft.com/office/drawing/2014/main" id="{869AAA60-49EF-4455-A58F-54C6887B5DE3}"/>
              </a:ext>
            </a:extLst>
          </p:cNvPr>
          <p:cNvSpPr txBox="1"/>
          <p:nvPr/>
        </p:nvSpPr>
        <p:spPr>
          <a:xfrm>
            <a:off x="10954715" y="3380137"/>
            <a:ext cx="319318" cy="369332"/>
          </a:xfrm>
          <a:prstGeom prst="rect">
            <a:avLst/>
          </a:prstGeom>
          <a:noFill/>
        </p:spPr>
        <p:txBody>
          <a:bodyPr wrap="none" rtlCol="0">
            <a:spAutoFit/>
          </a:bodyPr>
          <a:lstStyle/>
          <a:p>
            <a:r>
              <a:rPr lang="en-US" b="1" dirty="0"/>
              <a:t>3</a:t>
            </a:r>
          </a:p>
        </p:txBody>
      </p:sp>
      <p:sp>
        <p:nvSpPr>
          <p:cNvPr id="170" name="TextBox 169">
            <a:extLst>
              <a:ext uri="{FF2B5EF4-FFF2-40B4-BE49-F238E27FC236}">
                <a16:creationId xmlns:a16="http://schemas.microsoft.com/office/drawing/2014/main" id="{24D67FD4-0F8B-4CBF-B1D9-C0C9BF369D0D}"/>
              </a:ext>
            </a:extLst>
          </p:cNvPr>
          <p:cNvSpPr txBox="1"/>
          <p:nvPr/>
        </p:nvSpPr>
        <p:spPr>
          <a:xfrm>
            <a:off x="4029717" y="1626759"/>
            <a:ext cx="319318" cy="369332"/>
          </a:xfrm>
          <a:prstGeom prst="rect">
            <a:avLst/>
          </a:prstGeom>
          <a:noFill/>
        </p:spPr>
        <p:txBody>
          <a:bodyPr wrap="none" rtlCol="0">
            <a:spAutoFit/>
          </a:bodyPr>
          <a:lstStyle/>
          <a:p>
            <a:r>
              <a:rPr lang="en-US" b="1" dirty="0"/>
              <a:t>1</a:t>
            </a:r>
          </a:p>
        </p:txBody>
      </p:sp>
      <p:sp>
        <p:nvSpPr>
          <p:cNvPr id="171" name="TextBox 170">
            <a:extLst>
              <a:ext uri="{FF2B5EF4-FFF2-40B4-BE49-F238E27FC236}">
                <a16:creationId xmlns:a16="http://schemas.microsoft.com/office/drawing/2014/main" id="{AFFB757C-0A8E-4330-9BCC-3CD50D6302B9}"/>
              </a:ext>
            </a:extLst>
          </p:cNvPr>
          <p:cNvSpPr txBox="1"/>
          <p:nvPr/>
        </p:nvSpPr>
        <p:spPr>
          <a:xfrm>
            <a:off x="10000967" y="1622867"/>
            <a:ext cx="404278" cy="369332"/>
          </a:xfrm>
          <a:prstGeom prst="rect">
            <a:avLst/>
          </a:prstGeom>
          <a:noFill/>
        </p:spPr>
        <p:txBody>
          <a:bodyPr wrap="none" rtlCol="0">
            <a:spAutoFit/>
          </a:bodyPr>
          <a:lstStyle/>
          <a:p>
            <a:r>
              <a:rPr lang="en-US" b="1" dirty="0"/>
              <a:t>-1</a:t>
            </a:r>
          </a:p>
        </p:txBody>
      </p:sp>
      <p:sp>
        <p:nvSpPr>
          <p:cNvPr id="172" name="TextBox 171">
            <a:extLst>
              <a:ext uri="{FF2B5EF4-FFF2-40B4-BE49-F238E27FC236}">
                <a16:creationId xmlns:a16="http://schemas.microsoft.com/office/drawing/2014/main" id="{43E0FED4-77A1-4404-8C0C-10335DC7194E}"/>
              </a:ext>
            </a:extLst>
          </p:cNvPr>
          <p:cNvSpPr txBox="1"/>
          <p:nvPr/>
        </p:nvSpPr>
        <p:spPr>
          <a:xfrm>
            <a:off x="10515733" y="851228"/>
            <a:ext cx="319318" cy="369332"/>
          </a:xfrm>
          <a:prstGeom prst="rect">
            <a:avLst/>
          </a:prstGeom>
          <a:noFill/>
        </p:spPr>
        <p:txBody>
          <a:bodyPr wrap="none" rtlCol="0">
            <a:spAutoFit/>
          </a:bodyPr>
          <a:lstStyle/>
          <a:p>
            <a:r>
              <a:rPr lang="en-US" b="1" dirty="0"/>
              <a:t>1</a:t>
            </a:r>
          </a:p>
        </p:txBody>
      </p:sp>
      <p:sp>
        <p:nvSpPr>
          <p:cNvPr id="2" name="Oval 1">
            <a:extLst>
              <a:ext uri="{FF2B5EF4-FFF2-40B4-BE49-F238E27FC236}">
                <a16:creationId xmlns:a16="http://schemas.microsoft.com/office/drawing/2014/main" id="{9BEFE556-7821-41A0-8DBD-306B80EEECB0}"/>
              </a:ext>
            </a:extLst>
          </p:cNvPr>
          <p:cNvSpPr/>
          <p:nvPr/>
        </p:nvSpPr>
        <p:spPr>
          <a:xfrm>
            <a:off x="2064264" y="3348005"/>
            <a:ext cx="484250" cy="4744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BFE22404-51CD-432A-8C68-0E2771D27CA6}"/>
              </a:ext>
            </a:extLst>
          </p:cNvPr>
          <p:cNvSpPr/>
          <p:nvPr/>
        </p:nvSpPr>
        <p:spPr>
          <a:xfrm>
            <a:off x="4511142" y="3351366"/>
            <a:ext cx="484250" cy="4744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348A4F5-C158-41CD-8272-1EDD0DDBE0CB}"/>
              </a:ext>
            </a:extLst>
          </p:cNvPr>
          <p:cNvSpPr/>
          <p:nvPr/>
        </p:nvSpPr>
        <p:spPr>
          <a:xfrm>
            <a:off x="7253731" y="4045741"/>
            <a:ext cx="484250" cy="4744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0E05D1C1-08AF-40CD-91A9-F241D751E77E}"/>
              </a:ext>
            </a:extLst>
          </p:cNvPr>
          <p:cNvSpPr/>
          <p:nvPr/>
        </p:nvSpPr>
        <p:spPr>
          <a:xfrm>
            <a:off x="8371709" y="4008240"/>
            <a:ext cx="484250" cy="4744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AF9454D5-E520-4368-A832-D81CB81C2EF7}"/>
              </a:ext>
            </a:extLst>
          </p:cNvPr>
          <p:cNvSpPr/>
          <p:nvPr/>
        </p:nvSpPr>
        <p:spPr>
          <a:xfrm>
            <a:off x="10111138" y="4072572"/>
            <a:ext cx="484250" cy="4744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F2955C6A-1411-4B1A-BCCB-76305D95ADBB}"/>
              </a:ext>
            </a:extLst>
          </p:cNvPr>
          <p:cNvSpPr/>
          <p:nvPr/>
        </p:nvSpPr>
        <p:spPr>
          <a:xfrm>
            <a:off x="10860221" y="3314606"/>
            <a:ext cx="484250" cy="4744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182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6B8-6D3A-4A52-B1AE-2D0EACDA47E4}"/>
              </a:ext>
            </a:extLst>
          </p:cNvPr>
          <p:cNvSpPr>
            <a:spLocks noGrp="1"/>
          </p:cNvSpPr>
          <p:nvPr>
            <p:ph type="title"/>
          </p:nvPr>
        </p:nvSpPr>
        <p:spPr/>
        <p:txBody>
          <a:bodyPr/>
          <a:lstStyle/>
          <a:p>
            <a:r>
              <a:rPr lang="en-US" dirty="0"/>
              <a:t>Quick Recap</a:t>
            </a:r>
          </a:p>
        </p:txBody>
      </p:sp>
      <p:sp>
        <p:nvSpPr>
          <p:cNvPr id="3" name="Content Placeholder 2">
            <a:extLst>
              <a:ext uri="{FF2B5EF4-FFF2-40B4-BE49-F238E27FC236}">
                <a16:creationId xmlns:a16="http://schemas.microsoft.com/office/drawing/2014/main" id="{70E7F84F-5BBA-4576-9C73-D2EE769395A6}"/>
              </a:ext>
            </a:extLst>
          </p:cNvPr>
          <p:cNvSpPr>
            <a:spLocks noGrp="1"/>
          </p:cNvSpPr>
          <p:nvPr>
            <p:ph idx="1"/>
          </p:nvPr>
        </p:nvSpPr>
        <p:spPr>
          <a:xfrm>
            <a:off x="2208213" y="1600200"/>
            <a:ext cx="9372600" cy="5052270"/>
          </a:xfrm>
        </p:spPr>
        <p:txBody>
          <a:bodyPr/>
          <a:lstStyle/>
          <a:p>
            <a:r>
              <a:rPr lang="en-US" dirty="0"/>
              <a:t>A height of a node is recursively defined by:</a:t>
            </a:r>
          </a:p>
          <a:p>
            <a:pPr lvl="1"/>
            <a:r>
              <a:rPr lang="en-US" dirty="0"/>
              <a:t>height(node) = max(height(</a:t>
            </a:r>
            <a:r>
              <a:rPr lang="en-US" dirty="0" err="1"/>
              <a:t>node.left</a:t>
            </a:r>
            <a:r>
              <a:rPr lang="en-US" dirty="0"/>
              <a:t>), height(</a:t>
            </a:r>
            <a:r>
              <a:rPr lang="en-US" dirty="0" err="1"/>
              <a:t>node.right</a:t>
            </a:r>
            <a:r>
              <a:rPr lang="en-US" dirty="0"/>
              <a:t>)) + 1</a:t>
            </a:r>
          </a:p>
          <a:p>
            <a:pPr lvl="2"/>
            <a:r>
              <a:rPr lang="en-US" dirty="0"/>
              <a:t>height(null) = -1</a:t>
            </a:r>
          </a:p>
          <a:p>
            <a:r>
              <a:rPr lang="en-US" dirty="0"/>
              <a:t>We use heights to calculate balance factor</a:t>
            </a:r>
          </a:p>
          <a:p>
            <a:pPr lvl="1"/>
            <a:r>
              <a:rPr lang="en-US" dirty="0" err="1"/>
              <a:t>balanceFactor</a:t>
            </a:r>
            <a:r>
              <a:rPr lang="en-US" dirty="0"/>
              <a:t>(node) = height(</a:t>
            </a:r>
            <a:r>
              <a:rPr lang="en-US" dirty="0" err="1"/>
              <a:t>node.left</a:t>
            </a:r>
            <a:r>
              <a:rPr lang="en-US" dirty="0"/>
              <a:t>) – height(</a:t>
            </a:r>
            <a:r>
              <a:rPr lang="en-US" dirty="0" err="1"/>
              <a:t>node.right</a:t>
            </a:r>
            <a:r>
              <a:rPr lang="en-US" dirty="0"/>
              <a:t>)</a:t>
            </a:r>
          </a:p>
          <a:p>
            <a:r>
              <a:rPr lang="en-US" dirty="0"/>
              <a:t>A node is balanced if the balance factor is between [-1, 1]</a:t>
            </a:r>
          </a:p>
          <a:p>
            <a:pPr lvl="1"/>
            <a:r>
              <a:rPr lang="en-US" dirty="0"/>
              <a:t>A node is unbalanced if the balance factor is outside of the range [-1, 1]</a:t>
            </a:r>
          </a:p>
          <a:p>
            <a:pPr lvl="2"/>
            <a:r>
              <a:rPr lang="en-US" dirty="0"/>
              <a:t>Right heavy if balance factor is &lt; -1.</a:t>
            </a:r>
          </a:p>
          <a:p>
            <a:pPr lvl="2"/>
            <a:r>
              <a:rPr lang="en-US" dirty="0"/>
              <a:t>Left heavy if balance factor is &gt; 1.</a:t>
            </a:r>
          </a:p>
          <a:p>
            <a:r>
              <a:rPr lang="en-US" dirty="0"/>
              <a:t>Next, we will integrate this idea into a plain BST.</a:t>
            </a:r>
          </a:p>
        </p:txBody>
      </p:sp>
    </p:spTree>
    <p:extLst>
      <p:ext uri="{BB962C8B-B14F-4D97-AF65-F5344CB8AC3E}">
        <p14:creationId xmlns:p14="http://schemas.microsoft.com/office/powerpoint/2010/main" val="1621482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DA49C24-12F9-4982-B86A-B20D8D00E7F2}"/>
              </a:ext>
            </a:extLst>
          </p:cNvPr>
          <p:cNvSpPr>
            <a:spLocks noGrp="1"/>
          </p:cNvSpPr>
          <p:nvPr>
            <p:ph type="title"/>
          </p:nvPr>
        </p:nvSpPr>
        <p:spPr/>
        <p:txBody>
          <a:bodyPr/>
          <a:lstStyle/>
          <a:p>
            <a:r>
              <a:rPr lang="en-US" dirty="0"/>
              <a:t>BREAK</a:t>
            </a:r>
          </a:p>
        </p:txBody>
      </p:sp>
      <p:sp>
        <p:nvSpPr>
          <p:cNvPr id="16" name="Text Placeholder 15">
            <a:extLst>
              <a:ext uri="{FF2B5EF4-FFF2-40B4-BE49-F238E27FC236}">
                <a16:creationId xmlns:a16="http://schemas.microsoft.com/office/drawing/2014/main" id="{C02A95A6-57CA-45F0-984C-11DE51188A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6248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F38-A84B-4AB6-AE72-A384F740F345}"/>
              </a:ext>
            </a:extLst>
          </p:cNvPr>
          <p:cNvSpPr>
            <a:spLocks noGrp="1"/>
          </p:cNvSpPr>
          <p:nvPr>
            <p:ph type="title"/>
          </p:nvPr>
        </p:nvSpPr>
        <p:spPr/>
        <p:txBody>
          <a:bodyPr/>
          <a:lstStyle/>
          <a:p>
            <a:r>
              <a:rPr lang="en-US" dirty="0"/>
              <a:t>Fixing Unbalanced BST’s</a:t>
            </a:r>
          </a:p>
        </p:txBody>
      </p:sp>
      <p:sp>
        <p:nvSpPr>
          <p:cNvPr id="3" name="Text Placeholder 2">
            <a:extLst>
              <a:ext uri="{FF2B5EF4-FFF2-40B4-BE49-F238E27FC236}">
                <a16:creationId xmlns:a16="http://schemas.microsoft.com/office/drawing/2014/main" id="{A40F34B5-C6ED-4A70-A39F-43BE2D98B0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68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7 min to write down a summary of the following:</a:t>
            </a:r>
          </a:p>
          <a:p>
            <a:pPr lvl="1"/>
            <a:r>
              <a:rPr lang="en-US" dirty="0"/>
              <a:t>Hash Map collision handling</a:t>
            </a:r>
          </a:p>
          <a:p>
            <a:pPr lvl="2"/>
            <a:r>
              <a:rPr lang="en-US" dirty="0"/>
              <a:t>Linear Probing</a:t>
            </a:r>
          </a:p>
          <a:p>
            <a:pPr lvl="2"/>
            <a:r>
              <a:rPr lang="en-US" dirty="0"/>
              <a:t>Quadratic Probing</a:t>
            </a:r>
          </a:p>
          <a:p>
            <a:pPr lvl="2"/>
            <a:r>
              <a:rPr lang="en-US" dirty="0"/>
              <a:t>Double Hashing</a:t>
            </a:r>
          </a:p>
          <a:p>
            <a:r>
              <a:rPr lang="en-US" dirty="0">
                <a:highlight>
                  <a:srgbClr val="FFFF00"/>
                </a:highlight>
              </a:rPr>
              <a:t>Also, post-exam</a:t>
            </a:r>
          </a:p>
          <a:p>
            <a:pPr lvl="1"/>
            <a:r>
              <a:rPr lang="en-US" dirty="0"/>
              <a:t>How well prepared were you for Exam 1?</a:t>
            </a:r>
          </a:p>
          <a:p>
            <a:pPr lvl="2"/>
            <a:r>
              <a:rPr lang="en-US" dirty="0"/>
              <a:t>How much studying did you do for Exam 1?</a:t>
            </a:r>
          </a:p>
          <a:p>
            <a:pPr lvl="2"/>
            <a:r>
              <a:rPr lang="en-US" dirty="0"/>
              <a:t>How did you study for Exam 1?</a:t>
            </a:r>
          </a:p>
          <a:p>
            <a:pPr lvl="2"/>
            <a:r>
              <a:rPr lang="en-US" dirty="0"/>
              <a:t>Did you studying method work?  Why or why not?</a:t>
            </a:r>
          </a:p>
          <a:p>
            <a:pPr lvl="1"/>
            <a:r>
              <a:rPr lang="en-US" dirty="0"/>
              <a:t>On a scale of 1-10, how fair was Exam 1? (1 is not fair)</a:t>
            </a:r>
          </a:p>
        </p:txBody>
      </p:sp>
    </p:spTree>
    <p:extLst>
      <p:ext uri="{BB962C8B-B14F-4D97-AF65-F5344CB8AC3E}">
        <p14:creationId xmlns:p14="http://schemas.microsoft.com/office/powerpoint/2010/main" val="1257314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BA902B-7044-4B0D-89EF-97F1BF9BEC2B}"/>
              </a:ext>
            </a:extLst>
          </p:cNvPr>
          <p:cNvSpPr>
            <a:spLocks noGrp="1"/>
          </p:cNvSpPr>
          <p:nvPr>
            <p:ph type="title"/>
          </p:nvPr>
        </p:nvSpPr>
        <p:spPr/>
        <p:txBody>
          <a:bodyPr/>
          <a:lstStyle/>
          <a:p>
            <a:r>
              <a:rPr lang="en-US" dirty="0"/>
              <a:t>Fixing Unbalanced Trees</a:t>
            </a:r>
          </a:p>
        </p:txBody>
      </p:sp>
      <p:sp>
        <p:nvSpPr>
          <p:cNvPr id="5" name="Content Placeholder 4">
            <a:extLst>
              <a:ext uri="{FF2B5EF4-FFF2-40B4-BE49-F238E27FC236}">
                <a16:creationId xmlns:a16="http://schemas.microsoft.com/office/drawing/2014/main" id="{EEC03531-E83D-472D-AF27-384C2220244C}"/>
              </a:ext>
            </a:extLst>
          </p:cNvPr>
          <p:cNvSpPr>
            <a:spLocks noGrp="1"/>
          </p:cNvSpPr>
          <p:nvPr>
            <p:ph idx="1"/>
          </p:nvPr>
        </p:nvSpPr>
        <p:spPr>
          <a:xfrm>
            <a:off x="2208213" y="1600200"/>
            <a:ext cx="9372600" cy="4114800"/>
          </a:xfrm>
        </p:spPr>
        <p:txBody>
          <a:bodyPr/>
          <a:lstStyle/>
          <a:p>
            <a:r>
              <a:rPr lang="en-US" dirty="0"/>
              <a:t>Now that we’ve recognized unbalanced trees, how do we make them balanced?</a:t>
            </a:r>
          </a:p>
          <a:p>
            <a:r>
              <a:rPr lang="en-US" dirty="0"/>
              <a:t>Here is some unbalanced tree:</a:t>
            </a:r>
          </a:p>
          <a:p>
            <a:pPr lvl="1"/>
            <a:endParaRPr lang="en-US" dirty="0"/>
          </a:p>
        </p:txBody>
      </p:sp>
      <p:sp>
        <p:nvSpPr>
          <p:cNvPr id="27" name="Oval 26">
            <a:extLst>
              <a:ext uri="{FF2B5EF4-FFF2-40B4-BE49-F238E27FC236}">
                <a16:creationId xmlns:a16="http://schemas.microsoft.com/office/drawing/2014/main" id="{A2BBE202-FD3E-4AC3-B8D0-730018EA5BA4}"/>
              </a:ext>
            </a:extLst>
          </p:cNvPr>
          <p:cNvSpPr/>
          <p:nvPr/>
        </p:nvSpPr>
        <p:spPr>
          <a:xfrm>
            <a:off x="3159777" y="322039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8" name="Oval 27">
            <a:extLst>
              <a:ext uri="{FF2B5EF4-FFF2-40B4-BE49-F238E27FC236}">
                <a16:creationId xmlns:a16="http://schemas.microsoft.com/office/drawing/2014/main" id="{BCEFEF42-DAD4-4962-9FAB-A3E56E51F9EC}"/>
              </a:ext>
            </a:extLst>
          </p:cNvPr>
          <p:cNvSpPr/>
          <p:nvPr/>
        </p:nvSpPr>
        <p:spPr>
          <a:xfrm>
            <a:off x="3749075" y="398948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9" name="Straight Connector 28">
            <a:extLst>
              <a:ext uri="{FF2B5EF4-FFF2-40B4-BE49-F238E27FC236}">
                <a16:creationId xmlns:a16="http://schemas.microsoft.com/office/drawing/2014/main" id="{D87EC14A-99F3-45EA-BD20-DAB600AE9281}"/>
              </a:ext>
            </a:extLst>
          </p:cNvPr>
          <p:cNvCxnSpPr>
            <a:cxnSpLocks/>
            <a:stCxn id="27" idx="5"/>
            <a:endCxn id="28" idx="0"/>
          </p:cNvCxnSpPr>
          <p:nvPr/>
        </p:nvCxnSpPr>
        <p:spPr>
          <a:xfrm>
            <a:off x="3673887" y="3729047"/>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5E1ADC8-9D9A-463B-92A9-AA079BB462AA}"/>
              </a:ext>
            </a:extLst>
          </p:cNvPr>
          <p:cNvSpPr/>
          <p:nvPr/>
        </p:nvSpPr>
        <p:spPr>
          <a:xfrm>
            <a:off x="4117164" y="475857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31" name="TextBox 30">
            <a:extLst>
              <a:ext uri="{FF2B5EF4-FFF2-40B4-BE49-F238E27FC236}">
                <a16:creationId xmlns:a16="http://schemas.microsoft.com/office/drawing/2014/main" id="{B6614032-27AA-4970-AFCA-D8D1C4F3EE0F}"/>
              </a:ext>
            </a:extLst>
          </p:cNvPr>
          <p:cNvSpPr txBox="1"/>
          <p:nvPr/>
        </p:nvSpPr>
        <p:spPr>
          <a:xfrm>
            <a:off x="3868357" y="4628352"/>
            <a:ext cx="319318"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BA4F0758-7DAA-4DCE-AC43-8F80CBBDC31A}"/>
              </a:ext>
            </a:extLst>
          </p:cNvPr>
          <p:cNvSpPr txBox="1"/>
          <p:nvPr/>
        </p:nvSpPr>
        <p:spPr>
          <a:xfrm>
            <a:off x="3605186" y="3804818"/>
            <a:ext cx="319318"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B421C8B0-CF0D-490B-BFC3-2F7B19B71890}"/>
              </a:ext>
            </a:extLst>
          </p:cNvPr>
          <p:cNvSpPr txBox="1"/>
          <p:nvPr/>
        </p:nvSpPr>
        <p:spPr>
          <a:xfrm>
            <a:off x="2944074" y="3054150"/>
            <a:ext cx="319318" cy="369332"/>
          </a:xfrm>
          <a:prstGeom prst="rect">
            <a:avLst/>
          </a:prstGeom>
          <a:noFill/>
        </p:spPr>
        <p:txBody>
          <a:bodyPr wrap="none" rtlCol="0">
            <a:spAutoFit/>
          </a:bodyPr>
          <a:lstStyle/>
          <a:p>
            <a:r>
              <a:rPr lang="en-US" dirty="0"/>
              <a:t>2</a:t>
            </a:r>
          </a:p>
        </p:txBody>
      </p:sp>
      <p:cxnSp>
        <p:nvCxnSpPr>
          <p:cNvPr id="37" name="Straight Connector 36">
            <a:extLst>
              <a:ext uri="{FF2B5EF4-FFF2-40B4-BE49-F238E27FC236}">
                <a16:creationId xmlns:a16="http://schemas.microsoft.com/office/drawing/2014/main" id="{050C750A-412C-403F-A046-4FE93A563F56}"/>
              </a:ext>
            </a:extLst>
          </p:cNvPr>
          <p:cNvCxnSpPr>
            <a:cxnSpLocks/>
            <a:stCxn id="28" idx="5"/>
            <a:endCxn id="30" idx="0"/>
          </p:cNvCxnSpPr>
          <p:nvPr/>
        </p:nvCxnSpPr>
        <p:spPr>
          <a:xfrm>
            <a:off x="4263185" y="4498134"/>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4CC9F99-9D38-441B-91FB-049D191731E4}"/>
              </a:ext>
            </a:extLst>
          </p:cNvPr>
          <p:cNvSpPr txBox="1"/>
          <p:nvPr/>
        </p:nvSpPr>
        <p:spPr>
          <a:xfrm>
            <a:off x="4581334" y="4628352"/>
            <a:ext cx="319318" cy="369332"/>
          </a:xfrm>
          <a:prstGeom prst="rect">
            <a:avLst/>
          </a:prstGeom>
          <a:noFill/>
        </p:spPr>
        <p:txBody>
          <a:bodyPr wrap="none" rtlCol="0">
            <a:spAutoFit/>
          </a:bodyPr>
          <a:lstStyle/>
          <a:p>
            <a:r>
              <a:rPr lang="en-US" b="1" dirty="0"/>
              <a:t>0</a:t>
            </a:r>
          </a:p>
        </p:txBody>
      </p:sp>
      <p:sp>
        <p:nvSpPr>
          <p:cNvPr id="44" name="TextBox 43">
            <a:extLst>
              <a:ext uri="{FF2B5EF4-FFF2-40B4-BE49-F238E27FC236}">
                <a16:creationId xmlns:a16="http://schemas.microsoft.com/office/drawing/2014/main" id="{2BF0971A-C0D8-448F-9E33-EEE243075047}"/>
              </a:ext>
            </a:extLst>
          </p:cNvPr>
          <p:cNvSpPr txBox="1"/>
          <p:nvPr/>
        </p:nvSpPr>
        <p:spPr>
          <a:xfrm>
            <a:off x="4205371" y="3804241"/>
            <a:ext cx="404278" cy="369332"/>
          </a:xfrm>
          <a:prstGeom prst="rect">
            <a:avLst/>
          </a:prstGeom>
          <a:noFill/>
        </p:spPr>
        <p:txBody>
          <a:bodyPr wrap="none" rtlCol="0">
            <a:spAutoFit/>
          </a:bodyPr>
          <a:lstStyle/>
          <a:p>
            <a:r>
              <a:rPr lang="en-US" b="1" dirty="0"/>
              <a:t>-1</a:t>
            </a:r>
          </a:p>
        </p:txBody>
      </p:sp>
      <p:sp>
        <p:nvSpPr>
          <p:cNvPr id="45" name="TextBox 44">
            <a:extLst>
              <a:ext uri="{FF2B5EF4-FFF2-40B4-BE49-F238E27FC236}">
                <a16:creationId xmlns:a16="http://schemas.microsoft.com/office/drawing/2014/main" id="{FB98C4FF-649B-42A3-B783-18F03536F709}"/>
              </a:ext>
            </a:extLst>
          </p:cNvPr>
          <p:cNvSpPr txBox="1"/>
          <p:nvPr/>
        </p:nvSpPr>
        <p:spPr>
          <a:xfrm>
            <a:off x="3618602" y="3024231"/>
            <a:ext cx="404278" cy="369332"/>
          </a:xfrm>
          <a:prstGeom prst="rect">
            <a:avLst/>
          </a:prstGeom>
          <a:noFill/>
        </p:spPr>
        <p:txBody>
          <a:bodyPr wrap="none" rtlCol="0">
            <a:spAutoFit/>
          </a:bodyPr>
          <a:lstStyle/>
          <a:p>
            <a:r>
              <a:rPr lang="en-US" b="1" dirty="0"/>
              <a:t>-2</a:t>
            </a:r>
          </a:p>
        </p:txBody>
      </p:sp>
    </p:spTree>
    <p:extLst>
      <p:ext uri="{BB962C8B-B14F-4D97-AF65-F5344CB8AC3E}">
        <p14:creationId xmlns:p14="http://schemas.microsoft.com/office/powerpoint/2010/main" val="3305894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BA902B-7044-4B0D-89EF-97F1BF9BEC2B}"/>
              </a:ext>
            </a:extLst>
          </p:cNvPr>
          <p:cNvSpPr>
            <a:spLocks noGrp="1"/>
          </p:cNvSpPr>
          <p:nvPr>
            <p:ph type="title"/>
          </p:nvPr>
        </p:nvSpPr>
        <p:spPr/>
        <p:txBody>
          <a:bodyPr/>
          <a:lstStyle/>
          <a:p>
            <a:r>
              <a:rPr lang="en-US" dirty="0"/>
              <a:t>Fixing Unbalanced Trees</a:t>
            </a:r>
          </a:p>
        </p:txBody>
      </p:sp>
      <p:sp>
        <p:nvSpPr>
          <p:cNvPr id="5" name="Content Placeholder 4">
            <a:extLst>
              <a:ext uri="{FF2B5EF4-FFF2-40B4-BE49-F238E27FC236}">
                <a16:creationId xmlns:a16="http://schemas.microsoft.com/office/drawing/2014/main" id="{EEC03531-E83D-472D-AF27-384C2220244C}"/>
              </a:ext>
            </a:extLst>
          </p:cNvPr>
          <p:cNvSpPr>
            <a:spLocks noGrp="1"/>
          </p:cNvSpPr>
          <p:nvPr>
            <p:ph idx="1"/>
          </p:nvPr>
        </p:nvSpPr>
        <p:spPr>
          <a:xfrm>
            <a:off x="2208213" y="1600200"/>
            <a:ext cx="9372600" cy="4114800"/>
          </a:xfrm>
        </p:spPr>
        <p:txBody>
          <a:bodyPr/>
          <a:lstStyle/>
          <a:p>
            <a:r>
              <a:rPr lang="en-US" dirty="0"/>
              <a:t>Now that we’ve recognized unbalanced trees, how do we make them balanced?</a:t>
            </a:r>
          </a:p>
          <a:p>
            <a:r>
              <a:rPr lang="en-US" dirty="0"/>
              <a:t>Here is some unbalanced tree:</a:t>
            </a:r>
          </a:p>
          <a:p>
            <a:pPr lvl="1"/>
            <a:endParaRPr lang="en-US" dirty="0"/>
          </a:p>
        </p:txBody>
      </p:sp>
      <p:sp>
        <p:nvSpPr>
          <p:cNvPr id="27" name="Oval 26">
            <a:extLst>
              <a:ext uri="{FF2B5EF4-FFF2-40B4-BE49-F238E27FC236}">
                <a16:creationId xmlns:a16="http://schemas.microsoft.com/office/drawing/2014/main" id="{A2BBE202-FD3E-4AC3-B8D0-730018EA5BA4}"/>
              </a:ext>
            </a:extLst>
          </p:cNvPr>
          <p:cNvSpPr/>
          <p:nvPr/>
        </p:nvSpPr>
        <p:spPr>
          <a:xfrm>
            <a:off x="3159777" y="322039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8" name="Oval 27">
            <a:extLst>
              <a:ext uri="{FF2B5EF4-FFF2-40B4-BE49-F238E27FC236}">
                <a16:creationId xmlns:a16="http://schemas.microsoft.com/office/drawing/2014/main" id="{BCEFEF42-DAD4-4962-9FAB-A3E56E51F9EC}"/>
              </a:ext>
            </a:extLst>
          </p:cNvPr>
          <p:cNvSpPr/>
          <p:nvPr/>
        </p:nvSpPr>
        <p:spPr>
          <a:xfrm>
            <a:off x="3749075" y="3989484"/>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9" name="Straight Connector 28">
            <a:extLst>
              <a:ext uri="{FF2B5EF4-FFF2-40B4-BE49-F238E27FC236}">
                <a16:creationId xmlns:a16="http://schemas.microsoft.com/office/drawing/2014/main" id="{D87EC14A-99F3-45EA-BD20-DAB600AE9281}"/>
              </a:ext>
            </a:extLst>
          </p:cNvPr>
          <p:cNvCxnSpPr>
            <a:cxnSpLocks/>
            <a:stCxn id="27" idx="5"/>
            <a:endCxn id="28" idx="0"/>
          </p:cNvCxnSpPr>
          <p:nvPr/>
        </p:nvCxnSpPr>
        <p:spPr>
          <a:xfrm>
            <a:off x="3673887" y="3729047"/>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5E1ADC8-9D9A-463B-92A9-AA079BB462AA}"/>
              </a:ext>
            </a:extLst>
          </p:cNvPr>
          <p:cNvSpPr/>
          <p:nvPr/>
        </p:nvSpPr>
        <p:spPr>
          <a:xfrm>
            <a:off x="4117164" y="475857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31" name="TextBox 30">
            <a:extLst>
              <a:ext uri="{FF2B5EF4-FFF2-40B4-BE49-F238E27FC236}">
                <a16:creationId xmlns:a16="http://schemas.microsoft.com/office/drawing/2014/main" id="{B6614032-27AA-4970-AFCA-D8D1C4F3EE0F}"/>
              </a:ext>
            </a:extLst>
          </p:cNvPr>
          <p:cNvSpPr txBox="1"/>
          <p:nvPr/>
        </p:nvSpPr>
        <p:spPr>
          <a:xfrm>
            <a:off x="3868357" y="4628352"/>
            <a:ext cx="319318"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BA4F0758-7DAA-4DCE-AC43-8F80CBBDC31A}"/>
              </a:ext>
            </a:extLst>
          </p:cNvPr>
          <p:cNvSpPr txBox="1"/>
          <p:nvPr/>
        </p:nvSpPr>
        <p:spPr>
          <a:xfrm>
            <a:off x="3605186" y="3804818"/>
            <a:ext cx="319318"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B421C8B0-CF0D-490B-BFC3-2F7B19B71890}"/>
              </a:ext>
            </a:extLst>
          </p:cNvPr>
          <p:cNvSpPr txBox="1"/>
          <p:nvPr/>
        </p:nvSpPr>
        <p:spPr>
          <a:xfrm>
            <a:off x="2944074" y="3054150"/>
            <a:ext cx="319318" cy="369332"/>
          </a:xfrm>
          <a:prstGeom prst="rect">
            <a:avLst/>
          </a:prstGeom>
          <a:noFill/>
        </p:spPr>
        <p:txBody>
          <a:bodyPr wrap="none" rtlCol="0">
            <a:spAutoFit/>
          </a:bodyPr>
          <a:lstStyle/>
          <a:p>
            <a:r>
              <a:rPr lang="en-US" dirty="0"/>
              <a:t>2</a:t>
            </a:r>
          </a:p>
        </p:txBody>
      </p:sp>
      <p:cxnSp>
        <p:nvCxnSpPr>
          <p:cNvPr id="37" name="Straight Connector 36">
            <a:extLst>
              <a:ext uri="{FF2B5EF4-FFF2-40B4-BE49-F238E27FC236}">
                <a16:creationId xmlns:a16="http://schemas.microsoft.com/office/drawing/2014/main" id="{050C750A-412C-403F-A046-4FE93A563F56}"/>
              </a:ext>
            </a:extLst>
          </p:cNvPr>
          <p:cNvCxnSpPr>
            <a:cxnSpLocks/>
            <a:stCxn id="28" idx="5"/>
            <a:endCxn id="30" idx="0"/>
          </p:cNvCxnSpPr>
          <p:nvPr/>
        </p:nvCxnSpPr>
        <p:spPr>
          <a:xfrm>
            <a:off x="4263185" y="4498134"/>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4CC9F99-9D38-441B-91FB-049D191731E4}"/>
              </a:ext>
            </a:extLst>
          </p:cNvPr>
          <p:cNvSpPr txBox="1"/>
          <p:nvPr/>
        </p:nvSpPr>
        <p:spPr>
          <a:xfrm>
            <a:off x="4581334" y="4628352"/>
            <a:ext cx="319318" cy="369332"/>
          </a:xfrm>
          <a:prstGeom prst="rect">
            <a:avLst/>
          </a:prstGeom>
          <a:noFill/>
        </p:spPr>
        <p:txBody>
          <a:bodyPr wrap="none" rtlCol="0">
            <a:spAutoFit/>
          </a:bodyPr>
          <a:lstStyle/>
          <a:p>
            <a:r>
              <a:rPr lang="en-US" b="1" dirty="0"/>
              <a:t>0</a:t>
            </a:r>
          </a:p>
        </p:txBody>
      </p:sp>
      <p:sp>
        <p:nvSpPr>
          <p:cNvPr id="44" name="TextBox 43">
            <a:extLst>
              <a:ext uri="{FF2B5EF4-FFF2-40B4-BE49-F238E27FC236}">
                <a16:creationId xmlns:a16="http://schemas.microsoft.com/office/drawing/2014/main" id="{2BF0971A-C0D8-448F-9E33-EEE243075047}"/>
              </a:ext>
            </a:extLst>
          </p:cNvPr>
          <p:cNvSpPr txBox="1"/>
          <p:nvPr/>
        </p:nvSpPr>
        <p:spPr>
          <a:xfrm>
            <a:off x="4205371" y="3804241"/>
            <a:ext cx="404278" cy="369332"/>
          </a:xfrm>
          <a:prstGeom prst="rect">
            <a:avLst/>
          </a:prstGeom>
          <a:noFill/>
        </p:spPr>
        <p:txBody>
          <a:bodyPr wrap="none" rtlCol="0">
            <a:spAutoFit/>
          </a:bodyPr>
          <a:lstStyle/>
          <a:p>
            <a:r>
              <a:rPr lang="en-US" b="1" dirty="0"/>
              <a:t>-1</a:t>
            </a:r>
          </a:p>
        </p:txBody>
      </p:sp>
      <p:sp>
        <p:nvSpPr>
          <p:cNvPr id="45" name="TextBox 44">
            <a:extLst>
              <a:ext uri="{FF2B5EF4-FFF2-40B4-BE49-F238E27FC236}">
                <a16:creationId xmlns:a16="http://schemas.microsoft.com/office/drawing/2014/main" id="{FB98C4FF-649B-42A3-B783-18F03536F709}"/>
              </a:ext>
            </a:extLst>
          </p:cNvPr>
          <p:cNvSpPr txBox="1"/>
          <p:nvPr/>
        </p:nvSpPr>
        <p:spPr>
          <a:xfrm>
            <a:off x="3618602" y="3024231"/>
            <a:ext cx="404278" cy="369332"/>
          </a:xfrm>
          <a:prstGeom prst="rect">
            <a:avLst/>
          </a:prstGeom>
          <a:noFill/>
        </p:spPr>
        <p:txBody>
          <a:bodyPr wrap="none" rtlCol="0">
            <a:spAutoFit/>
          </a:bodyPr>
          <a:lstStyle/>
          <a:p>
            <a:r>
              <a:rPr lang="en-US" b="1" dirty="0"/>
              <a:t>-2</a:t>
            </a:r>
          </a:p>
        </p:txBody>
      </p:sp>
      <p:sp>
        <p:nvSpPr>
          <p:cNvPr id="46" name="Arrow: Right 45">
            <a:extLst>
              <a:ext uri="{FF2B5EF4-FFF2-40B4-BE49-F238E27FC236}">
                <a16:creationId xmlns:a16="http://schemas.microsoft.com/office/drawing/2014/main" id="{45ACA625-942E-4CB3-8D73-1B855744F221}"/>
              </a:ext>
            </a:extLst>
          </p:cNvPr>
          <p:cNvSpPr/>
          <p:nvPr/>
        </p:nvSpPr>
        <p:spPr>
          <a:xfrm>
            <a:off x="5465366" y="3787228"/>
            <a:ext cx="10654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AAF425A-4188-475E-85D2-BD384F724C13}"/>
              </a:ext>
            </a:extLst>
          </p:cNvPr>
          <p:cNvSpPr/>
          <p:nvPr/>
        </p:nvSpPr>
        <p:spPr>
          <a:xfrm>
            <a:off x="7199146" y="433039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48" name="Oval 47">
            <a:extLst>
              <a:ext uri="{FF2B5EF4-FFF2-40B4-BE49-F238E27FC236}">
                <a16:creationId xmlns:a16="http://schemas.microsoft.com/office/drawing/2014/main" id="{BD66AAEB-6E58-47BF-851A-BDA97D871D1C}"/>
              </a:ext>
            </a:extLst>
          </p:cNvPr>
          <p:cNvSpPr/>
          <p:nvPr/>
        </p:nvSpPr>
        <p:spPr>
          <a:xfrm>
            <a:off x="7946221" y="333932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49" name="Straight Connector 48">
            <a:extLst>
              <a:ext uri="{FF2B5EF4-FFF2-40B4-BE49-F238E27FC236}">
                <a16:creationId xmlns:a16="http://schemas.microsoft.com/office/drawing/2014/main" id="{78F2630A-8C8A-4AA6-B52A-91991A865F2C}"/>
              </a:ext>
            </a:extLst>
          </p:cNvPr>
          <p:cNvCxnSpPr>
            <a:cxnSpLocks/>
            <a:stCxn id="47" idx="0"/>
            <a:endCxn id="48" idx="3"/>
          </p:cNvCxnSpPr>
          <p:nvPr/>
        </p:nvCxnSpPr>
        <p:spPr>
          <a:xfrm flipV="1">
            <a:off x="7500305" y="3847971"/>
            <a:ext cx="534123" cy="48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3E83E797-F73E-4599-BC79-C3ACABBC82DE}"/>
              </a:ext>
            </a:extLst>
          </p:cNvPr>
          <p:cNvSpPr/>
          <p:nvPr/>
        </p:nvSpPr>
        <p:spPr>
          <a:xfrm>
            <a:off x="8625904" y="43016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51" name="TextBox 50">
            <a:extLst>
              <a:ext uri="{FF2B5EF4-FFF2-40B4-BE49-F238E27FC236}">
                <a16:creationId xmlns:a16="http://schemas.microsoft.com/office/drawing/2014/main" id="{CA9991F2-C16D-40D4-8F4B-58FB1E31B93E}"/>
              </a:ext>
            </a:extLst>
          </p:cNvPr>
          <p:cNvSpPr txBox="1"/>
          <p:nvPr/>
        </p:nvSpPr>
        <p:spPr>
          <a:xfrm>
            <a:off x="8377097" y="4171476"/>
            <a:ext cx="319318" cy="369332"/>
          </a:xfrm>
          <a:prstGeom prst="rect">
            <a:avLst/>
          </a:prstGeom>
          <a:noFill/>
        </p:spPr>
        <p:txBody>
          <a:bodyPr wrap="none" rtlCol="0">
            <a:spAutoFit/>
          </a:bodyPr>
          <a:lstStyle/>
          <a:p>
            <a:r>
              <a:rPr lang="en-US" dirty="0"/>
              <a:t>0</a:t>
            </a:r>
          </a:p>
        </p:txBody>
      </p:sp>
      <p:sp>
        <p:nvSpPr>
          <p:cNvPr id="52" name="TextBox 51">
            <a:extLst>
              <a:ext uri="{FF2B5EF4-FFF2-40B4-BE49-F238E27FC236}">
                <a16:creationId xmlns:a16="http://schemas.microsoft.com/office/drawing/2014/main" id="{872F716A-C9D2-4B29-991F-46CF78A88AA3}"/>
              </a:ext>
            </a:extLst>
          </p:cNvPr>
          <p:cNvSpPr txBox="1"/>
          <p:nvPr/>
        </p:nvSpPr>
        <p:spPr>
          <a:xfrm>
            <a:off x="7802332" y="3154655"/>
            <a:ext cx="319318" cy="369332"/>
          </a:xfrm>
          <a:prstGeom prst="rect">
            <a:avLst/>
          </a:prstGeom>
          <a:noFill/>
        </p:spPr>
        <p:txBody>
          <a:bodyPr wrap="none" rtlCol="0">
            <a:spAutoFit/>
          </a:bodyPr>
          <a:lstStyle/>
          <a:p>
            <a:r>
              <a:rPr lang="en-US" dirty="0"/>
              <a:t>1</a:t>
            </a:r>
          </a:p>
        </p:txBody>
      </p:sp>
      <p:sp>
        <p:nvSpPr>
          <p:cNvPr id="53" name="TextBox 52">
            <a:extLst>
              <a:ext uri="{FF2B5EF4-FFF2-40B4-BE49-F238E27FC236}">
                <a16:creationId xmlns:a16="http://schemas.microsoft.com/office/drawing/2014/main" id="{3815AA86-4689-4482-9238-FD5935AF109A}"/>
              </a:ext>
            </a:extLst>
          </p:cNvPr>
          <p:cNvSpPr txBox="1"/>
          <p:nvPr/>
        </p:nvSpPr>
        <p:spPr>
          <a:xfrm>
            <a:off x="6983443" y="4164144"/>
            <a:ext cx="319318" cy="369332"/>
          </a:xfrm>
          <a:prstGeom prst="rect">
            <a:avLst/>
          </a:prstGeom>
          <a:noFill/>
        </p:spPr>
        <p:txBody>
          <a:bodyPr wrap="none" rtlCol="0">
            <a:spAutoFit/>
          </a:bodyPr>
          <a:lstStyle/>
          <a:p>
            <a:r>
              <a:rPr lang="en-US" dirty="0"/>
              <a:t>0</a:t>
            </a:r>
          </a:p>
        </p:txBody>
      </p:sp>
      <p:cxnSp>
        <p:nvCxnSpPr>
          <p:cNvPr id="54" name="Straight Connector 53">
            <a:extLst>
              <a:ext uri="{FF2B5EF4-FFF2-40B4-BE49-F238E27FC236}">
                <a16:creationId xmlns:a16="http://schemas.microsoft.com/office/drawing/2014/main" id="{C05DE977-05DC-49EC-B2E5-30A0A6A244B9}"/>
              </a:ext>
            </a:extLst>
          </p:cNvPr>
          <p:cNvCxnSpPr>
            <a:cxnSpLocks/>
            <a:stCxn id="48" idx="5"/>
            <a:endCxn id="50" idx="0"/>
          </p:cNvCxnSpPr>
          <p:nvPr/>
        </p:nvCxnSpPr>
        <p:spPr>
          <a:xfrm>
            <a:off x="8460331" y="3847971"/>
            <a:ext cx="466732" cy="4537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16F78FA-10C8-4633-9F89-662F34671B54}"/>
              </a:ext>
            </a:extLst>
          </p:cNvPr>
          <p:cNvSpPr txBox="1"/>
          <p:nvPr/>
        </p:nvSpPr>
        <p:spPr>
          <a:xfrm>
            <a:off x="9090074" y="4171476"/>
            <a:ext cx="319318" cy="369332"/>
          </a:xfrm>
          <a:prstGeom prst="rect">
            <a:avLst/>
          </a:prstGeom>
          <a:noFill/>
        </p:spPr>
        <p:txBody>
          <a:bodyPr wrap="none" rtlCol="0">
            <a:spAutoFit/>
          </a:bodyPr>
          <a:lstStyle/>
          <a:p>
            <a:r>
              <a:rPr lang="en-US" b="1" dirty="0"/>
              <a:t>0</a:t>
            </a:r>
          </a:p>
        </p:txBody>
      </p:sp>
      <p:sp>
        <p:nvSpPr>
          <p:cNvPr id="56" name="TextBox 55">
            <a:extLst>
              <a:ext uri="{FF2B5EF4-FFF2-40B4-BE49-F238E27FC236}">
                <a16:creationId xmlns:a16="http://schemas.microsoft.com/office/drawing/2014/main" id="{702B77E0-DDAC-4840-91EA-83530516D459}"/>
              </a:ext>
            </a:extLst>
          </p:cNvPr>
          <p:cNvSpPr txBox="1"/>
          <p:nvPr/>
        </p:nvSpPr>
        <p:spPr>
          <a:xfrm>
            <a:off x="8402517" y="3154078"/>
            <a:ext cx="319318" cy="369332"/>
          </a:xfrm>
          <a:prstGeom prst="rect">
            <a:avLst/>
          </a:prstGeom>
          <a:noFill/>
        </p:spPr>
        <p:txBody>
          <a:bodyPr wrap="none" rtlCol="0">
            <a:spAutoFit/>
          </a:bodyPr>
          <a:lstStyle/>
          <a:p>
            <a:r>
              <a:rPr lang="en-US" b="1" dirty="0"/>
              <a:t>0</a:t>
            </a:r>
          </a:p>
        </p:txBody>
      </p:sp>
      <p:sp>
        <p:nvSpPr>
          <p:cNvPr id="57" name="TextBox 56">
            <a:extLst>
              <a:ext uri="{FF2B5EF4-FFF2-40B4-BE49-F238E27FC236}">
                <a16:creationId xmlns:a16="http://schemas.microsoft.com/office/drawing/2014/main" id="{9252E79D-F945-408C-9118-B227170C4646}"/>
              </a:ext>
            </a:extLst>
          </p:cNvPr>
          <p:cNvSpPr txBox="1"/>
          <p:nvPr/>
        </p:nvSpPr>
        <p:spPr>
          <a:xfrm>
            <a:off x="7671908" y="4180004"/>
            <a:ext cx="319318" cy="369332"/>
          </a:xfrm>
          <a:prstGeom prst="rect">
            <a:avLst/>
          </a:prstGeom>
          <a:noFill/>
        </p:spPr>
        <p:txBody>
          <a:bodyPr wrap="none" rtlCol="0">
            <a:spAutoFit/>
          </a:bodyPr>
          <a:lstStyle/>
          <a:p>
            <a:r>
              <a:rPr lang="en-US" b="1" dirty="0"/>
              <a:t>0</a:t>
            </a:r>
          </a:p>
        </p:txBody>
      </p:sp>
      <p:sp>
        <p:nvSpPr>
          <p:cNvPr id="67" name="TextBox 66">
            <a:extLst>
              <a:ext uri="{FF2B5EF4-FFF2-40B4-BE49-F238E27FC236}">
                <a16:creationId xmlns:a16="http://schemas.microsoft.com/office/drawing/2014/main" id="{9FC6957A-206C-4A27-A7F3-438668547296}"/>
              </a:ext>
            </a:extLst>
          </p:cNvPr>
          <p:cNvSpPr txBox="1"/>
          <p:nvPr/>
        </p:nvSpPr>
        <p:spPr>
          <a:xfrm>
            <a:off x="4599355" y="3359715"/>
            <a:ext cx="2927661" cy="369332"/>
          </a:xfrm>
          <a:prstGeom prst="rect">
            <a:avLst/>
          </a:prstGeom>
          <a:noFill/>
        </p:spPr>
        <p:txBody>
          <a:bodyPr wrap="none" rtlCol="0">
            <a:spAutoFit/>
          </a:bodyPr>
          <a:lstStyle/>
          <a:p>
            <a:r>
              <a:rPr lang="en-US" dirty="0"/>
              <a:t>We want to change this to</a:t>
            </a:r>
          </a:p>
        </p:txBody>
      </p:sp>
      <p:sp>
        <p:nvSpPr>
          <p:cNvPr id="68" name="TextBox 67">
            <a:extLst>
              <a:ext uri="{FF2B5EF4-FFF2-40B4-BE49-F238E27FC236}">
                <a16:creationId xmlns:a16="http://schemas.microsoft.com/office/drawing/2014/main" id="{4FB8EFEA-EEFA-423E-AB04-7FF546CE2D13}"/>
              </a:ext>
            </a:extLst>
          </p:cNvPr>
          <p:cNvSpPr txBox="1"/>
          <p:nvPr/>
        </p:nvSpPr>
        <p:spPr>
          <a:xfrm>
            <a:off x="6294858" y="5405130"/>
            <a:ext cx="2235356" cy="369332"/>
          </a:xfrm>
          <a:prstGeom prst="rect">
            <a:avLst/>
          </a:prstGeom>
          <a:noFill/>
        </p:spPr>
        <p:txBody>
          <a:bodyPr wrap="none" rtlCol="0">
            <a:spAutoFit/>
          </a:bodyPr>
          <a:lstStyle/>
          <a:p>
            <a:r>
              <a:rPr lang="en-US" dirty="0"/>
              <a:t>How do we do this?</a:t>
            </a:r>
          </a:p>
        </p:txBody>
      </p:sp>
    </p:spTree>
    <p:extLst>
      <p:ext uri="{BB962C8B-B14F-4D97-AF65-F5344CB8AC3E}">
        <p14:creationId xmlns:p14="http://schemas.microsoft.com/office/powerpoint/2010/main" val="781114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8" name="TextBox 7">
            <a:extLst>
              <a:ext uri="{FF2B5EF4-FFF2-40B4-BE49-F238E27FC236}">
                <a16:creationId xmlns:a16="http://schemas.microsoft.com/office/drawing/2014/main" id="{00D18937-0CE4-4249-9D39-26496C054AB3}"/>
              </a:ext>
            </a:extLst>
          </p:cNvPr>
          <p:cNvSpPr txBox="1"/>
          <p:nvPr/>
        </p:nvSpPr>
        <p:spPr>
          <a:xfrm>
            <a:off x="3314684" y="3428727"/>
            <a:ext cx="319318"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C4EB5A61-7670-4A08-AD56-1962F75CABE8}"/>
              </a:ext>
            </a:extLst>
          </p:cNvPr>
          <p:cNvSpPr txBox="1"/>
          <p:nvPr/>
        </p:nvSpPr>
        <p:spPr>
          <a:xfrm>
            <a:off x="3051513" y="2605193"/>
            <a:ext cx="319318"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3009B8A9-64F1-4BA4-B9CB-89E78C9A44D5}"/>
              </a:ext>
            </a:extLst>
          </p:cNvPr>
          <p:cNvSpPr txBox="1"/>
          <p:nvPr/>
        </p:nvSpPr>
        <p:spPr>
          <a:xfrm>
            <a:off x="2390401" y="1854525"/>
            <a:ext cx="319318" cy="369332"/>
          </a:xfrm>
          <a:prstGeom prst="rect">
            <a:avLst/>
          </a:prstGeom>
          <a:noFill/>
        </p:spPr>
        <p:txBody>
          <a:bodyPr wrap="none" rtlCol="0">
            <a:spAutoFit/>
          </a:bodyPr>
          <a:lstStyle/>
          <a:p>
            <a:r>
              <a:rPr lang="en-US" dirty="0"/>
              <a:t>2</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79A254-C501-49FA-8986-676CF279D6C7}"/>
              </a:ext>
            </a:extLst>
          </p:cNvPr>
          <p:cNvSpPr txBox="1"/>
          <p:nvPr/>
        </p:nvSpPr>
        <p:spPr>
          <a:xfrm>
            <a:off x="4027661" y="3428727"/>
            <a:ext cx="319318" cy="369332"/>
          </a:xfrm>
          <a:prstGeom prst="rect">
            <a:avLst/>
          </a:prstGeom>
          <a:noFill/>
        </p:spPr>
        <p:txBody>
          <a:bodyPr wrap="none" rtlCol="0">
            <a:spAutoFit/>
          </a:bodyPr>
          <a:lstStyle/>
          <a:p>
            <a:r>
              <a:rPr lang="en-US" b="1" dirty="0"/>
              <a:t>0</a:t>
            </a:r>
          </a:p>
        </p:txBody>
      </p:sp>
      <p:sp>
        <p:nvSpPr>
          <p:cNvPr id="13" name="TextBox 12">
            <a:extLst>
              <a:ext uri="{FF2B5EF4-FFF2-40B4-BE49-F238E27FC236}">
                <a16:creationId xmlns:a16="http://schemas.microsoft.com/office/drawing/2014/main" id="{24DB50C1-209D-453B-BE17-0295C0060E1A}"/>
              </a:ext>
            </a:extLst>
          </p:cNvPr>
          <p:cNvSpPr txBox="1"/>
          <p:nvPr/>
        </p:nvSpPr>
        <p:spPr>
          <a:xfrm>
            <a:off x="3651698" y="2604616"/>
            <a:ext cx="404278" cy="369332"/>
          </a:xfrm>
          <a:prstGeom prst="rect">
            <a:avLst/>
          </a:prstGeom>
          <a:noFill/>
        </p:spPr>
        <p:txBody>
          <a:bodyPr wrap="none" rtlCol="0">
            <a:spAutoFit/>
          </a:bodyPr>
          <a:lstStyle/>
          <a:p>
            <a:r>
              <a:rPr lang="en-US" b="1" dirty="0"/>
              <a:t>-1</a:t>
            </a:r>
          </a:p>
        </p:txBody>
      </p:sp>
      <p:sp>
        <p:nvSpPr>
          <p:cNvPr id="14" name="TextBox 13">
            <a:extLst>
              <a:ext uri="{FF2B5EF4-FFF2-40B4-BE49-F238E27FC236}">
                <a16:creationId xmlns:a16="http://schemas.microsoft.com/office/drawing/2014/main" id="{F967AD7F-E146-4337-B062-5A40BA788F07}"/>
              </a:ext>
            </a:extLst>
          </p:cNvPr>
          <p:cNvSpPr txBox="1"/>
          <p:nvPr/>
        </p:nvSpPr>
        <p:spPr>
          <a:xfrm>
            <a:off x="3064929" y="1824606"/>
            <a:ext cx="404278" cy="369332"/>
          </a:xfrm>
          <a:prstGeom prst="rect">
            <a:avLst/>
          </a:prstGeom>
          <a:noFill/>
        </p:spPr>
        <p:txBody>
          <a:bodyPr wrap="none" rtlCol="0">
            <a:spAutoFit/>
          </a:bodyPr>
          <a:lstStyle/>
          <a:p>
            <a:r>
              <a:rPr lang="en-US" b="1" dirty="0"/>
              <a:t>-2</a:t>
            </a:r>
          </a:p>
        </p:txBody>
      </p:sp>
      <p:sp>
        <p:nvSpPr>
          <p:cNvPr id="15" name="Oval 14">
            <a:extLst>
              <a:ext uri="{FF2B5EF4-FFF2-40B4-BE49-F238E27FC236}">
                <a16:creationId xmlns:a16="http://schemas.microsoft.com/office/drawing/2014/main" id="{C5D9081E-8440-4F84-A204-9DE0ECD5E4BC}"/>
              </a:ext>
            </a:extLst>
          </p:cNvPr>
          <p:cNvSpPr/>
          <p:nvPr/>
        </p:nvSpPr>
        <p:spPr>
          <a:xfrm>
            <a:off x="7097948" y="33501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6" name="Oval 15">
            <a:extLst>
              <a:ext uri="{FF2B5EF4-FFF2-40B4-BE49-F238E27FC236}">
                <a16:creationId xmlns:a16="http://schemas.microsoft.com/office/drawing/2014/main" id="{0AFB0689-E52C-4779-8320-3F1849C385F9}"/>
              </a:ext>
            </a:extLst>
          </p:cNvPr>
          <p:cNvSpPr/>
          <p:nvPr/>
        </p:nvSpPr>
        <p:spPr>
          <a:xfrm>
            <a:off x="7845023" y="235903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17" name="Straight Connector 16">
            <a:extLst>
              <a:ext uri="{FF2B5EF4-FFF2-40B4-BE49-F238E27FC236}">
                <a16:creationId xmlns:a16="http://schemas.microsoft.com/office/drawing/2014/main" id="{648EA4D6-85F1-4615-B794-F26A25BFBD4B}"/>
              </a:ext>
            </a:extLst>
          </p:cNvPr>
          <p:cNvCxnSpPr>
            <a:cxnSpLocks/>
            <a:stCxn id="15" idx="0"/>
            <a:endCxn id="16" idx="3"/>
          </p:cNvCxnSpPr>
          <p:nvPr/>
        </p:nvCxnSpPr>
        <p:spPr>
          <a:xfrm flipV="1">
            <a:off x="7399107" y="2867681"/>
            <a:ext cx="534123" cy="48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A7FBB04-587C-4CE0-9EF3-36640AB4F54C}"/>
              </a:ext>
            </a:extLst>
          </p:cNvPr>
          <p:cNvSpPr/>
          <p:nvPr/>
        </p:nvSpPr>
        <p:spPr>
          <a:xfrm>
            <a:off x="8524706" y="332140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9" name="TextBox 18">
            <a:extLst>
              <a:ext uri="{FF2B5EF4-FFF2-40B4-BE49-F238E27FC236}">
                <a16:creationId xmlns:a16="http://schemas.microsoft.com/office/drawing/2014/main" id="{1068EE52-3A68-4F2C-9E9D-10048E22BC2D}"/>
              </a:ext>
            </a:extLst>
          </p:cNvPr>
          <p:cNvSpPr txBox="1"/>
          <p:nvPr/>
        </p:nvSpPr>
        <p:spPr>
          <a:xfrm>
            <a:off x="8275899" y="3191186"/>
            <a:ext cx="319318"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C8B1599A-D918-4C6F-ACA7-B6D979502009}"/>
              </a:ext>
            </a:extLst>
          </p:cNvPr>
          <p:cNvSpPr txBox="1"/>
          <p:nvPr/>
        </p:nvSpPr>
        <p:spPr>
          <a:xfrm>
            <a:off x="7701134" y="2174365"/>
            <a:ext cx="319318" cy="369332"/>
          </a:xfrm>
          <a:prstGeom prst="rect">
            <a:avLst/>
          </a:prstGeom>
          <a:noFill/>
        </p:spPr>
        <p:txBody>
          <a:bodyPr wrap="none" rtlCol="0">
            <a:spAutoFit/>
          </a:bodyPr>
          <a:lstStyle/>
          <a:p>
            <a:r>
              <a:rPr lang="en-US" dirty="0"/>
              <a:t>1</a:t>
            </a:r>
          </a:p>
        </p:txBody>
      </p:sp>
      <p:cxnSp>
        <p:nvCxnSpPr>
          <p:cNvPr id="21" name="Straight Connector 20">
            <a:extLst>
              <a:ext uri="{FF2B5EF4-FFF2-40B4-BE49-F238E27FC236}">
                <a16:creationId xmlns:a16="http://schemas.microsoft.com/office/drawing/2014/main" id="{1BCC5C8C-507D-4DBE-9A57-67D77AE093C8}"/>
              </a:ext>
            </a:extLst>
          </p:cNvPr>
          <p:cNvCxnSpPr>
            <a:cxnSpLocks/>
            <a:stCxn id="16" idx="5"/>
            <a:endCxn id="18" idx="0"/>
          </p:cNvCxnSpPr>
          <p:nvPr/>
        </p:nvCxnSpPr>
        <p:spPr>
          <a:xfrm>
            <a:off x="8359133" y="2867681"/>
            <a:ext cx="466732" cy="4537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4AEA385-0E2D-4A0F-AD6E-FE890A8EAA59}"/>
              </a:ext>
            </a:extLst>
          </p:cNvPr>
          <p:cNvSpPr txBox="1"/>
          <p:nvPr/>
        </p:nvSpPr>
        <p:spPr>
          <a:xfrm>
            <a:off x="8988876" y="3191186"/>
            <a:ext cx="319318" cy="369332"/>
          </a:xfrm>
          <a:prstGeom prst="rect">
            <a:avLst/>
          </a:prstGeom>
          <a:noFill/>
        </p:spPr>
        <p:txBody>
          <a:bodyPr wrap="none" rtlCol="0">
            <a:spAutoFit/>
          </a:bodyPr>
          <a:lstStyle/>
          <a:p>
            <a:r>
              <a:rPr lang="en-US" b="1" dirty="0"/>
              <a:t>0</a:t>
            </a:r>
          </a:p>
        </p:txBody>
      </p:sp>
      <p:sp>
        <p:nvSpPr>
          <p:cNvPr id="23" name="TextBox 22">
            <a:extLst>
              <a:ext uri="{FF2B5EF4-FFF2-40B4-BE49-F238E27FC236}">
                <a16:creationId xmlns:a16="http://schemas.microsoft.com/office/drawing/2014/main" id="{8F195A27-71A4-41D2-85E9-C4283EDF028F}"/>
              </a:ext>
            </a:extLst>
          </p:cNvPr>
          <p:cNvSpPr txBox="1"/>
          <p:nvPr/>
        </p:nvSpPr>
        <p:spPr>
          <a:xfrm>
            <a:off x="8301319" y="2173788"/>
            <a:ext cx="319318" cy="369332"/>
          </a:xfrm>
          <a:prstGeom prst="rect">
            <a:avLst/>
          </a:prstGeom>
          <a:noFill/>
        </p:spPr>
        <p:txBody>
          <a:bodyPr wrap="none" rtlCol="0">
            <a:spAutoFit/>
          </a:bodyPr>
          <a:lstStyle/>
          <a:p>
            <a:r>
              <a:rPr lang="en-US" b="1" dirty="0"/>
              <a:t>0</a:t>
            </a:r>
          </a:p>
        </p:txBody>
      </p:sp>
      <p:sp>
        <p:nvSpPr>
          <p:cNvPr id="24" name="TextBox 23">
            <a:extLst>
              <a:ext uri="{FF2B5EF4-FFF2-40B4-BE49-F238E27FC236}">
                <a16:creationId xmlns:a16="http://schemas.microsoft.com/office/drawing/2014/main" id="{1D2BAA9D-4C73-4A7A-880E-D2F902C39D8A}"/>
              </a:ext>
            </a:extLst>
          </p:cNvPr>
          <p:cNvSpPr txBox="1"/>
          <p:nvPr/>
        </p:nvSpPr>
        <p:spPr>
          <a:xfrm>
            <a:off x="7570710" y="3199714"/>
            <a:ext cx="319318" cy="369332"/>
          </a:xfrm>
          <a:prstGeom prst="rect">
            <a:avLst/>
          </a:prstGeom>
          <a:noFill/>
        </p:spPr>
        <p:txBody>
          <a:bodyPr wrap="none" rtlCol="0">
            <a:spAutoFit/>
          </a:bodyPr>
          <a:lstStyle/>
          <a:p>
            <a:r>
              <a:rPr lang="en-US" b="1" dirty="0"/>
              <a:t>0</a:t>
            </a:r>
          </a:p>
        </p:txBody>
      </p:sp>
    </p:spTree>
    <p:extLst>
      <p:ext uri="{BB962C8B-B14F-4D97-AF65-F5344CB8AC3E}">
        <p14:creationId xmlns:p14="http://schemas.microsoft.com/office/powerpoint/2010/main" val="309663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8823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016806" y="1778464"/>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369332"/>
          </a:xfrm>
          <a:prstGeom prst="rect">
            <a:avLst/>
          </a:prstGeom>
          <a:noFill/>
        </p:spPr>
        <p:txBody>
          <a:bodyPr wrap="square" rtlCol="0">
            <a:spAutoFit/>
          </a:bodyPr>
          <a:lstStyle/>
          <a:p>
            <a:r>
              <a:rPr lang="en-US" dirty="0"/>
              <a:t>Node root</a:t>
            </a:r>
          </a:p>
        </p:txBody>
      </p:sp>
      <p:sp>
        <p:nvSpPr>
          <p:cNvPr id="10" name="Arrow: Right 9">
            <a:extLst>
              <a:ext uri="{FF2B5EF4-FFF2-40B4-BE49-F238E27FC236}">
                <a16:creationId xmlns:a16="http://schemas.microsoft.com/office/drawing/2014/main" id="{29227008-FD44-46EE-8695-8D79966AD036}"/>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937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016806" y="1778464"/>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646331"/>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p:txBody>
      </p:sp>
      <p:sp>
        <p:nvSpPr>
          <p:cNvPr id="10" name="Arrow: Right 9">
            <a:extLst>
              <a:ext uri="{FF2B5EF4-FFF2-40B4-BE49-F238E27FC236}">
                <a16:creationId xmlns:a16="http://schemas.microsoft.com/office/drawing/2014/main" id="{7B63EB03-F942-4769-B889-540283B3058F}"/>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7B2E18-AD8D-4931-93D2-007CBB2DAC72}"/>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9198560-5F81-43EC-AADF-542ACA912969}"/>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9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016806" y="1778464"/>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923330"/>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p:txBody>
      </p:sp>
      <p:sp>
        <p:nvSpPr>
          <p:cNvPr id="10" name="Arrow: Right 9">
            <a:extLst>
              <a:ext uri="{FF2B5EF4-FFF2-40B4-BE49-F238E27FC236}">
                <a16:creationId xmlns:a16="http://schemas.microsoft.com/office/drawing/2014/main" id="{7B63EB03-F942-4769-B889-540283B3058F}"/>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7B2E18-AD8D-4931-93D2-007CBB2DAC72}"/>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9198560-5F81-43EC-AADF-542ACA912969}"/>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8438FF1-C1E6-48E2-B6B0-B214BE962780}"/>
              </a:ext>
            </a:extLst>
          </p:cNvPr>
          <p:cNvSpPr/>
          <p:nvPr/>
        </p:nvSpPr>
        <p:spPr>
          <a:xfrm>
            <a:off x="2869035" y="1862356"/>
            <a:ext cx="604055" cy="1988191"/>
          </a:xfrm>
          <a:custGeom>
            <a:avLst/>
            <a:gdLst>
              <a:gd name="connsiteX0" fmla="*/ 402671 w 604055"/>
              <a:gd name="connsiteY0" fmla="*/ 1442906 h 1988191"/>
              <a:gd name="connsiteX1" fmla="*/ 394282 w 604055"/>
              <a:gd name="connsiteY1" fmla="*/ 1484851 h 1988191"/>
              <a:gd name="connsiteX2" fmla="*/ 369115 w 604055"/>
              <a:gd name="connsiteY2" fmla="*/ 1560352 h 1988191"/>
              <a:gd name="connsiteX3" fmla="*/ 360726 w 604055"/>
              <a:gd name="connsiteY3" fmla="*/ 1585519 h 1988191"/>
              <a:gd name="connsiteX4" fmla="*/ 352337 w 604055"/>
              <a:gd name="connsiteY4" fmla="*/ 1610686 h 1988191"/>
              <a:gd name="connsiteX5" fmla="*/ 335559 w 604055"/>
              <a:gd name="connsiteY5" fmla="*/ 1635853 h 1988191"/>
              <a:gd name="connsiteX6" fmla="*/ 318782 w 604055"/>
              <a:gd name="connsiteY6" fmla="*/ 1686187 h 1988191"/>
              <a:gd name="connsiteX7" fmla="*/ 302004 w 604055"/>
              <a:gd name="connsiteY7" fmla="*/ 1711354 h 1988191"/>
              <a:gd name="connsiteX8" fmla="*/ 285226 w 604055"/>
              <a:gd name="connsiteY8" fmla="*/ 1761688 h 1988191"/>
              <a:gd name="connsiteX9" fmla="*/ 268448 w 604055"/>
              <a:gd name="connsiteY9" fmla="*/ 1812022 h 1988191"/>
              <a:gd name="connsiteX10" fmla="*/ 260059 w 604055"/>
              <a:gd name="connsiteY10" fmla="*/ 1837189 h 1988191"/>
              <a:gd name="connsiteX11" fmla="*/ 243281 w 604055"/>
              <a:gd name="connsiteY11" fmla="*/ 1862356 h 1988191"/>
              <a:gd name="connsiteX12" fmla="*/ 234892 w 604055"/>
              <a:gd name="connsiteY12" fmla="*/ 1887523 h 1988191"/>
              <a:gd name="connsiteX13" fmla="*/ 201336 w 604055"/>
              <a:gd name="connsiteY13" fmla="*/ 1937857 h 1988191"/>
              <a:gd name="connsiteX14" fmla="*/ 184558 w 604055"/>
              <a:gd name="connsiteY14" fmla="*/ 1963024 h 1988191"/>
              <a:gd name="connsiteX15" fmla="*/ 134224 w 604055"/>
              <a:gd name="connsiteY15" fmla="*/ 1988191 h 1988191"/>
              <a:gd name="connsiteX16" fmla="*/ 109057 w 604055"/>
              <a:gd name="connsiteY16" fmla="*/ 1971413 h 1988191"/>
              <a:gd name="connsiteX17" fmla="*/ 67112 w 604055"/>
              <a:gd name="connsiteY17" fmla="*/ 1895912 h 1988191"/>
              <a:gd name="connsiteX18" fmla="*/ 50334 w 604055"/>
              <a:gd name="connsiteY18" fmla="*/ 1870745 h 1988191"/>
              <a:gd name="connsiteX19" fmla="*/ 33556 w 604055"/>
              <a:gd name="connsiteY19" fmla="*/ 1820411 h 1988191"/>
              <a:gd name="connsiteX20" fmla="*/ 16778 w 604055"/>
              <a:gd name="connsiteY20" fmla="*/ 1770077 h 1988191"/>
              <a:gd name="connsiteX21" fmla="*/ 8389 w 604055"/>
              <a:gd name="connsiteY21" fmla="*/ 1744910 h 1988191"/>
              <a:gd name="connsiteX22" fmla="*/ 0 w 604055"/>
              <a:gd name="connsiteY22" fmla="*/ 1702965 h 1988191"/>
              <a:gd name="connsiteX23" fmla="*/ 16778 w 604055"/>
              <a:gd name="connsiteY23" fmla="*/ 1510018 h 1988191"/>
              <a:gd name="connsiteX24" fmla="*/ 25167 w 604055"/>
              <a:gd name="connsiteY24" fmla="*/ 1459684 h 1988191"/>
              <a:gd name="connsiteX25" fmla="*/ 41945 w 604055"/>
              <a:gd name="connsiteY25" fmla="*/ 1409350 h 1988191"/>
              <a:gd name="connsiteX26" fmla="*/ 67112 w 604055"/>
              <a:gd name="connsiteY26" fmla="*/ 1317072 h 1988191"/>
              <a:gd name="connsiteX27" fmla="*/ 92279 w 604055"/>
              <a:gd name="connsiteY27" fmla="*/ 1266738 h 1988191"/>
              <a:gd name="connsiteX28" fmla="*/ 125835 w 604055"/>
              <a:gd name="connsiteY28" fmla="*/ 1216404 h 1988191"/>
              <a:gd name="connsiteX29" fmla="*/ 134224 w 604055"/>
              <a:gd name="connsiteY29" fmla="*/ 1191237 h 1988191"/>
              <a:gd name="connsiteX30" fmla="*/ 167780 w 604055"/>
              <a:gd name="connsiteY30" fmla="*/ 1140903 h 1988191"/>
              <a:gd name="connsiteX31" fmla="*/ 184558 w 604055"/>
              <a:gd name="connsiteY31" fmla="*/ 1115736 h 1988191"/>
              <a:gd name="connsiteX32" fmla="*/ 192947 w 604055"/>
              <a:gd name="connsiteY32" fmla="*/ 1090569 h 1988191"/>
              <a:gd name="connsiteX33" fmla="*/ 226503 w 604055"/>
              <a:gd name="connsiteY33" fmla="*/ 1040235 h 1988191"/>
              <a:gd name="connsiteX34" fmla="*/ 243281 w 604055"/>
              <a:gd name="connsiteY34" fmla="*/ 1015068 h 1988191"/>
              <a:gd name="connsiteX35" fmla="*/ 268448 w 604055"/>
              <a:gd name="connsiteY35" fmla="*/ 964734 h 1988191"/>
              <a:gd name="connsiteX36" fmla="*/ 285226 w 604055"/>
              <a:gd name="connsiteY36" fmla="*/ 931178 h 1988191"/>
              <a:gd name="connsiteX37" fmla="*/ 318782 w 604055"/>
              <a:gd name="connsiteY37" fmla="*/ 880844 h 1988191"/>
              <a:gd name="connsiteX38" fmla="*/ 360726 w 604055"/>
              <a:gd name="connsiteY38" fmla="*/ 822121 h 1988191"/>
              <a:gd name="connsiteX39" fmla="*/ 394282 w 604055"/>
              <a:gd name="connsiteY39" fmla="*/ 763398 h 1988191"/>
              <a:gd name="connsiteX40" fmla="*/ 402671 w 604055"/>
              <a:gd name="connsiteY40" fmla="*/ 738231 h 1988191"/>
              <a:gd name="connsiteX41" fmla="*/ 436227 w 604055"/>
              <a:gd name="connsiteY41" fmla="*/ 687897 h 1988191"/>
              <a:gd name="connsiteX42" fmla="*/ 469783 w 604055"/>
              <a:gd name="connsiteY42" fmla="*/ 604007 h 1988191"/>
              <a:gd name="connsiteX43" fmla="*/ 486561 w 604055"/>
              <a:gd name="connsiteY43" fmla="*/ 578840 h 1988191"/>
              <a:gd name="connsiteX44" fmla="*/ 503339 w 604055"/>
              <a:gd name="connsiteY44" fmla="*/ 545284 h 1988191"/>
              <a:gd name="connsiteX45" fmla="*/ 520117 w 604055"/>
              <a:gd name="connsiteY45" fmla="*/ 520117 h 1988191"/>
              <a:gd name="connsiteX46" fmla="*/ 528506 w 604055"/>
              <a:gd name="connsiteY46" fmla="*/ 494950 h 1988191"/>
              <a:gd name="connsiteX47" fmla="*/ 545284 w 604055"/>
              <a:gd name="connsiteY47" fmla="*/ 469783 h 1988191"/>
              <a:gd name="connsiteX48" fmla="*/ 562062 w 604055"/>
              <a:gd name="connsiteY48" fmla="*/ 419450 h 1988191"/>
              <a:gd name="connsiteX49" fmla="*/ 570451 w 604055"/>
              <a:gd name="connsiteY49" fmla="*/ 394283 h 1988191"/>
              <a:gd name="connsiteX50" fmla="*/ 587229 w 604055"/>
              <a:gd name="connsiteY50" fmla="*/ 369116 h 1988191"/>
              <a:gd name="connsiteX51" fmla="*/ 604007 w 604055"/>
              <a:gd name="connsiteY51" fmla="*/ 243281 h 1988191"/>
              <a:gd name="connsiteX52" fmla="*/ 587229 w 604055"/>
              <a:gd name="connsiteY52" fmla="*/ 92279 h 1988191"/>
              <a:gd name="connsiteX53" fmla="*/ 578840 w 604055"/>
              <a:gd name="connsiteY53" fmla="*/ 58723 h 1988191"/>
              <a:gd name="connsiteX54" fmla="*/ 570451 w 604055"/>
              <a:gd name="connsiteY54" fmla="*/ 33556 h 1988191"/>
              <a:gd name="connsiteX55" fmla="*/ 520117 w 604055"/>
              <a:gd name="connsiteY55" fmla="*/ 16778 h 1988191"/>
              <a:gd name="connsiteX56" fmla="*/ 494950 w 604055"/>
              <a:gd name="connsiteY56" fmla="*/ 8389 h 1988191"/>
              <a:gd name="connsiteX57" fmla="*/ 469783 w 604055"/>
              <a:gd name="connsiteY57" fmla="*/ 0 h 1988191"/>
              <a:gd name="connsiteX58" fmla="*/ 327171 w 604055"/>
              <a:gd name="connsiteY58" fmla="*/ 33556 h 1988191"/>
              <a:gd name="connsiteX59" fmla="*/ 302004 w 604055"/>
              <a:gd name="connsiteY59" fmla="*/ 50334 h 1988191"/>
              <a:gd name="connsiteX60" fmla="*/ 268448 w 604055"/>
              <a:gd name="connsiteY60" fmla="*/ 92279 h 1988191"/>
              <a:gd name="connsiteX61" fmla="*/ 234892 w 604055"/>
              <a:gd name="connsiteY61" fmla="*/ 134224 h 1988191"/>
              <a:gd name="connsiteX62" fmla="*/ 209725 w 604055"/>
              <a:gd name="connsiteY62" fmla="*/ 184558 h 1988191"/>
              <a:gd name="connsiteX63" fmla="*/ 192947 w 604055"/>
              <a:gd name="connsiteY63" fmla="*/ 192947 h 198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4055" h="1988191">
                <a:moveTo>
                  <a:pt x="402671" y="1442906"/>
                </a:moveTo>
                <a:cubicBezTo>
                  <a:pt x="399875" y="1456888"/>
                  <a:pt x="398034" y="1471095"/>
                  <a:pt x="394282" y="1484851"/>
                </a:cubicBezTo>
                <a:lnTo>
                  <a:pt x="369115" y="1560352"/>
                </a:lnTo>
                <a:lnTo>
                  <a:pt x="360726" y="1585519"/>
                </a:lnTo>
                <a:cubicBezTo>
                  <a:pt x="357930" y="1593908"/>
                  <a:pt x="357242" y="1603328"/>
                  <a:pt x="352337" y="1610686"/>
                </a:cubicBezTo>
                <a:lnTo>
                  <a:pt x="335559" y="1635853"/>
                </a:lnTo>
                <a:cubicBezTo>
                  <a:pt x="329967" y="1652631"/>
                  <a:pt x="328592" y="1671472"/>
                  <a:pt x="318782" y="1686187"/>
                </a:cubicBezTo>
                <a:cubicBezTo>
                  <a:pt x="313189" y="1694576"/>
                  <a:pt x="306099" y="1702141"/>
                  <a:pt x="302004" y="1711354"/>
                </a:cubicBezTo>
                <a:cubicBezTo>
                  <a:pt x="294821" y="1727515"/>
                  <a:pt x="290819" y="1744910"/>
                  <a:pt x="285226" y="1761688"/>
                </a:cubicBezTo>
                <a:lnTo>
                  <a:pt x="268448" y="1812022"/>
                </a:lnTo>
                <a:cubicBezTo>
                  <a:pt x="265652" y="1820411"/>
                  <a:pt x="264964" y="1829831"/>
                  <a:pt x="260059" y="1837189"/>
                </a:cubicBezTo>
                <a:cubicBezTo>
                  <a:pt x="254466" y="1845578"/>
                  <a:pt x="247790" y="1853338"/>
                  <a:pt x="243281" y="1862356"/>
                </a:cubicBezTo>
                <a:cubicBezTo>
                  <a:pt x="239326" y="1870265"/>
                  <a:pt x="239186" y="1879793"/>
                  <a:pt x="234892" y="1887523"/>
                </a:cubicBezTo>
                <a:cubicBezTo>
                  <a:pt x="225099" y="1905150"/>
                  <a:pt x="212521" y="1921079"/>
                  <a:pt x="201336" y="1937857"/>
                </a:cubicBezTo>
                <a:cubicBezTo>
                  <a:pt x="195743" y="1946246"/>
                  <a:pt x="194123" y="1959836"/>
                  <a:pt x="184558" y="1963024"/>
                </a:cubicBezTo>
                <a:cubicBezTo>
                  <a:pt x="149826" y="1974601"/>
                  <a:pt x="166749" y="1966508"/>
                  <a:pt x="134224" y="1988191"/>
                </a:cubicBezTo>
                <a:cubicBezTo>
                  <a:pt x="125835" y="1982598"/>
                  <a:pt x="115696" y="1979001"/>
                  <a:pt x="109057" y="1971413"/>
                </a:cubicBezTo>
                <a:cubicBezTo>
                  <a:pt x="47339" y="1900878"/>
                  <a:pt x="92077" y="1945841"/>
                  <a:pt x="67112" y="1895912"/>
                </a:cubicBezTo>
                <a:cubicBezTo>
                  <a:pt x="62603" y="1886894"/>
                  <a:pt x="54429" y="1879958"/>
                  <a:pt x="50334" y="1870745"/>
                </a:cubicBezTo>
                <a:cubicBezTo>
                  <a:pt x="43151" y="1854584"/>
                  <a:pt x="39149" y="1837189"/>
                  <a:pt x="33556" y="1820411"/>
                </a:cubicBezTo>
                <a:lnTo>
                  <a:pt x="16778" y="1770077"/>
                </a:lnTo>
                <a:cubicBezTo>
                  <a:pt x="13982" y="1761688"/>
                  <a:pt x="10123" y="1753581"/>
                  <a:pt x="8389" y="1744910"/>
                </a:cubicBezTo>
                <a:lnTo>
                  <a:pt x="0" y="1702965"/>
                </a:lnTo>
                <a:cubicBezTo>
                  <a:pt x="5593" y="1638649"/>
                  <a:pt x="10135" y="1574234"/>
                  <a:pt x="16778" y="1510018"/>
                </a:cubicBezTo>
                <a:cubicBezTo>
                  <a:pt x="18528" y="1493099"/>
                  <a:pt x="21042" y="1476186"/>
                  <a:pt x="25167" y="1459684"/>
                </a:cubicBezTo>
                <a:cubicBezTo>
                  <a:pt x="29456" y="1442526"/>
                  <a:pt x="38477" y="1426692"/>
                  <a:pt x="41945" y="1409350"/>
                </a:cubicBezTo>
                <a:cubicBezTo>
                  <a:pt x="46447" y="1386838"/>
                  <a:pt x="54948" y="1335319"/>
                  <a:pt x="67112" y="1317072"/>
                </a:cubicBezTo>
                <a:cubicBezTo>
                  <a:pt x="141596" y="1205346"/>
                  <a:pt x="34392" y="1370934"/>
                  <a:pt x="92279" y="1266738"/>
                </a:cubicBezTo>
                <a:cubicBezTo>
                  <a:pt x="102072" y="1249111"/>
                  <a:pt x="119458" y="1235534"/>
                  <a:pt x="125835" y="1216404"/>
                </a:cubicBezTo>
                <a:cubicBezTo>
                  <a:pt x="128631" y="1208015"/>
                  <a:pt x="129930" y="1198967"/>
                  <a:pt x="134224" y="1191237"/>
                </a:cubicBezTo>
                <a:cubicBezTo>
                  <a:pt x="144017" y="1173610"/>
                  <a:pt x="156595" y="1157681"/>
                  <a:pt x="167780" y="1140903"/>
                </a:cubicBezTo>
                <a:cubicBezTo>
                  <a:pt x="173373" y="1132514"/>
                  <a:pt x="181370" y="1125301"/>
                  <a:pt x="184558" y="1115736"/>
                </a:cubicBezTo>
                <a:cubicBezTo>
                  <a:pt x="187354" y="1107347"/>
                  <a:pt x="188653" y="1098299"/>
                  <a:pt x="192947" y="1090569"/>
                </a:cubicBezTo>
                <a:cubicBezTo>
                  <a:pt x="202740" y="1072942"/>
                  <a:pt x="215318" y="1057013"/>
                  <a:pt x="226503" y="1040235"/>
                </a:cubicBezTo>
                <a:cubicBezTo>
                  <a:pt x="232096" y="1031846"/>
                  <a:pt x="240093" y="1024633"/>
                  <a:pt x="243281" y="1015068"/>
                </a:cubicBezTo>
                <a:cubicBezTo>
                  <a:pt x="258662" y="968926"/>
                  <a:pt x="242428" y="1010268"/>
                  <a:pt x="268448" y="964734"/>
                </a:cubicBezTo>
                <a:cubicBezTo>
                  <a:pt x="274653" y="953876"/>
                  <a:pt x="278792" y="941901"/>
                  <a:pt x="285226" y="931178"/>
                </a:cubicBezTo>
                <a:cubicBezTo>
                  <a:pt x="295601" y="913887"/>
                  <a:pt x="309765" y="898880"/>
                  <a:pt x="318782" y="880844"/>
                </a:cubicBezTo>
                <a:cubicBezTo>
                  <a:pt x="340864" y="836677"/>
                  <a:pt x="326716" y="856131"/>
                  <a:pt x="360726" y="822121"/>
                </a:cubicBezTo>
                <a:cubicBezTo>
                  <a:pt x="379961" y="764417"/>
                  <a:pt x="353652" y="834501"/>
                  <a:pt x="394282" y="763398"/>
                </a:cubicBezTo>
                <a:cubicBezTo>
                  <a:pt x="398669" y="755720"/>
                  <a:pt x="398377" y="745961"/>
                  <a:pt x="402671" y="738231"/>
                </a:cubicBezTo>
                <a:cubicBezTo>
                  <a:pt x="412464" y="720604"/>
                  <a:pt x="429850" y="707027"/>
                  <a:pt x="436227" y="687897"/>
                </a:cubicBezTo>
                <a:cubicBezTo>
                  <a:pt x="449977" y="646647"/>
                  <a:pt x="450033" y="638569"/>
                  <a:pt x="469783" y="604007"/>
                </a:cubicBezTo>
                <a:cubicBezTo>
                  <a:pt x="474785" y="595253"/>
                  <a:pt x="481559" y="587594"/>
                  <a:pt x="486561" y="578840"/>
                </a:cubicBezTo>
                <a:cubicBezTo>
                  <a:pt x="492766" y="567982"/>
                  <a:pt x="497134" y="556142"/>
                  <a:pt x="503339" y="545284"/>
                </a:cubicBezTo>
                <a:cubicBezTo>
                  <a:pt x="508341" y="536530"/>
                  <a:pt x="515608" y="529135"/>
                  <a:pt x="520117" y="520117"/>
                </a:cubicBezTo>
                <a:cubicBezTo>
                  <a:pt x="524072" y="512208"/>
                  <a:pt x="524551" y="502859"/>
                  <a:pt x="528506" y="494950"/>
                </a:cubicBezTo>
                <a:cubicBezTo>
                  <a:pt x="533015" y="485932"/>
                  <a:pt x="541189" y="478996"/>
                  <a:pt x="545284" y="469783"/>
                </a:cubicBezTo>
                <a:cubicBezTo>
                  <a:pt x="552467" y="453622"/>
                  <a:pt x="556469" y="436228"/>
                  <a:pt x="562062" y="419450"/>
                </a:cubicBezTo>
                <a:cubicBezTo>
                  <a:pt x="564858" y="411061"/>
                  <a:pt x="565546" y="401641"/>
                  <a:pt x="570451" y="394283"/>
                </a:cubicBezTo>
                <a:lnTo>
                  <a:pt x="587229" y="369116"/>
                </a:lnTo>
                <a:cubicBezTo>
                  <a:pt x="592257" y="338948"/>
                  <a:pt x="604940" y="268483"/>
                  <a:pt x="604007" y="243281"/>
                </a:cubicBezTo>
                <a:cubicBezTo>
                  <a:pt x="602133" y="192672"/>
                  <a:pt x="594072" y="142458"/>
                  <a:pt x="587229" y="92279"/>
                </a:cubicBezTo>
                <a:cubicBezTo>
                  <a:pt x="585671" y="80855"/>
                  <a:pt x="582007" y="69809"/>
                  <a:pt x="578840" y="58723"/>
                </a:cubicBezTo>
                <a:cubicBezTo>
                  <a:pt x="576411" y="50220"/>
                  <a:pt x="577647" y="38696"/>
                  <a:pt x="570451" y="33556"/>
                </a:cubicBezTo>
                <a:cubicBezTo>
                  <a:pt x="556060" y="23276"/>
                  <a:pt x="536895" y="22371"/>
                  <a:pt x="520117" y="16778"/>
                </a:cubicBezTo>
                <a:lnTo>
                  <a:pt x="494950" y="8389"/>
                </a:lnTo>
                <a:lnTo>
                  <a:pt x="469783" y="0"/>
                </a:lnTo>
                <a:cubicBezTo>
                  <a:pt x="457322" y="2266"/>
                  <a:pt x="352170" y="16890"/>
                  <a:pt x="327171" y="33556"/>
                </a:cubicBezTo>
                <a:lnTo>
                  <a:pt x="302004" y="50334"/>
                </a:lnTo>
                <a:cubicBezTo>
                  <a:pt x="280918" y="113592"/>
                  <a:pt x="311814" y="38071"/>
                  <a:pt x="268448" y="92279"/>
                </a:cubicBezTo>
                <a:cubicBezTo>
                  <a:pt x="222139" y="150166"/>
                  <a:pt x="307017" y="86141"/>
                  <a:pt x="234892" y="134224"/>
                </a:cubicBezTo>
                <a:cubicBezTo>
                  <a:pt x="228069" y="154693"/>
                  <a:pt x="225987" y="168296"/>
                  <a:pt x="209725" y="184558"/>
                </a:cubicBezTo>
                <a:cubicBezTo>
                  <a:pt x="205304" y="188979"/>
                  <a:pt x="198540" y="190151"/>
                  <a:pt x="192947" y="192947"/>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351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016806" y="1778464"/>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1477328"/>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a:p>
            <a:endParaRPr lang="en-US" dirty="0"/>
          </a:p>
        </p:txBody>
      </p:sp>
      <p:sp>
        <p:nvSpPr>
          <p:cNvPr id="10" name="Arrow: Right 9">
            <a:extLst>
              <a:ext uri="{FF2B5EF4-FFF2-40B4-BE49-F238E27FC236}">
                <a16:creationId xmlns:a16="http://schemas.microsoft.com/office/drawing/2014/main" id="{7B63EB03-F942-4769-B889-540283B3058F}"/>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7B2E18-AD8D-4931-93D2-007CBB2DAC72}"/>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9198560-5F81-43EC-AADF-542ACA912969}"/>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8438FF1-C1E6-48E2-B6B0-B214BE962780}"/>
              </a:ext>
            </a:extLst>
          </p:cNvPr>
          <p:cNvSpPr/>
          <p:nvPr/>
        </p:nvSpPr>
        <p:spPr>
          <a:xfrm>
            <a:off x="2869035" y="1862356"/>
            <a:ext cx="604055" cy="1988191"/>
          </a:xfrm>
          <a:custGeom>
            <a:avLst/>
            <a:gdLst>
              <a:gd name="connsiteX0" fmla="*/ 402671 w 604055"/>
              <a:gd name="connsiteY0" fmla="*/ 1442906 h 1988191"/>
              <a:gd name="connsiteX1" fmla="*/ 394282 w 604055"/>
              <a:gd name="connsiteY1" fmla="*/ 1484851 h 1988191"/>
              <a:gd name="connsiteX2" fmla="*/ 369115 w 604055"/>
              <a:gd name="connsiteY2" fmla="*/ 1560352 h 1988191"/>
              <a:gd name="connsiteX3" fmla="*/ 360726 w 604055"/>
              <a:gd name="connsiteY3" fmla="*/ 1585519 h 1988191"/>
              <a:gd name="connsiteX4" fmla="*/ 352337 w 604055"/>
              <a:gd name="connsiteY4" fmla="*/ 1610686 h 1988191"/>
              <a:gd name="connsiteX5" fmla="*/ 335559 w 604055"/>
              <a:gd name="connsiteY5" fmla="*/ 1635853 h 1988191"/>
              <a:gd name="connsiteX6" fmla="*/ 318782 w 604055"/>
              <a:gd name="connsiteY6" fmla="*/ 1686187 h 1988191"/>
              <a:gd name="connsiteX7" fmla="*/ 302004 w 604055"/>
              <a:gd name="connsiteY7" fmla="*/ 1711354 h 1988191"/>
              <a:gd name="connsiteX8" fmla="*/ 285226 w 604055"/>
              <a:gd name="connsiteY8" fmla="*/ 1761688 h 1988191"/>
              <a:gd name="connsiteX9" fmla="*/ 268448 w 604055"/>
              <a:gd name="connsiteY9" fmla="*/ 1812022 h 1988191"/>
              <a:gd name="connsiteX10" fmla="*/ 260059 w 604055"/>
              <a:gd name="connsiteY10" fmla="*/ 1837189 h 1988191"/>
              <a:gd name="connsiteX11" fmla="*/ 243281 w 604055"/>
              <a:gd name="connsiteY11" fmla="*/ 1862356 h 1988191"/>
              <a:gd name="connsiteX12" fmla="*/ 234892 w 604055"/>
              <a:gd name="connsiteY12" fmla="*/ 1887523 h 1988191"/>
              <a:gd name="connsiteX13" fmla="*/ 201336 w 604055"/>
              <a:gd name="connsiteY13" fmla="*/ 1937857 h 1988191"/>
              <a:gd name="connsiteX14" fmla="*/ 184558 w 604055"/>
              <a:gd name="connsiteY14" fmla="*/ 1963024 h 1988191"/>
              <a:gd name="connsiteX15" fmla="*/ 134224 w 604055"/>
              <a:gd name="connsiteY15" fmla="*/ 1988191 h 1988191"/>
              <a:gd name="connsiteX16" fmla="*/ 109057 w 604055"/>
              <a:gd name="connsiteY16" fmla="*/ 1971413 h 1988191"/>
              <a:gd name="connsiteX17" fmla="*/ 67112 w 604055"/>
              <a:gd name="connsiteY17" fmla="*/ 1895912 h 1988191"/>
              <a:gd name="connsiteX18" fmla="*/ 50334 w 604055"/>
              <a:gd name="connsiteY18" fmla="*/ 1870745 h 1988191"/>
              <a:gd name="connsiteX19" fmla="*/ 33556 w 604055"/>
              <a:gd name="connsiteY19" fmla="*/ 1820411 h 1988191"/>
              <a:gd name="connsiteX20" fmla="*/ 16778 w 604055"/>
              <a:gd name="connsiteY20" fmla="*/ 1770077 h 1988191"/>
              <a:gd name="connsiteX21" fmla="*/ 8389 w 604055"/>
              <a:gd name="connsiteY21" fmla="*/ 1744910 h 1988191"/>
              <a:gd name="connsiteX22" fmla="*/ 0 w 604055"/>
              <a:gd name="connsiteY22" fmla="*/ 1702965 h 1988191"/>
              <a:gd name="connsiteX23" fmla="*/ 16778 w 604055"/>
              <a:gd name="connsiteY23" fmla="*/ 1510018 h 1988191"/>
              <a:gd name="connsiteX24" fmla="*/ 25167 w 604055"/>
              <a:gd name="connsiteY24" fmla="*/ 1459684 h 1988191"/>
              <a:gd name="connsiteX25" fmla="*/ 41945 w 604055"/>
              <a:gd name="connsiteY25" fmla="*/ 1409350 h 1988191"/>
              <a:gd name="connsiteX26" fmla="*/ 67112 w 604055"/>
              <a:gd name="connsiteY26" fmla="*/ 1317072 h 1988191"/>
              <a:gd name="connsiteX27" fmla="*/ 92279 w 604055"/>
              <a:gd name="connsiteY27" fmla="*/ 1266738 h 1988191"/>
              <a:gd name="connsiteX28" fmla="*/ 125835 w 604055"/>
              <a:gd name="connsiteY28" fmla="*/ 1216404 h 1988191"/>
              <a:gd name="connsiteX29" fmla="*/ 134224 w 604055"/>
              <a:gd name="connsiteY29" fmla="*/ 1191237 h 1988191"/>
              <a:gd name="connsiteX30" fmla="*/ 167780 w 604055"/>
              <a:gd name="connsiteY30" fmla="*/ 1140903 h 1988191"/>
              <a:gd name="connsiteX31" fmla="*/ 184558 w 604055"/>
              <a:gd name="connsiteY31" fmla="*/ 1115736 h 1988191"/>
              <a:gd name="connsiteX32" fmla="*/ 192947 w 604055"/>
              <a:gd name="connsiteY32" fmla="*/ 1090569 h 1988191"/>
              <a:gd name="connsiteX33" fmla="*/ 226503 w 604055"/>
              <a:gd name="connsiteY33" fmla="*/ 1040235 h 1988191"/>
              <a:gd name="connsiteX34" fmla="*/ 243281 w 604055"/>
              <a:gd name="connsiteY34" fmla="*/ 1015068 h 1988191"/>
              <a:gd name="connsiteX35" fmla="*/ 268448 w 604055"/>
              <a:gd name="connsiteY35" fmla="*/ 964734 h 1988191"/>
              <a:gd name="connsiteX36" fmla="*/ 285226 w 604055"/>
              <a:gd name="connsiteY36" fmla="*/ 931178 h 1988191"/>
              <a:gd name="connsiteX37" fmla="*/ 318782 w 604055"/>
              <a:gd name="connsiteY37" fmla="*/ 880844 h 1988191"/>
              <a:gd name="connsiteX38" fmla="*/ 360726 w 604055"/>
              <a:gd name="connsiteY38" fmla="*/ 822121 h 1988191"/>
              <a:gd name="connsiteX39" fmla="*/ 394282 w 604055"/>
              <a:gd name="connsiteY39" fmla="*/ 763398 h 1988191"/>
              <a:gd name="connsiteX40" fmla="*/ 402671 w 604055"/>
              <a:gd name="connsiteY40" fmla="*/ 738231 h 1988191"/>
              <a:gd name="connsiteX41" fmla="*/ 436227 w 604055"/>
              <a:gd name="connsiteY41" fmla="*/ 687897 h 1988191"/>
              <a:gd name="connsiteX42" fmla="*/ 469783 w 604055"/>
              <a:gd name="connsiteY42" fmla="*/ 604007 h 1988191"/>
              <a:gd name="connsiteX43" fmla="*/ 486561 w 604055"/>
              <a:gd name="connsiteY43" fmla="*/ 578840 h 1988191"/>
              <a:gd name="connsiteX44" fmla="*/ 503339 w 604055"/>
              <a:gd name="connsiteY44" fmla="*/ 545284 h 1988191"/>
              <a:gd name="connsiteX45" fmla="*/ 520117 w 604055"/>
              <a:gd name="connsiteY45" fmla="*/ 520117 h 1988191"/>
              <a:gd name="connsiteX46" fmla="*/ 528506 w 604055"/>
              <a:gd name="connsiteY46" fmla="*/ 494950 h 1988191"/>
              <a:gd name="connsiteX47" fmla="*/ 545284 w 604055"/>
              <a:gd name="connsiteY47" fmla="*/ 469783 h 1988191"/>
              <a:gd name="connsiteX48" fmla="*/ 562062 w 604055"/>
              <a:gd name="connsiteY48" fmla="*/ 419450 h 1988191"/>
              <a:gd name="connsiteX49" fmla="*/ 570451 w 604055"/>
              <a:gd name="connsiteY49" fmla="*/ 394283 h 1988191"/>
              <a:gd name="connsiteX50" fmla="*/ 587229 w 604055"/>
              <a:gd name="connsiteY50" fmla="*/ 369116 h 1988191"/>
              <a:gd name="connsiteX51" fmla="*/ 604007 w 604055"/>
              <a:gd name="connsiteY51" fmla="*/ 243281 h 1988191"/>
              <a:gd name="connsiteX52" fmla="*/ 587229 w 604055"/>
              <a:gd name="connsiteY52" fmla="*/ 92279 h 1988191"/>
              <a:gd name="connsiteX53" fmla="*/ 578840 w 604055"/>
              <a:gd name="connsiteY53" fmla="*/ 58723 h 1988191"/>
              <a:gd name="connsiteX54" fmla="*/ 570451 w 604055"/>
              <a:gd name="connsiteY54" fmla="*/ 33556 h 1988191"/>
              <a:gd name="connsiteX55" fmla="*/ 520117 w 604055"/>
              <a:gd name="connsiteY55" fmla="*/ 16778 h 1988191"/>
              <a:gd name="connsiteX56" fmla="*/ 494950 w 604055"/>
              <a:gd name="connsiteY56" fmla="*/ 8389 h 1988191"/>
              <a:gd name="connsiteX57" fmla="*/ 469783 w 604055"/>
              <a:gd name="connsiteY57" fmla="*/ 0 h 1988191"/>
              <a:gd name="connsiteX58" fmla="*/ 327171 w 604055"/>
              <a:gd name="connsiteY58" fmla="*/ 33556 h 1988191"/>
              <a:gd name="connsiteX59" fmla="*/ 302004 w 604055"/>
              <a:gd name="connsiteY59" fmla="*/ 50334 h 1988191"/>
              <a:gd name="connsiteX60" fmla="*/ 268448 w 604055"/>
              <a:gd name="connsiteY60" fmla="*/ 92279 h 1988191"/>
              <a:gd name="connsiteX61" fmla="*/ 234892 w 604055"/>
              <a:gd name="connsiteY61" fmla="*/ 134224 h 1988191"/>
              <a:gd name="connsiteX62" fmla="*/ 209725 w 604055"/>
              <a:gd name="connsiteY62" fmla="*/ 184558 h 1988191"/>
              <a:gd name="connsiteX63" fmla="*/ 192947 w 604055"/>
              <a:gd name="connsiteY63" fmla="*/ 192947 h 198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4055" h="1988191">
                <a:moveTo>
                  <a:pt x="402671" y="1442906"/>
                </a:moveTo>
                <a:cubicBezTo>
                  <a:pt x="399875" y="1456888"/>
                  <a:pt x="398034" y="1471095"/>
                  <a:pt x="394282" y="1484851"/>
                </a:cubicBezTo>
                <a:lnTo>
                  <a:pt x="369115" y="1560352"/>
                </a:lnTo>
                <a:lnTo>
                  <a:pt x="360726" y="1585519"/>
                </a:lnTo>
                <a:cubicBezTo>
                  <a:pt x="357930" y="1593908"/>
                  <a:pt x="357242" y="1603328"/>
                  <a:pt x="352337" y="1610686"/>
                </a:cubicBezTo>
                <a:lnTo>
                  <a:pt x="335559" y="1635853"/>
                </a:lnTo>
                <a:cubicBezTo>
                  <a:pt x="329967" y="1652631"/>
                  <a:pt x="328592" y="1671472"/>
                  <a:pt x="318782" y="1686187"/>
                </a:cubicBezTo>
                <a:cubicBezTo>
                  <a:pt x="313189" y="1694576"/>
                  <a:pt x="306099" y="1702141"/>
                  <a:pt x="302004" y="1711354"/>
                </a:cubicBezTo>
                <a:cubicBezTo>
                  <a:pt x="294821" y="1727515"/>
                  <a:pt x="290819" y="1744910"/>
                  <a:pt x="285226" y="1761688"/>
                </a:cubicBezTo>
                <a:lnTo>
                  <a:pt x="268448" y="1812022"/>
                </a:lnTo>
                <a:cubicBezTo>
                  <a:pt x="265652" y="1820411"/>
                  <a:pt x="264964" y="1829831"/>
                  <a:pt x="260059" y="1837189"/>
                </a:cubicBezTo>
                <a:cubicBezTo>
                  <a:pt x="254466" y="1845578"/>
                  <a:pt x="247790" y="1853338"/>
                  <a:pt x="243281" y="1862356"/>
                </a:cubicBezTo>
                <a:cubicBezTo>
                  <a:pt x="239326" y="1870265"/>
                  <a:pt x="239186" y="1879793"/>
                  <a:pt x="234892" y="1887523"/>
                </a:cubicBezTo>
                <a:cubicBezTo>
                  <a:pt x="225099" y="1905150"/>
                  <a:pt x="212521" y="1921079"/>
                  <a:pt x="201336" y="1937857"/>
                </a:cubicBezTo>
                <a:cubicBezTo>
                  <a:pt x="195743" y="1946246"/>
                  <a:pt x="194123" y="1959836"/>
                  <a:pt x="184558" y="1963024"/>
                </a:cubicBezTo>
                <a:cubicBezTo>
                  <a:pt x="149826" y="1974601"/>
                  <a:pt x="166749" y="1966508"/>
                  <a:pt x="134224" y="1988191"/>
                </a:cubicBezTo>
                <a:cubicBezTo>
                  <a:pt x="125835" y="1982598"/>
                  <a:pt x="115696" y="1979001"/>
                  <a:pt x="109057" y="1971413"/>
                </a:cubicBezTo>
                <a:cubicBezTo>
                  <a:pt x="47339" y="1900878"/>
                  <a:pt x="92077" y="1945841"/>
                  <a:pt x="67112" y="1895912"/>
                </a:cubicBezTo>
                <a:cubicBezTo>
                  <a:pt x="62603" y="1886894"/>
                  <a:pt x="54429" y="1879958"/>
                  <a:pt x="50334" y="1870745"/>
                </a:cubicBezTo>
                <a:cubicBezTo>
                  <a:pt x="43151" y="1854584"/>
                  <a:pt x="39149" y="1837189"/>
                  <a:pt x="33556" y="1820411"/>
                </a:cubicBezTo>
                <a:lnTo>
                  <a:pt x="16778" y="1770077"/>
                </a:lnTo>
                <a:cubicBezTo>
                  <a:pt x="13982" y="1761688"/>
                  <a:pt x="10123" y="1753581"/>
                  <a:pt x="8389" y="1744910"/>
                </a:cubicBezTo>
                <a:lnTo>
                  <a:pt x="0" y="1702965"/>
                </a:lnTo>
                <a:cubicBezTo>
                  <a:pt x="5593" y="1638649"/>
                  <a:pt x="10135" y="1574234"/>
                  <a:pt x="16778" y="1510018"/>
                </a:cubicBezTo>
                <a:cubicBezTo>
                  <a:pt x="18528" y="1493099"/>
                  <a:pt x="21042" y="1476186"/>
                  <a:pt x="25167" y="1459684"/>
                </a:cubicBezTo>
                <a:cubicBezTo>
                  <a:pt x="29456" y="1442526"/>
                  <a:pt x="38477" y="1426692"/>
                  <a:pt x="41945" y="1409350"/>
                </a:cubicBezTo>
                <a:cubicBezTo>
                  <a:pt x="46447" y="1386838"/>
                  <a:pt x="54948" y="1335319"/>
                  <a:pt x="67112" y="1317072"/>
                </a:cubicBezTo>
                <a:cubicBezTo>
                  <a:pt x="141596" y="1205346"/>
                  <a:pt x="34392" y="1370934"/>
                  <a:pt x="92279" y="1266738"/>
                </a:cubicBezTo>
                <a:cubicBezTo>
                  <a:pt x="102072" y="1249111"/>
                  <a:pt x="119458" y="1235534"/>
                  <a:pt x="125835" y="1216404"/>
                </a:cubicBezTo>
                <a:cubicBezTo>
                  <a:pt x="128631" y="1208015"/>
                  <a:pt x="129930" y="1198967"/>
                  <a:pt x="134224" y="1191237"/>
                </a:cubicBezTo>
                <a:cubicBezTo>
                  <a:pt x="144017" y="1173610"/>
                  <a:pt x="156595" y="1157681"/>
                  <a:pt x="167780" y="1140903"/>
                </a:cubicBezTo>
                <a:cubicBezTo>
                  <a:pt x="173373" y="1132514"/>
                  <a:pt x="181370" y="1125301"/>
                  <a:pt x="184558" y="1115736"/>
                </a:cubicBezTo>
                <a:cubicBezTo>
                  <a:pt x="187354" y="1107347"/>
                  <a:pt x="188653" y="1098299"/>
                  <a:pt x="192947" y="1090569"/>
                </a:cubicBezTo>
                <a:cubicBezTo>
                  <a:pt x="202740" y="1072942"/>
                  <a:pt x="215318" y="1057013"/>
                  <a:pt x="226503" y="1040235"/>
                </a:cubicBezTo>
                <a:cubicBezTo>
                  <a:pt x="232096" y="1031846"/>
                  <a:pt x="240093" y="1024633"/>
                  <a:pt x="243281" y="1015068"/>
                </a:cubicBezTo>
                <a:cubicBezTo>
                  <a:pt x="258662" y="968926"/>
                  <a:pt x="242428" y="1010268"/>
                  <a:pt x="268448" y="964734"/>
                </a:cubicBezTo>
                <a:cubicBezTo>
                  <a:pt x="274653" y="953876"/>
                  <a:pt x="278792" y="941901"/>
                  <a:pt x="285226" y="931178"/>
                </a:cubicBezTo>
                <a:cubicBezTo>
                  <a:pt x="295601" y="913887"/>
                  <a:pt x="309765" y="898880"/>
                  <a:pt x="318782" y="880844"/>
                </a:cubicBezTo>
                <a:cubicBezTo>
                  <a:pt x="340864" y="836677"/>
                  <a:pt x="326716" y="856131"/>
                  <a:pt x="360726" y="822121"/>
                </a:cubicBezTo>
                <a:cubicBezTo>
                  <a:pt x="379961" y="764417"/>
                  <a:pt x="353652" y="834501"/>
                  <a:pt x="394282" y="763398"/>
                </a:cubicBezTo>
                <a:cubicBezTo>
                  <a:pt x="398669" y="755720"/>
                  <a:pt x="398377" y="745961"/>
                  <a:pt x="402671" y="738231"/>
                </a:cubicBezTo>
                <a:cubicBezTo>
                  <a:pt x="412464" y="720604"/>
                  <a:pt x="429850" y="707027"/>
                  <a:pt x="436227" y="687897"/>
                </a:cubicBezTo>
                <a:cubicBezTo>
                  <a:pt x="449977" y="646647"/>
                  <a:pt x="450033" y="638569"/>
                  <a:pt x="469783" y="604007"/>
                </a:cubicBezTo>
                <a:cubicBezTo>
                  <a:pt x="474785" y="595253"/>
                  <a:pt x="481559" y="587594"/>
                  <a:pt x="486561" y="578840"/>
                </a:cubicBezTo>
                <a:cubicBezTo>
                  <a:pt x="492766" y="567982"/>
                  <a:pt x="497134" y="556142"/>
                  <a:pt x="503339" y="545284"/>
                </a:cubicBezTo>
                <a:cubicBezTo>
                  <a:pt x="508341" y="536530"/>
                  <a:pt x="515608" y="529135"/>
                  <a:pt x="520117" y="520117"/>
                </a:cubicBezTo>
                <a:cubicBezTo>
                  <a:pt x="524072" y="512208"/>
                  <a:pt x="524551" y="502859"/>
                  <a:pt x="528506" y="494950"/>
                </a:cubicBezTo>
                <a:cubicBezTo>
                  <a:pt x="533015" y="485932"/>
                  <a:pt x="541189" y="478996"/>
                  <a:pt x="545284" y="469783"/>
                </a:cubicBezTo>
                <a:cubicBezTo>
                  <a:pt x="552467" y="453622"/>
                  <a:pt x="556469" y="436228"/>
                  <a:pt x="562062" y="419450"/>
                </a:cubicBezTo>
                <a:cubicBezTo>
                  <a:pt x="564858" y="411061"/>
                  <a:pt x="565546" y="401641"/>
                  <a:pt x="570451" y="394283"/>
                </a:cubicBezTo>
                <a:lnTo>
                  <a:pt x="587229" y="369116"/>
                </a:lnTo>
                <a:cubicBezTo>
                  <a:pt x="592257" y="338948"/>
                  <a:pt x="604940" y="268483"/>
                  <a:pt x="604007" y="243281"/>
                </a:cubicBezTo>
                <a:cubicBezTo>
                  <a:pt x="602133" y="192672"/>
                  <a:pt x="594072" y="142458"/>
                  <a:pt x="587229" y="92279"/>
                </a:cubicBezTo>
                <a:cubicBezTo>
                  <a:pt x="585671" y="80855"/>
                  <a:pt x="582007" y="69809"/>
                  <a:pt x="578840" y="58723"/>
                </a:cubicBezTo>
                <a:cubicBezTo>
                  <a:pt x="576411" y="50220"/>
                  <a:pt x="577647" y="38696"/>
                  <a:pt x="570451" y="33556"/>
                </a:cubicBezTo>
                <a:cubicBezTo>
                  <a:pt x="556060" y="23276"/>
                  <a:pt x="536895" y="22371"/>
                  <a:pt x="520117" y="16778"/>
                </a:cubicBezTo>
                <a:lnTo>
                  <a:pt x="494950" y="8389"/>
                </a:lnTo>
                <a:lnTo>
                  <a:pt x="469783" y="0"/>
                </a:lnTo>
                <a:cubicBezTo>
                  <a:pt x="457322" y="2266"/>
                  <a:pt x="352170" y="16890"/>
                  <a:pt x="327171" y="33556"/>
                </a:cubicBezTo>
                <a:lnTo>
                  <a:pt x="302004" y="50334"/>
                </a:lnTo>
                <a:cubicBezTo>
                  <a:pt x="280918" y="113592"/>
                  <a:pt x="311814" y="38071"/>
                  <a:pt x="268448" y="92279"/>
                </a:cubicBezTo>
                <a:cubicBezTo>
                  <a:pt x="222139" y="150166"/>
                  <a:pt x="307017" y="86141"/>
                  <a:pt x="234892" y="134224"/>
                </a:cubicBezTo>
                <a:cubicBezTo>
                  <a:pt x="228069" y="154693"/>
                  <a:pt x="225987" y="168296"/>
                  <a:pt x="209725" y="184558"/>
                </a:cubicBezTo>
                <a:cubicBezTo>
                  <a:pt x="205304" y="188979"/>
                  <a:pt x="198540" y="190151"/>
                  <a:pt x="192947" y="19294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209C310-F16E-4307-B61D-68D93050063F}"/>
              </a:ext>
            </a:extLst>
          </p:cNvPr>
          <p:cNvSpPr/>
          <p:nvPr/>
        </p:nvSpPr>
        <p:spPr>
          <a:xfrm>
            <a:off x="3045204" y="2392803"/>
            <a:ext cx="426148" cy="53443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0883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016806" y="1778464"/>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10" name="Arrow: Right 9">
            <a:extLst>
              <a:ext uri="{FF2B5EF4-FFF2-40B4-BE49-F238E27FC236}">
                <a16:creationId xmlns:a16="http://schemas.microsoft.com/office/drawing/2014/main" id="{7B63EB03-F942-4769-B889-540283B3058F}"/>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7B2E18-AD8D-4931-93D2-007CBB2DAC72}"/>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9198560-5F81-43EC-AADF-542ACA912969}"/>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8438FF1-C1E6-48E2-B6B0-B214BE962780}"/>
              </a:ext>
            </a:extLst>
          </p:cNvPr>
          <p:cNvSpPr/>
          <p:nvPr/>
        </p:nvSpPr>
        <p:spPr>
          <a:xfrm>
            <a:off x="2869035" y="1862356"/>
            <a:ext cx="604055" cy="1988191"/>
          </a:xfrm>
          <a:custGeom>
            <a:avLst/>
            <a:gdLst>
              <a:gd name="connsiteX0" fmla="*/ 402671 w 604055"/>
              <a:gd name="connsiteY0" fmla="*/ 1442906 h 1988191"/>
              <a:gd name="connsiteX1" fmla="*/ 394282 w 604055"/>
              <a:gd name="connsiteY1" fmla="*/ 1484851 h 1988191"/>
              <a:gd name="connsiteX2" fmla="*/ 369115 w 604055"/>
              <a:gd name="connsiteY2" fmla="*/ 1560352 h 1988191"/>
              <a:gd name="connsiteX3" fmla="*/ 360726 w 604055"/>
              <a:gd name="connsiteY3" fmla="*/ 1585519 h 1988191"/>
              <a:gd name="connsiteX4" fmla="*/ 352337 w 604055"/>
              <a:gd name="connsiteY4" fmla="*/ 1610686 h 1988191"/>
              <a:gd name="connsiteX5" fmla="*/ 335559 w 604055"/>
              <a:gd name="connsiteY5" fmla="*/ 1635853 h 1988191"/>
              <a:gd name="connsiteX6" fmla="*/ 318782 w 604055"/>
              <a:gd name="connsiteY6" fmla="*/ 1686187 h 1988191"/>
              <a:gd name="connsiteX7" fmla="*/ 302004 w 604055"/>
              <a:gd name="connsiteY7" fmla="*/ 1711354 h 1988191"/>
              <a:gd name="connsiteX8" fmla="*/ 285226 w 604055"/>
              <a:gd name="connsiteY8" fmla="*/ 1761688 h 1988191"/>
              <a:gd name="connsiteX9" fmla="*/ 268448 w 604055"/>
              <a:gd name="connsiteY9" fmla="*/ 1812022 h 1988191"/>
              <a:gd name="connsiteX10" fmla="*/ 260059 w 604055"/>
              <a:gd name="connsiteY10" fmla="*/ 1837189 h 1988191"/>
              <a:gd name="connsiteX11" fmla="*/ 243281 w 604055"/>
              <a:gd name="connsiteY11" fmla="*/ 1862356 h 1988191"/>
              <a:gd name="connsiteX12" fmla="*/ 234892 w 604055"/>
              <a:gd name="connsiteY12" fmla="*/ 1887523 h 1988191"/>
              <a:gd name="connsiteX13" fmla="*/ 201336 w 604055"/>
              <a:gd name="connsiteY13" fmla="*/ 1937857 h 1988191"/>
              <a:gd name="connsiteX14" fmla="*/ 184558 w 604055"/>
              <a:gd name="connsiteY14" fmla="*/ 1963024 h 1988191"/>
              <a:gd name="connsiteX15" fmla="*/ 134224 w 604055"/>
              <a:gd name="connsiteY15" fmla="*/ 1988191 h 1988191"/>
              <a:gd name="connsiteX16" fmla="*/ 109057 w 604055"/>
              <a:gd name="connsiteY16" fmla="*/ 1971413 h 1988191"/>
              <a:gd name="connsiteX17" fmla="*/ 67112 w 604055"/>
              <a:gd name="connsiteY17" fmla="*/ 1895912 h 1988191"/>
              <a:gd name="connsiteX18" fmla="*/ 50334 w 604055"/>
              <a:gd name="connsiteY18" fmla="*/ 1870745 h 1988191"/>
              <a:gd name="connsiteX19" fmla="*/ 33556 w 604055"/>
              <a:gd name="connsiteY19" fmla="*/ 1820411 h 1988191"/>
              <a:gd name="connsiteX20" fmla="*/ 16778 w 604055"/>
              <a:gd name="connsiteY20" fmla="*/ 1770077 h 1988191"/>
              <a:gd name="connsiteX21" fmla="*/ 8389 w 604055"/>
              <a:gd name="connsiteY21" fmla="*/ 1744910 h 1988191"/>
              <a:gd name="connsiteX22" fmla="*/ 0 w 604055"/>
              <a:gd name="connsiteY22" fmla="*/ 1702965 h 1988191"/>
              <a:gd name="connsiteX23" fmla="*/ 16778 w 604055"/>
              <a:gd name="connsiteY23" fmla="*/ 1510018 h 1988191"/>
              <a:gd name="connsiteX24" fmla="*/ 25167 w 604055"/>
              <a:gd name="connsiteY24" fmla="*/ 1459684 h 1988191"/>
              <a:gd name="connsiteX25" fmla="*/ 41945 w 604055"/>
              <a:gd name="connsiteY25" fmla="*/ 1409350 h 1988191"/>
              <a:gd name="connsiteX26" fmla="*/ 67112 w 604055"/>
              <a:gd name="connsiteY26" fmla="*/ 1317072 h 1988191"/>
              <a:gd name="connsiteX27" fmla="*/ 92279 w 604055"/>
              <a:gd name="connsiteY27" fmla="*/ 1266738 h 1988191"/>
              <a:gd name="connsiteX28" fmla="*/ 125835 w 604055"/>
              <a:gd name="connsiteY28" fmla="*/ 1216404 h 1988191"/>
              <a:gd name="connsiteX29" fmla="*/ 134224 w 604055"/>
              <a:gd name="connsiteY29" fmla="*/ 1191237 h 1988191"/>
              <a:gd name="connsiteX30" fmla="*/ 167780 w 604055"/>
              <a:gd name="connsiteY30" fmla="*/ 1140903 h 1988191"/>
              <a:gd name="connsiteX31" fmla="*/ 184558 w 604055"/>
              <a:gd name="connsiteY31" fmla="*/ 1115736 h 1988191"/>
              <a:gd name="connsiteX32" fmla="*/ 192947 w 604055"/>
              <a:gd name="connsiteY32" fmla="*/ 1090569 h 1988191"/>
              <a:gd name="connsiteX33" fmla="*/ 226503 w 604055"/>
              <a:gd name="connsiteY33" fmla="*/ 1040235 h 1988191"/>
              <a:gd name="connsiteX34" fmla="*/ 243281 w 604055"/>
              <a:gd name="connsiteY34" fmla="*/ 1015068 h 1988191"/>
              <a:gd name="connsiteX35" fmla="*/ 268448 w 604055"/>
              <a:gd name="connsiteY35" fmla="*/ 964734 h 1988191"/>
              <a:gd name="connsiteX36" fmla="*/ 285226 w 604055"/>
              <a:gd name="connsiteY36" fmla="*/ 931178 h 1988191"/>
              <a:gd name="connsiteX37" fmla="*/ 318782 w 604055"/>
              <a:gd name="connsiteY37" fmla="*/ 880844 h 1988191"/>
              <a:gd name="connsiteX38" fmla="*/ 360726 w 604055"/>
              <a:gd name="connsiteY38" fmla="*/ 822121 h 1988191"/>
              <a:gd name="connsiteX39" fmla="*/ 394282 w 604055"/>
              <a:gd name="connsiteY39" fmla="*/ 763398 h 1988191"/>
              <a:gd name="connsiteX40" fmla="*/ 402671 w 604055"/>
              <a:gd name="connsiteY40" fmla="*/ 738231 h 1988191"/>
              <a:gd name="connsiteX41" fmla="*/ 436227 w 604055"/>
              <a:gd name="connsiteY41" fmla="*/ 687897 h 1988191"/>
              <a:gd name="connsiteX42" fmla="*/ 469783 w 604055"/>
              <a:gd name="connsiteY42" fmla="*/ 604007 h 1988191"/>
              <a:gd name="connsiteX43" fmla="*/ 486561 w 604055"/>
              <a:gd name="connsiteY43" fmla="*/ 578840 h 1988191"/>
              <a:gd name="connsiteX44" fmla="*/ 503339 w 604055"/>
              <a:gd name="connsiteY44" fmla="*/ 545284 h 1988191"/>
              <a:gd name="connsiteX45" fmla="*/ 520117 w 604055"/>
              <a:gd name="connsiteY45" fmla="*/ 520117 h 1988191"/>
              <a:gd name="connsiteX46" fmla="*/ 528506 w 604055"/>
              <a:gd name="connsiteY46" fmla="*/ 494950 h 1988191"/>
              <a:gd name="connsiteX47" fmla="*/ 545284 w 604055"/>
              <a:gd name="connsiteY47" fmla="*/ 469783 h 1988191"/>
              <a:gd name="connsiteX48" fmla="*/ 562062 w 604055"/>
              <a:gd name="connsiteY48" fmla="*/ 419450 h 1988191"/>
              <a:gd name="connsiteX49" fmla="*/ 570451 w 604055"/>
              <a:gd name="connsiteY49" fmla="*/ 394283 h 1988191"/>
              <a:gd name="connsiteX50" fmla="*/ 587229 w 604055"/>
              <a:gd name="connsiteY50" fmla="*/ 369116 h 1988191"/>
              <a:gd name="connsiteX51" fmla="*/ 604007 w 604055"/>
              <a:gd name="connsiteY51" fmla="*/ 243281 h 1988191"/>
              <a:gd name="connsiteX52" fmla="*/ 587229 w 604055"/>
              <a:gd name="connsiteY52" fmla="*/ 92279 h 1988191"/>
              <a:gd name="connsiteX53" fmla="*/ 578840 w 604055"/>
              <a:gd name="connsiteY53" fmla="*/ 58723 h 1988191"/>
              <a:gd name="connsiteX54" fmla="*/ 570451 w 604055"/>
              <a:gd name="connsiteY54" fmla="*/ 33556 h 1988191"/>
              <a:gd name="connsiteX55" fmla="*/ 520117 w 604055"/>
              <a:gd name="connsiteY55" fmla="*/ 16778 h 1988191"/>
              <a:gd name="connsiteX56" fmla="*/ 494950 w 604055"/>
              <a:gd name="connsiteY56" fmla="*/ 8389 h 1988191"/>
              <a:gd name="connsiteX57" fmla="*/ 469783 w 604055"/>
              <a:gd name="connsiteY57" fmla="*/ 0 h 1988191"/>
              <a:gd name="connsiteX58" fmla="*/ 327171 w 604055"/>
              <a:gd name="connsiteY58" fmla="*/ 33556 h 1988191"/>
              <a:gd name="connsiteX59" fmla="*/ 302004 w 604055"/>
              <a:gd name="connsiteY59" fmla="*/ 50334 h 1988191"/>
              <a:gd name="connsiteX60" fmla="*/ 268448 w 604055"/>
              <a:gd name="connsiteY60" fmla="*/ 92279 h 1988191"/>
              <a:gd name="connsiteX61" fmla="*/ 234892 w 604055"/>
              <a:gd name="connsiteY61" fmla="*/ 134224 h 1988191"/>
              <a:gd name="connsiteX62" fmla="*/ 209725 w 604055"/>
              <a:gd name="connsiteY62" fmla="*/ 184558 h 1988191"/>
              <a:gd name="connsiteX63" fmla="*/ 192947 w 604055"/>
              <a:gd name="connsiteY63" fmla="*/ 192947 h 198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4055" h="1988191">
                <a:moveTo>
                  <a:pt x="402671" y="1442906"/>
                </a:moveTo>
                <a:cubicBezTo>
                  <a:pt x="399875" y="1456888"/>
                  <a:pt x="398034" y="1471095"/>
                  <a:pt x="394282" y="1484851"/>
                </a:cubicBezTo>
                <a:lnTo>
                  <a:pt x="369115" y="1560352"/>
                </a:lnTo>
                <a:lnTo>
                  <a:pt x="360726" y="1585519"/>
                </a:lnTo>
                <a:cubicBezTo>
                  <a:pt x="357930" y="1593908"/>
                  <a:pt x="357242" y="1603328"/>
                  <a:pt x="352337" y="1610686"/>
                </a:cubicBezTo>
                <a:lnTo>
                  <a:pt x="335559" y="1635853"/>
                </a:lnTo>
                <a:cubicBezTo>
                  <a:pt x="329967" y="1652631"/>
                  <a:pt x="328592" y="1671472"/>
                  <a:pt x="318782" y="1686187"/>
                </a:cubicBezTo>
                <a:cubicBezTo>
                  <a:pt x="313189" y="1694576"/>
                  <a:pt x="306099" y="1702141"/>
                  <a:pt x="302004" y="1711354"/>
                </a:cubicBezTo>
                <a:cubicBezTo>
                  <a:pt x="294821" y="1727515"/>
                  <a:pt x="290819" y="1744910"/>
                  <a:pt x="285226" y="1761688"/>
                </a:cubicBezTo>
                <a:lnTo>
                  <a:pt x="268448" y="1812022"/>
                </a:lnTo>
                <a:cubicBezTo>
                  <a:pt x="265652" y="1820411"/>
                  <a:pt x="264964" y="1829831"/>
                  <a:pt x="260059" y="1837189"/>
                </a:cubicBezTo>
                <a:cubicBezTo>
                  <a:pt x="254466" y="1845578"/>
                  <a:pt x="247790" y="1853338"/>
                  <a:pt x="243281" y="1862356"/>
                </a:cubicBezTo>
                <a:cubicBezTo>
                  <a:pt x="239326" y="1870265"/>
                  <a:pt x="239186" y="1879793"/>
                  <a:pt x="234892" y="1887523"/>
                </a:cubicBezTo>
                <a:cubicBezTo>
                  <a:pt x="225099" y="1905150"/>
                  <a:pt x="212521" y="1921079"/>
                  <a:pt x="201336" y="1937857"/>
                </a:cubicBezTo>
                <a:cubicBezTo>
                  <a:pt x="195743" y="1946246"/>
                  <a:pt x="194123" y="1959836"/>
                  <a:pt x="184558" y="1963024"/>
                </a:cubicBezTo>
                <a:cubicBezTo>
                  <a:pt x="149826" y="1974601"/>
                  <a:pt x="166749" y="1966508"/>
                  <a:pt x="134224" y="1988191"/>
                </a:cubicBezTo>
                <a:cubicBezTo>
                  <a:pt x="125835" y="1982598"/>
                  <a:pt x="115696" y="1979001"/>
                  <a:pt x="109057" y="1971413"/>
                </a:cubicBezTo>
                <a:cubicBezTo>
                  <a:pt x="47339" y="1900878"/>
                  <a:pt x="92077" y="1945841"/>
                  <a:pt x="67112" y="1895912"/>
                </a:cubicBezTo>
                <a:cubicBezTo>
                  <a:pt x="62603" y="1886894"/>
                  <a:pt x="54429" y="1879958"/>
                  <a:pt x="50334" y="1870745"/>
                </a:cubicBezTo>
                <a:cubicBezTo>
                  <a:pt x="43151" y="1854584"/>
                  <a:pt x="39149" y="1837189"/>
                  <a:pt x="33556" y="1820411"/>
                </a:cubicBezTo>
                <a:lnTo>
                  <a:pt x="16778" y="1770077"/>
                </a:lnTo>
                <a:cubicBezTo>
                  <a:pt x="13982" y="1761688"/>
                  <a:pt x="10123" y="1753581"/>
                  <a:pt x="8389" y="1744910"/>
                </a:cubicBezTo>
                <a:lnTo>
                  <a:pt x="0" y="1702965"/>
                </a:lnTo>
                <a:cubicBezTo>
                  <a:pt x="5593" y="1638649"/>
                  <a:pt x="10135" y="1574234"/>
                  <a:pt x="16778" y="1510018"/>
                </a:cubicBezTo>
                <a:cubicBezTo>
                  <a:pt x="18528" y="1493099"/>
                  <a:pt x="21042" y="1476186"/>
                  <a:pt x="25167" y="1459684"/>
                </a:cubicBezTo>
                <a:cubicBezTo>
                  <a:pt x="29456" y="1442526"/>
                  <a:pt x="38477" y="1426692"/>
                  <a:pt x="41945" y="1409350"/>
                </a:cubicBezTo>
                <a:cubicBezTo>
                  <a:pt x="46447" y="1386838"/>
                  <a:pt x="54948" y="1335319"/>
                  <a:pt x="67112" y="1317072"/>
                </a:cubicBezTo>
                <a:cubicBezTo>
                  <a:pt x="141596" y="1205346"/>
                  <a:pt x="34392" y="1370934"/>
                  <a:pt x="92279" y="1266738"/>
                </a:cubicBezTo>
                <a:cubicBezTo>
                  <a:pt x="102072" y="1249111"/>
                  <a:pt x="119458" y="1235534"/>
                  <a:pt x="125835" y="1216404"/>
                </a:cubicBezTo>
                <a:cubicBezTo>
                  <a:pt x="128631" y="1208015"/>
                  <a:pt x="129930" y="1198967"/>
                  <a:pt x="134224" y="1191237"/>
                </a:cubicBezTo>
                <a:cubicBezTo>
                  <a:pt x="144017" y="1173610"/>
                  <a:pt x="156595" y="1157681"/>
                  <a:pt x="167780" y="1140903"/>
                </a:cubicBezTo>
                <a:cubicBezTo>
                  <a:pt x="173373" y="1132514"/>
                  <a:pt x="181370" y="1125301"/>
                  <a:pt x="184558" y="1115736"/>
                </a:cubicBezTo>
                <a:cubicBezTo>
                  <a:pt x="187354" y="1107347"/>
                  <a:pt x="188653" y="1098299"/>
                  <a:pt x="192947" y="1090569"/>
                </a:cubicBezTo>
                <a:cubicBezTo>
                  <a:pt x="202740" y="1072942"/>
                  <a:pt x="215318" y="1057013"/>
                  <a:pt x="226503" y="1040235"/>
                </a:cubicBezTo>
                <a:cubicBezTo>
                  <a:pt x="232096" y="1031846"/>
                  <a:pt x="240093" y="1024633"/>
                  <a:pt x="243281" y="1015068"/>
                </a:cubicBezTo>
                <a:cubicBezTo>
                  <a:pt x="258662" y="968926"/>
                  <a:pt x="242428" y="1010268"/>
                  <a:pt x="268448" y="964734"/>
                </a:cubicBezTo>
                <a:cubicBezTo>
                  <a:pt x="274653" y="953876"/>
                  <a:pt x="278792" y="941901"/>
                  <a:pt x="285226" y="931178"/>
                </a:cubicBezTo>
                <a:cubicBezTo>
                  <a:pt x="295601" y="913887"/>
                  <a:pt x="309765" y="898880"/>
                  <a:pt x="318782" y="880844"/>
                </a:cubicBezTo>
                <a:cubicBezTo>
                  <a:pt x="340864" y="836677"/>
                  <a:pt x="326716" y="856131"/>
                  <a:pt x="360726" y="822121"/>
                </a:cubicBezTo>
                <a:cubicBezTo>
                  <a:pt x="379961" y="764417"/>
                  <a:pt x="353652" y="834501"/>
                  <a:pt x="394282" y="763398"/>
                </a:cubicBezTo>
                <a:cubicBezTo>
                  <a:pt x="398669" y="755720"/>
                  <a:pt x="398377" y="745961"/>
                  <a:pt x="402671" y="738231"/>
                </a:cubicBezTo>
                <a:cubicBezTo>
                  <a:pt x="412464" y="720604"/>
                  <a:pt x="429850" y="707027"/>
                  <a:pt x="436227" y="687897"/>
                </a:cubicBezTo>
                <a:cubicBezTo>
                  <a:pt x="449977" y="646647"/>
                  <a:pt x="450033" y="638569"/>
                  <a:pt x="469783" y="604007"/>
                </a:cubicBezTo>
                <a:cubicBezTo>
                  <a:pt x="474785" y="595253"/>
                  <a:pt x="481559" y="587594"/>
                  <a:pt x="486561" y="578840"/>
                </a:cubicBezTo>
                <a:cubicBezTo>
                  <a:pt x="492766" y="567982"/>
                  <a:pt x="497134" y="556142"/>
                  <a:pt x="503339" y="545284"/>
                </a:cubicBezTo>
                <a:cubicBezTo>
                  <a:pt x="508341" y="536530"/>
                  <a:pt x="515608" y="529135"/>
                  <a:pt x="520117" y="520117"/>
                </a:cubicBezTo>
                <a:cubicBezTo>
                  <a:pt x="524072" y="512208"/>
                  <a:pt x="524551" y="502859"/>
                  <a:pt x="528506" y="494950"/>
                </a:cubicBezTo>
                <a:cubicBezTo>
                  <a:pt x="533015" y="485932"/>
                  <a:pt x="541189" y="478996"/>
                  <a:pt x="545284" y="469783"/>
                </a:cubicBezTo>
                <a:cubicBezTo>
                  <a:pt x="552467" y="453622"/>
                  <a:pt x="556469" y="436228"/>
                  <a:pt x="562062" y="419450"/>
                </a:cubicBezTo>
                <a:cubicBezTo>
                  <a:pt x="564858" y="411061"/>
                  <a:pt x="565546" y="401641"/>
                  <a:pt x="570451" y="394283"/>
                </a:cubicBezTo>
                <a:lnTo>
                  <a:pt x="587229" y="369116"/>
                </a:lnTo>
                <a:cubicBezTo>
                  <a:pt x="592257" y="338948"/>
                  <a:pt x="604940" y="268483"/>
                  <a:pt x="604007" y="243281"/>
                </a:cubicBezTo>
                <a:cubicBezTo>
                  <a:pt x="602133" y="192672"/>
                  <a:pt x="594072" y="142458"/>
                  <a:pt x="587229" y="92279"/>
                </a:cubicBezTo>
                <a:cubicBezTo>
                  <a:pt x="585671" y="80855"/>
                  <a:pt x="582007" y="69809"/>
                  <a:pt x="578840" y="58723"/>
                </a:cubicBezTo>
                <a:cubicBezTo>
                  <a:pt x="576411" y="50220"/>
                  <a:pt x="577647" y="38696"/>
                  <a:pt x="570451" y="33556"/>
                </a:cubicBezTo>
                <a:cubicBezTo>
                  <a:pt x="556060" y="23276"/>
                  <a:pt x="536895" y="22371"/>
                  <a:pt x="520117" y="16778"/>
                </a:cubicBezTo>
                <a:lnTo>
                  <a:pt x="494950" y="8389"/>
                </a:lnTo>
                <a:lnTo>
                  <a:pt x="469783" y="0"/>
                </a:lnTo>
                <a:cubicBezTo>
                  <a:pt x="457322" y="2266"/>
                  <a:pt x="352170" y="16890"/>
                  <a:pt x="327171" y="33556"/>
                </a:cubicBezTo>
                <a:lnTo>
                  <a:pt x="302004" y="50334"/>
                </a:lnTo>
                <a:cubicBezTo>
                  <a:pt x="280918" y="113592"/>
                  <a:pt x="311814" y="38071"/>
                  <a:pt x="268448" y="92279"/>
                </a:cubicBezTo>
                <a:cubicBezTo>
                  <a:pt x="222139" y="150166"/>
                  <a:pt x="307017" y="86141"/>
                  <a:pt x="234892" y="134224"/>
                </a:cubicBezTo>
                <a:cubicBezTo>
                  <a:pt x="228069" y="154693"/>
                  <a:pt x="225987" y="168296"/>
                  <a:pt x="209725" y="184558"/>
                </a:cubicBezTo>
                <a:cubicBezTo>
                  <a:pt x="205304" y="188979"/>
                  <a:pt x="198540" y="190151"/>
                  <a:pt x="192947" y="19294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C61DFE1-586C-4403-AA61-CCB864A6751D}"/>
              </a:ext>
            </a:extLst>
          </p:cNvPr>
          <p:cNvSpPr/>
          <p:nvPr/>
        </p:nvSpPr>
        <p:spPr>
          <a:xfrm>
            <a:off x="3045204" y="2392803"/>
            <a:ext cx="426148" cy="53443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006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016806" y="1778464"/>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10" name="Arrow: Right 9">
            <a:extLst>
              <a:ext uri="{FF2B5EF4-FFF2-40B4-BE49-F238E27FC236}">
                <a16:creationId xmlns:a16="http://schemas.microsoft.com/office/drawing/2014/main" id="{7B63EB03-F942-4769-B889-540283B3058F}"/>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7B2E18-AD8D-4931-93D2-007CBB2DAC72}"/>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9198560-5F81-43EC-AADF-542ACA912969}"/>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8438FF1-C1E6-48E2-B6B0-B214BE962780}"/>
              </a:ext>
            </a:extLst>
          </p:cNvPr>
          <p:cNvSpPr/>
          <p:nvPr/>
        </p:nvSpPr>
        <p:spPr>
          <a:xfrm>
            <a:off x="2869035" y="1862356"/>
            <a:ext cx="604055" cy="1988191"/>
          </a:xfrm>
          <a:custGeom>
            <a:avLst/>
            <a:gdLst>
              <a:gd name="connsiteX0" fmla="*/ 402671 w 604055"/>
              <a:gd name="connsiteY0" fmla="*/ 1442906 h 1988191"/>
              <a:gd name="connsiteX1" fmla="*/ 394282 w 604055"/>
              <a:gd name="connsiteY1" fmla="*/ 1484851 h 1988191"/>
              <a:gd name="connsiteX2" fmla="*/ 369115 w 604055"/>
              <a:gd name="connsiteY2" fmla="*/ 1560352 h 1988191"/>
              <a:gd name="connsiteX3" fmla="*/ 360726 w 604055"/>
              <a:gd name="connsiteY3" fmla="*/ 1585519 h 1988191"/>
              <a:gd name="connsiteX4" fmla="*/ 352337 w 604055"/>
              <a:gd name="connsiteY4" fmla="*/ 1610686 h 1988191"/>
              <a:gd name="connsiteX5" fmla="*/ 335559 w 604055"/>
              <a:gd name="connsiteY5" fmla="*/ 1635853 h 1988191"/>
              <a:gd name="connsiteX6" fmla="*/ 318782 w 604055"/>
              <a:gd name="connsiteY6" fmla="*/ 1686187 h 1988191"/>
              <a:gd name="connsiteX7" fmla="*/ 302004 w 604055"/>
              <a:gd name="connsiteY7" fmla="*/ 1711354 h 1988191"/>
              <a:gd name="connsiteX8" fmla="*/ 285226 w 604055"/>
              <a:gd name="connsiteY8" fmla="*/ 1761688 h 1988191"/>
              <a:gd name="connsiteX9" fmla="*/ 268448 w 604055"/>
              <a:gd name="connsiteY9" fmla="*/ 1812022 h 1988191"/>
              <a:gd name="connsiteX10" fmla="*/ 260059 w 604055"/>
              <a:gd name="connsiteY10" fmla="*/ 1837189 h 1988191"/>
              <a:gd name="connsiteX11" fmla="*/ 243281 w 604055"/>
              <a:gd name="connsiteY11" fmla="*/ 1862356 h 1988191"/>
              <a:gd name="connsiteX12" fmla="*/ 234892 w 604055"/>
              <a:gd name="connsiteY12" fmla="*/ 1887523 h 1988191"/>
              <a:gd name="connsiteX13" fmla="*/ 201336 w 604055"/>
              <a:gd name="connsiteY13" fmla="*/ 1937857 h 1988191"/>
              <a:gd name="connsiteX14" fmla="*/ 184558 w 604055"/>
              <a:gd name="connsiteY14" fmla="*/ 1963024 h 1988191"/>
              <a:gd name="connsiteX15" fmla="*/ 134224 w 604055"/>
              <a:gd name="connsiteY15" fmla="*/ 1988191 h 1988191"/>
              <a:gd name="connsiteX16" fmla="*/ 109057 w 604055"/>
              <a:gd name="connsiteY16" fmla="*/ 1971413 h 1988191"/>
              <a:gd name="connsiteX17" fmla="*/ 67112 w 604055"/>
              <a:gd name="connsiteY17" fmla="*/ 1895912 h 1988191"/>
              <a:gd name="connsiteX18" fmla="*/ 50334 w 604055"/>
              <a:gd name="connsiteY18" fmla="*/ 1870745 h 1988191"/>
              <a:gd name="connsiteX19" fmla="*/ 33556 w 604055"/>
              <a:gd name="connsiteY19" fmla="*/ 1820411 h 1988191"/>
              <a:gd name="connsiteX20" fmla="*/ 16778 w 604055"/>
              <a:gd name="connsiteY20" fmla="*/ 1770077 h 1988191"/>
              <a:gd name="connsiteX21" fmla="*/ 8389 w 604055"/>
              <a:gd name="connsiteY21" fmla="*/ 1744910 h 1988191"/>
              <a:gd name="connsiteX22" fmla="*/ 0 w 604055"/>
              <a:gd name="connsiteY22" fmla="*/ 1702965 h 1988191"/>
              <a:gd name="connsiteX23" fmla="*/ 16778 w 604055"/>
              <a:gd name="connsiteY23" fmla="*/ 1510018 h 1988191"/>
              <a:gd name="connsiteX24" fmla="*/ 25167 w 604055"/>
              <a:gd name="connsiteY24" fmla="*/ 1459684 h 1988191"/>
              <a:gd name="connsiteX25" fmla="*/ 41945 w 604055"/>
              <a:gd name="connsiteY25" fmla="*/ 1409350 h 1988191"/>
              <a:gd name="connsiteX26" fmla="*/ 67112 w 604055"/>
              <a:gd name="connsiteY26" fmla="*/ 1317072 h 1988191"/>
              <a:gd name="connsiteX27" fmla="*/ 92279 w 604055"/>
              <a:gd name="connsiteY27" fmla="*/ 1266738 h 1988191"/>
              <a:gd name="connsiteX28" fmla="*/ 125835 w 604055"/>
              <a:gd name="connsiteY28" fmla="*/ 1216404 h 1988191"/>
              <a:gd name="connsiteX29" fmla="*/ 134224 w 604055"/>
              <a:gd name="connsiteY29" fmla="*/ 1191237 h 1988191"/>
              <a:gd name="connsiteX30" fmla="*/ 167780 w 604055"/>
              <a:gd name="connsiteY30" fmla="*/ 1140903 h 1988191"/>
              <a:gd name="connsiteX31" fmla="*/ 184558 w 604055"/>
              <a:gd name="connsiteY31" fmla="*/ 1115736 h 1988191"/>
              <a:gd name="connsiteX32" fmla="*/ 192947 w 604055"/>
              <a:gd name="connsiteY32" fmla="*/ 1090569 h 1988191"/>
              <a:gd name="connsiteX33" fmla="*/ 226503 w 604055"/>
              <a:gd name="connsiteY33" fmla="*/ 1040235 h 1988191"/>
              <a:gd name="connsiteX34" fmla="*/ 243281 w 604055"/>
              <a:gd name="connsiteY34" fmla="*/ 1015068 h 1988191"/>
              <a:gd name="connsiteX35" fmla="*/ 268448 w 604055"/>
              <a:gd name="connsiteY35" fmla="*/ 964734 h 1988191"/>
              <a:gd name="connsiteX36" fmla="*/ 285226 w 604055"/>
              <a:gd name="connsiteY36" fmla="*/ 931178 h 1988191"/>
              <a:gd name="connsiteX37" fmla="*/ 318782 w 604055"/>
              <a:gd name="connsiteY37" fmla="*/ 880844 h 1988191"/>
              <a:gd name="connsiteX38" fmla="*/ 360726 w 604055"/>
              <a:gd name="connsiteY38" fmla="*/ 822121 h 1988191"/>
              <a:gd name="connsiteX39" fmla="*/ 394282 w 604055"/>
              <a:gd name="connsiteY39" fmla="*/ 763398 h 1988191"/>
              <a:gd name="connsiteX40" fmla="*/ 402671 w 604055"/>
              <a:gd name="connsiteY40" fmla="*/ 738231 h 1988191"/>
              <a:gd name="connsiteX41" fmla="*/ 436227 w 604055"/>
              <a:gd name="connsiteY41" fmla="*/ 687897 h 1988191"/>
              <a:gd name="connsiteX42" fmla="*/ 469783 w 604055"/>
              <a:gd name="connsiteY42" fmla="*/ 604007 h 1988191"/>
              <a:gd name="connsiteX43" fmla="*/ 486561 w 604055"/>
              <a:gd name="connsiteY43" fmla="*/ 578840 h 1988191"/>
              <a:gd name="connsiteX44" fmla="*/ 503339 w 604055"/>
              <a:gd name="connsiteY44" fmla="*/ 545284 h 1988191"/>
              <a:gd name="connsiteX45" fmla="*/ 520117 w 604055"/>
              <a:gd name="connsiteY45" fmla="*/ 520117 h 1988191"/>
              <a:gd name="connsiteX46" fmla="*/ 528506 w 604055"/>
              <a:gd name="connsiteY46" fmla="*/ 494950 h 1988191"/>
              <a:gd name="connsiteX47" fmla="*/ 545284 w 604055"/>
              <a:gd name="connsiteY47" fmla="*/ 469783 h 1988191"/>
              <a:gd name="connsiteX48" fmla="*/ 562062 w 604055"/>
              <a:gd name="connsiteY48" fmla="*/ 419450 h 1988191"/>
              <a:gd name="connsiteX49" fmla="*/ 570451 w 604055"/>
              <a:gd name="connsiteY49" fmla="*/ 394283 h 1988191"/>
              <a:gd name="connsiteX50" fmla="*/ 587229 w 604055"/>
              <a:gd name="connsiteY50" fmla="*/ 369116 h 1988191"/>
              <a:gd name="connsiteX51" fmla="*/ 604007 w 604055"/>
              <a:gd name="connsiteY51" fmla="*/ 243281 h 1988191"/>
              <a:gd name="connsiteX52" fmla="*/ 587229 w 604055"/>
              <a:gd name="connsiteY52" fmla="*/ 92279 h 1988191"/>
              <a:gd name="connsiteX53" fmla="*/ 578840 w 604055"/>
              <a:gd name="connsiteY53" fmla="*/ 58723 h 1988191"/>
              <a:gd name="connsiteX54" fmla="*/ 570451 w 604055"/>
              <a:gd name="connsiteY54" fmla="*/ 33556 h 1988191"/>
              <a:gd name="connsiteX55" fmla="*/ 520117 w 604055"/>
              <a:gd name="connsiteY55" fmla="*/ 16778 h 1988191"/>
              <a:gd name="connsiteX56" fmla="*/ 494950 w 604055"/>
              <a:gd name="connsiteY56" fmla="*/ 8389 h 1988191"/>
              <a:gd name="connsiteX57" fmla="*/ 469783 w 604055"/>
              <a:gd name="connsiteY57" fmla="*/ 0 h 1988191"/>
              <a:gd name="connsiteX58" fmla="*/ 327171 w 604055"/>
              <a:gd name="connsiteY58" fmla="*/ 33556 h 1988191"/>
              <a:gd name="connsiteX59" fmla="*/ 302004 w 604055"/>
              <a:gd name="connsiteY59" fmla="*/ 50334 h 1988191"/>
              <a:gd name="connsiteX60" fmla="*/ 268448 w 604055"/>
              <a:gd name="connsiteY60" fmla="*/ 92279 h 1988191"/>
              <a:gd name="connsiteX61" fmla="*/ 234892 w 604055"/>
              <a:gd name="connsiteY61" fmla="*/ 134224 h 1988191"/>
              <a:gd name="connsiteX62" fmla="*/ 209725 w 604055"/>
              <a:gd name="connsiteY62" fmla="*/ 184558 h 1988191"/>
              <a:gd name="connsiteX63" fmla="*/ 192947 w 604055"/>
              <a:gd name="connsiteY63" fmla="*/ 192947 h 198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4055" h="1988191">
                <a:moveTo>
                  <a:pt x="402671" y="1442906"/>
                </a:moveTo>
                <a:cubicBezTo>
                  <a:pt x="399875" y="1456888"/>
                  <a:pt x="398034" y="1471095"/>
                  <a:pt x="394282" y="1484851"/>
                </a:cubicBezTo>
                <a:lnTo>
                  <a:pt x="369115" y="1560352"/>
                </a:lnTo>
                <a:lnTo>
                  <a:pt x="360726" y="1585519"/>
                </a:lnTo>
                <a:cubicBezTo>
                  <a:pt x="357930" y="1593908"/>
                  <a:pt x="357242" y="1603328"/>
                  <a:pt x="352337" y="1610686"/>
                </a:cubicBezTo>
                <a:lnTo>
                  <a:pt x="335559" y="1635853"/>
                </a:lnTo>
                <a:cubicBezTo>
                  <a:pt x="329967" y="1652631"/>
                  <a:pt x="328592" y="1671472"/>
                  <a:pt x="318782" y="1686187"/>
                </a:cubicBezTo>
                <a:cubicBezTo>
                  <a:pt x="313189" y="1694576"/>
                  <a:pt x="306099" y="1702141"/>
                  <a:pt x="302004" y="1711354"/>
                </a:cubicBezTo>
                <a:cubicBezTo>
                  <a:pt x="294821" y="1727515"/>
                  <a:pt x="290819" y="1744910"/>
                  <a:pt x="285226" y="1761688"/>
                </a:cubicBezTo>
                <a:lnTo>
                  <a:pt x="268448" y="1812022"/>
                </a:lnTo>
                <a:cubicBezTo>
                  <a:pt x="265652" y="1820411"/>
                  <a:pt x="264964" y="1829831"/>
                  <a:pt x="260059" y="1837189"/>
                </a:cubicBezTo>
                <a:cubicBezTo>
                  <a:pt x="254466" y="1845578"/>
                  <a:pt x="247790" y="1853338"/>
                  <a:pt x="243281" y="1862356"/>
                </a:cubicBezTo>
                <a:cubicBezTo>
                  <a:pt x="239326" y="1870265"/>
                  <a:pt x="239186" y="1879793"/>
                  <a:pt x="234892" y="1887523"/>
                </a:cubicBezTo>
                <a:cubicBezTo>
                  <a:pt x="225099" y="1905150"/>
                  <a:pt x="212521" y="1921079"/>
                  <a:pt x="201336" y="1937857"/>
                </a:cubicBezTo>
                <a:cubicBezTo>
                  <a:pt x="195743" y="1946246"/>
                  <a:pt x="194123" y="1959836"/>
                  <a:pt x="184558" y="1963024"/>
                </a:cubicBezTo>
                <a:cubicBezTo>
                  <a:pt x="149826" y="1974601"/>
                  <a:pt x="166749" y="1966508"/>
                  <a:pt x="134224" y="1988191"/>
                </a:cubicBezTo>
                <a:cubicBezTo>
                  <a:pt x="125835" y="1982598"/>
                  <a:pt x="115696" y="1979001"/>
                  <a:pt x="109057" y="1971413"/>
                </a:cubicBezTo>
                <a:cubicBezTo>
                  <a:pt x="47339" y="1900878"/>
                  <a:pt x="92077" y="1945841"/>
                  <a:pt x="67112" y="1895912"/>
                </a:cubicBezTo>
                <a:cubicBezTo>
                  <a:pt x="62603" y="1886894"/>
                  <a:pt x="54429" y="1879958"/>
                  <a:pt x="50334" y="1870745"/>
                </a:cubicBezTo>
                <a:cubicBezTo>
                  <a:pt x="43151" y="1854584"/>
                  <a:pt x="39149" y="1837189"/>
                  <a:pt x="33556" y="1820411"/>
                </a:cubicBezTo>
                <a:lnTo>
                  <a:pt x="16778" y="1770077"/>
                </a:lnTo>
                <a:cubicBezTo>
                  <a:pt x="13982" y="1761688"/>
                  <a:pt x="10123" y="1753581"/>
                  <a:pt x="8389" y="1744910"/>
                </a:cubicBezTo>
                <a:lnTo>
                  <a:pt x="0" y="1702965"/>
                </a:lnTo>
                <a:cubicBezTo>
                  <a:pt x="5593" y="1638649"/>
                  <a:pt x="10135" y="1574234"/>
                  <a:pt x="16778" y="1510018"/>
                </a:cubicBezTo>
                <a:cubicBezTo>
                  <a:pt x="18528" y="1493099"/>
                  <a:pt x="21042" y="1476186"/>
                  <a:pt x="25167" y="1459684"/>
                </a:cubicBezTo>
                <a:cubicBezTo>
                  <a:pt x="29456" y="1442526"/>
                  <a:pt x="38477" y="1426692"/>
                  <a:pt x="41945" y="1409350"/>
                </a:cubicBezTo>
                <a:cubicBezTo>
                  <a:pt x="46447" y="1386838"/>
                  <a:pt x="54948" y="1335319"/>
                  <a:pt x="67112" y="1317072"/>
                </a:cubicBezTo>
                <a:cubicBezTo>
                  <a:pt x="141596" y="1205346"/>
                  <a:pt x="34392" y="1370934"/>
                  <a:pt x="92279" y="1266738"/>
                </a:cubicBezTo>
                <a:cubicBezTo>
                  <a:pt x="102072" y="1249111"/>
                  <a:pt x="119458" y="1235534"/>
                  <a:pt x="125835" y="1216404"/>
                </a:cubicBezTo>
                <a:cubicBezTo>
                  <a:pt x="128631" y="1208015"/>
                  <a:pt x="129930" y="1198967"/>
                  <a:pt x="134224" y="1191237"/>
                </a:cubicBezTo>
                <a:cubicBezTo>
                  <a:pt x="144017" y="1173610"/>
                  <a:pt x="156595" y="1157681"/>
                  <a:pt x="167780" y="1140903"/>
                </a:cubicBezTo>
                <a:cubicBezTo>
                  <a:pt x="173373" y="1132514"/>
                  <a:pt x="181370" y="1125301"/>
                  <a:pt x="184558" y="1115736"/>
                </a:cubicBezTo>
                <a:cubicBezTo>
                  <a:pt x="187354" y="1107347"/>
                  <a:pt x="188653" y="1098299"/>
                  <a:pt x="192947" y="1090569"/>
                </a:cubicBezTo>
                <a:cubicBezTo>
                  <a:pt x="202740" y="1072942"/>
                  <a:pt x="215318" y="1057013"/>
                  <a:pt x="226503" y="1040235"/>
                </a:cubicBezTo>
                <a:cubicBezTo>
                  <a:pt x="232096" y="1031846"/>
                  <a:pt x="240093" y="1024633"/>
                  <a:pt x="243281" y="1015068"/>
                </a:cubicBezTo>
                <a:cubicBezTo>
                  <a:pt x="258662" y="968926"/>
                  <a:pt x="242428" y="1010268"/>
                  <a:pt x="268448" y="964734"/>
                </a:cubicBezTo>
                <a:cubicBezTo>
                  <a:pt x="274653" y="953876"/>
                  <a:pt x="278792" y="941901"/>
                  <a:pt x="285226" y="931178"/>
                </a:cubicBezTo>
                <a:cubicBezTo>
                  <a:pt x="295601" y="913887"/>
                  <a:pt x="309765" y="898880"/>
                  <a:pt x="318782" y="880844"/>
                </a:cubicBezTo>
                <a:cubicBezTo>
                  <a:pt x="340864" y="836677"/>
                  <a:pt x="326716" y="856131"/>
                  <a:pt x="360726" y="822121"/>
                </a:cubicBezTo>
                <a:cubicBezTo>
                  <a:pt x="379961" y="764417"/>
                  <a:pt x="353652" y="834501"/>
                  <a:pt x="394282" y="763398"/>
                </a:cubicBezTo>
                <a:cubicBezTo>
                  <a:pt x="398669" y="755720"/>
                  <a:pt x="398377" y="745961"/>
                  <a:pt x="402671" y="738231"/>
                </a:cubicBezTo>
                <a:cubicBezTo>
                  <a:pt x="412464" y="720604"/>
                  <a:pt x="429850" y="707027"/>
                  <a:pt x="436227" y="687897"/>
                </a:cubicBezTo>
                <a:cubicBezTo>
                  <a:pt x="449977" y="646647"/>
                  <a:pt x="450033" y="638569"/>
                  <a:pt x="469783" y="604007"/>
                </a:cubicBezTo>
                <a:cubicBezTo>
                  <a:pt x="474785" y="595253"/>
                  <a:pt x="481559" y="587594"/>
                  <a:pt x="486561" y="578840"/>
                </a:cubicBezTo>
                <a:cubicBezTo>
                  <a:pt x="492766" y="567982"/>
                  <a:pt x="497134" y="556142"/>
                  <a:pt x="503339" y="545284"/>
                </a:cubicBezTo>
                <a:cubicBezTo>
                  <a:pt x="508341" y="536530"/>
                  <a:pt x="515608" y="529135"/>
                  <a:pt x="520117" y="520117"/>
                </a:cubicBezTo>
                <a:cubicBezTo>
                  <a:pt x="524072" y="512208"/>
                  <a:pt x="524551" y="502859"/>
                  <a:pt x="528506" y="494950"/>
                </a:cubicBezTo>
                <a:cubicBezTo>
                  <a:pt x="533015" y="485932"/>
                  <a:pt x="541189" y="478996"/>
                  <a:pt x="545284" y="469783"/>
                </a:cubicBezTo>
                <a:cubicBezTo>
                  <a:pt x="552467" y="453622"/>
                  <a:pt x="556469" y="436228"/>
                  <a:pt x="562062" y="419450"/>
                </a:cubicBezTo>
                <a:cubicBezTo>
                  <a:pt x="564858" y="411061"/>
                  <a:pt x="565546" y="401641"/>
                  <a:pt x="570451" y="394283"/>
                </a:cubicBezTo>
                <a:lnTo>
                  <a:pt x="587229" y="369116"/>
                </a:lnTo>
                <a:cubicBezTo>
                  <a:pt x="592257" y="338948"/>
                  <a:pt x="604940" y="268483"/>
                  <a:pt x="604007" y="243281"/>
                </a:cubicBezTo>
                <a:cubicBezTo>
                  <a:pt x="602133" y="192672"/>
                  <a:pt x="594072" y="142458"/>
                  <a:pt x="587229" y="92279"/>
                </a:cubicBezTo>
                <a:cubicBezTo>
                  <a:pt x="585671" y="80855"/>
                  <a:pt x="582007" y="69809"/>
                  <a:pt x="578840" y="58723"/>
                </a:cubicBezTo>
                <a:cubicBezTo>
                  <a:pt x="576411" y="50220"/>
                  <a:pt x="577647" y="38696"/>
                  <a:pt x="570451" y="33556"/>
                </a:cubicBezTo>
                <a:cubicBezTo>
                  <a:pt x="556060" y="23276"/>
                  <a:pt x="536895" y="22371"/>
                  <a:pt x="520117" y="16778"/>
                </a:cubicBezTo>
                <a:lnTo>
                  <a:pt x="494950" y="8389"/>
                </a:lnTo>
                <a:lnTo>
                  <a:pt x="469783" y="0"/>
                </a:lnTo>
                <a:cubicBezTo>
                  <a:pt x="457322" y="2266"/>
                  <a:pt x="352170" y="16890"/>
                  <a:pt x="327171" y="33556"/>
                </a:cubicBezTo>
                <a:lnTo>
                  <a:pt x="302004" y="50334"/>
                </a:lnTo>
                <a:cubicBezTo>
                  <a:pt x="280918" y="113592"/>
                  <a:pt x="311814" y="38071"/>
                  <a:pt x="268448" y="92279"/>
                </a:cubicBezTo>
                <a:cubicBezTo>
                  <a:pt x="222139" y="150166"/>
                  <a:pt x="307017" y="86141"/>
                  <a:pt x="234892" y="134224"/>
                </a:cubicBezTo>
                <a:cubicBezTo>
                  <a:pt x="228069" y="154693"/>
                  <a:pt x="225987" y="168296"/>
                  <a:pt x="209725" y="184558"/>
                </a:cubicBezTo>
                <a:cubicBezTo>
                  <a:pt x="205304" y="188979"/>
                  <a:pt x="198540" y="190151"/>
                  <a:pt x="192947" y="19294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27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DA49C24-12F9-4982-B86A-B20D8D00E7F2}"/>
              </a:ext>
            </a:extLst>
          </p:cNvPr>
          <p:cNvSpPr>
            <a:spLocks noGrp="1"/>
          </p:cNvSpPr>
          <p:nvPr>
            <p:ph type="title"/>
          </p:nvPr>
        </p:nvSpPr>
        <p:spPr/>
        <p:txBody>
          <a:bodyPr/>
          <a:lstStyle/>
          <a:p>
            <a:r>
              <a:rPr lang="en-US" dirty="0"/>
              <a:t>Unbalanced BST’s</a:t>
            </a:r>
          </a:p>
        </p:txBody>
      </p:sp>
      <p:sp>
        <p:nvSpPr>
          <p:cNvPr id="16" name="Text Placeholder 15">
            <a:extLst>
              <a:ext uri="{FF2B5EF4-FFF2-40B4-BE49-F238E27FC236}">
                <a16:creationId xmlns:a16="http://schemas.microsoft.com/office/drawing/2014/main" id="{C02A95A6-57CA-45F0-984C-11DE51188AF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11465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79806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208763" y="3316638"/>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10" name="Arrow: Right 9">
            <a:extLst>
              <a:ext uri="{FF2B5EF4-FFF2-40B4-BE49-F238E27FC236}">
                <a16:creationId xmlns:a16="http://schemas.microsoft.com/office/drawing/2014/main" id="{7B63EB03-F942-4769-B889-540283B3058F}"/>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7B2E18-AD8D-4931-93D2-007CBB2DAC72}"/>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9198560-5F81-43EC-AADF-542ACA912969}"/>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3101228-9181-4014-AD2A-18A8E859C40E}"/>
              </a:ext>
            </a:extLst>
          </p:cNvPr>
          <p:cNvCxnSpPr>
            <a:stCxn id="5" idx="3"/>
            <a:endCxn id="4" idx="0"/>
          </p:cNvCxnSpPr>
          <p:nvPr/>
        </p:nvCxnSpPr>
        <p:spPr>
          <a:xfrm flipH="1">
            <a:off x="3099220" y="3298509"/>
            <a:ext cx="184389"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446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Small Tree</a:t>
            </a:r>
          </a:p>
        </p:txBody>
      </p:sp>
      <p:sp>
        <p:nvSpPr>
          <p:cNvPr id="4" name="Oval 3">
            <a:extLst>
              <a:ext uri="{FF2B5EF4-FFF2-40B4-BE49-F238E27FC236}">
                <a16:creationId xmlns:a16="http://schemas.microsoft.com/office/drawing/2014/main" id="{D9C1CEFB-263B-4553-925A-C00215F67625}"/>
              </a:ext>
            </a:extLst>
          </p:cNvPr>
          <p:cNvSpPr/>
          <p:nvPr/>
        </p:nvSpPr>
        <p:spPr>
          <a:xfrm>
            <a:off x="279806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F0A5CFE4-AE4D-40C7-959D-9FEB6D77F8BE}"/>
              </a:ext>
            </a:extLst>
          </p:cNvPr>
          <p:cNvSpPr/>
          <p:nvPr/>
        </p:nvSpPr>
        <p:spPr>
          <a:xfrm rot="2038387">
            <a:off x="2208763" y="3316638"/>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D9E95F-694F-4AE3-9C40-EB21DB36E4FC}"/>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10" name="Arrow: Right 9">
            <a:extLst>
              <a:ext uri="{FF2B5EF4-FFF2-40B4-BE49-F238E27FC236}">
                <a16:creationId xmlns:a16="http://schemas.microsoft.com/office/drawing/2014/main" id="{7B63EB03-F942-4769-B889-540283B3058F}"/>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07B2E18-AD8D-4931-93D2-007CBB2DAC72}"/>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9198560-5F81-43EC-AADF-542ACA912969}"/>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3101228-9181-4014-AD2A-18A8E859C40E}"/>
              </a:ext>
            </a:extLst>
          </p:cNvPr>
          <p:cNvCxnSpPr>
            <a:stCxn id="5" idx="3"/>
            <a:endCxn id="4" idx="0"/>
          </p:cNvCxnSpPr>
          <p:nvPr/>
        </p:nvCxnSpPr>
        <p:spPr>
          <a:xfrm flipH="1">
            <a:off x="3099220" y="3298509"/>
            <a:ext cx="184389"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2AFEC91-F7E1-450E-AC95-6508F58B12C3}"/>
              </a:ext>
            </a:extLst>
          </p:cNvPr>
          <p:cNvSpPr txBox="1"/>
          <p:nvPr/>
        </p:nvSpPr>
        <p:spPr>
          <a:xfrm>
            <a:off x="6459523" y="3984771"/>
            <a:ext cx="3808350" cy="646331"/>
          </a:xfrm>
          <a:prstGeom prst="rect">
            <a:avLst/>
          </a:prstGeom>
          <a:noFill/>
        </p:spPr>
        <p:txBody>
          <a:bodyPr wrap="none" rtlCol="0">
            <a:spAutoFit/>
          </a:bodyPr>
          <a:lstStyle/>
          <a:p>
            <a:r>
              <a:rPr lang="en-US" dirty="0"/>
              <a:t>Good???</a:t>
            </a:r>
          </a:p>
          <a:p>
            <a:r>
              <a:rPr lang="en-US" dirty="0"/>
              <a:t>Not so fast… let’s try a bigger tree</a:t>
            </a:r>
          </a:p>
        </p:txBody>
      </p:sp>
    </p:spTree>
    <p:extLst>
      <p:ext uri="{BB962C8B-B14F-4D97-AF65-F5344CB8AC3E}">
        <p14:creationId xmlns:p14="http://schemas.microsoft.com/office/powerpoint/2010/main" val="27709704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709719" y="3298509"/>
            <a:ext cx="573890" cy="40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034447" y="252942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64F484A0-02DC-4FB2-AA93-EEC418556568}"/>
              </a:ext>
            </a:extLst>
          </p:cNvPr>
          <p:cNvSpPr txBox="1"/>
          <p:nvPr/>
        </p:nvSpPr>
        <p:spPr>
          <a:xfrm>
            <a:off x="529841" y="2039172"/>
            <a:ext cx="994311" cy="369332"/>
          </a:xfrm>
          <a:prstGeom prst="rect">
            <a:avLst/>
          </a:prstGeom>
          <a:noFill/>
        </p:spPr>
        <p:txBody>
          <a:bodyPr wrap="none" rtlCol="0">
            <a:spAutoFit/>
          </a:bodyPr>
          <a:lstStyle/>
          <a:p>
            <a:r>
              <a:rPr lang="en-US" dirty="0"/>
              <a:t>Subtree</a:t>
            </a:r>
          </a:p>
        </p:txBody>
      </p:sp>
    </p:spTree>
    <p:extLst>
      <p:ext uri="{BB962C8B-B14F-4D97-AF65-F5344CB8AC3E}">
        <p14:creationId xmlns:p14="http://schemas.microsoft.com/office/powerpoint/2010/main" val="23802297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a:xfrm>
            <a:off x="2208213" y="304800"/>
            <a:ext cx="9372600" cy="1200416"/>
          </a:xfrm>
        </p:spPr>
        <p:txBody>
          <a:bodyPr/>
          <a:lstStyle/>
          <a:p>
            <a:r>
              <a:rPr lang="en-US" dirty="0"/>
              <a:t>Fixing Our Tree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709719" y="3298509"/>
            <a:ext cx="573890" cy="40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646331"/>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581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923330"/>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D2A3F151-A29E-4E05-8AF7-7765B621A6AE}"/>
              </a:ext>
            </a:extLst>
          </p:cNvPr>
          <p:cNvSpPr/>
          <p:nvPr/>
        </p:nvSpPr>
        <p:spPr>
          <a:xfrm>
            <a:off x="2877424" y="2072081"/>
            <a:ext cx="687897" cy="1442906"/>
          </a:xfrm>
          <a:custGeom>
            <a:avLst/>
            <a:gdLst>
              <a:gd name="connsiteX0" fmla="*/ 385893 w 687897"/>
              <a:gd name="connsiteY0" fmla="*/ 1224792 h 1442906"/>
              <a:gd name="connsiteX1" fmla="*/ 377504 w 687897"/>
              <a:gd name="connsiteY1" fmla="*/ 1325460 h 1442906"/>
              <a:gd name="connsiteX2" fmla="*/ 318782 w 687897"/>
              <a:gd name="connsiteY2" fmla="*/ 1400961 h 1442906"/>
              <a:gd name="connsiteX3" fmla="*/ 243281 w 687897"/>
              <a:gd name="connsiteY3" fmla="*/ 1434517 h 1442906"/>
              <a:gd name="connsiteX4" fmla="*/ 218114 w 687897"/>
              <a:gd name="connsiteY4" fmla="*/ 1442906 h 1442906"/>
              <a:gd name="connsiteX5" fmla="*/ 83890 w 687897"/>
              <a:gd name="connsiteY5" fmla="*/ 1426128 h 1442906"/>
              <a:gd name="connsiteX6" fmla="*/ 41945 w 687897"/>
              <a:gd name="connsiteY6" fmla="*/ 1359016 h 1442906"/>
              <a:gd name="connsiteX7" fmla="*/ 16778 w 687897"/>
              <a:gd name="connsiteY7" fmla="*/ 1283515 h 1442906"/>
              <a:gd name="connsiteX8" fmla="*/ 8389 w 687897"/>
              <a:gd name="connsiteY8" fmla="*/ 1258348 h 1442906"/>
              <a:gd name="connsiteX9" fmla="*/ 0 w 687897"/>
              <a:gd name="connsiteY9" fmla="*/ 1224792 h 1442906"/>
              <a:gd name="connsiteX10" fmla="*/ 33556 w 687897"/>
              <a:gd name="connsiteY10" fmla="*/ 1023457 h 1442906"/>
              <a:gd name="connsiteX11" fmla="*/ 67112 w 687897"/>
              <a:gd name="connsiteY11" fmla="*/ 947956 h 1442906"/>
              <a:gd name="connsiteX12" fmla="*/ 83890 w 687897"/>
              <a:gd name="connsiteY12" fmla="*/ 922789 h 1442906"/>
              <a:gd name="connsiteX13" fmla="*/ 92279 w 687897"/>
              <a:gd name="connsiteY13" fmla="*/ 897622 h 1442906"/>
              <a:gd name="connsiteX14" fmla="*/ 109057 w 687897"/>
              <a:gd name="connsiteY14" fmla="*/ 872455 h 1442906"/>
              <a:gd name="connsiteX15" fmla="*/ 125835 w 687897"/>
              <a:gd name="connsiteY15" fmla="*/ 838899 h 1442906"/>
              <a:gd name="connsiteX16" fmla="*/ 159391 w 687897"/>
              <a:gd name="connsiteY16" fmla="*/ 788565 h 1442906"/>
              <a:gd name="connsiteX17" fmla="*/ 167780 w 687897"/>
              <a:gd name="connsiteY17" fmla="*/ 763398 h 1442906"/>
              <a:gd name="connsiteX18" fmla="*/ 192947 w 687897"/>
              <a:gd name="connsiteY18" fmla="*/ 746620 h 1442906"/>
              <a:gd name="connsiteX19" fmla="*/ 234892 w 687897"/>
              <a:gd name="connsiteY19" fmla="*/ 671119 h 1442906"/>
              <a:gd name="connsiteX20" fmla="*/ 260059 w 687897"/>
              <a:gd name="connsiteY20" fmla="*/ 662730 h 1442906"/>
              <a:gd name="connsiteX21" fmla="*/ 302004 w 687897"/>
              <a:gd name="connsiteY21" fmla="*/ 629174 h 1442906"/>
              <a:gd name="connsiteX22" fmla="*/ 318782 w 687897"/>
              <a:gd name="connsiteY22" fmla="*/ 604007 h 1442906"/>
              <a:gd name="connsiteX23" fmla="*/ 343948 w 687897"/>
              <a:gd name="connsiteY23" fmla="*/ 587229 h 1442906"/>
              <a:gd name="connsiteX24" fmla="*/ 369115 w 687897"/>
              <a:gd name="connsiteY24" fmla="*/ 562062 h 1442906"/>
              <a:gd name="connsiteX25" fmla="*/ 419449 w 687897"/>
              <a:gd name="connsiteY25" fmla="*/ 528506 h 1442906"/>
              <a:gd name="connsiteX26" fmla="*/ 436227 w 687897"/>
              <a:gd name="connsiteY26" fmla="*/ 503339 h 1442906"/>
              <a:gd name="connsiteX27" fmla="*/ 486561 w 687897"/>
              <a:gd name="connsiteY27" fmla="*/ 469783 h 1442906"/>
              <a:gd name="connsiteX28" fmla="*/ 520117 w 687897"/>
              <a:gd name="connsiteY28" fmla="*/ 427838 h 1442906"/>
              <a:gd name="connsiteX29" fmla="*/ 562062 w 687897"/>
              <a:gd name="connsiteY29" fmla="*/ 385893 h 1442906"/>
              <a:gd name="connsiteX30" fmla="*/ 595618 w 687897"/>
              <a:gd name="connsiteY30" fmla="*/ 335559 h 1442906"/>
              <a:gd name="connsiteX31" fmla="*/ 612396 w 687897"/>
              <a:gd name="connsiteY31" fmla="*/ 310392 h 1442906"/>
              <a:gd name="connsiteX32" fmla="*/ 620785 w 687897"/>
              <a:gd name="connsiteY32" fmla="*/ 285225 h 1442906"/>
              <a:gd name="connsiteX33" fmla="*/ 654341 w 687897"/>
              <a:gd name="connsiteY33" fmla="*/ 234891 h 1442906"/>
              <a:gd name="connsiteX34" fmla="*/ 671119 w 687897"/>
              <a:gd name="connsiteY34" fmla="*/ 184558 h 1442906"/>
              <a:gd name="connsiteX35" fmla="*/ 679508 w 687897"/>
              <a:gd name="connsiteY35" fmla="*/ 159391 h 1442906"/>
              <a:gd name="connsiteX36" fmla="*/ 687897 w 687897"/>
              <a:gd name="connsiteY36" fmla="*/ 125835 h 1442906"/>
              <a:gd name="connsiteX37" fmla="*/ 671119 w 687897"/>
              <a:gd name="connsiteY37" fmla="*/ 25167 h 1442906"/>
              <a:gd name="connsiteX38" fmla="*/ 578840 w 687897"/>
              <a:gd name="connsiteY38" fmla="*/ 0 h 1442906"/>
              <a:gd name="connsiteX39" fmla="*/ 411060 w 687897"/>
              <a:gd name="connsiteY39" fmla="*/ 16778 h 1442906"/>
              <a:gd name="connsiteX40" fmla="*/ 360726 w 687897"/>
              <a:gd name="connsiteY40" fmla="*/ 41945 h 1442906"/>
              <a:gd name="connsiteX41" fmla="*/ 335559 w 687897"/>
              <a:gd name="connsiteY41" fmla="*/ 50334 h 1442906"/>
              <a:gd name="connsiteX42" fmla="*/ 310393 w 687897"/>
              <a:gd name="connsiteY42" fmla="*/ 67112 h 1442906"/>
              <a:gd name="connsiteX43" fmla="*/ 276837 w 687897"/>
              <a:gd name="connsiteY43" fmla="*/ 83890 h 144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87897" h="1442906">
                <a:moveTo>
                  <a:pt x="385893" y="1224792"/>
                </a:moveTo>
                <a:cubicBezTo>
                  <a:pt x="383097" y="1258348"/>
                  <a:pt x="386516" y="1293016"/>
                  <a:pt x="377504" y="1325460"/>
                </a:cubicBezTo>
                <a:cubicBezTo>
                  <a:pt x="371870" y="1345742"/>
                  <a:pt x="337907" y="1385023"/>
                  <a:pt x="318782" y="1400961"/>
                </a:cubicBezTo>
                <a:cubicBezTo>
                  <a:pt x="292195" y="1423118"/>
                  <a:pt x="279859" y="1422324"/>
                  <a:pt x="243281" y="1434517"/>
                </a:cubicBezTo>
                <a:lnTo>
                  <a:pt x="218114" y="1442906"/>
                </a:lnTo>
                <a:cubicBezTo>
                  <a:pt x="173373" y="1437313"/>
                  <a:pt x="128012" y="1435417"/>
                  <a:pt x="83890" y="1426128"/>
                </a:cubicBezTo>
                <a:cubicBezTo>
                  <a:pt x="50529" y="1419105"/>
                  <a:pt x="50472" y="1384596"/>
                  <a:pt x="41945" y="1359016"/>
                </a:cubicBezTo>
                <a:lnTo>
                  <a:pt x="16778" y="1283515"/>
                </a:lnTo>
                <a:cubicBezTo>
                  <a:pt x="13982" y="1275126"/>
                  <a:pt x="10534" y="1266927"/>
                  <a:pt x="8389" y="1258348"/>
                </a:cubicBezTo>
                <a:lnTo>
                  <a:pt x="0" y="1224792"/>
                </a:lnTo>
                <a:cubicBezTo>
                  <a:pt x="11185" y="1157680"/>
                  <a:pt x="19771" y="1090083"/>
                  <a:pt x="33556" y="1023457"/>
                </a:cubicBezTo>
                <a:cubicBezTo>
                  <a:pt x="36471" y="1009367"/>
                  <a:pt x="58969" y="962206"/>
                  <a:pt x="67112" y="947956"/>
                </a:cubicBezTo>
                <a:cubicBezTo>
                  <a:pt x="72114" y="939202"/>
                  <a:pt x="79381" y="931807"/>
                  <a:pt x="83890" y="922789"/>
                </a:cubicBezTo>
                <a:cubicBezTo>
                  <a:pt x="87845" y="914880"/>
                  <a:pt x="88324" y="905531"/>
                  <a:pt x="92279" y="897622"/>
                </a:cubicBezTo>
                <a:cubicBezTo>
                  <a:pt x="96788" y="888604"/>
                  <a:pt x="104055" y="881209"/>
                  <a:pt x="109057" y="872455"/>
                </a:cubicBezTo>
                <a:cubicBezTo>
                  <a:pt x="115262" y="861597"/>
                  <a:pt x="119401" y="849622"/>
                  <a:pt x="125835" y="838899"/>
                </a:cubicBezTo>
                <a:cubicBezTo>
                  <a:pt x="136210" y="821608"/>
                  <a:pt x="153014" y="807695"/>
                  <a:pt x="159391" y="788565"/>
                </a:cubicBezTo>
                <a:cubicBezTo>
                  <a:pt x="162187" y="780176"/>
                  <a:pt x="162256" y="770303"/>
                  <a:pt x="167780" y="763398"/>
                </a:cubicBezTo>
                <a:cubicBezTo>
                  <a:pt x="174078" y="755525"/>
                  <a:pt x="184558" y="752213"/>
                  <a:pt x="192947" y="746620"/>
                </a:cubicBezTo>
                <a:cubicBezTo>
                  <a:pt x="200334" y="724460"/>
                  <a:pt x="213258" y="678330"/>
                  <a:pt x="234892" y="671119"/>
                </a:cubicBezTo>
                <a:lnTo>
                  <a:pt x="260059" y="662730"/>
                </a:lnTo>
                <a:cubicBezTo>
                  <a:pt x="308142" y="590605"/>
                  <a:pt x="244117" y="675483"/>
                  <a:pt x="302004" y="629174"/>
                </a:cubicBezTo>
                <a:cubicBezTo>
                  <a:pt x="309877" y="622876"/>
                  <a:pt x="311653" y="611136"/>
                  <a:pt x="318782" y="604007"/>
                </a:cubicBezTo>
                <a:cubicBezTo>
                  <a:pt x="325911" y="596878"/>
                  <a:pt x="336203" y="593683"/>
                  <a:pt x="343948" y="587229"/>
                </a:cubicBezTo>
                <a:cubicBezTo>
                  <a:pt x="353062" y="579634"/>
                  <a:pt x="359750" y="569346"/>
                  <a:pt x="369115" y="562062"/>
                </a:cubicBezTo>
                <a:cubicBezTo>
                  <a:pt x="385032" y="549682"/>
                  <a:pt x="419449" y="528506"/>
                  <a:pt x="419449" y="528506"/>
                </a:cubicBezTo>
                <a:cubicBezTo>
                  <a:pt x="425042" y="520117"/>
                  <a:pt x="428639" y="509978"/>
                  <a:pt x="436227" y="503339"/>
                </a:cubicBezTo>
                <a:cubicBezTo>
                  <a:pt x="451402" y="490060"/>
                  <a:pt x="486561" y="469783"/>
                  <a:pt x="486561" y="469783"/>
                </a:cubicBezTo>
                <a:cubicBezTo>
                  <a:pt x="502893" y="420788"/>
                  <a:pt x="482172" y="465783"/>
                  <a:pt x="520117" y="427838"/>
                </a:cubicBezTo>
                <a:cubicBezTo>
                  <a:pt x="576044" y="371911"/>
                  <a:pt x="494950" y="430634"/>
                  <a:pt x="562062" y="385893"/>
                </a:cubicBezTo>
                <a:lnTo>
                  <a:pt x="595618" y="335559"/>
                </a:lnTo>
                <a:cubicBezTo>
                  <a:pt x="601211" y="327170"/>
                  <a:pt x="609208" y="319957"/>
                  <a:pt x="612396" y="310392"/>
                </a:cubicBezTo>
                <a:cubicBezTo>
                  <a:pt x="615192" y="302003"/>
                  <a:pt x="616491" y="292955"/>
                  <a:pt x="620785" y="285225"/>
                </a:cubicBezTo>
                <a:cubicBezTo>
                  <a:pt x="630578" y="267598"/>
                  <a:pt x="647964" y="254021"/>
                  <a:pt x="654341" y="234891"/>
                </a:cubicBezTo>
                <a:lnTo>
                  <a:pt x="671119" y="184558"/>
                </a:lnTo>
                <a:cubicBezTo>
                  <a:pt x="673915" y="176169"/>
                  <a:pt x="677363" y="167970"/>
                  <a:pt x="679508" y="159391"/>
                </a:cubicBezTo>
                <a:lnTo>
                  <a:pt x="687897" y="125835"/>
                </a:lnTo>
                <a:cubicBezTo>
                  <a:pt x="682304" y="92279"/>
                  <a:pt x="687997" y="54704"/>
                  <a:pt x="671119" y="25167"/>
                </a:cubicBezTo>
                <a:cubicBezTo>
                  <a:pt x="665626" y="15554"/>
                  <a:pt x="591070" y="2446"/>
                  <a:pt x="578840" y="0"/>
                </a:cubicBezTo>
                <a:cubicBezTo>
                  <a:pt x="522913" y="5593"/>
                  <a:pt x="466794" y="9508"/>
                  <a:pt x="411060" y="16778"/>
                </a:cubicBezTo>
                <a:cubicBezTo>
                  <a:pt x="382532" y="20499"/>
                  <a:pt x="386177" y="29219"/>
                  <a:pt x="360726" y="41945"/>
                </a:cubicBezTo>
                <a:cubicBezTo>
                  <a:pt x="352817" y="45900"/>
                  <a:pt x="343948" y="47538"/>
                  <a:pt x="335559" y="50334"/>
                </a:cubicBezTo>
                <a:cubicBezTo>
                  <a:pt x="327170" y="55927"/>
                  <a:pt x="319411" y="62603"/>
                  <a:pt x="310393" y="67112"/>
                </a:cubicBezTo>
                <a:cubicBezTo>
                  <a:pt x="271834" y="86392"/>
                  <a:pt x="295790" y="64937"/>
                  <a:pt x="276837" y="83890"/>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7518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D2A3F151-A29E-4E05-8AF7-7765B621A6AE}"/>
              </a:ext>
            </a:extLst>
          </p:cNvPr>
          <p:cNvSpPr/>
          <p:nvPr/>
        </p:nvSpPr>
        <p:spPr>
          <a:xfrm>
            <a:off x="2877424" y="2072081"/>
            <a:ext cx="687897" cy="1442906"/>
          </a:xfrm>
          <a:custGeom>
            <a:avLst/>
            <a:gdLst>
              <a:gd name="connsiteX0" fmla="*/ 385893 w 687897"/>
              <a:gd name="connsiteY0" fmla="*/ 1224792 h 1442906"/>
              <a:gd name="connsiteX1" fmla="*/ 377504 w 687897"/>
              <a:gd name="connsiteY1" fmla="*/ 1325460 h 1442906"/>
              <a:gd name="connsiteX2" fmla="*/ 318782 w 687897"/>
              <a:gd name="connsiteY2" fmla="*/ 1400961 h 1442906"/>
              <a:gd name="connsiteX3" fmla="*/ 243281 w 687897"/>
              <a:gd name="connsiteY3" fmla="*/ 1434517 h 1442906"/>
              <a:gd name="connsiteX4" fmla="*/ 218114 w 687897"/>
              <a:gd name="connsiteY4" fmla="*/ 1442906 h 1442906"/>
              <a:gd name="connsiteX5" fmla="*/ 83890 w 687897"/>
              <a:gd name="connsiteY5" fmla="*/ 1426128 h 1442906"/>
              <a:gd name="connsiteX6" fmla="*/ 41945 w 687897"/>
              <a:gd name="connsiteY6" fmla="*/ 1359016 h 1442906"/>
              <a:gd name="connsiteX7" fmla="*/ 16778 w 687897"/>
              <a:gd name="connsiteY7" fmla="*/ 1283515 h 1442906"/>
              <a:gd name="connsiteX8" fmla="*/ 8389 w 687897"/>
              <a:gd name="connsiteY8" fmla="*/ 1258348 h 1442906"/>
              <a:gd name="connsiteX9" fmla="*/ 0 w 687897"/>
              <a:gd name="connsiteY9" fmla="*/ 1224792 h 1442906"/>
              <a:gd name="connsiteX10" fmla="*/ 33556 w 687897"/>
              <a:gd name="connsiteY10" fmla="*/ 1023457 h 1442906"/>
              <a:gd name="connsiteX11" fmla="*/ 67112 w 687897"/>
              <a:gd name="connsiteY11" fmla="*/ 947956 h 1442906"/>
              <a:gd name="connsiteX12" fmla="*/ 83890 w 687897"/>
              <a:gd name="connsiteY12" fmla="*/ 922789 h 1442906"/>
              <a:gd name="connsiteX13" fmla="*/ 92279 w 687897"/>
              <a:gd name="connsiteY13" fmla="*/ 897622 h 1442906"/>
              <a:gd name="connsiteX14" fmla="*/ 109057 w 687897"/>
              <a:gd name="connsiteY14" fmla="*/ 872455 h 1442906"/>
              <a:gd name="connsiteX15" fmla="*/ 125835 w 687897"/>
              <a:gd name="connsiteY15" fmla="*/ 838899 h 1442906"/>
              <a:gd name="connsiteX16" fmla="*/ 159391 w 687897"/>
              <a:gd name="connsiteY16" fmla="*/ 788565 h 1442906"/>
              <a:gd name="connsiteX17" fmla="*/ 167780 w 687897"/>
              <a:gd name="connsiteY17" fmla="*/ 763398 h 1442906"/>
              <a:gd name="connsiteX18" fmla="*/ 192947 w 687897"/>
              <a:gd name="connsiteY18" fmla="*/ 746620 h 1442906"/>
              <a:gd name="connsiteX19" fmla="*/ 234892 w 687897"/>
              <a:gd name="connsiteY19" fmla="*/ 671119 h 1442906"/>
              <a:gd name="connsiteX20" fmla="*/ 260059 w 687897"/>
              <a:gd name="connsiteY20" fmla="*/ 662730 h 1442906"/>
              <a:gd name="connsiteX21" fmla="*/ 302004 w 687897"/>
              <a:gd name="connsiteY21" fmla="*/ 629174 h 1442906"/>
              <a:gd name="connsiteX22" fmla="*/ 318782 w 687897"/>
              <a:gd name="connsiteY22" fmla="*/ 604007 h 1442906"/>
              <a:gd name="connsiteX23" fmla="*/ 343948 w 687897"/>
              <a:gd name="connsiteY23" fmla="*/ 587229 h 1442906"/>
              <a:gd name="connsiteX24" fmla="*/ 369115 w 687897"/>
              <a:gd name="connsiteY24" fmla="*/ 562062 h 1442906"/>
              <a:gd name="connsiteX25" fmla="*/ 419449 w 687897"/>
              <a:gd name="connsiteY25" fmla="*/ 528506 h 1442906"/>
              <a:gd name="connsiteX26" fmla="*/ 436227 w 687897"/>
              <a:gd name="connsiteY26" fmla="*/ 503339 h 1442906"/>
              <a:gd name="connsiteX27" fmla="*/ 486561 w 687897"/>
              <a:gd name="connsiteY27" fmla="*/ 469783 h 1442906"/>
              <a:gd name="connsiteX28" fmla="*/ 520117 w 687897"/>
              <a:gd name="connsiteY28" fmla="*/ 427838 h 1442906"/>
              <a:gd name="connsiteX29" fmla="*/ 562062 w 687897"/>
              <a:gd name="connsiteY29" fmla="*/ 385893 h 1442906"/>
              <a:gd name="connsiteX30" fmla="*/ 595618 w 687897"/>
              <a:gd name="connsiteY30" fmla="*/ 335559 h 1442906"/>
              <a:gd name="connsiteX31" fmla="*/ 612396 w 687897"/>
              <a:gd name="connsiteY31" fmla="*/ 310392 h 1442906"/>
              <a:gd name="connsiteX32" fmla="*/ 620785 w 687897"/>
              <a:gd name="connsiteY32" fmla="*/ 285225 h 1442906"/>
              <a:gd name="connsiteX33" fmla="*/ 654341 w 687897"/>
              <a:gd name="connsiteY33" fmla="*/ 234891 h 1442906"/>
              <a:gd name="connsiteX34" fmla="*/ 671119 w 687897"/>
              <a:gd name="connsiteY34" fmla="*/ 184558 h 1442906"/>
              <a:gd name="connsiteX35" fmla="*/ 679508 w 687897"/>
              <a:gd name="connsiteY35" fmla="*/ 159391 h 1442906"/>
              <a:gd name="connsiteX36" fmla="*/ 687897 w 687897"/>
              <a:gd name="connsiteY36" fmla="*/ 125835 h 1442906"/>
              <a:gd name="connsiteX37" fmla="*/ 671119 w 687897"/>
              <a:gd name="connsiteY37" fmla="*/ 25167 h 1442906"/>
              <a:gd name="connsiteX38" fmla="*/ 578840 w 687897"/>
              <a:gd name="connsiteY38" fmla="*/ 0 h 1442906"/>
              <a:gd name="connsiteX39" fmla="*/ 411060 w 687897"/>
              <a:gd name="connsiteY39" fmla="*/ 16778 h 1442906"/>
              <a:gd name="connsiteX40" fmla="*/ 360726 w 687897"/>
              <a:gd name="connsiteY40" fmla="*/ 41945 h 1442906"/>
              <a:gd name="connsiteX41" fmla="*/ 335559 w 687897"/>
              <a:gd name="connsiteY41" fmla="*/ 50334 h 1442906"/>
              <a:gd name="connsiteX42" fmla="*/ 310393 w 687897"/>
              <a:gd name="connsiteY42" fmla="*/ 67112 h 1442906"/>
              <a:gd name="connsiteX43" fmla="*/ 276837 w 687897"/>
              <a:gd name="connsiteY43" fmla="*/ 83890 h 144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87897" h="1442906">
                <a:moveTo>
                  <a:pt x="385893" y="1224792"/>
                </a:moveTo>
                <a:cubicBezTo>
                  <a:pt x="383097" y="1258348"/>
                  <a:pt x="386516" y="1293016"/>
                  <a:pt x="377504" y="1325460"/>
                </a:cubicBezTo>
                <a:cubicBezTo>
                  <a:pt x="371870" y="1345742"/>
                  <a:pt x="337907" y="1385023"/>
                  <a:pt x="318782" y="1400961"/>
                </a:cubicBezTo>
                <a:cubicBezTo>
                  <a:pt x="292195" y="1423118"/>
                  <a:pt x="279859" y="1422324"/>
                  <a:pt x="243281" y="1434517"/>
                </a:cubicBezTo>
                <a:lnTo>
                  <a:pt x="218114" y="1442906"/>
                </a:lnTo>
                <a:cubicBezTo>
                  <a:pt x="173373" y="1437313"/>
                  <a:pt x="128012" y="1435417"/>
                  <a:pt x="83890" y="1426128"/>
                </a:cubicBezTo>
                <a:cubicBezTo>
                  <a:pt x="50529" y="1419105"/>
                  <a:pt x="50472" y="1384596"/>
                  <a:pt x="41945" y="1359016"/>
                </a:cubicBezTo>
                <a:lnTo>
                  <a:pt x="16778" y="1283515"/>
                </a:lnTo>
                <a:cubicBezTo>
                  <a:pt x="13982" y="1275126"/>
                  <a:pt x="10534" y="1266927"/>
                  <a:pt x="8389" y="1258348"/>
                </a:cubicBezTo>
                <a:lnTo>
                  <a:pt x="0" y="1224792"/>
                </a:lnTo>
                <a:cubicBezTo>
                  <a:pt x="11185" y="1157680"/>
                  <a:pt x="19771" y="1090083"/>
                  <a:pt x="33556" y="1023457"/>
                </a:cubicBezTo>
                <a:cubicBezTo>
                  <a:pt x="36471" y="1009367"/>
                  <a:pt x="58969" y="962206"/>
                  <a:pt x="67112" y="947956"/>
                </a:cubicBezTo>
                <a:cubicBezTo>
                  <a:pt x="72114" y="939202"/>
                  <a:pt x="79381" y="931807"/>
                  <a:pt x="83890" y="922789"/>
                </a:cubicBezTo>
                <a:cubicBezTo>
                  <a:pt x="87845" y="914880"/>
                  <a:pt x="88324" y="905531"/>
                  <a:pt x="92279" y="897622"/>
                </a:cubicBezTo>
                <a:cubicBezTo>
                  <a:pt x="96788" y="888604"/>
                  <a:pt x="104055" y="881209"/>
                  <a:pt x="109057" y="872455"/>
                </a:cubicBezTo>
                <a:cubicBezTo>
                  <a:pt x="115262" y="861597"/>
                  <a:pt x="119401" y="849622"/>
                  <a:pt x="125835" y="838899"/>
                </a:cubicBezTo>
                <a:cubicBezTo>
                  <a:pt x="136210" y="821608"/>
                  <a:pt x="153014" y="807695"/>
                  <a:pt x="159391" y="788565"/>
                </a:cubicBezTo>
                <a:cubicBezTo>
                  <a:pt x="162187" y="780176"/>
                  <a:pt x="162256" y="770303"/>
                  <a:pt x="167780" y="763398"/>
                </a:cubicBezTo>
                <a:cubicBezTo>
                  <a:pt x="174078" y="755525"/>
                  <a:pt x="184558" y="752213"/>
                  <a:pt x="192947" y="746620"/>
                </a:cubicBezTo>
                <a:cubicBezTo>
                  <a:pt x="200334" y="724460"/>
                  <a:pt x="213258" y="678330"/>
                  <a:pt x="234892" y="671119"/>
                </a:cubicBezTo>
                <a:lnTo>
                  <a:pt x="260059" y="662730"/>
                </a:lnTo>
                <a:cubicBezTo>
                  <a:pt x="308142" y="590605"/>
                  <a:pt x="244117" y="675483"/>
                  <a:pt x="302004" y="629174"/>
                </a:cubicBezTo>
                <a:cubicBezTo>
                  <a:pt x="309877" y="622876"/>
                  <a:pt x="311653" y="611136"/>
                  <a:pt x="318782" y="604007"/>
                </a:cubicBezTo>
                <a:cubicBezTo>
                  <a:pt x="325911" y="596878"/>
                  <a:pt x="336203" y="593683"/>
                  <a:pt x="343948" y="587229"/>
                </a:cubicBezTo>
                <a:cubicBezTo>
                  <a:pt x="353062" y="579634"/>
                  <a:pt x="359750" y="569346"/>
                  <a:pt x="369115" y="562062"/>
                </a:cubicBezTo>
                <a:cubicBezTo>
                  <a:pt x="385032" y="549682"/>
                  <a:pt x="419449" y="528506"/>
                  <a:pt x="419449" y="528506"/>
                </a:cubicBezTo>
                <a:cubicBezTo>
                  <a:pt x="425042" y="520117"/>
                  <a:pt x="428639" y="509978"/>
                  <a:pt x="436227" y="503339"/>
                </a:cubicBezTo>
                <a:cubicBezTo>
                  <a:pt x="451402" y="490060"/>
                  <a:pt x="486561" y="469783"/>
                  <a:pt x="486561" y="469783"/>
                </a:cubicBezTo>
                <a:cubicBezTo>
                  <a:pt x="502893" y="420788"/>
                  <a:pt x="482172" y="465783"/>
                  <a:pt x="520117" y="427838"/>
                </a:cubicBezTo>
                <a:cubicBezTo>
                  <a:pt x="576044" y="371911"/>
                  <a:pt x="494950" y="430634"/>
                  <a:pt x="562062" y="385893"/>
                </a:cubicBezTo>
                <a:lnTo>
                  <a:pt x="595618" y="335559"/>
                </a:lnTo>
                <a:cubicBezTo>
                  <a:pt x="601211" y="327170"/>
                  <a:pt x="609208" y="319957"/>
                  <a:pt x="612396" y="310392"/>
                </a:cubicBezTo>
                <a:cubicBezTo>
                  <a:pt x="615192" y="302003"/>
                  <a:pt x="616491" y="292955"/>
                  <a:pt x="620785" y="285225"/>
                </a:cubicBezTo>
                <a:cubicBezTo>
                  <a:pt x="630578" y="267598"/>
                  <a:pt x="647964" y="254021"/>
                  <a:pt x="654341" y="234891"/>
                </a:cubicBezTo>
                <a:lnTo>
                  <a:pt x="671119" y="184558"/>
                </a:lnTo>
                <a:cubicBezTo>
                  <a:pt x="673915" y="176169"/>
                  <a:pt x="677363" y="167970"/>
                  <a:pt x="679508" y="159391"/>
                </a:cubicBezTo>
                <a:lnTo>
                  <a:pt x="687897" y="125835"/>
                </a:lnTo>
                <a:cubicBezTo>
                  <a:pt x="682304" y="92279"/>
                  <a:pt x="687997" y="54704"/>
                  <a:pt x="671119" y="25167"/>
                </a:cubicBezTo>
                <a:cubicBezTo>
                  <a:pt x="665626" y="15554"/>
                  <a:pt x="591070" y="2446"/>
                  <a:pt x="578840" y="0"/>
                </a:cubicBezTo>
                <a:cubicBezTo>
                  <a:pt x="522913" y="5593"/>
                  <a:pt x="466794" y="9508"/>
                  <a:pt x="411060" y="16778"/>
                </a:cubicBezTo>
                <a:cubicBezTo>
                  <a:pt x="382532" y="20499"/>
                  <a:pt x="386177" y="29219"/>
                  <a:pt x="360726" y="41945"/>
                </a:cubicBezTo>
                <a:cubicBezTo>
                  <a:pt x="352817" y="45900"/>
                  <a:pt x="343948" y="47538"/>
                  <a:pt x="335559" y="50334"/>
                </a:cubicBezTo>
                <a:cubicBezTo>
                  <a:pt x="327170" y="55927"/>
                  <a:pt x="319411" y="62603"/>
                  <a:pt x="310393" y="67112"/>
                </a:cubicBezTo>
                <a:cubicBezTo>
                  <a:pt x="271834" y="86392"/>
                  <a:pt x="295790" y="64937"/>
                  <a:pt x="276837" y="8389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AFE94FA-C226-48DD-A4AA-FF6C67A6657C}"/>
              </a:ext>
            </a:extLst>
          </p:cNvPr>
          <p:cNvSpPr/>
          <p:nvPr/>
        </p:nvSpPr>
        <p:spPr>
          <a:xfrm>
            <a:off x="3045204" y="2392803"/>
            <a:ext cx="426148" cy="53443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CA8D76B-93D2-4DFF-B0DC-C2B2D4924EA6}"/>
              </a:ext>
            </a:extLst>
          </p:cNvPr>
          <p:cNvCxnSpPr>
            <a:cxnSpLocks/>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9464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D2A3F151-A29E-4E05-8AF7-7765B621A6AE}"/>
              </a:ext>
            </a:extLst>
          </p:cNvPr>
          <p:cNvSpPr/>
          <p:nvPr/>
        </p:nvSpPr>
        <p:spPr>
          <a:xfrm>
            <a:off x="2877424" y="2072081"/>
            <a:ext cx="687897" cy="1442906"/>
          </a:xfrm>
          <a:custGeom>
            <a:avLst/>
            <a:gdLst>
              <a:gd name="connsiteX0" fmla="*/ 385893 w 687897"/>
              <a:gd name="connsiteY0" fmla="*/ 1224792 h 1442906"/>
              <a:gd name="connsiteX1" fmla="*/ 377504 w 687897"/>
              <a:gd name="connsiteY1" fmla="*/ 1325460 h 1442906"/>
              <a:gd name="connsiteX2" fmla="*/ 318782 w 687897"/>
              <a:gd name="connsiteY2" fmla="*/ 1400961 h 1442906"/>
              <a:gd name="connsiteX3" fmla="*/ 243281 w 687897"/>
              <a:gd name="connsiteY3" fmla="*/ 1434517 h 1442906"/>
              <a:gd name="connsiteX4" fmla="*/ 218114 w 687897"/>
              <a:gd name="connsiteY4" fmla="*/ 1442906 h 1442906"/>
              <a:gd name="connsiteX5" fmla="*/ 83890 w 687897"/>
              <a:gd name="connsiteY5" fmla="*/ 1426128 h 1442906"/>
              <a:gd name="connsiteX6" fmla="*/ 41945 w 687897"/>
              <a:gd name="connsiteY6" fmla="*/ 1359016 h 1442906"/>
              <a:gd name="connsiteX7" fmla="*/ 16778 w 687897"/>
              <a:gd name="connsiteY7" fmla="*/ 1283515 h 1442906"/>
              <a:gd name="connsiteX8" fmla="*/ 8389 w 687897"/>
              <a:gd name="connsiteY8" fmla="*/ 1258348 h 1442906"/>
              <a:gd name="connsiteX9" fmla="*/ 0 w 687897"/>
              <a:gd name="connsiteY9" fmla="*/ 1224792 h 1442906"/>
              <a:gd name="connsiteX10" fmla="*/ 33556 w 687897"/>
              <a:gd name="connsiteY10" fmla="*/ 1023457 h 1442906"/>
              <a:gd name="connsiteX11" fmla="*/ 67112 w 687897"/>
              <a:gd name="connsiteY11" fmla="*/ 947956 h 1442906"/>
              <a:gd name="connsiteX12" fmla="*/ 83890 w 687897"/>
              <a:gd name="connsiteY12" fmla="*/ 922789 h 1442906"/>
              <a:gd name="connsiteX13" fmla="*/ 92279 w 687897"/>
              <a:gd name="connsiteY13" fmla="*/ 897622 h 1442906"/>
              <a:gd name="connsiteX14" fmla="*/ 109057 w 687897"/>
              <a:gd name="connsiteY14" fmla="*/ 872455 h 1442906"/>
              <a:gd name="connsiteX15" fmla="*/ 125835 w 687897"/>
              <a:gd name="connsiteY15" fmla="*/ 838899 h 1442906"/>
              <a:gd name="connsiteX16" fmla="*/ 159391 w 687897"/>
              <a:gd name="connsiteY16" fmla="*/ 788565 h 1442906"/>
              <a:gd name="connsiteX17" fmla="*/ 167780 w 687897"/>
              <a:gd name="connsiteY17" fmla="*/ 763398 h 1442906"/>
              <a:gd name="connsiteX18" fmla="*/ 192947 w 687897"/>
              <a:gd name="connsiteY18" fmla="*/ 746620 h 1442906"/>
              <a:gd name="connsiteX19" fmla="*/ 234892 w 687897"/>
              <a:gd name="connsiteY19" fmla="*/ 671119 h 1442906"/>
              <a:gd name="connsiteX20" fmla="*/ 260059 w 687897"/>
              <a:gd name="connsiteY20" fmla="*/ 662730 h 1442906"/>
              <a:gd name="connsiteX21" fmla="*/ 302004 w 687897"/>
              <a:gd name="connsiteY21" fmla="*/ 629174 h 1442906"/>
              <a:gd name="connsiteX22" fmla="*/ 318782 w 687897"/>
              <a:gd name="connsiteY22" fmla="*/ 604007 h 1442906"/>
              <a:gd name="connsiteX23" fmla="*/ 343948 w 687897"/>
              <a:gd name="connsiteY23" fmla="*/ 587229 h 1442906"/>
              <a:gd name="connsiteX24" fmla="*/ 369115 w 687897"/>
              <a:gd name="connsiteY24" fmla="*/ 562062 h 1442906"/>
              <a:gd name="connsiteX25" fmla="*/ 419449 w 687897"/>
              <a:gd name="connsiteY25" fmla="*/ 528506 h 1442906"/>
              <a:gd name="connsiteX26" fmla="*/ 436227 w 687897"/>
              <a:gd name="connsiteY26" fmla="*/ 503339 h 1442906"/>
              <a:gd name="connsiteX27" fmla="*/ 486561 w 687897"/>
              <a:gd name="connsiteY27" fmla="*/ 469783 h 1442906"/>
              <a:gd name="connsiteX28" fmla="*/ 520117 w 687897"/>
              <a:gd name="connsiteY28" fmla="*/ 427838 h 1442906"/>
              <a:gd name="connsiteX29" fmla="*/ 562062 w 687897"/>
              <a:gd name="connsiteY29" fmla="*/ 385893 h 1442906"/>
              <a:gd name="connsiteX30" fmla="*/ 595618 w 687897"/>
              <a:gd name="connsiteY30" fmla="*/ 335559 h 1442906"/>
              <a:gd name="connsiteX31" fmla="*/ 612396 w 687897"/>
              <a:gd name="connsiteY31" fmla="*/ 310392 h 1442906"/>
              <a:gd name="connsiteX32" fmla="*/ 620785 w 687897"/>
              <a:gd name="connsiteY32" fmla="*/ 285225 h 1442906"/>
              <a:gd name="connsiteX33" fmla="*/ 654341 w 687897"/>
              <a:gd name="connsiteY33" fmla="*/ 234891 h 1442906"/>
              <a:gd name="connsiteX34" fmla="*/ 671119 w 687897"/>
              <a:gd name="connsiteY34" fmla="*/ 184558 h 1442906"/>
              <a:gd name="connsiteX35" fmla="*/ 679508 w 687897"/>
              <a:gd name="connsiteY35" fmla="*/ 159391 h 1442906"/>
              <a:gd name="connsiteX36" fmla="*/ 687897 w 687897"/>
              <a:gd name="connsiteY36" fmla="*/ 125835 h 1442906"/>
              <a:gd name="connsiteX37" fmla="*/ 671119 w 687897"/>
              <a:gd name="connsiteY37" fmla="*/ 25167 h 1442906"/>
              <a:gd name="connsiteX38" fmla="*/ 578840 w 687897"/>
              <a:gd name="connsiteY38" fmla="*/ 0 h 1442906"/>
              <a:gd name="connsiteX39" fmla="*/ 411060 w 687897"/>
              <a:gd name="connsiteY39" fmla="*/ 16778 h 1442906"/>
              <a:gd name="connsiteX40" fmla="*/ 360726 w 687897"/>
              <a:gd name="connsiteY40" fmla="*/ 41945 h 1442906"/>
              <a:gd name="connsiteX41" fmla="*/ 335559 w 687897"/>
              <a:gd name="connsiteY41" fmla="*/ 50334 h 1442906"/>
              <a:gd name="connsiteX42" fmla="*/ 310393 w 687897"/>
              <a:gd name="connsiteY42" fmla="*/ 67112 h 1442906"/>
              <a:gd name="connsiteX43" fmla="*/ 276837 w 687897"/>
              <a:gd name="connsiteY43" fmla="*/ 83890 h 144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87897" h="1442906">
                <a:moveTo>
                  <a:pt x="385893" y="1224792"/>
                </a:moveTo>
                <a:cubicBezTo>
                  <a:pt x="383097" y="1258348"/>
                  <a:pt x="386516" y="1293016"/>
                  <a:pt x="377504" y="1325460"/>
                </a:cubicBezTo>
                <a:cubicBezTo>
                  <a:pt x="371870" y="1345742"/>
                  <a:pt x="337907" y="1385023"/>
                  <a:pt x="318782" y="1400961"/>
                </a:cubicBezTo>
                <a:cubicBezTo>
                  <a:pt x="292195" y="1423118"/>
                  <a:pt x="279859" y="1422324"/>
                  <a:pt x="243281" y="1434517"/>
                </a:cubicBezTo>
                <a:lnTo>
                  <a:pt x="218114" y="1442906"/>
                </a:lnTo>
                <a:cubicBezTo>
                  <a:pt x="173373" y="1437313"/>
                  <a:pt x="128012" y="1435417"/>
                  <a:pt x="83890" y="1426128"/>
                </a:cubicBezTo>
                <a:cubicBezTo>
                  <a:pt x="50529" y="1419105"/>
                  <a:pt x="50472" y="1384596"/>
                  <a:pt x="41945" y="1359016"/>
                </a:cubicBezTo>
                <a:lnTo>
                  <a:pt x="16778" y="1283515"/>
                </a:lnTo>
                <a:cubicBezTo>
                  <a:pt x="13982" y="1275126"/>
                  <a:pt x="10534" y="1266927"/>
                  <a:pt x="8389" y="1258348"/>
                </a:cubicBezTo>
                <a:lnTo>
                  <a:pt x="0" y="1224792"/>
                </a:lnTo>
                <a:cubicBezTo>
                  <a:pt x="11185" y="1157680"/>
                  <a:pt x="19771" y="1090083"/>
                  <a:pt x="33556" y="1023457"/>
                </a:cubicBezTo>
                <a:cubicBezTo>
                  <a:pt x="36471" y="1009367"/>
                  <a:pt x="58969" y="962206"/>
                  <a:pt x="67112" y="947956"/>
                </a:cubicBezTo>
                <a:cubicBezTo>
                  <a:pt x="72114" y="939202"/>
                  <a:pt x="79381" y="931807"/>
                  <a:pt x="83890" y="922789"/>
                </a:cubicBezTo>
                <a:cubicBezTo>
                  <a:pt x="87845" y="914880"/>
                  <a:pt x="88324" y="905531"/>
                  <a:pt x="92279" y="897622"/>
                </a:cubicBezTo>
                <a:cubicBezTo>
                  <a:pt x="96788" y="888604"/>
                  <a:pt x="104055" y="881209"/>
                  <a:pt x="109057" y="872455"/>
                </a:cubicBezTo>
                <a:cubicBezTo>
                  <a:pt x="115262" y="861597"/>
                  <a:pt x="119401" y="849622"/>
                  <a:pt x="125835" y="838899"/>
                </a:cubicBezTo>
                <a:cubicBezTo>
                  <a:pt x="136210" y="821608"/>
                  <a:pt x="153014" y="807695"/>
                  <a:pt x="159391" y="788565"/>
                </a:cubicBezTo>
                <a:cubicBezTo>
                  <a:pt x="162187" y="780176"/>
                  <a:pt x="162256" y="770303"/>
                  <a:pt x="167780" y="763398"/>
                </a:cubicBezTo>
                <a:cubicBezTo>
                  <a:pt x="174078" y="755525"/>
                  <a:pt x="184558" y="752213"/>
                  <a:pt x="192947" y="746620"/>
                </a:cubicBezTo>
                <a:cubicBezTo>
                  <a:pt x="200334" y="724460"/>
                  <a:pt x="213258" y="678330"/>
                  <a:pt x="234892" y="671119"/>
                </a:cubicBezTo>
                <a:lnTo>
                  <a:pt x="260059" y="662730"/>
                </a:lnTo>
                <a:cubicBezTo>
                  <a:pt x="308142" y="590605"/>
                  <a:pt x="244117" y="675483"/>
                  <a:pt x="302004" y="629174"/>
                </a:cubicBezTo>
                <a:cubicBezTo>
                  <a:pt x="309877" y="622876"/>
                  <a:pt x="311653" y="611136"/>
                  <a:pt x="318782" y="604007"/>
                </a:cubicBezTo>
                <a:cubicBezTo>
                  <a:pt x="325911" y="596878"/>
                  <a:pt x="336203" y="593683"/>
                  <a:pt x="343948" y="587229"/>
                </a:cubicBezTo>
                <a:cubicBezTo>
                  <a:pt x="353062" y="579634"/>
                  <a:pt x="359750" y="569346"/>
                  <a:pt x="369115" y="562062"/>
                </a:cubicBezTo>
                <a:cubicBezTo>
                  <a:pt x="385032" y="549682"/>
                  <a:pt x="419449" y="528506"/>
                  <a:pt x="419449" y="528506"/>
                </a:cubicBezTo>
                <a:cubicBezTo>
                  <a:pt x="425042" y="520117"/>
                  <a:pt x="428639" y="509978"/>
                  <a:pt x="436227" y="503339"/>
                </a:cubicBezTo>
                <a:cubicBezTo>
                  <a:pt x="451402" y="490060"/>
                  <a:pt x="486561" y="469783"/>
                  <a:pt x="486561" y="469783"/>
                </a:cubicBezTo>
                <a:cubicBezTo>
                  <a:pt x="502893" y="420788"/>
                  <a:pt x="482172" y="465783"/>
                  <a:pt x="520117" y="427838"/>
                </a:cubicBezTo>
                <a:cubicBezTo>
                  <a:pt x="576044" y="371911"/>
                  <a:pt x="494950" y="430634"/>
                  <a:pt x="562062" y="385893"/>
                </a:cubicBezTo>
                <a:lnTo>
                  <a:pt x="595618" y="335559"/>
                </a:lnTo>
                <a:cubicBezTo>
                  <a:pt x="601211" y="327170"/>
                  <a:pt x="609208" y="319957"/>
                  <a:pt x="612396" y="310392"/>
                </a:cubicBezTo>
                <a:cubicBezTo>
                  <a:pt x="615192" y="302003"/>
                  <a:pt x="616491" y="292955"/>
                  <a:pt x="620785" y="285225"/>
                </a:cubicBezTo>
                <a:cubicBezTo>
                  <a:pt x="630578" y="267598"/>
                  <a:pt x="647964" y="254021"/>
                  <a:pt x="654341" y="234891"/>
                </a:cubicBezTo>
                <a:lnTo>
                  <a:pt x="671119" y="184558"/>
                </a:lnTo>
                <a:cubicBezTo>
                  <a:pt x="673915" y="176169"/>
                  <a:pt x="677363" y="167970"/>
                  <a:pt x="679508" y="159391"/>
                </a:cubicBezTo>
                <a:lnTo>
                  <a:pt x="687897" y="125835"/>
                </a:lnTo>
                <a:cubicBezTo>
                  <a:pt x="682304" y="92279"/>
                  <a:pt x="687997" y="54704"/>
                  <a:pt x="671119" y="25167"/>
                </a:cubicBezTo>
                <a:cubicBezTo>
                  <a:pt x="665626" y="15554"/>
                  <a:pt x="591070" y="2446"/>
                  <a:pt x="578840" y="0"/>
                </a:cubicBezTo>
                <a:cubicBezTo>
                  <a:pt x="522913" y="5593"/>
                  <a:pt x="466794" y="9508"/>
                  <a:pt x="411060" y="16778"/>
                </a:cubicBezTo>
                <a:cubicBezTo>
                  <a:pt x="382532" y="20499"/>
                  <a:pt x="386177" y="29219"/>
                  <a:pt x="360726" y="41945"/>
                </a:cubicBezTo>
                <a:cubicBezTo>
                  <a:pt x="352817" y="45900"/>
                  <a:pt x="343948" y="47538"/>
                  <a:pt x="335559" y="50334"/>
                </a:cubicBezTo>
                <a:cubicBezTo>
                  <a:pt x="327170" y="55927"/>
                  <a:pt x="319411" y="62603"/>
                  <a:pt x="310393" y="67112"/>
                </a:cubicBezTo>
                <a:cubicBezTo>
                  <a:pt x="271834" y="86392"/>
                  <a:pt x="295790" y="64937"/>
                  <a:pt x="276837" y="8389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AFE94FA-C226-48DD-A4AA-FF6C67A6657C}"/>
              </a:ext>
            </a:extLst>
          </p:cNvPr>
          <p:cNvSpPr/>
          <p:nvPr/>
        </p:nvSpPr>
        <p:spPr>
          <a:xfrm>
            <a:off x="3045204" y="2392803"/>
            <a:ext cx="426148" cy="53443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037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a:t>
            </a:r>
          </a:p>
        </p:txBody>
      </p:sp>
      <p:sp>
        <p:nvSpPr>
          <p:cNvPr id="4" name="Oval 3">
            <a:extLst>
              <a:ext uri="{FF2B5EF4-FFF2-40B4-BE49-F238E27FC236}">
                <a16:creationId xmlns:a16="http://schemas.microsoft.com/office/drawing/2014/main" id="{D9C1CEFB-263B-4553-925A-C00215F67625}"/>
              </a:ext>
            </a:extLst>
          </p:cNvPr>
          <p:cNvSpPr/>
          <p:nvPr/>
        </p:nvSpPr>
        <p:spPr>
          <a:xfrm>
            <a:off x="1965388" y="342872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321463" y="3937377"/>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020304" y="4326480"/>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FC4721B-6586-400C-8E93-5B7C0F1323D1}"/>
              </a:ext>
            </a:extLst>
          </p:cNvPr>
          <p:cNvCxnSpPr>
            <a:stCxn id="5" idx="3"/>
            <a:endCxn id="4" idx="0"/>
          </p:cNvCxnSpPr>
          <p:nvPr/>
        </p:nvCxnSpPr>
        <p:spPr>
          <a:xfrm flipH="1">
            <a:off x="2266547" y="3298509"/>
            <a:ext cx="1017062" cy="13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8839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a:t>
            </a:r>
          </a:p>
        </p:txBody>
      </p:sp>
      <p:sp>
        <p:nvSpPr>
          <p:cNvPr id="4" name="Oval 3">
            <a:extLst>
              <a:ext uri="{FF2B5EF4-FFF2-40B4-BE49-F238E27FC236}">
                <a16:creationId xmlns:a16="http://schemas.microsoft.com/office/drawing/2014/main" id="{D9C1CEFB-263B-4553-925A-C00215F67625}"/>
              </a:ext>
            </a:extLst>
          </p:cNvPr>
          <p:cNvSpPr/>
          <p:nvPr/>
        </p:nvSpPr>
        <p:spPr>
          <a:xfrm>
            <a:off x="1965388" y="3428727"/>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321463" y="3937377"/>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020304" y="4326480"/>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rightChild.left</a:t>
            </a:r>
            <a:r>
              <a:rPr lang="en-US" dirty="0"/>
              <a:t> = root</a:t>
            </a:r>
          </a:p>
          <a:p>
            <a:r>
              <a:rPr lang="en-US" dirty="0" err="1"/>
              <a:t>root.right</a:t>
            </a:r>
            <a:r>
              <a:rPr lang="en-US" dirty="0"/>
              <a:t> = null</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FC4721B-6586-400C-8E93-5B7C0F1323D1}"/>
              </a:ext>
            </a:extLst>
          </p:cNvPr>
          <p:cNvCxnSpPr>
            <a:stCxn id="5" idx="3"/>
            <a:endCxn id="4" idx="0"/>
          </p:cNvCxnSpPr>
          <p:nvPr/>
        </p:nvCxnSpPr>
        <p:spPr>
          <a:xfrm flipH="1">
            <a:off x="2266547" y="3298509"/>
            <a:ext cx="1017062" cy="130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777CB425-F53F-4B71-8700-99A036E2EBB1}"/>
              </a:ext>
            </a:extLst>
          </p:cNvPr>
          <p:cNvSpPr/>
          <p:nvPr/>
        </p:nvSpPr>
        <p:spPr>
          <a:xfrm>
            <a:off x="2208213" y="3558946"/>
            <a:ext cx="1054120" cy="12647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a:extLst>
              <a:ext uri="{FF2B5EF4-FFF2-40B4-BE49-F238E27FC236}">
                <a16:creationId xmlns:a16="http://schemas.microsoft.com/office/drawing/2014/main" id="{D47EF411-AB16-482A-A75D-33E6F11F84D6}"/>
              </a:ext>
            </a:extLst>
          </p:cNvPr>
          <p:cNvSpPr txBox="1"/>
          <p:nvPr/>
        </p:nvSpPr>
        <p:spPr>
          <a:xfrm>
            <a:off x="136968" y="2604680"/>
            <a:ext cx="2801344" cy="369332"/>
          </a:xfrm>
          <a:prstGeom prst="rect">
            <a:avLst/>
          </a:prstGeom>
          <a:noFill/>
        </p:spPr>
        <p:txBody>
          <a:bodyPr wrap="none" rtlCol="0">
            <a:spAutoFit/>
          </a:bodyPr>
          <a:lstStyle/>
          <a:p>
            <a:r>
              <a:rPr lang="en-US" dirty="0"/>
              <a:t>We need to preserve this</a:t>
            </a:r>
          </a:p>
        </p:txBody>
      </p:sp>
    </p:spTree>
    <p:extLst>
      <p:ext uri="{BB962C8B-B14F-4D97-AF65-F5344CB8AC3E}">
        <p14:creationId xmlns:p14="http://schemas.microsoft.com/office/powerpoint/2010/main" val="25397716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5" idx="0"/>
          </p:cNvCxnSpPr>
          <p:nvPr/>
        </p:nvCxnSpPr>
        <p:spPr>
          <a:xfrm>
            <a:off x="3120214" y="2529422"/>
            <a:ext cx="376347"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709719" y="3298509"/>
            <a:ext cx="573890" cy="40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646331"/>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47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p:nvPr>
        </p:nvSpPr>
        <p:spPr/>
        <p:txBody>
          <a:bodyPr/>
          <a:lstStyle/>
          <a:p>
            <a:r>
              <a:rPr lang="en-US" dirty="0"/>
              <a:t>Problems with BST’s</a:t>
            </a:r>
          </a:p>
        </p:txBody>
      </p:sp>
      <p:sp>
        <p:nvSpPr>
          <p:cNvPr id="5" name="Content Placeholder 4">
            <a:extLst>
              <a:ext uri="{FF2B5EF4-FFF2-40B4-BE49-F238E27FC236}">
                <a16:creationId xmlns:a16="http://schemas.microsoft.com/office/drawing/2014/main" id="{F5DB24B4-E95C-4C20-97BC-96E7A4C5182B}"/>
              </a:ext>
            </a:extLst>
          </p:cNvPr>
          <p:cNvSpPr>
            <a:spLocks noGrp="1"/>
          </p:cNvSpPr>
          <p:nvPr>
            <p:ph idx="1"/>
          </p:nvPr>
        </p:nvSpPr>
        <p:spPr/>
        <p:txBody>
          <a:bodyPr/>
          <a:lstStyle/>
          <a:p>
            <a:r>
              <a:rPr lang="en-US" dirty="0"/>
              <a:t>Binary Search Tree’s try to achieve O(</a:t>
            </a:r>
            <a:r>
              <a:rPr lang="en-US" dirty="0" err="1"/>
              <a:t>logn</a:t>
            </a:r>
            <a:r>
              <a:rPr lang="en-US" dirty="0"/>
              <a:t>) complexity for operations.</a:t>
            </a:r>
          </a:p>
          <a:p>
            <a:pPr lvl="1"/>
            <a:r>
              <a:rPr lang="en-US" dirty="0"/>
              <a:t>However, worst case complexity gives us O(n).  We may have a BST that looks very uneven.</a:t>
            </a:r>
          </a:p>
        </p:txBody>
      </p:sp>
    </p:spTree>
    <p:extLst>
      <p:ext uri="{BB962C8B-B14F-4D97-AF65-F5344CB8AC3E}">
        <p14:creationId xmlns:p14="http://schemas.microsoft.com/office/powerpoint/2010/main" val="9342415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23" idx="0"/>
          </p:cNvCxnSpPr>
          <p:nvPr/>
        </p:nvCxnSpPr>
        <p:spPr>
          <a:xfrm flipH="1">
            <a:off x="2709719" y="2529422"/>
            <a:ext cx="410495" cy="11760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709719" y="3298509"/>
            <a:ext cx="573890" cy="40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923330"/>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root.right</a:t>
            </a:r>
            <a:r>
              <a:rPr lang="en-US" dirty="0"/>
              <a:t> = </a:t>
            </a:r>
            <a:r>
              <a:rPr lang="en-US" dirty="0" err="1"/>
              <a:t>rightChild.left</a:t>
            </a:r>
            <a:endParaRPr lang="en-US" dirty="0"/>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9092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23" idx="0"/>
          </p:cNvCxnSpPr>
          <p:nvPr/>
        </p:nvCxnSpPr>
        <p:spPr>
          <a:xfrm flipH="1">
            <a:off x="2709719" y="2529422"/>
            <a:ext cx="410495" cy="11760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709719" y="3298509"/>
            <a:ext cx="573890" cy="40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923330"/>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root.right</a:t>
            </a:r>
            <a:r>
              <a:rPr lang="en-US" dirty="0"/>
              <a:t> = </a:t>
            </a:r>
            <a:r>
              <a:rPr lang="en-US" dirty="0" err="1"/>
              <a:t>rightChild.left</a:t>
            </a:r>
            <a:endParaRPr lang="en-US" dirty="0"/>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179704-89D1-48F5-A2BA-A87814E16B69}"/>
              </a:ext>
            </a:extLst>
          </p:cNvPr>
          <p:cNvSpPr txBox="1"/>
          <p:nvPr/>
        </p:nvSpPr>
        <p:spPr>
          <a:xfrm>
            <a:off x="5402510" y="3078760"/>
            <a:ext cx="5259453" cy="369332"/>
          </a:xfrm>
          <a:prstGeom prst="rect">
            <a:avLst/>
          </a:prstGeom>
          <a:noFill/>
        </p:spPr>
        <p:txBody>
          <a:bodyPr wrap="none" rtlCol="0">
            <a:spAutoFit/>
          </a:bodyPr>
          <a:lstStyle/>
          <a:p>
            <a:r>
              <a:rPr lang="en-US" dirty="0"/>
              <a:t>Now both are pointing to subtree b, preserving it.</a:t>
            </a:r>
          </a:p>
        </p:txBody>
      </p:sp>
    </p:spTree>
    <p:extLst>
      <p:ext uri="{BB962C8B-B14F-4D97-AF65-F5344CB8AC3E}">
        <p14:creationId xmlns:p14="http://schemas.microsoft.com/office/powerpoint/2010/main" val="29678552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23" idx="0"/>
          </p:cNvCxnSpPr>
          <p:nvPr/>
        </p:nvCxnSpPr>
        <p:spPr>
          <a:xfrm flipH="1">
            <a:off x="2709719" y="2529422"/>
            <a:ext cx="410495" cy="11760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709719" y="3298509"/>
            <a:ext cx="573890" cy="4069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923330"/>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root.right</a:t>
            </a:r>
            <a:r>
              <a:rPr lang="en-US" dirty="0"/>
              <a:t> = </a:t>
            </a:r>
            <a:r>
              <a:rPr lang="en-US" dirty="0" err="1"/>
              <a:t>rightChild.left</a:t>
            </a:r>
            <a:endParaRPr lang="en-US" dirty="0"/>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8763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06104" y="20207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23" idx="0"/>
          </p:cNvCxnSpPr>
          <p:nvPr/>
        </p:nvCxnSpPr>
        <p:spPr>
          <a:xfrm flipH="1">
            <a:off x="2709719" y="2529422"/>
            <a:ext cx="410495" cy="11760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62179" y="2529422"/>
            <a:ext cx="732132" cy="389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61020" y="29185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408560" y="370549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973604" y="165157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root.right</a:t>
            </a:r>
            <a:r>
              <a:rPr lang="en-US" dirty="0"/>
              <a:t> = </a:t>
            </a:r>
            <a:r>
              <a:rPr lang="en-US" dirty="0" err="1"/>
              <a:t>rightChild.left</a:t>
            </a:r>
            <a:endParaRPr lang="en-US" dirty="0"/>
          </a:p>
          <a:p>
            <a:r>
              <a:rPr lang="en-US" dirty="0" err="1"/>
              <a:t>rightChild.left</a:t>
            </a:r>
            <a:r>
              <a:rPr lang="en-US" dirty="0"/>
              <a:t> = root</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0E00654F-0E69-440B-AC9B-8B52885BFA35}"/>
              </a:ext>
            </a:extLst>
          </p:cNvPr>
          <p:cNvSpPr/>
          <p:nvPr/>
        </p:nvSpPr>
        <p:spPr>
          <a:xfrm>
            <a:off x="2902591" y="1778466"/>
            <a:ext cx="541812" cy="1627464"/>
          </a:xfrm>
          <a:custGeom>
            <a:avLst/>
            <a:gdLst>
              <a:gd name="connsiteX0" fmla="*/ 411060 w 541812"/>
              <a:gd name="connsiteY0" fmla="*/ 1551963 h 1627464"/>
              <a:gd name="connsiteX1" fmla="*/ 369115 w 541812"/>
              <a:gd name="connsiteY1" fmla="*/ 1577130 h 1627464"/>
              <a:gd name="connsiteX2" fmla="*/ 318781 w 541812"/>
              <a:gd name="connsiteY2" fmla="*/ 1610686 h 1627464"/>
              <a:gd name="connsiteX3" fmla="*/ 268448 w 541812"/>
              <a:gd name="connsiteY3" fmla="*/ 1627464 h 1627464"/>
              <a:gd name="connsiteX4" fmla="*/ 218114 w 541812"/>
              <a:gd name="connsiteY4" fmla="*/ 1610686 h 1627464"/>
              <a:gd name="connsiteX5" fmla="*/ 176169 w 541812"/>
              <a:gd name="connsiteY5" fmla="*/ 1568741 h 1627464"/>
              <a:gd name="connsiteX6" fmla="*/ 167780 w 541812"/>
              <a:gd name="connsiteY6" fmla="*/ 1543574 h 1627464"/>
              <a:gd name="connsiteX7" fmla="*/ 151002 w 541812"/>
              <a:gd name="connsiteY7" fmla="*/ 1518407 h 1627464"/>
              <a:gd name="connsiteX8" fmla="*/ 125835 w 541812"/>
              <a:gd name="connsiteY8" fmla="*/ 1442906 h 1627464"/>
              <a:gd name="connsiteX9" fmla="*/ 117446 w 541812"/>
              <a:gd name="connsiteY9" fmla="*/ 1417740 h 1627464"/>
              <a:gd name="connsiteX10" fmla="*/ 134224 w 541812"/>
              <a:gd name="connsiteY10" fmla="*/ 1283516 h 1627464"/>
              <a:gd name="connsiteX11" fmla="*/ 142613 w 541812"/>
              <a:gd name="connsiteY11" fmla="*/ 1258349 h 1627464"/>
              <a:gd name="connsiteX12" fmla="*/ 176169 w 541812"/>
              <a:gd name="connsiteY12" fmla="*/ 1208015 h 1627464"/>
              <a:gd name="connsiteX13" fmla="*/ 192947 w 541812"/>
              <a:gd name="connsiteY13" fmla="*/ 1182848 h 1627464"/>
              <a:gd name="connsiteX14" fmla="*/ 218114 w 541812"/>
              <a:gd name="connsiteY14" fmla="*/ 1132514 h 1627464"/>
              <a:gd name="connsiteX15" fmla="*/ 243281 w 541812"/>
              <a:gd name="connsiteY15" fmla="*/ 1115736 h 1627464"/>
              <a:gd name="connsiteX16" fmla="*/ 268448 w 541812"/>
              <a:gd name="connsiteY16" fmla="*/ 1065402 h 1627464"/>
              <a:gd name="connsiteX17" fmla="*/ 293615 w 541812"/>
              <a:gd name="connsiteY17" fmla="*/ 1015068 h 1627464"/>
              <a:gd name="connsiteX18" fmla="*/ 318781 w 541812"/>
              <a:gd name="connsiteY18" fmla="*/ 998290 h 1627464"/>
              <a:gd name="connsiteX19" fmla="*/ 343948 w 541812"/>
              <a:gd name="connsiteY19" fmla="*/ 906011 h 1627464"/>
              <a:gd name="connsiteX20" fmla="*/ 352337 w 541812"/>
              <a:gd name="connsiteY20" fmla="*/ 880844 h 1627464"/>
              <a:gd name="connsiteX21" fmla="*/ 385893 w 541812"/>
              <a:gd name="connsiteY21" fmla="*/ 830510 h 1627464"/>
              <a:gd name="connsiteX22" fmla="*/ 394282 w 541812"/>
              <a:gd name="connsiteY22" fmla="*/ 805343 h 1627464"/>
              <a:gd name="connsiteX23" fmla="*/ 411060 w 541812"/>
              <a:gd name="connsiteY23" fmla="*/ 780176 h 1627464"/>
              <a:gd name="connsiteX24" fmla="*/ 427838 w 541812"/>
              <a:gd name="connsiteY24" fmla="*/ 729842 h 1627464"/>
              <a:gd name="connsiteX25" fmla="*/ 444616 w 541812"/>
              <a:gd name="connsiteY25" fmla="*/ 671119 h 1627464"/>
              <a:gd name="connsiteX26" fmla="*/ 453005 w 541812"/>
              <a:gd name="connsiteY26" fmla="*/ 645952 h 1627464"/>
              <a:gd name="connsiteX27" fmla="*/ 469783 w 541812"/>
              <a:gd name="connsiteY27" fmla="*/ 562062 h 1627464"/>
              <a:gd name="connsiteX28" fmla="*/ 486561 w 541812"/>
              <a:gd name="connsiteY28" fmla="*/ 503340 h 1627464"/>
              <a:gd name="connsiteX29" fmla="*/ 494950 w 541812"/>
              <a:gd name="connsiteY29" fmla="*/ 444617 h 1627464"/>
              <a:gd name="connsiteX30" fmla="*/ 503339 w 541812"/>
              <a:gd name="connsiteY30" fmla="*/ 419450 h 1627464"/>
              <a:gd name="connsiteX31" fmla="*/ 528506 w 541812"/>
              <a:gd name="connsiteY31" fmla="*/ 402672 h 1627464"/>
              <a:gd name="connsiteX32" fmla="*/ 520117 w 541812"/>
              <a:gd name="connsiteY32" fmla="*/ 192947 h 1627464"/>
              <a:gd name="connsiteX33" fmla="*/ 486561 w 541812"/>
              <a:gd name="connsiteY33" fmla="*/ 117446 h 1627464"/>
              <a:gd name="connsiteX34" fmla="*/ 436227 w 541812"/>
              <a:gd name="connsiteY34" fmla="*/ 83890 h 1627464"/>
              <a:gd name="connsiteX35" fmla="*/ 360726 w 541812"/>
              <a:gd name="connsiteY35" fmla="*/ 25167 h 1627464"/>
              <a:gd name="connsiteX36" fmla="*/ 335559 w 541812"/>
              <a:gd name="connsiteY36" fmla="*/ 8389 h 1627464"/>
              <a:gd name="connsiteX37" fmla="*/ 302003 w 541812"/>
              <a:gd name="connsiteY37" fmla="*/ 0 h 1627464"/>
              <a:gd name="connsiteX38" fmla="*/ 234892 w 541812"/>
              <a:gd name="connsiteY38" fmla="*/ 16778 h 1627464"/>
              <a:gd name="connsiteX39" fmla="*/ 209725 w 541812"/>
              <a:gd name="connsiteY39" fmla="*/ 25167 h 1627464"/>
              <a:gd name="connsiteX40" fmla="*/ 159391 w 541812"/>
              <a:gd name="connsiteY40" fmla="*/ 58723 h 1627464"/>
              <a:gd name="connsiteX41" fmla="*/ 117446 w 541812"/>
              <a:gd name="connsiteY41" fmla="*/ 92279 h 1627464"/>
              <a:gd name="connsiteX42" fmla="*/ 100668 w 541812"/>
              <a:gd name="connsiteY42" fmla="*/ 117446 h 1627464"/>
              <a:gd name="connsiteX43" fmla="*/ 75501 w 541812"/>
              <a:gd name="connsiteY43" fmla="*/ 134224 h 1627464"/>
              <a:gd name="connsiteX44" fmla="*/ 58723 w 541812"/>
              <a:gd name="connsiteY44" fmla="*/ 159391 h 1627464"/>
              <a:gd name="connsiteX45" fmla="*/ 33556 w 541812"/>
              <a:gd name="connsiteY45" fmla="*/ 176169 h 1627464"/>
              <a:gd name="connsiteX46" fmla="*/ 16778 w 541812"/>
              <a:gd name="connsiteY46" fmla="*/ 226503 h 1627464"/>
              <a:gd name="connsiteX47" fmla="*/ 0 w 541812"/>
              <a:gd name="connsiteY47" fmla="*/ 268448 h 162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41812" h="1627464">
                <a:moveTo>
                  <a:pt x="411060" y="1551963"/>
                </a:moveTo>
                <a:cubicBezTo>
                  <a:pt x="397078" y="1560352"/>
                  <a:pt x="382871" y="1568376"/>
                  <a:pt x="369115" y="1577130"/>
                </a:cubicBezTo>
                <a:cubicBezTo>
                  <a:pt x="352103" y="1587956"/>
                  <a:pt x="337911" y="1604309"/>
                  <a:pt x="318781" y="1610686"/>
                </a:cubicBezTo>
                <a:lnTo>
                  <a:pt x="268448" y="1627464"/>
                </a:lnTo>
                <a:cubicBezTo>
                  <a:pt x="251670" y="1621871"/>
                  <a:pt x="234275" y="1617869"/>
                  <a:pt x="218114" y="1610686"/>
                </a:cubicBezTo>
                <a:cubicBezTo>
                  <a:pt x="196542" y="1601099"/>
                  <a:pt x="186555" y="1589514"/>
                  <a:pt x="176169" y="1568741"/>
                </a:cubicBezTo>
                <a:cubicBezTo>
                  <a:pt x="172214" y="1560832"/>
                  <a:pt x="171735" y="1551483"/>
                  <a:pt x="167780" y="1543574"/>
                </a:cubicBezTo>
                <a:cubicBezTo>
                  <a:pt x="163271" y="1534556"/>
                  <a:pt x="155097" y="1527620"/>
                  <a:pt x="151002" y="1518407"/>
                </a:cubicBezTo>
                <a:cubicBezTo>
                  <a:pt x="151001" y="1518405"/>
                  <a:pt x="130030" y="1455490"/>
                  <a:pt x="125835" y="1442906"/>
                </a:cubicBezTo>
                <a:lnTo>
                  <a:pt x="117446" y="1417740"/>
                </a:lnTo>
                <a:cubicBezTo>
                  <a:pt x="123039" y="1372999"/>
                  <a:pt x="127192" y="1328054"/>
                  <a:pt x="134224" y="1283516"/>
                </a:cubicBezTo>
                <a:cubicBezTo>
                  <a:pt x="135603" y="1274781"/>
                  <a:pt x="138319" y="1266079"/>
                  <a:pt x="142613" y="1258349"/>
                </a:cubicBezTo>
                <a:cubicBezTo>
                  <a:pt x="152406" y="1240722"/>
                  <a:pt x="164984" y="1224793"/>
                  <a:pt x="176169" y="1208015"/>
                </a:cubicBezTo>
                <a:cubicBezTo>
                  <a:pt x="181762" y="1199626"/>
                  <a:pt x="189759" y="1192413"/>
                  <a:pt x="192947" y="1182848"/>
                </a:cubicBezTo>
                <a:cubicBezTo>
                  <a:pt x="199770" y="1162379"/>
                  <a:pt x="201852" y="1148776"/>
                  <a:pt x="218114" y="1132514"/>
                </a:cubicBezTo>
                <a:cubicBezTo>
                  <a:pt x="225243" y="1125385"/>
                  <a:pt x="234892" y="1121329"/>
                  <a:pt x="243281" y="1115736"/>
                </a:cubicBezTo>
                <a:cubicBezTo>
                  <a:pt x="264367" y="1052478"/>
                  <a:pt x="235923" y="1130451"/>
                  <a:pt x="268448" y="1065402"/>
                </a:cubicBezTo>
                <a:cubicBezTo>
                  <a:pt x="282094" y="1038109"/>
                  <a:pt x="269573" y="1039111"/>
                  <a:pt x="293615" y="1015068"/>
                </a:cubicBezTo>
                <a:cubicBezTo>
                  <a:pt x="300744" y="1007939"/>
                  <a:pt x="310392" y="1003883"/>
                  <a:pt x="318781" y="998290"/>
                </a:cubicBezTo>
                <a:cubicBezTo>
                  <a:pt x="330638" y="939003"/>
                  <a:pt x="322661" y="969872"/>
                  <a:pt x="343948" y="906011"/>
                </a:cubicBezTo>
                <a:cubicBezTo>
                  <a:pt x="346744" y="897622"/>
                  <a:pt x="347432" y="888202"/>
                  <a:pt x="352337" y="880844"/>
                </a:cubicBezTo>
                <a:cubicBezTo>
                  <a:pt x="363522" y="864066"/>
                  <a:pt x="379516" y="849640"/>
                  <a:pt x="385893" y="830510"/>
                </a:cubicBezTo>
                <a:cubicBezTo>
                  <a:pt x="388689" y="822121"/>
                  <a:pt x="390327" y="813252"/>
                  <a:pt x="394282" y="805343"/>
                </a:cubicBezTo>
                <a:cubicBezTo>
                  <a:pt x="398791" y="796325"/>
                  <a:pt x="406965" y="789389"/>
                  <a:pt x="411060" y="780176"/>
                </a:cubicBezTo>
                <a:cubicBezTo>
                  <a:pt x="418243" y="764015"/>
                  <a:pt x="422245" y="746620"/>
                  <a:pt x="427838" y="729842"/>
                </a:cubicBezTo>
                <a:cubicBezTo>
                  <a:pt x="447952" y="669500"/>
                  <a:pt x="423549" y="744855"/>
                  <a:pt x="444616" y="671119"/>
                </a:cubicBezTo>
                <a:cubicBezTo>
                  <a:pt x="447045" y="662616"/>
                  <a:pt x="451017" y="654568"/>
                  <a:pt x="453005" y="645952"/>
                </a:cubicBezTo>
                <a:cubicBezTo>
                  <a:pt x="459417" y="618165"/>
                  <a:pt x="460765" y="589116"/>
                  <a:pt x="469783" y="562062"/>
                </a:cubicBezTo>
                <a:cubicBezTo>
                  <a:pt x="476970" y="540501"/>
                  <a:pt x="482348" y="526512"/>
                  <a:pt x="486561" y="503340"/>
                </a:cubicBezTo>
                <a:cubicBezTo>
                  <a:pt x="490098" y="483886"/>
                  <a:pt x="491072" y="464006"/>
                  <a:pt x="494950" y="444617"/>
                </a:cubicBezTo>
                <a:cubicBezTo>
                  <a:pt x="496684" y="435946"/>
                  <a:pt x="497815" y="426355"/>
                  <a:pt x="503339" y="419450"/>
                </a:cubicBezTo>
                <a:cubicBezTo>
                  <a:pt x="509637" y="411577"/>
                  <a:pt x="520117" y="408265"/>
                  <a:pt x="528506" y="402672"/>
                </a:cubicBezTo>
                <a:cubicBezTo>
                  <a:pt x="549983" y="316762"/>
                  <a:pt x="544222" y="355657"/>
                  <a:pt x="520117" y="192947"/>
                </a:cubicBezTo>
                <a:cubicBezTo>
                  <a:pt x="517857" y="177690"/>
                  <a:pt x="503055" y="131878"/>
                  <a:pt x="486561" y="117446"/>
                </a:cubicBezTo>
                <a:cubicBezTo>
                  <a:pt x="471386" y="104167"/>
                  <a:pt x="450486" y="98149"/>
                  <a:pt x="436227" y="83890"/>
                </a:cubicBezTo>
                <a:cubicBezTo>
                  <a:pt x="396801" y="44464"/>
                  <a:pt x="420931" y="65304"/>
                  <a:pt x="360726" y="25167"/>
                </a:cubicBezTo>
                <a:cubicBezTo>
                  <a:pt x="352337" y="19574"/>
                  <a:pt x="345340" y="10834"/>
                  <a:pt x="335559" y="8389"/>
                </a:cubicBezTo>
                <a:lnTo>
                  <a:pt x="302003" y="0"/>
                </a:lnTo>
                <a:cubicBezTo>
                  <a:pt x="279633" y="5593"/>
                  <a:pt x="257138" y="10711"/>
                  <a:pt x="234892" y="16778"/>
                </a:cubicBezTo>
                <a:cubicBezTo>
                  <a:pt x="226361" y="19105"/>
                  <a:pt x="217455" y="20873"/>
                  <a:pt x="209725" y="25167"/>
                </a:cubicBezTo>
                <a:cubicBezTo>
                  <a:pt x="192098" y="34960"/>
                  <a:pt x="159391" y="58723"/>
                  <a:pt x="159391" y="58723"/>
                </a:cubicBezTo>
                <a:cubicBezTo>
                  <a:pt x="111308" y="130848"/>
                  <a:pt x="175333" y="45970"/>
                  <a:pt x="117446" y="92279"/>
                </a:cubicBezTo>
                <a:cubicBezTo>
                  <a:pt x="109573" y="98577"/>
                  <a:pt x="107797" y="110317"/>
                  <a:pt x="100668" y="117446"/>
                </a:cubicBezTo>
                <a:cubicBezTo>
                  <a:pt x="93539" y="124575"/>
                  <a:pt x="83890" y="128631"/>
                  <a:pt x="75501" y="134224"/>
                </a:cubicBezTo>
                <a:cubicBezTo>
                  <a:pt x="69908" y="142613"/>
                  <a:pt x="65852" y="152262"/>
                  <a:pt x="58723" y="159391"/>
                </a:cubicBezTo>
                <a:cubicBezTo>
                  <a:pt x="51594" y="166520"/>
                  <a:pt x="38900" y="167619"/>
                  <a:pt x="33556" y="176169"/>
                </a:cubicBezTo>
                <a:cubicBezTo>
                  <a:pt x="24183" y="191166"/>
                  <a:pt x="22371" y="209725"/>
                  <a:pt x="16778" y="226503"/>
                </a:cubicBezTo>
                <a:cubicBezTo>
                  <a:pt x="6412" y="257602"/>
                  <a:pt x="12344" y="243761"/>
                  <a:pt x="0" y="268448"/>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7718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1805501" y="356530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195402" y="278985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23" idx="0"/>
          </p:cNvCxnSpPr>
          <p:nvPr/>
        </p:nvCxnSpPr>
        <p:spPr>
          <a:xfrm>
            <a:off x="2319611" y="4073955"/>
            <a:ext cx="240600" cy="472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63491" y="3558946"/>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709512" y="3298509"/>
            <a:ext cx="155138" cy="2604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504343" y="4073955"/>
            <a:ext cx="389365" cy="472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203184" y="454605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259052" y="4546052"/>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236675" y="4067596"/>
            <a:ext cx="415023"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2935516"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077601" y="4067596"/>
            <a:ext cx="348849" cy="6489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125291" y="471659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240866" y="3178342"/>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root.right</a:t>
            </a:r>
            <a:r>
              <a:rPr lang="en-US" dirty="0"/>
              <a:t> = </a:t>
            </a:r>
            <a:r>
              <a:rPr lang="en-US" dirty="0" err="1"/>
              <a:t>rightChild.left</a:t>
            </a:r>
            <a:endParaRPr lang="en-US" dirty="0"/>
          </a:p>
          <a:p>
            <a:r>
              <a:rPr lang="en-US" dirty="0" err="1"/>
              <a:t>rightChild.left</a:t>
            </a:r>
            <a:r>
              <a:rPr lang="en-US" dirty="0"/>
              <a:t> = root</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3448548" y="2296229"/>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4627E9B-8AB5-48FC-AB62-F86894479751}"/>
              </a:ext>
            </a:extLst>
          </p:cNvPr>
          <p:cNvCxnSpPr>
            <a:stCxn id="5" idx="3"/>
            <a:endCxn id="4" idx="0"/>
          </p:cNvCxnSpPr>
          <p:nvPr/>
        </p:nvCxnSpPr>
        <p:spPr>
          <a:xfrm flipH="1">
            <a:off x="2106660" y="3298509"/>
            <a:ext cx="1176949" cy="2667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03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1800785" y="3002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673981" y="217025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23" idx="0"/>
          </p:cNvCxnSpPr>
          <p:nvPr/>
        </p:nvCxnSpPr>
        <p:spPr>
          <a:xfrm>
            <a:off x="2314895" y="3511329"/>
            <a:ext cx="240600" cy="472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92542" y="2944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188091" y="2678900"/>
            <a:ext cx="705610" cy="2660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499627" y="3511329"/>
            <a:ext cx="389365" cy="472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198468" y="39834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254336" y="3983426"/>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370764" y="3453551"/>
            <a:ext cx="309985" cy="529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069605" y="39834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106652" y="3453551"/>
            <a:ext cx="453887" cy="529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259380" y="39834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242127" y="2561738"/>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root.right</a:t>
            </a:r>
            <a:r>
              <a:rPr lang="en-US" dirty="0"/>
              <a:t> = </a:t>
            </a:r>
            <a:r>
              <a:rPr lang="en-US" dirty="0" err="1"/>
              <a:t>rightChild.left</a:t>
            </a:r>
            <a:endParaRPr lang="en-US" dirty="0"/>
          </a:p>
          <a:p>
            <a:r>
              <a:rPr lang="en-US" dirty="0" err="1"/>
              <a:t>rightChild.left</a:t>
            </a:r>
            <a:r>
              <a:rPr lang="en-US" dirty="0"/>
              <a:t> = root</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2768446" y="1560805"/>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4627E9B-8AB5-48FC-AB62-F86894479751}"/>
              </a:ext>
            </a:extLst>
          </p:cNvPr>
          <p:cNvCxnSpPr>
            <a:stCxn id="5" idx="3"/>
            <a:endCxn id="4" idx="0"/>
          </p:cNvCxnSpPr>
          <p:nvPr/>
        </p:nvCxnSpPr>
        <p:spPr>
          <a:xfrm flipH="1">
            <a:off x="2101944" y="2678900"/>
            <a:ext cx="660244" cy="3237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8533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a:t>
            </a:r>
          </a:p>
        </p:txBody>
      </p:sp>
      <p:sp>
        <p:nvSpPr>
          <p:cNvPr id="4" name="Oval 3">
            <a:extLst>
              <a:ext uri="{FF2B5EF4-FFF2-40B4-BE49-F238E27FC236}">
                <a16:creationId xmlns:a16="http://schemas.microsoft.com/office/drawing/2014/main" id="{D9C1CEFB-263B-4553-925A-C00215F67625}"/>
              </a:ext>
            </a:extLst>
          </p:cNvPr>
          <p:cNvSpPr/>
          <p:nvPr/>
        </p:nvSpPr>
        <p:spPr>
          <a:xfrm>
            <a:off x="1800785" y="3002679"/>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673981" y="2170250"/>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4" idx="5"/>
            <a:endCxn id="23" idx="0"/>
          </p:cNvCxnSpPr>
          <p:nvPr/>
        </p:nvCxnSpPr>
        <p:spPr>
          <a:xfrm>
            <a:off x="2314895" y="3511329"/>
            <a:ext cx="240600" cy="472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592542" y="2944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5" idx="5"/>
            <a:endCxn id="7" idx="0"/>
          </p:cNvCxnSpPr>
          <p:nvPr/>
        </p:nvCxnSpPr>
        <p:spPr>
          <a:xfrm>
            <a:off x="3188091" y="2678900"/>
            <a:ext cx="705610" cy="2660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499627" y="3511329"/>
            <a:ext cx="389365" cy="472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198468" y="39834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3" name="Isosceles Triangle 22">
            <a:extLst>
              <a:ext uri="{FF2B5EF4-FFF2-40B4-BE49-F238E27FC236}">
                <a16:creationId xmlns:a16="http://schemas.microsoft.com/office/drawing/2014/main" id="{7E65E514-E9F2-4EA3-9003-D8855BB74D5F}"/>
              </a:ext>
            </a:extLst>
          </p:cNvPr>
          <p:cNvSpPr/>
          <p:nvPr/>
        </p:nvSpPr>
        <p:spPr>
          <a:xfrm>
            <a:off x="2254336" y="3983426"/>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7" idx="3"/>
            <a:endCxn id="27" idx="0"/>
          </p:cNvCxnSpPr>
          <p:nvPr/>
        </p:nvCxnSpPr>
        <p:spPr>
          <a:xfrm flipH="1">
            <a:off x="3370764" y="3453551"/>
            <a:ext cx="309985" cy="529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069605" y="39834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106652" y="3453551"/>
            <a:ext cx="453887" cy="529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259380" y="3983425"/>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4" name="Arrow: Right 33">
            <a:extLst>
              <a:ext uri="{FF2B5EF4-FFF2-40B4-BE49-F238E27FC236}">
                <a16:creationId xmlns:a16="http://schemas.microsoft.com/office/drawing/2014/main" id="{FB3FD556-D5DE-4045-9568-2A3ACC8F802C}"/>
              </a:ext>
            </a:extLst>
          </p:cNvPr>
          <p:cNvSpPr/>
          <p:nvPr/>
        </p:nvSpPr>
        <p:spPr>
          <a:xfrm rot="2374762">
            <a:off x="1242127" y="2561738"/>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B357CDA-FB12-4C71-8128-0B3BDBBF916A}"/>
              </a:ext>
            </a:extLst>
          </p:cNvPr>
          <p:cNvSpPr txBox="1"/>
          <p:nvPr/>
        </p:nvSpPr>
        <p:spPr>
          <a:xfrm>
            <a:off x="7373923" y="1642233"/>
            <a:ext cx="3707934"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err="1"/>
              <a:t>root.right</a:t>
            </a:r>
            <a:r>
              <a:rPr lang="en-US" dirty="0"/>
              <a:t> = </a:t>
            </a:r>
            <a:r>
              <a:rPr lang="en-US" dirty="0" err="1"/>
              <a:t>rightChild.left</a:t>
            </a:r>
            <a:endParaRPr lang="en-US" dirty="0"/>
          </a:p>
          <a:p>
            <a:r>
              <a:rPr lang="en-US" dirty="0" err="1"/>
              <a:t>rightChild.left</a:t>
            </a:r>
            <a:r>
              <a:rPr lang="en-US" dirty="0"/>
              <a:t> = root</a:t>
            </a:r>
          </a:p>
        </p:txBody>
      </p:sp>
      <p:sp>
        <p:nvSpPr>
          <p:cNvPr id="24" name="Arrow: Right 23">
            <a:extLst>
              <a:ext uri="{FF2B5EF4-FFF2-40B4-BE49-F238E27FC236}">
                <a16:creationId xmlns:a16="http://schemas.microsoft.com/office/drawing/2014/main" id="{2C93CD74-5CA2-4AAC-9114-62369725AC73}"/>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3B6B8DF-E135-4F89-B867-77A97D01F12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9AB91672-EC10-4308-8AEA-57DDC52E99DE}"/>
              </a:ext>
            </a:extLst>
          </p:cNvPr>
          <p:cNvSpPr/>
          <p:nvPr/>
        </p:nvSpPr>
        <p:spPr>
          <a:xfrm rot="5866284">
            <a:off x="2768446" y="1560805"/>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4627E9B-8AB5-48FC-AB62-F86894479751}"/>
              </a:ext>
            </a:extLst>
          </p:cNvPr>
          <p:cNvCxnSpPr>
            <a:stCxn id="5" idx="3"/>
            <a:endCxn id="4" idx="0"/>
          </p:cNvCxnSpPr>
          <p:nvPr/>
        </p:nvCxnSpPr>
        <p:spPr>
          <a:xfrm flipH="1">
            <a:off x="2101944" y="2678900"/>
            <a:ext cx="660244" cy="3237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7665E20-4EA1-4A23-9EA8-418CEFFB81DE}"/>
              </a:ext>
            </a:extLst>
          </p:cNvPr>
          <p:cNvSpPr txBox="1"/>
          <p:nvPr/>
        </p:nvSpPr>
        <p:spPr>
          <a:xfrm>
            <a:off x="6422604" y="3562711"/>
            <a:ext cx="1902637" cy="369332"/>
          </a:xfrm>
          <a:prstGeom prst="rect">
            <a:avLst/>
          </a:prstGeom>
          <a:noFill/>
        </p:spPr>
        <p:txBody>
          <a:bodyPr wrap="none" rtlCol="0">
            <a:spAutoFit/>
          </a:bodyPr>
          <a:lstStyle/>
          <a:p>
            <a:r>
              <a:rPr lang="en-US" dirty="0"/>
              <a:t>Now we’re good</a:t>
            </a:r>
          </a:p>
        </p:txBody>
      </p:sp>
    </p:spTree>
    <p:extLst>
      <p:ext uri="{BB962C8B-B14F-4D97-AF65-F5344CB8AC3E}">
        <p14:creationId xmlns:p14="http://schemas.microsoft.com/office/powerpoint/2010/main" val="20997292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A1C4-AA56-4DF7-B233-989D9948A08D}"/>
              </a:ext>
            </a:extLst>
          </p:cNvPr>
          <p:cNvSpPr>
            <a:spLocks noGrp="1"/>
          </p:cNvSpPr>
          <p:nvPr>
            <p:ph type="title"/>
          </p:nvPr>
        </p:nvSpPr>
        <p:spPr/>
        <p:txBody>
          <a:bodyPr/>
          <a:lstStyle/>
          <a:p>
            <a:r>
              <a:rPr lang="en-US" dirty="0"/>
              <a:t>Left Rotation</a:t>
            </a:r>
          </a:p>
        </p:txBody>
      </p:sp>
      <p:sp>
        <p:nvSpPr>
          <p:cNvPr id="3" name="Content Placeholder 2">
            <a:extLst>
              <a:ext uri="{FF2B5EF4-FFF2-40B4-BE49-F238E27FC236}">
                <a16:creationId xmlns:a16="http://schemas.microsoft.com/office/drawing/2014/main" id="{80956B60-B9AE-4869-B5F0-021E72B83B0B}"/>
              </a:ext>
            </a:extLst>
          </p:cNvPr>
          <p:cNvSpPr>
            <a:spLocks noGrp="1"/>
          </p:cNvSpPr>
          <p:nvPr>
            <p:ph idx="1"/>
          </p:nvPr>
        </p:nvSpPr>
        <p:spPr>
          <a:xfrm>
            <a:off x="2208213" y="1600200"/>
            <a:ext cx="9372600" cy="4114800"/>
          </a:xfrm>
        </p:spPr>
        <p:txBody>
          <a:bodyPr/>
          <a:lstStyle/>
          <a:p>
            <a:r>
              <a:rPr lang="en-US" dirty="0"/>
              <a:t>What we performed is called a </a:t>
            </a:r>
            <a:r>
              <a:rPr lang="en-US" b="1" dirty="0"/>
              <a:t>Left Rotation</a:t>
            </a:r>
            <a:r>
              <a:rPr lang="en-US" dirty="0"/>
              <a:t>.</a:t>
            </a:r>
          </a:p>
          <a:p>
            <a:pPr lvl="1"/>
            <a:r>
              <a:rPr lang="en-US" dirty="0"/>
              <a:t>With the root of the subtree, we reassign our pointers such that </a:t>
            </a:r>
            <a:r>
              <a:rPr lang="en-US" b="1" dirty="0" err="1"/>
              <a:t>root.right</a:t>
            </a:r>
            <a:r>
              <a:rPr lang="en-US" b="1" dirty="0"/>
              <a:t> becomes the new root of the subtree.</a:t>
            </a:r>
          </a:p>
          <a:p>
            <a:endParaRPr lang="en-US" dirty="0"/>
          </a:p>
        </p:txBody>
      </p:sp>
      <p:sp>
        <p:nvSpPr>
          <p:cNvPr id="4" name="Oval 3">
            <a:extLst>
              <a:ext uri="{FF2B5EF4-FFF2-40B4-BE49-F238E27FC236}">
                <a16:creationId xmlns:a16="http://schemas.microsoft.com/office/drawing/2014/main" id="{F8061811-7F4C-4111-8A4E-1F5FE56CC17A}"/>
              </a:ext>
            </a:extLst>
          </p:cNvPr>
          <p:cNvSpPr/>
          <p:nvPr/>
        </p:nvSpPr>
        <p:spPr>
          <a:xfrm>
            <a:off x="2299638" y="2750747"/>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1403736-5512-4E9F-B834-CF5329830DC4}"/>
              </a:ext>
            </a:extLst>
          </p:cNvPr>
          <p:cNvSpPr/>
          <p:nvPr/>
        </p:nvSpPr>
        <p:spPr>
          <a:xfrm>
            <a:off x="2771040" y="3245103"/>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B560E725-B39C-49A2-A627-8C82DA08364C}"/>
              </a:ext>
            </a:extLst>
          </p:cNvPr>
          <p:cNvCxnSpPr>
            <a:cxnSpLocks/>
            <a:stCxn id="4" idx="5"/>
            <a:endCxn id="5" idx="0"/>
          </p:cNvCxnSpPr>
          <p:nvPr/>
        </p:nvCxnSpPr>
        <p:spPr>
          <a:xfrm>
            <a:off x="2635626" y="3085233"/>
            <a:ext cx="332231" cy="1598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94ED3C6-7E03-4F8B-9687-1DA242B5D055}"/>
              </a:ext>
            </a:extLst>
          </p:cNvPr>
          <p:cNvSpPr/>
          <p:nvPr/>
        </p:nvSpPr>
        <p:spPr>
          <a:xfrm>
            <a:off x="3164674" y="3775479"/>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8" name="Straight Connector 7">
            <a:extLst>
              <a:ext uri="{FF2B5EF4-FFF2-40B4-BE49-F238E27FC236}">
                <a16:creationId xmlns:a16="http://schemas.microsoft.com/office/drawing/2014/main" id="{D0F57E8C-1347-4B82-9319-EEC55FC7A74C}"/>
              </a:ext>
            </a:extLst>
          </p:cNvPr>
          <p:cNvCxnSpPr>
            <a:cxnSpLocks/>
            <a:stCxn id="5" idx="5"/>
            <a:endCxn id="7" idx="0"/>
          </p:cNvCxnSpPr>
          <p:nvPr/>
        </p:nvCxnSpPr>
        <p:spPr>
          <a:xfrm>
            <a:off x="3107028" y="3579589"/>
            <a:ext cx="254463" cy="1958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DE4DDD-EFD1-43BD-854A-1073954A1EF3}"/>
              </a:ext>
            </a:extLst>
          </p:cNvPr>
          <p:cNvCxnSpPr>
            <a:cxnSpLocks/>
            <a:stCxn id="4" idx="3"/>
            <a:endCxn id="10" idx="0"/>
          </p:cNvCxnSpPr>
          <p:nvPr/>
        </p:nvCxnSpPr>
        <p:spPr>
          <a:xfrm flipH="1">
            <a:off x="2073351" y="3085233"/>
            <a:ext cx="283933" cy="174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A2AD1A02-0CAF-4F6E-906A-2D3B9619392D}"/>
              </a:ext>
            </a:extLst>
          </p:cNvPr>
          <p:cNvSpPr/>
          <p:nvPr/>
        </p:nvSpPr>
        <p:spPr>
          <a:xfrm>
            <a:off x="1950373" y="325975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Connector 10">
            <a:extLst>
              <a:ext uri="{FF2B5EF4-FFF2-40B4-BE49-F238E27FC236}">
                <a16:creationId xmlns:a16="http://schemas.microsoft.com/office/drawing/2014/main" id="{C144B6FE-4E18-46A2-BB30-51FF538B54CD}"/>
              </a:ext>
            </a:extLst>
          </p:cNvPr>
          <p:cNvCxnSpPr>
            <a:cxnSpLocks/>
            <a:stCxn id="5" idx="3"/>
            <a:endCxn id="12" idx="0"/>
          </p:cNvCxnSpPr>
          <p:nvPr/>
        </p:nvCxnSpPr>
        <p:spPr>
          <a:xfrm flipH="1">
            <a:off x="2633163" y="3579589"/>
            <a:ext cx="195523" cy="2496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E7520485-FC99-406E-A4FD-A8106C6FB015}"/>
              </a:ext>
            </a:extLst>
          </p:cNvPr>
          <p:cNvSpPr/>
          <p:nvPr/>
        </p:nvSpPr>
        <p:spPr>
          <a:xfrm>
            <a:off x="2510185" y="3829204"/>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3" name="Straight Connector 12">
            <a:extLst>
              <a:ext uri="{FF2B5EF4-FFF2-40B4-BE49-F238E27FC236}">
                <a16:creationId xmlns:a16="http://schemas.microsoft.com/office/drawing/2014/main" id="{6BA647B3-7E08-42E9-8B0A-43510F113E7F}"/>
              </a:ext>
            </a:extLst>
          </p:cNvPr>
          <p:cNvCxnSpPr>
            <a:cxnSpLocks/>
            <a:stCxn id="7" idx="3"/>
            <a:endCxn id="14" idx="0"/>
          </p:cNvCxnSpPr>
          <p:nvPr/>
        </p:nvCxnSpPr>
        <p:spPr>
          <a:xfrm flipH="1">
            <a:off x="3041697" y="4109965"/>
            <a:ext cx="180623" cy="29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97191B62-382D-4CFE-8DFB-FD447C7E91B5}"/>
              </a:ext>
            </a:extLst>
          </p:cNvPr>
          <p:cNvSpPr/>
          <p:nvPr/>
        </p:nvSpPr>
        <p:spPr>
          <a:xfrm>
            <a:off x="2918719" y="440960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5" name="Straight Connector 14">
            <a:extLst>
              <a:ext uri="{FF2B5EF4-FFF2-40B4-BE49-F238E27FC236}">
                <a16:creationId xmlns:a16="http://schemas.microsoft.com/office/drawing/2014/main" id="{4F08FD31-8093-4D35-AFB3-502FA8CEEC75}"/>
              </a:ext>
            </a:extLst>
          </p:cNvPr>
          <p:cNvCxnSpPr>
            <a:cxnSpLocks/>
            <a:stCxn id="7" idx="5"/>
            <a:endCxn id="16" idx="0"/>
          </p:cNvCxnSpPr>
          <p:nvPr/>
        </p:nvCxnSpPr>
        <p:spPr>
          <a:xfrm>
            <a:off x="3500662" y="4109965"/>
            <a:ext cx="141787" cy="275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D0D8DE2B-9EC3-4D8B-9179-AF60F00E478F}"/>
              </a:ext>
            </a:extLst>
          </p:cNvPr>
          <p:cNvSpPr/>
          <p:nvPr/>
        </p:nvSpPr>
        <p:spPr>
          <a:xfrm>
            <a:off x="3519471" y="4385821"/>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7" name="Oval 16">
            <a:extLst>
              <a:ext uri="{FF2B5EF4-FFF2-40B4-BE49-F238E27FC236}">
                <a16:creationId xmlns:a16="http://schemas.microsoft.com/office/drawing/2014/main" id="{5E1B5147-3489-451D-90F4-F520FC2CC532}"/>
              </a:ext>
            </a:extLst>
          </p:cNvPr>
          <p:cNvSpPr/>
          <p:nvPr/>
        </p:nvSpPr>
        <p:spPr>
          <a:xfrm>
            <a:off x="9397350" y="3037942"/>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DAB3DA21-5275-4EEB-B581-81454D99A88A}"/>
              </a:ext>
            </a:extLst>
          </p:cNvPr>
          <p:cNvSpPr/>
          <p:nvPr/>
        </p:nvSpPr>
        <p:spPr>
          <a:xfrm>
            <a:off x="10052655" y="2596216"/>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19" name="Straight Connector 18">
            <a:extLst>
              <a:ext uri="{FF2B5EF4-FFF2-40B4-BE49-F238E27FC236}">
                <a16:creationId xmlns:a16="http://schemas.microsoft.com/office/drawing/2014/main" id="{7149BB67-5BCA-4B14-8814-2A2B60C43ED8}"/>
              </a:ext>
            </a:extLst>
          </p:cNvPr>
          <p:cNvCxnSpPr>
            <a:cxnSpLocks/>
            <a:stCxn id="17" idx="5"/>
            <a:endCxn id="24" idx="0"/>
          </p:cNvCxnSpPr>
          <p:nvPr/>
        </p:nvCxnSpPr>
        <p:spPr>
          <a:xfrm>
            <a:off x="9733338" y="3372428"/>
            <a:ext cx="252485" cy="367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115E42E-15BD-43EE-B50E-15BAAF7B536D}"/>
              </a:ext>
            </a:extLst>
          </p:cNvPr>
          <p:cNvSpPr/>
          <p:nvPr/>
        </p:nvSpPr>
        <p:spPr>
          <a:xfrm>
            <a:off x="10685292" y="2994824"/>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21" name="Straight Connector 20">
            <a:extLst>
              <a:ext uri="{FF2B5EF4-FFF2-40B4-BE49-F238E27FC236}">
                <a16:creationId xmlns:a16="http://schemas.microsoft.com/office/drawing/2014/main" id="{0D9A793A-5AA0-4C33-A898-D2EA85F205C4}"/>
              </a:ext>
            </a:extLst>
          </p:cNvPr>
          <p:cNvCxnSpPr>
            <a:cxnSpLocks/>
            <a:stCxn id="18" idx="5"/>
            <a:endCxn id="20" idx="0"/>
          </p:cNvCxnSpPr>
          <p:nvPr/>
        </p:nvCxnSpPr>
        <p:spPr>
          <a:xfrm>
            <a:off x="10388643" y="2930702"/>
            <a:ext cx="493466" cy="64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E4F2FD-2AC8-4201-AE33-995ED07AAFD7}"/>
              </a:ext>
            </a:extLst>
          </p:cNvPr>
          <p:cNvCxnSpPr>
            <a:cxnSpLocks/>
            <a:stCxn id="17" idx="3"/>
            <a:endCxn id="23" idx="0"/>
          </p:cNvCxnSpPr>
          <p:nvPr/>
        </p:nvCxnSpPr>
        <p:spPr>
          <a:xfrm flipH="1">
            <a:off x="9216198" y="3372428"/>
            <a:ext cx="238798" cy="370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C9EDBCAE-54BB-4C23-92D2-7CFF26B491BD}"/>
              </a:ext>
            </a:extLst>
          </p:cNvPr>
          <p:cNvSpPr/>
          <p:nvPr/>
        </p:nvSpPr>
        <p:spPr>
          <a:xfrm>
            <a:off x="9093220" y="3743313"/>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Isosceles Triangle 23">
            <a:extLst>
              <a:ext uri="{FF2B5EF4-FFF2-40B4-BE49-F238E27FC236}">
                <a16:creationId xmlns:a16="http://schemas.microsoft.com/office/drawing/2014/main" id="{D9569B38-BDD2-48EF-9766-B22BB5C39446}"/>
              </a:ext>
            </a:extLst>
          </p:cNvPr>
          <p:cNvSpPr/>
          <p:nvPr/>
        </p:nvSpPr>
        <p:spPr>
          <a:xfrm>
            <a:off x="9862845" y="3740059"/>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5" name="Straight Connector 24">
            <a:extLst>
              <a:ext uri="{FF2B5EF4-FFF2-40B4-BE49-F238E27FC236}">
                <a16:creationId xmlns:a16="http://schemas.microsoft.com/office/drawing/2014/main" id="{08795D06-844A-40A6-A321-A5F4D7FF2F32}"/>
              </a:ext>
            </a:extLst>
          </p:cNvPr>
          <p:cNvCxnSpPr>
            <a:cxnSpLocks/>
            <a:stCxn id="20" idx="3"/>
            <a:endCxn id="26" idx="0"/>
          </p:cNvCxnSpPr>
          <p:nvPr/>
        </p:nvCxnSpPr>
        <p:spPr>
          <a:xfrm flipH="1">
            <a:off x="10553966" y="3329310"/>
            <a:ext cx="188972"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8EB304C4-506C-4074-AA1F-9CB7D4AA86DA}"/>
              </a:ext>
            </a:extLst>
          </p:cNvPr>
          <p:cNvSpPr/>
          <p:nvPr/>
        </p:nvSpPr>
        <p:spPr>
          <a:xfrm>
            <a:off x="10430988" y="3746711"/>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7" name="Straight Connector 26">
            <a:extLst>
              <a:ext uri="{FF2B5EF4-FFF2-40B4-BE49-F238E27FC236}">
                <a16:creationId xmlns:a16="http://schemas.microsoft.com/office/drawing/2014/main" id="{B569161C-C1E9-47ED-A24D-3CF066B21C4E}"/>
              </a:ext>
            </a:extLst>
          </p:cNvPr>
          <p:cNvCxnSpPr>
            <a:cxnSpLocks/>
            <a:stCxn id="20" idx="5"/>
            <a:endCxn id="28" idx="0"/>
          </p:cNvCxnSpPr>
          <p:nvPr/>
        </p:nvCxnSpPr>
        <p:spPr>
          <a:xfrm>
            <a:off x="11021280" y="3329310"/>
            <a:ext cx="326514"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3BD39C8F-59BA-444C-86EA-AECBEE08DFDF}"/>
              </a:ext>
            </a:extLst>
          </p:cNvPr>
          <p:cNvSpPr/>
          <p:nvPr/>
        </p:nvSpPr>
        <p:spPr>
          <a:xfrm>
            <a:off x="11224816" y="3746711"/>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9" name="Straight Connector 28">
            <a:extLst>
              <a:ext uri="{FF2B5EF4-FFF2-40B4-BE49-F238E27FC236}">
                <a16:creationId xmlns:a16="http://schemas.microsoft.com/office/drawing/2014/main" id="{CD74077F-2A2C-4B74-8D3A-CAED358BD29D}"/>
              </a:ext>
            </a:extLst>
          </p:cNvPr>
          <p:cNvCxnSpPr>
            <a:stCxn id="18" idx="3"/>
            <a:endCxn id="17" idx="0"/>
          </p:cNvCxnSpPr>
          <p:nvPr/>
        </p:nvCxnSpPr>
        <p:spPr>
          <a:xfrm flipH="1">
            <a:off x="9594167" y="2930702"/>
            <a:ext cx="516134" cy="107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ADF65269-3F75-425F-BC29-6E5EC00F99F9}"/>
              </a:ext>
            </a:extLst>
          </p:cNvPr>
          <p:cNvSpPr/>
          <p:nvPr/>
        </p:nvSpPr>
        <p:spPr>
          <a:xfrm>
            <a:off x="8554732" y="2661259"/>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Oval 31">
            <a:extLst>
              <a:ext uri="{FF2B5EF4-FFF2-40B4-BE49-F238E27FC236}">
                <a16:creationId xmlns:a16="http://schemas.microsoft.com/office/drawing/2014/main" id="{73525B5E-3E34-4EC7-9076-845D95911599}"/>
              </a:ext>
            </a:extLst>
          </p:cNvPr>
          <p:cNvSpPr/>
          <p:nvPr/>
        </p:nvSpPr>
        <p:spPr>
          <a:xfrm>
            <a:off x="4539705" y="2678238"/>
            <a:ext cx="366345"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33" name="Oval 32">
            <a:extLst>
              <a:ext uri="{FF2B5EF4-FFF2-40B4-BE49-F238E27FC236}">
                <a16:creationId xmlns:a16="http://schemas.microsoft.com/office/drawing/2014/main" id="{2DBDC84E-7CB9-4026-A670-218CE28581C3}"/>
              </a:ext>
            </a:extLst>
          </p:cNvPr>
          <p:cNvSpPr/>
          <p:nvPr/>
        </p:nvSpPr>
        <p:spPr>
          <a:xfrm>
            <a:off x="5119525" y="3154354"/>
            <a:ext cx="366345"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34" name="Straight Connector 33">
            <a:extLst>
              <a:ext uri="{FF2B5EF4-FFF2-40B4-BE49-F238E27FC236}">
                <a16:creationId xmlns:a16="http://schemas.microsoft.com/office/drawing/2014/main" id="{7C59EFFB-B28F-44B7-8918-9F13A1B97AB1}"/>
              </a:ext>
            </a:extLst>
          </p:cNvPr>
          <p:cNvCxnSpPr>
            <a:cxnSpLocks/>
            <a:stCxn id="32" idx="5"/>
            <a:endCxn id="40" idx="0"/>
          </p:cNvCxnSpPr>
          <p:nvPr/>
        </p:nvCxnSpPr>
        <p:spPr>
          <a:xfrm>
            <a:off x="4852400" y="3012724"/>
            <a:ext cx="11206" cy="7333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29A5930-6557-47CD-ADFE-A114F8C090C4}"/>
              </a:ext>
            </a:extLst>
          </p:cNvPr>
          <p:cNvSpPr/>
          <p:nvPr/>
        </p:nvSpPr>
        <p:spPr>
          <a:xfrm>
            <a:off x="5421046" y="3746074"/>
            <a:ext cx="366345"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36" name="Straight Connector 35">
            <a:extLst>
              <a:ext uri="{FF2B5EF4-FFF2-40B4-BE49-F238E27FC236}">
                <a16:creationId xmlns:a16="http://schemas.microsoft.com/office/drawing/2014/main" id="{CB2692C2-B3CB-4839-8DCE-22422BD0EC8C}"/>
              </a:ext>
            </a:extLst>
          </p:cNvPr>
          <p:cNvCxnSpPr>
            <a:cxnSpLocks/>
            <a:stCxn id="33" idx="5"/>
            <a:endCxn id="35" idx="0"/>
          </p:cNvCxnSpPr>
          <p:nvPr/>
        </p:nvCxnSpPr>
        <p:spPr>
          <a:xfrm>
            <a:off x="5432220" y="3488840"/>
            <a:ext cx="171999" cy="257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052C63-4994-499D-A6CF-5F5EF6439437}"/>
              </a:ext>
            </a:extLst>
          </p:cNvPr>
          <p:cNvCxnSpPr>
            <a:cxnSpLocks/>
            <a:stCxn id="32" idx="3"/>
            <a:endCxn id="38" idx="0"/>
          </p:cNvCxnSpPr>
          <p:nvPr/>
        </p:nvCxnSpPr>
        <p:spPr>
          <a:xfrm flipH="1">
            <a:off x="4281743" y="3012724"/>
            <a:ext cx="311612" cy="2067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E0D9F229-30B1-44EF-A0E9-8BD4A9B749D1}"/>
              </a:ext>
            </a:extLst>
          </p:cNvPr>
          <p:cNvSpPr/>
          <p:nvPr/>
        </p:nvSpPr>
        <p:spPr>
          <a:xfrm>
            <a:off x="4167291" y="3219443"/>
            <a:ext cx="228904"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39" name="Straight Connector 38">
            <a:extLst>
              <a:ext uri="{FF2B5EF4-FFF2-40B4-BE49-F238E27FC236}">
                <a16:creationId xmlns:a16="http://schemas.microsoft.com/office/drawing/2014/main" id="{E2155F08-405F-4DF7-9B91-957DA0C3A133}"/>
              </a:ext>
            </a:extLst>
          </p:cNvPr>
          <p:cNvCxnSpPr>
            <a:cxnSpLocks/>
            <a:stCxn id="33" idx="3"/>
            <a:endCxn id="40" idx="0"/>
          </p:cNvCxnSpPr>
          <p:nvPr/>
        </p:nvCxnSpPr>
        <p:spPr>
          <a:xfrm flipH="1">
            <a:off x="4863606" y="3488840"/>
            <a:ext cx="309569" cy="257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Isosceles Triangle 39">
            <a:extLst>
              <a:ext uri="{FF2B5EF4-FFF2-40B4-BE49-F238E27FC236}">
                <a16:creationId xmlns:a16="http://schemas.microsoft.com/office/drawing/2014/main" id="{751AA31D-81DA-45A0-8507-84654DB0AB92}"/>
              </a:ext>
            </a:extLst>
          </p:cNvPr>
          <p:cNvSpPr/>
          <p:nvPr/>
        </p:nvSpPr>
        <p:spPr>
          <a:xfrm>
            <a:off x="4749154" y="3746074"/>
            <a:ext cx="228904"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41" name="Straight Connector 40">
            <a:extLst>
              <a:ext uri="{FF2B5EF4-FFF2-40B4-BE49-F238E27FC236}">
                <a16:creationId xmlns:a16="http://schemas.microsoft.com/office/drawing/2014/main" id="{36D64521-C0A8-4FAB-8960-3961C94628AC}"/>
              </a:ext>
            </a:extLst>
          </p:cNvPr>
          <p:cNvCxnSpPr>
            <a:cxnSpLocks/>
            <a:stCxn id="35" idx="3"/>
            <a:endCxn id="42" idx="0"/>
          </p:cNvCxnSpPr>
          <p:nvPr/>
        </p:nvCxnSpPr>
        <p:spPr>
          <a:xfrm flipH="1">
            <a:off x="5233978" y="4080560"/>
            <a:ext cx="240718" cy="2796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Isosceles Triangle 41">
            <a:extLst>
              <a:ext uri="{FF2B5EF4-FFF2-40B4-BE49-F238E27FC236}">
                <a16:creationId xmlns:a16="http://schemas.microsoft.com/office/drawing/2014/main" id="{E02321A2-DF85-4934-95F3-820A1F56E024}"/>
              </a:ext>
            </a:extLst>
          </p:cNvPr>
          <p:cNvSpPr/>
          <p:nvPr/>
        </p:nvSpPr>
        <p:spPr>
          <a:xfrm>
            <a:off x="5119526" y="4360161"/>
            <a:ext cx="228904"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43" name="Straight Connector 42">
            <a:extLst>
              <a:ext uri="{FF2B5EF4-FFF2-40B4-BE49-F238E27FC236}">
                <a16:creationId xmlns:a16="http://schemas.microsoft.com/office/drawing/2014/main" id="{8C52E93C-2DA0-43FD-931B-98DEAB87BC62}"/>
              </a:ext>
            </a:extLst>
          </p:cNvPr>
          <p:cNvCxnSpPr>
            <a:cxnSpLocks/>
            <a:stCxn id="35" idx="5"/>
            <a:endCxn id="44" idx="0"/>
          </p:cNvCxnSpPr>
          <p:nvPr/>
        </p:nvCxnSpPr>
        <p:spPr>
          <a:xfrm>
            <a:off x="5733741" y="4080560"/>
            <a:ext cx="171087" cy="27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Isosceles Triangle 43">
            <a:extLst>
              <a:ext uri="{FF2B5EF4-FFF2-40B4-BE49-F238E27FC236}">
                <a16:creationId xmlns:a16="http://schemas.microsoft.com/office/drawing/2014/main" id="{EDA2CF51-7EDA-4291-AB0E-0F2962181F57}"/>
              </a:ext>
            </a:extLst>
          </p:cNvPr>
          <p:cNvSpPr/>
          <p:nvPr/>
        </p:nvSpPr>
        <p:spPr>
          <a:xfrm>
            <a:off x="5790376" y="4360160"/>
            <a:ext cx="228904"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6" name="Oval 45">
            <a:extLst>
              <a:ext uri="{FF2B5EF4-FFF2-40B4-BE49-F238E27FC236}">
                <a16:creationId xmlns:a16="http://schemas.microsoft.com/office/drawing/2014/main" id="{A656A7B8-717C-489E-B563-CE4B735568F8}"/>
              </a:ext>
            </a:extLst>
          </p:cNvPr>
          <p:cNvSpPr/>
          <p:nvPr/>
        </p:nvSpPr>
        <p:spPr>
          <a:xfrm>
            <a:off x="7076852" y="2669587"/>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47" name="Oval 46">
            <a:extLst>
              <a:ext uri="{FF2B5EF4-FFF2-40B4-BE49-F238E27FC236}">
                <a16:creationId xmlns:a16="http://schemas.microsoft.com/office/drawing/2014/main" id="{3763FE1D-2D6C-4C30-8C20-66810DBC5578}"/>
              </a:ext>
            </a:extLst>
          </p:cNvPr>
          <p:cNvSpPr/>
          <p:nvPr/>
        </p:nvSpPr>
        <p:spPr>
          <a:xfrm>
            <a:off x="7680479" y="3138003"/>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48" name="Straight Connector 47">
            <a:extLst>
              <a:ext uri="{FF2B5EF4-FFF2-40B4-BE49-F238E27FC236}">
                <a16:creationId xmlns:a16="http://schemas.microsoft.com/office/drawing/2014/main" id="{78C34BAA-8E48-471E-8032-F67B81281812}"/>
              </a:ext>
            </a:extLst>
          </p:cNvPr>
          <p:cNvCxnSpPr>
            <a:cxnSpLocks/>
            <a:stCxn id="46" idx="5"/>
            <a:endCxn id="54" idx="0"/>
          </p:cNvCxnSpPr>
          <p:nvPr/>
        </p:nvCxnSpPr>
        <p:spPr>
          <a:xfrm>
            <a:off x="7412840" y="3004073"/>
            <a:ext cx="39958" cy="7086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A08B1D9-74AB-4359-A73B-7F0EA5273D86}"/>
              </a:ext>
            </a:extLst>
          </p:cNvPr>
          <p:cNvSpPr/>
          <p:nvPr/>
        </p:nvSpPr>
        <p:spPr>
          <a:xfrm>
            <a:off x="7947121" y="3712705"/>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50" name="Straight Connector 49">
            <a:extLst>
              <a:ext uri="{FF2B5EF4-FFF2-40B4-BE49-F238E27FC236}">
                <a16:creationId xmlns:a16="http://schemas.microsoft.com/office/drawing/2014/main" id="{17E3B9A2-CE98-40C8-9F13-5DB665C7B36E}"/>
              </a:ext>
            </a:extLst>
          </p:cNvPr>
          <p:cNvCxnSpPr>
            <a:cxnSpLocks/>
            <a:stCxn id="47" idx="5"/>
            <a:endCxn id="49" idx="0"/>
          </p:cNvCxnSpPr>
          <p:nvPr/>
        </p:nvCxnSpPr>
        <p:spPr>
          <a:xfrm>
            <a:off x="8016467" y="3472489"/>
            <a:ext cx="127471" cy="240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B47CF27-4BBD-4A0B-A688-B9EF328E1012}"/>
              </a:ext>
            </a:extLst>
          </p:cNvPr>
          <p:cNvCxnSpPr>
            <a:cxnSpLocks/>
            <a:stCxn id="46" idx="3"/>
            <a:endCxn id="52" idx="0"/>
          </p:cNvCxnSpPr>
          <p:nvPr/>
        </p:nvCxnSpPr>
        <p:spPr>
          <a:xfrm flipH="1">
            <a:off x="6904482" y="3004073"/>
            <a:ext cx="230016" cy="91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Isosceles Triangle 51">
            <a:extLst>
              <a:ext uri="{FF2B5EF4-FFF2-40B4-BE49-F238E27FC236}">
                <a16:creationId xmlns:a16="http://schemas.microsoft.com/office/drawing/2014/main" id="{89A211C8-DBB2-48E6-8F11-E47B99B4A88F}"/>
              </a:ext>
            </a:extLst>
          </p:cNvPr>
          <p:cNvSpPr/>
          <p:nvPr/>
        </p:nvSpPr>
        <p:spPr>
          <a:xfrm>
            <a:off x="6781504" y="309535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3" name="Straight Connector 52">
            <a:extLst>
              <a:ext uri="{FF2B5EF4-FFF2-40B4-BE49-F238E27FC236}">
                <a16:creationId xmlns:a16="http://schemas.microsoft.com/office/drawing/2014/main" id="{0794F09E-06DA-4FBB-862F-938856B3EF24}"/>
              </a:ext>
            </a:extLst>
          </p:cNvPr>
          <p:cNvCxnSpPr>
            <a:cxnSpLocks/>
            <a:stCxn id="47" idx="3"/>
            <a:endCxn id="46" idx="0"/>
          </p:cNvCxnSpPr>
          <p:nvPr/>
        </p:nvCxnSpPr>
        <p:spPr>
          <a:xfrm flipH="1" flipV="1">
            <a:off x="7273669" y="2669587"/>
            <a:ext cx="464456" cy="80290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29288A58-5885-4309-9CFD-CDCACD667847}"/>
              </a:ext>
            </a:extLst>
          </p:cNvPr>
          <p:cNvSpPr/>
          <p:nvPr/>
        </p:nvSpPr>
        <p:spPr>
          <a:xfrm>
            <a:off x="7329820" y="3712705"/>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55" name="Straight Connector 54">
            <a:extLst>
              <a:ext uri="{FF2B5EF4-FFF2-40B4-BE49-F238E27FC236}">
                <a16:creationId xmlns:a16="http://schemas.microsoft.com/office/drawing/2014/main" id="{1A93E667-01D0-4E15-96F4-F5CA3F40CBE2}"/>
              </a:ext>
            </a:extLst>
          </p:cNvPr>
          <p:cNvCxnSpPr>
            <a:cxnSpLocks/>
            <a:stCxn id="49" idx="3"/>
            <a:endCxn id="56" idx="0"/>
          </p:cNvCxnSpPr>
          <p:nvPr/>
        </p:nvCxnSpPr>
        <p:spPr>
          <a:xfrm flipH="1">
            <a:off x="7803457" y="4047191"/>
            <a:ext cx="201310" cy="301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Isosceles Triangle 55">
            <a:extLst>
              <a:ext uri="{FF2B5EF4-FFF2-40B4-BE49-F238E27FC236}">
                <a16:creationId xmlns:a16="http://schemas.microsoft.com/office/drawing/2014/main" id="{06DAF460-AE31-4A1B-8B71-2E4EE8681871}"/>
              </a:ext>
            </a:extLst>
          </p:cNvPr>
          <p:cNvSpPr/>
          <p:nvPr/>
        </p:nvSpPr>
        <p:spPr>
          <a:xfrm>
            <a:off x="7680479" y="4348972"/>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57" name="Straight Connector 56">
            <a:extLst>
              <a:ext uri="{FF2B5EF4-FFF2-40B4-BE49-F238E27FC236}">
                <a16:creationId xmlns:a16="http://schemas.microsoft.com/office/drawing/2014/main" id="{307F1D8B-A3A4-4F67-BC87-784105416B39}"/>
              </a:ext>
            </a:extLst>
          </p:cNvPr>
          <p:cNvCxnSpPr>
            <a:cxnSpLocks/>
            <a:stCxn id="49" idx="5"/>
            <a:endCxn id="58" idx="0"/>
          </p:cNvCxnSpPr>
          <p:nvPr/>
        </p:nvCxnSpPr>
        <p:spPr>
          <a:xfrm>
            <a:off x="8283109" y="4047191"/>
            <a:ext cx="111181" cy="3043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Isosceles Triangle 57">
            <a:extLst>
              <a:ext uri="{FF2B5EF4-FFF2-40B4-BE49-F238E27FC236}">
                <a16:creationId xmlns:a16="http://schemas.microsoft.com/office/drawing/2014/main" id="{3EC95D64-8384-4055-BF64-5442779CFD17}"/>
              </a:ext>
            </a:extLst>
          </p:cNvPr>
          <p:cNvSpPr/>
          <p:nvPr/>
        </p:nvSpPr>
        <p:spPr>
          <a:xfrm>
            <a:off x="8271312" y="4351509"/>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0" name="Arrow: Right 59">
            <a:extLst>
              <a:ext uri="{FF2B5EF4-FFF2-40B4-BE49-F238E27FC236}">
                <a16:creationId xmlns:a16="http://schemas.microsoft.com/office/drawing/2014/main" id="{29951032-9EC0-4152-852C-C08098E50EC1}"/>
              </a:ext>
            </a:extLst>
          </p:cNvPr>
          <p:cNvSpPr/>
          <p:nvPr/>
        </p:nvSpPr>
        <p:spPr>
          <a:xfrm>
            <a:off x="3363839" y="2700889"/>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1" name="Arrow: Right 60">
            <a:extLst>
              <a:ext uri="{FF2B5EF4-FFF2-40B4-BE49-F238E27FC236}">
                <a16:creationId xmlns:a16="http://schemas.microsoft.com/office/drawing/2014/main" id="{0746D238-9F81-492A-BD83-5F6A7CC4BD6C}"/>
              </a:ext>
            </a:extLst>
          </p:cNvPr>
          <p:cNvSpPr/>
          <p:nvPr/>
        </p:nvSpPr>
        <p:spPr>
          <a:xfrm>
            <a:off x="5923905" y="2678238"/>
            <a:ext cx="384999"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Rectangle 3">
            <a:extLst>
              <a:ext uri="{FF2B5EF4-FFF2-40B4-BE49-F238E27FC236}">
                <a16:creationId xmlns:a16="http://schemas.microsoft.com/office/drawing/2014/main" id="{D565CDEB-F60B-4B32-B9B0-682102CADEC2}"/>
              </a:ext>
            </a:extLst>
          </p:cNvPr>
          <p:cNvSpPr>
            <a:spLocks noChangeArrowheads="1"/>
          </p:cNvSpPr>
          <p:nvPr/>
        </p:nvSpPr>
        <p:spPr bwMode="auto">
          <a:xfrm>
            <a:off x="2294397" y="4839772"/>
            <a:ext cx="495520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leftRotate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root)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root.right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rightChild.left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root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rightChild</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2" name="Arrow: Curved Down 61">
            <a:extLst>
              <a:ext uri="{FF2B5EF4-FFF2-40B4-BE49-F238E27FC236}">
                <a16:creationId xmlns:a16="http://schemas.microsoft.com/office/drawing/2014/main" id="{2CE79D35-1A79-4AD0-AC5C-ABB7DA9A50C6}"/>
              </a:ext>
            </a:extLst>
          </p:cNvPr>
          <p:cNvSpPr/>
          <p:nvPr/>
        </p:nvSpPr>
        <p:spPr>
          <a:xfrm rot="2247168" flipH="1">
            <a:off x="2591524" y="2562097"/>
            <a:ext cx="950375" cy="391675"/>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78143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A1C4-AA56-4DF7-B233-989D9948A08D}"/>
              </a:ext>
            </a:extLst>
          </p:cNvPr>
          <p:cNvSpPr>
            <a:spLocks noGrp="1"/>
          </p:cNvSpPr>
          <p:nvPr>
            <p:ph type="title"/>
          </p:nvPr>
        </p:nvSpPr>
        <p:spPr/>
        <p:txBody>
          <a:bodyPr/>
          <a:lstStyle/>
          <a:p>
            <a:r>
              <a:rPr lang="en-US" dirty="0"/>
              <a:t>Right Rotation </a:t>
            </a:r>
            <a:r>
              <a:rPr lang="en-US" dirty="0">
                <a:highlight>
                  <a:srgbClr val="FFFF00"/>
                </a:highlight>
              </a:rPr>
              <a:t>(Activity 3)</a:t>
            </a:r>
          </a:p>
        </p:txBody>
      </p:sp>
      <p:sp>
        <p:nvSpPr>
          <p:cNvPr id="3" name="Content Placeholder 2">
            <a:extLst>
              <a:ext uri="{FF2B5EF4-FFF2-40B4-BE49-F238E27FC236}">
                <a16:creationId xmlns:a16="http://schemas.microsoft.com/office/drawing/2014/main" id="{80956B60-B9AE-4869-B5F0-021E72B83B0B}"/>
              </a:ext>
            </a:extLst>
          </p:cNvPr>
          <p:cNvSpPr>
            <a:spLocks noGrp="1"/>
          </p:cNvSpPr>
          <p:nvPr>
            <p:ph idx="1"/>
          </p:nvPr>
        </p:nvSpPr>
        <p:spPr>
          <a:xfrm>
            <a:off x="2208213" y="1600200"/>
            <a:ext cx="9372600" cy="4114800"/>
          </a:xfrm>
        </p:spPr>
        <p:txBody>
          <a:bodyPr/>
          <a:lstStyle/>
          <a:p>
            <a:r>
              <a:rPr lang="en-US" dirty="0"/>
              <a:t>With the root of the subtree, we reassign our pointers such that </a:t>
            </a:r>
            <a:r>
              <a:rPr lang="en-US" b="1" dirty="0" err="1"/>
              <a:t>root.left</a:t>
            </a:r>
            <a:r>
              <a:rPr lang="en-US" b="1" dirty="0"/>
              <a:t> becomes the new root of the subtree.</a:t>
            </a:r>
          </a:p>
          <a:p>
            <a:endParaRPr lang="en-US" dirty="0"/>
          </a:p>
        </p:txBody>
      </p:sp>
    </p:spTree>
    <p:extLst>
      <p:ext uri="{BB962C8B-B14F-4D97-AF65-F5344CB8AC3E}">
        <p14:creationId xmlns:p14="http://schemas.microsoft.com/office/powerpoint/2010/main" val="34973939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A1C4-AA56-4DF7-B233-989D9948A08D}"/>
              </a:ext>
            </a:extLst>
          </p:cNvPr>
          <p:cNvSpPr>
            <a:spLocks noGrp="1"/>
          </p:cNvSpPr>
          <p:nvPr>
            <p:ph type="title"/>
          </p:nvPr>
        </p:nvSpPr>
        <p:spPr/>
        <p:txBody>
          <a:bodyPr/>
          <a:lstStyle/>
          <a:p>
            <a:r>
              <a:rPr lang="en-US" dirty="0"/>
              <a:t>Right Rotation </a:t>
            </a:r>
            <a:r>
              <a:rPr lang="en-US" dirty="0">
                <a:highlight>
                  <a:srgbClr val="FFFF00"/>
                </a:highlight>
              </a:rPr>
              <a:t>(Activity 3)</a:t>
            </a:r>
          </a:p>
        </p:txBody>
      </p:sp>
      <p:sp>
        <p:nvSpPr>
          <p:cNvPr id="3" name="Content Placeholder 2">
            <a:extLst>
              <a:ext uri="{FF2B5EF4-FFF2-40B4-BE49-F238E27FC236}">
                <a16:creationId xmlns:a16="http://schemas.microsoft.com/office/drawing/2014/main" id="{80956B60-B9AE-4869-B5F0-021E72B83B0B}"/>
              </a:ext>
            </a:extLst>
          </p:cNvPr>
          <p:cNvSpPr>
            <a:spLocks noGrp="1"/>
          </p:cNvSpPr>
          <p:nvPr>
            <p:ph idx="1"/>
          </p:nvPr>
        </p:nvSpPr>
        <p:spPr>
          <a:xfrm>
            <a:off x="2208213" y="1600200"/>
            <a:ext cx="9372600" cy="4114800"/>
          </a:xfrm>
        </p:spPr>
        <p:txBody>
          <a:bodyPr/>
          <a:lstStyle/>
          <a:p>
            <a:r>
              <a:rPr lang="en-US" dirty="0"/>
              <a:t>With the root of the subtree, we reassign our pointers such that </a:t>
            </a:r>
            <a:r>
              <a:rPr lang="en-US" b="1" dirty="0" err="1"/>
              <a:t>root.left</a:t>
            </a:r>
            <a:r>
              <a:rPr lang="en-US" b="1" dirty="0"/>
              <a:t> becomes the new root of the subtree.</a:t>
            </a:r>
          </a:p>
          <a:p>
            <a:endParaRPr lang="en-US" dirty="0"/>
          </a:p>
        </p:txBody>
      </p:sp>
      <p:sp>
        <p:nvSpPr>
          <p:cNvPr id="4" name="Oval 3">
            <a:extLst>
              <a:ext uri="{FF2B5EF4-FFF2-40B4-BE49-F238E27FC236}">
                <a16:creationId xmlns:a16="http://schemas.microsoft.com/office/drawing/2014/main" id="{F8061811-7F4C-4111-8A4E-1F5FE56CC17A}"/>
              </a:ext>
            </a:extLst>
          </p:cNvPr>
          <p:cNvSpPr/>
          <p:nvPr/>
        </p:nvSpPr>
        <p:spPr>
          <a:xfrm>
            <a:off x="1438347" y="3578091"/>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21403736-5512-4E9F-B834-CF5329830DC4}"/>
              </a:ext>
            </a:extLst>
          </p:cNvPr>
          <p:cNvSpPr/>
          <p:nvPr/>
        </p:nvSpPr>
        <p:spPr>
          <a:xfrm>
            <a:off x="1885301" y="3047553"/>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B560E725-B39C-49A2-A627-8C82DA08364C}"/>
              </a:ext>
            </a:extLst>
          </p:cNvPr>
          <p:cNvCxnSpPr>
            <a:cxnSpLocks/>
            <a:stCxn id="4" idx="5"/>
            <a:endCxn id="12" idx="0"/>
          </p:cNvCxnSpPr>
          <p:nvPr/>
        </p:nvCxnSpPr>
        <p:spPr>
          <a:xfrm>
            <a:off x="1774335" y="3912577"/>
            <a:ext cx="89000" cy="2534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94ED3C6-7E03-4F8B-9687-1DA242B5D055}"/>
              </a:ext>
            </a:extLst>
          </p:cNvPr>
          <p:cNvSpPr/>
          <p:nvPr/>
        </p:nvSpPr>
        <p:spPr>
          <a:xfrm>
            <a:off x="2362247" y="2576718"/>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8" name="Straight Connector 7">
            <a:extLst>
              <a:ext uri="{FF2B5EF4-FFF2-40B4-BE49-F238E27FC236}">
                <a16:creationId xmlns:a16="http://schemas.microsoft.com/office/drawing/2014/main" id="{D0F57E8C-1347-4B82-9319-EEC55FC7A74C}"/>
              </a:ext>
            </a:extLst>
          </p:cNvPr>
          <p:cNvCxnSpPr>
            <a:cxnSpLocks/>
            <a:stCxn id="5" idx="5"/>
            <a:endCxn id="14" idx="0"/>
          </p:cNvCxnSpPr>
          <p:nvPr/>
        </p:nvCxnSpPr>
        <p:spPr>
          <a:xfrm>
            <a:off x="2221289" y="3382039"/>
            <a:ext cx="144562" cy="23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DE4DDD-EFD1-43BD-854A-1073954A1EF3}"/>
              </a:ext>
            </a:extLst>
          </p:cNvPr>
          <p:cNvCxnSpPr>
            <a:cxnSpLocks/>
            <a:stCxn id="4" idx="3"/>
            <a:endCxn id="10" idx="0"/>
          </p:cNvCxnSpPr>
          <p:nvPr/>
        </p:nvCxnSpPr>
        <p:spPr>
          <a:xfrm flipH="1">
            <a:off x="1315370" y="3912577"/>
            <a:ext cx="180623" cy="253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A2AD1A02-0CAF-4F6E-906A-2D3B9619392D}"/>
              </a:ext>
            </a:extLst>
          </p:cNvPr>
          <p:cNvSpPr/>
          <p:nvPr/>
        </p:nvSpPr>
        <p:spPr>
          <a:xfrm>
            <a:off x="1192392" y="4166017"/>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Connector 10">
            <a:extLst>
              <a:ext uri="{FF2B5EF4-FFF2-40B4-BE49-F238E27FC236}">
                <a16:creationId xmlns:a16="http://schemas.microsoft.com/office/drawing/2014/main" id="{C144B6FE-4E18-46A2-BB30-51FF538B54CD}"/>
              </a:ext>
            </a:extLst>
          </p:cNvPr>
          <p:cNvCxnSpPr>
            <a:cxnSpLocks/>
            <a:stCxn id="5" idx="3"/>
            <a:endCxn id="4" idx="0"/>
          </p:cNvCxnSpPr>
          <p:nvPr/>
        </p:nvCxnSpPr>
        <p:spPr>
          <a:xfrm flipH="1">
            <a:off x="1635164" y="3382039"/>
            <a:ext cx="307783" cy="196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E7520485-FC99-406E-A4FD-A8106C6FB015}"/>
              </a:ext>
            </a:extLst>
          </p:cNvPr>
          <p:cNvSpPr/>
          <p:nvPr/>
        </p:nvSpPr>
        <p:spPr>
          <a:xfrm>
            <a:off x="1740357" y="4166018"/>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3" name="Straight Connector 12">
            <a:extLst>
              <a:ext uri="{FF2B5EF4-FFF2-40B4-BE49-F238E27FC236}">
                <a16:creationId xmlns:a16="http://schemas.microsoft.com/office/drawing/2014/main" id="{6BA647B3-7E08-42E9-8B0A-43510F113E7F}"/>
              </a:ext>
            </a:extLst>
          </p:cNvPr>
          <p:cNvCxnSpPr>
            <a:cxnSpLocks/>
            <a:stCxn id="7" idx="3"/>
            <a:endCxn id="5" idx="0"/>
          </p:cNvCxnSpPr>
          <p:nvPr/>
        </p:nvCxnSpPr>
        <p:spPr>
          <a:xfrm flipH="1">
            <a:off x="2082118" y="2911204"/>
            <a:ext cx="337775"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97191B62-382D-4CFE-8DFB-FD447C7E91B5}"/>
              </a:ext>
            </a:extLst>
          </p:cNvPr>
          <p:cNvSpPr/>
          <p:nvPr/>
        </p:nvSpPr>
        <p:spPr>
          <a:xfrm>
            <a:off x="2242873" y="3621701"/>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5" name="Straight Connector 14">
            <a:extLst>
              <a:ext uri="{FF2B5EF4-FFF2-40B4-BE49-F238E27FC236}">
                <a16:creationId xmlns:a16="http://schemas.microsoft.com/office/drawing/2014/main" id="{4F08FD31-8093-4D35-AFB3-502FA8CEEC75}"/>
              </a:ext>
            </a:extLst>
          </p:cNvPr>
          <p:cNvCxnSpPr>
            <a:cxnSpLocks/>
            <a:stCxn id="7" idx="5"/>
            <a:endCxn id="16" idx="0"/>
          </p:cNvCxnSpPr>
          <p:nvPr/>
        </p:nvCxnSpPr>
        <p:spPr>
          <a:xfrm>
            <a:off x="2698235" y="2911204"/>
            <a:ext cx="176649"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D0D8DE2B-9EC3-4D8B-9179-AF60F00E478F}"/>
              </a:ext>
            </a:extLst>
          </p:cNvPr>
          <p:cNvSpPr/>
          <p:nvPr/>
        </p:nvSpPr>
        <p:spPr>
          <a:xfrm>
            <a:off x="2751906" y="3047553"/>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7" name="Oval 16">
            <a:extLst>
              <a:ext uri="{FF2B5EF4-FFF2-40B4-BE49-F238E27FC236}">
                <a16:creationId xmlns:a16="http://schemas.microsoft.com/office/drawing/2014/main" id="{5E1B5147-3489-451D-90F4-F520FC2CC532}"/>
              </a:ext>
            </a:extLst>
          </p:cNvPr>
          <p:cNvSpPr/>
          <p:nvPr/>
        </p:nvSpPr>
        <p:spPr>
          <a:xfrm>
            <a:off x="9397350" y="3037942"/>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DAB3DA21-5275-4EEB-B581-81454D99A88A}"/>
              </a:ext>
            </a:extLst>
          </p:cNvPr>
          <p:cNvSpPr/>
          <p:nvPr/>
        </p:nvSpPr>
        <p:spPr>
          <a:xfrm>
            <a:off x="10052655" y="2596216"/>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19" name="Straight Connector 18">
            <a:extLst>
              <a:ext uri="{FF2B5EF4-FFF2-40B4-BE49-F238E27FC236}">
                <a16:creationId xmlns:a16="http://schemas.microsoft.com/office/drawing/2014/main" id="{7149BB67-5BCA-4B14-8814-2A2B60C43ED8}"/>
              </a:ext>
            </a:extLst>
          </p:cNvPr>
          <p:cNvCxnSpPr>
            <a:cxnSpLocks/>
            <a:stCxn id="17" idx="5"/>
            <a:endCxn id="24" idx="0"/>
          </p:cNvCxnSpPr>
          <p:nvPr/>
        </p:nvCxnSpPr>
        <p:spPr>
          <a:xfrm>
            <a:off x="9733338" y="3372428"/>
            <a:ext cx="252485" cy="367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115E42E-15BD-43EE-B50E-15BAAF7B536D}"/>
              </a:ext>
            </a:extLst>
          </p:cNvPr>
          <p:cNvSpPr/>
          <p:nvPr/>
        </p:nvSpPr>
        <p:spPr>
          <a:xfrm>
            <a:off x="10685292" y="2994824"/>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21" name="Straight Connector 20">
            <a:extLst>
              <a:ext uri="{FF2B5EF4-FFF2-40B4-BE49-F238E27FC236}">
                <a16:creationId xmlns:a16="http://schemas.microsoft.com/office/drawing/2014/main" id="{0D9A793A-5AA0-4C33-A898-D2EA85F205C4}"/>
              </a:ext>
            </a:extLst>
          </p:cNvPr>
          <p:cNvCxnSpPr>
            <a:cxnSpLocks/>
            <a:stCxn id="18" idx="5"/>
            <a:endCxn id="20" idx="0"/>
          </p:cNvCxnSpPr>
          <p:nvPr/>
        </p:nvCxnSpPr>
        <p:spPr>
          <a:xfrm>
            <a:off x="10388643" y="2930702"/>
            <a:ext cx="493466" cy="64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E4F2FD-2AC8-4201-AE33-995ED07AAFD7}"/>
              </a:ext>
            </a:extLst>
          </p:cNvPr>
          <p:cNvCxnSpPr>
            <a:cxnSpLocks/>
            <a:stCxn id="17" idx="3"/>
            <a:endCxn id="23" idx="0"/>
          </p:cNvCxnSpPr>
          <p:nvPr/>
        </p:nvCxnSpPr>
        <p:spPr>
          <a:xfrm flipH="1">
            <a:off x="9216198" y="3372428"/>
            <a:ext cx="238798" cy="370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C9EDBCAE-54BB-4C23-92D2-7CFF26B491BD}"/>
              </a:ext>
            </a:extLst>
          </p:cNvPr>
          <p:cNvSpPr/>
          <p:nvPr/>
        </p:nvSpPr>
        <p:spPr>
          <a:xfrm>
            <a:off x="9093220" y="3743313"/>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Isosceles Triangle 23">
            <a:extLst>
              <a:ext uri="{FF2B5EF4-FFF2-40B4-BE49-F238E27FC236}">
                <a16:creationId xmlns:a16="http://schemas.microsoft.com/office/drawing/2014/main" id="{D9569B38-BDD2-48EF-9766-B22BB5C39446}"/>
              </a:ext>
            </a:extLst>
          </p:cNvPr>
          <p:cNvSpPr/>
          <p:nvPr/>
        </p:nvSpPr>
        <p:spPr>
          <a:xfrm>
            <a:off x="9862845" y="3740059"/>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5" name="Straight Connector 24">
            <a:extLst>
              <a:ext uri="{FF2B5EF4-FFF2-40B4-BE49-F238E27FC236}">
                <a16:creationId xmlns:a16="http://schemas.microsoft.com/office/drawing/2014/main" id="{08795D06-844A-40A6-A321-A5F4D7FF2F32}"/>
              </a:ext>
            </a:extLst>
          </p:cNvPr>
          <p:cNvCxnSpPr>
            <a:cxnSpLocks/>
            <a:stCxn id="20" idx="3"/>
            <a:endCxn id="26" idx="0"/>
          </p:cNvCxnSpPr>
          <p:nvPr/>
        </p:nvCxnSpPr>
        <p:spPr>
          <a:xfrm flipH="1">
            <a:off x="10553966" y="3329310"/>
            <a:ext cx="188972"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Isosceles Triangle 25">
            <a:extLst>
              <a:ext uri="{FF2B5EF4-FFF2-40B4-BE49-F238E27FC236}">
                <a16:creationId xmlns:a16="http://schemas.microsoft.com/office/drawing/2014/main" id="{8EB304C4-506C-4074-AA1F-9CB7D4AA86DA}"/>
              </a:ext>
            </a:extLst>
          </p:cNvPr>
          <p:cNvSpPr/>
          <p:nvPr/>
        </p:nvSpPr>
        <p:spPr>
          <a:xfrm>
            <a:off x="10430988" y="3746711"/>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7" name="Straight Connector 26">
            <a:extLst>
              <a:ext uri="{FF2B5EF4-FFF2-40B4-BE49-F238E27FC236}">
                <a16:creationId xmlns:a16="http://schemas.microsoft.com/office/drawing/2014/main" id="{B569161C-C1E9-47ED-A24D-3CF066B21C4E}"/>
              </a:ext>
            </a:extLst>
          </p:cNvPr>
          <p:cNvCxnSpPr>
            <a:cxnSpLocks/>
            <a:stCxn id="20" idx="5"/>
            <a:endCxn id="28" idx="0"/>
          </p:cNvCxnSpPr>
          <p:nvPr/>
        </p:nvCxnSpPr>
        <p:spPr>
          <a:xfrm>
            <a:off x="11021280" y="3329310"/>
            <a:ext cx="326514" cy="4174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3BD39C8F-59BA-444C-86EA-AECBEE08DFDF}"/>
              </a:ext>
            </a:extLst>
          </p:cNvPr>
          <p:cNvSpPr/>
          <p:nvPr/>
        </p:nvSpPr>
        <p:spPr>
          <a:xfrm>
            <a:off x="11224816" y="3746711"/>
            <a:ext cx="245955" cy="339845"/>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9" name="Straight Connector 28">
            <a:extLst>
              <a:ext uri="{FF2B5EF4-FFF2-40B4-BE49-F238E27FC236}">
                <a16:creationId xmlns:a16="http://schemas.microsoft.com/office/drawing/2014/main" id="{CD74077F-2A2C-4B74-8D3A-CAED358BD29D}"/>
              </a:ext>
            </a:extLst>
          </p:cNvPr>
          <p:cNvCxnSpPr>
            <a:stCxn id="18" idx="3"/>
            <a:endCxn id="17" idx="0"/>
          </p:cNvCxnSpPr>
          <p:nvPr/>
        </p:nvCxnSpPr>
        <p:spPr>
          <a:xfrm flipH="1">
            <a:off x="9594167" y="2930702"/>
            <a:ext cx="516134" cy="107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ADF65269-3F75-425F-BC29-6E5EC00F99F9}"/>
              </a:ext>
            </a:extLst>
          </p:cNvPr>
          <p:cNvSpPr/>
          <p:nvPr/>
        </p:nvSpPr>
        <p:spPr>
          <a:xfrm>
            <a:off x="8554732" y="2661259"/>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Arrow: Right 59">
            <a:extLst>
              <a:ext uri="{FF2B5EF4-FFF2-40B4-BE49-F238E27FC236}">
                <a16:creationId xmlns:a16="http://schemas.microsoft.com/office/drawing/2014/main" id="{29951032-9EC0-4152-852C-C08098E50EC1}"/>
              </a:ext>
            </a:extLst>
          </p:cNvPr>
          <p:cNvSpPr/>
          <p:nvPr/>
        </p:nvSpPr>
        <p:spPr>
          <a:xfrm>
            <a:off x="3363839" y="2700889"/>
            <a:ext cx="413678"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1" name="Arrow: Right 60">
            <a:extLst>
              <a:ext uri="{FF2B5EF4-FFF2-40B4-BE49-F238E27FC236}">
                <a16:creationId xmlns:a16="http://schemas.microsoft.com/office/drawing/2014/main" id="{0746D238-9F81-492A-BD83-5F6A7CC4BD6C}"/>
              </a:ext>
            </a:extLst>
          </p:cNvPr>
          <p:cNvSpPr/>
          <p:nvPr/>
        </p:nvSpPr>
        <p:spPr>
          <a:xfrm>
            <a:off x="5923905" y="2678238"/>
            <a:ext cx="384999" cy="212916"/>
          </a:xfrm>
          <a:prstGeom prst="right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9" name="Rectangle 3">
            <a:extLst>
              <a:ext uri="{FF2B5EF4-FFF2-40B4-BE49-F238E27FC236}">
                <a16:creationId xmlns:a16="http://schemas.microsoft.com/office/drawing/2014/main" id="{D565CDEB-F60B-4B32-B9B0-682102CADEC2}"/>
              </a:ext>
            </a:extLst>
          </p:cNvPr>
          <p:cNvSpPr>
            <a:spLocks noChangeArrowheads="1"/>
          </p:cNvSpPr>
          <p:nvPr/>
        </p:nvSpPr>
        <p:spPr bwMode="auto">
          <a:xfrm>
            <a:off x="2294397" y="4839772"/>
            <a:ext cx="464742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a:t>
            </a:r>
            <a:r>
              <a:rPr kumimoji="0" lang="en-US" altLang="en-US"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rightRotate</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(Node root) {</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Node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leftChild</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root.left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root.left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leftChild.right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leftChild.right</a:t>
            </a: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root</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leftChild</a:t>
            </a:r>
            <a:b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3" name="Oval 102">
            <a:extLst>
              <a:ext uri="{FF2B5EF4-FFF2-40B4-BE49-F238E27FC236}">
                <a16:creationId xmlns:a16="http://schemas.microsoft.com/office/drawing/2014/main" id="{5BF63FE4-EF88-417A-B0D1-92535C362224}"/>
              </a:ext>
            </a:extLst>
          </p:cNvPr>
          <p:cNvSpPr/>
          <p:nvPr/>
        </p:nvSpPr>
        <p:spPr>
          <a:xfrm>
            <a:off x="3950924" y="3609476"/>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04" name="Oval 103">
            <a:extLst>
              <a:ext uri="{FF2B5EF4-FFF2-40B4-BE49-F238E27FC236}">
                <a16:creationId xmlns:a16="http://schemas.microsoft.com/office/drawing/2014/main" id="{AEF5EAD9-B37A-485F-9C27-85EEC98F9FBD}"/>
              </a:ext>
            </a:extLst>
          </p:cNvPr>
          <p:cNvSpPr/>
          <p:nvPr/>
        </p:nvSpPr>
        <p:spPr>
          <a:xfrm>
            <a:off x="4397878" y="3078938"/>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105" name="Straight Connector 104">
            <a:extLst>
              <a:ext uri="{FF2B5EF4-FFF2-40B4-BE49-F238E27FC236}">
                <a16:creationId xmlns:a16="http://schemas.microsoft.com/office/drawing/2014/main" id="{8F982787-FB82-49FB-BE06-73917F38E51A}"/>
              </a:ext>
            </a:extLst>
          </p:cNvPr>
          <p:cNvCxnSpPr>
            <a:cxnSpLocks/>
            <a:stCxn id="103" idx="5"/>
            <a:endCxn id="111" idx="0"/>
          </p:cNvCxnSpPr>
          <p:nvPr/>
        </p:nvCxnSpPr>
        <p:spPr>
          <a:xfrm>
            <a:off x="4286912" y="3943962"/>
            <a:ext cx="89000" cy="2534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572EB78D-6190-465C-8B34-F8DD37CC3E3F}"/>
              </a:ext>
            </a:extLst>
          </p:cNvPr>
          <p:cNvSpPr/>
          <p:nvPr/>
        </p:nvSpPr>
        <p:spPr>
          <a:xfrm>
            <a:off x="4874824" y="2608103"/>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07" name="Straight Connector 106">
            <a:extLst>
              <a:ext uri="{FF2B5EF4-FFF2-40B4-BE49-F238E27FC236}">
                <a16:creationId xmlns:a16="http://schemas.microsoft.com/office/drawing/2014/main" id="{BA7AAFAB-9D05-422B-8ED6-7653ED00CF55}"/>
              </a:ext>
            </a:extLst>
          </p:cNvPr>
          <p:cNvCxnSpPr>
            <a:cxnSpLocks/>
            <a:stCxn id="104" idx="5"/>
            <a:endCxn id="113" idx="0"/>
          </p:cNvCxnSpPr>
          <p:nvPr/>
        </p:nvCxnSpPr>
        <p:spPr>
          <a:xfrm>
            <a:off x="4733866" y="3413424"/>
            <a:ext cx="144562" cy="23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9653D0-83C8-4025-A980-C0EE97A34FC0}"/>
              </a:ext>
            </a:extLst>
          </p:cNvPr>
          <p:cNvCxnSpPr>
            <a:cxnSpLocks/>
            <a:stCxn id="103" idx="3"/>
            <a:endCxn id="109" idx="0"/>
          </p:cNvCxnSpPr>
          <p:nvPr/>
        </p:nvCxnSpPr>
        <p:spPr>
          <a:xfrm flipH="1">
            <a:off x="3827947" y="3943962"/>
            <a:ext cx="180623" cy="253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Isosceles Triangle 108">
            <a:extLst>
              <a:ext uri="{FF2B5EF4-FFF2-40B4-BE49-F238E27FC236}">
                <a16:creationId xmlns:a16="http://schemas.microsoft.com/office/drawing/2014/main" id="{9FE4B4F1-1609-4B9B-A1EA-F14763804282}"/>
              </a:ext>
            </a:extLst>
          </p:cNvPr>
          <p:cNvSpPr/>
          <p:nvPr/>
        </p:nvSpPr>
        <p:spPr>
          <a:xfrm>
            <a:off x="3704969" y="4197402"/>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0" name="Straight Connector 109">
            <a:extLst>
              <a:ext uri="{FF2B5EF4-FFF2-40B4-BE49-F238E27FC236}">
                <a16:creationId xmlns:a16="http://schemas.microsoft.com/office/drawing/2014/main" id="{E315C3EA-A243-40DE-9E4B-B64F46F013CD}"/>
              </a:ext>
            </a:extLst>
          </p:cNvPr>
          <p:cNvCxnSpPr>
            <a:cxnSpLocks/>
            <a:stCxn id="104" idx="3"/>
            <a:endCxn id="103" idx="0"/>
          </p:cNvCxnSpPr>
          <p:nvPr/>
        </p:nvCxnSpPr>
        <p:spPr>
          <a:xfrm flipH="1">
            <a:off x="4147741" y="3413424"/>
            <a:ext cx="307783" cy="196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Isosceles Triangle 110">
            <a:extLst>
              <a:ext uri="{FF2B5EF4-FFF2-40B4-BE49-F238E27FC236}">
                <a16:creationId xmlns:a16="http://schemas.microsoft.com/office/drawing/2014/main" id="{CA78C14D-A325-43EE-981F-FE659E979BF1}"/>
              </a:ext>
            </a:extLst>
          </p:cNvPr>
          <p:cNvSpPr/>
          <p:nvPr/>
        </p:nvSpPr>
        <p:spPr>
          <a:xfrm>
            <a:off x="4252934" y="4197403"/>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12" name="Straight Connector 111">
            <a:extLst>
              <a:ext uri="{FF2B5EF4-FFF2-40B4-BE49-F238E27FC236}">
                <a16:creationId xmlns:a16="http://schemas.microsoft.com/office/drawing/2014/main" id="{24350005-720D-4548-8CA8-5CF14F8F2A75}"/>
              </a:ext>
            </a:extLst>
          </p:cNvPr>
          <p:cNvCxnSpPr>
            <a:cxnSpLocks/>
            <a:stCxn id="106" idx="3"/>
            <a:endCxn id="113" idx="0"/>
          </p:cNvCxnSpPr>
          <p:nvPr/>
        </p:nvCxnSpPr>
        <p:spPr>
          <a:xfrm flipH="1">
            <a:off x="4878428" y="2942589"/>
            <a:ext cx="54042" cy="71049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Isosceles Triangle 112">
            <a:extLst>
              <a:ext uri="{FF2B5EF4-FFF2-40B4-BE49-F238E27FC236}">
                <a16:creationId xmlns:a16="http://schemas.microsoft.com/office/drawing/2014/main" id="{2C54C9CE-3A17-4B9F-BD5B-928C8391B98A}"/>
              </a:ext>
            </a:extLst>
          </p:cNvPr>
          <p:cNvSpPr/>
          <p:nvPr/>
        </p:nvSpPr>
        <p:spPr>
          <a:xfrm>
            <a:off x="4755450" y="3653086"/>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14" name="Straight Connector 113">
            <a:extLst>
              <a:ext uri="{FF2B5EF4-FFF2-40B4-BE49-F238E27FC236}">
                <a16:creationId xmlns:a16="http://schemas.microsoft.com/office/drawing/2014/main" id="{2BA98661-9BE6-492D-895B-D132F939E091}"/>
              </a:ext>
            </a:extLst>
          </p:cNvPr>
          <p:cNvCxnSpPr>
            <a:cxnSpLocks/>
            <a:stCxn id="106" idx="5"/>
            <a:endCxn id="115" idx="0"/>
          </p:cNvCxnSpPr>
          <p:nvPr/>
        </p:nvCxnSpPr>
        <p:spPr>
          <a:xfrm>
            <a:off x="5210812" y="2942589"/>
            <a:ext cx="176649"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Isosceles Triangle 114">
            <a:extLst>
              <a:ext uri="{FF2B5EF4-FFF2-40B4-BE49-F238E27FC236}">
                <a16:creationId xmlns:a16="http://schemas.microsoft.com/office/drawing/2014/main" id="{C68B853F-DE87-4738-AC3E-C25AC741277A}"/>
              </a:ext>
            </a:extLst>
          </p:cNvPr>
          <p:cNvSpPr/>
          <p:nvPr/>
        </p:nvSpPr>
        <p:spPr>
          <a:xfrm>
            <a:off x="5264483" y="3078938"/>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7" name="Oval 116">
            <a:extLst>
              <a:ext uri="{FF2B5EF4-FFF2-40B4-BE49-F238E27FC236}">
                <a16:creationId xmlns:a16="http://schemas.microsoft.com/office/drawing/2014/main" id="{C8F2522F-E847-406B-9119-D90E001CA28B}"/>
              </a:ext>
            </a:extLst>
          </p:cNvPr>
          <p:cNvSpPr/>
          <p:nvPr/>
        </p:nvSpPr>
        <p:spPr>
          <a:xfrm>
            <a:off x="6523303" y="3631690"/>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18" name="Oval 117">
            <a:extLst>
              <a:ext uri="{FF2B5EF4-FFF2-40B4-BE49-F238E27FC236}">
                <a16:creationId xmlns:a16="http://schemas.microsoft.com/office/drawing/2014/main" id="{DD497F0F-532F-427E-8E9A-BD47FB9282C7}"/>
              </a:ext>
            </a:extLst>
          </p:cNvPr>
          <p:cNvSpPr/>
          <p:nvPr/>
        </p:nvSpPr>
        <p:spPr>
          <a:xfrm>
            <a:off x="6970257" y="3101152"/>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119" name="Straight Connector 118">
            <a:extLst>
              <a:ext uri="{FF2B5EF4-FFF2-40B4-BE49-F238E27FC236}">
                <a16:creationId xmlns:a16="http://schemas.microsoft.com/office/drawing/2014/main" id="{78939C29-9521-4E46-B662-5D7CF6333B7C}"/>
              </a:ext>
            </a:extLst>
          </p:cNvPr>
          <p:cNvCxnSpPr>
            <a:cxnSpLocks/>
            <a:stCxn id="117" idx="5"/>
            <a:endCxn id="125" idx="0"/>
          </p:cNvCxnSpPr>
          <p:nvPr/>
        </p:nvCxnSpPr>
        <p:spPr>
          <a:xfrm>
            <a:off x="6859291" y="3966176"/>
            <a:ext cx="89000" cy="2534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13F37906-6A4C-4C8F-B1BB-B93D2B7CCD9D}"/>
              </a:ext>
            </a:extLst>
          </p:cNvPr>
          <p:cNvSpPr/>
          <p:nvPr/>
        </p:nvSpPr>
        <p:spPr>
          <a:xfrm>
            <a:off x="7447203" y="2630317"/>
            <a:ext cx="393634" cy="3918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21" name="Straight Connector 120">
            <a:extLst>
              <a:ext uri="{FF2B5EF4-FFF2-40B4-BE49-F238E27FC236}">
                <a16:creationId xmlns:a16="http://schemas.microsoft.com/office/drawing/2014/main" id="{0C6D1D2C-5222-4BDE-AE43-AD7E86D73753}"/>
              </a:ext>
            </a:extLst>
          </p:cNvPr>
          <p:cNvCxnSpPr>
            <a:cxnSpLocks/>
            <a:stCxn id="118" idx="5"/>
            <a:endCxn id="120" idx="0"/>
          </p:cNvCxnSpPr>
          <p:nvPr/>
        </p:nvCxnSpPr>
        <p:spPr>
          <a:xfrm flipV="1">
            <a:off x="7306245" y="2630317"/>
            <a:ext cx="337775" cy="8053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893774A-7B23-4519-A416-E0B84F6AE218}"/>
              </a:ext>
            </a:extLst>
          </p:cNvPr>
          <p:cNvCxnSpPr>
            <a:cxnSpLocks/>
            <a:stCxn id="117" idx="3"/>
            <a:endCxn id="123" idx="0"/>
          </p:cNvCxnSpPr>
          <p:nvPr/>
        </p:nvCxnSpPr>
        <p:spPr>
          <a:xfrm flipH="1">
            <a:off x="6400326" y="3966176"/>
            <a:ext cx="180623" cy="253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Isosceles Triangle 122">
            <a:extLst>
              <a:ext uri="{FF2B5EF4-FFF2-40B4-BE49-F238E27FC236}">
                <a16:creationId xmlns:a16="http://schemas.microsoft.com/office/drawing/2014/main" id="{5E2663AA-AB29-4146-A69B-DFDF440354F0}"/>
              </a:ext>
            </a:extLst>
          </p:cNvPr>
          <p:cNvSpPr/>
          <p:nvPr/>
        </p:nvSpPr>
        <p:spPr>
          <a:xfrm>
            <a:off x="6277348" y="4219616"/>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4" name="Straight Connector 123">
            <a:extLst>
              <a:ext uri="{FF2B5EF4-FFF2-40B4-BE49-F238E27FC236}">
                <a16:creationId xmlns:a16="http://schemas.microsoft.com/office/drawing/2014/main" id="{019F6B71-68C5-46DB-9EFE-3480BA849989}"/>
              </a:ext>
            </a:extLst>
          </p:cNvPr>
          <p:cNvCxnSpPr>
            <a:cxnSpLocks/>
            <a:stCxn id="118" idx="3"/>
            <a:endCxn id="117" idx="0"/>
          </p:cNvCxnSpPr>
          <p:nvPr/>
        </p:nvCxnSpPr>
        <p:spPr>
          <a:xfrm flipH="1">
            <a:off x="6720120" y="3435638"/>
            <a:ext cx="307783" cy="196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Isosceles Triangle 124">
            <a:extLst>
              <a:ext uri="{FF2B5EF4-FFF2-40B4-BE49-F238E27FC236}">
                <a16:creationId xmlns:a16="http://schemas.microsoft.com/office/drawing/2014/main" id="{7DADDECF-E43D-4AC5-A3C5-39A87054AA5F}"/>
              </a:ext>
            </a:extLst>
          </p:cNvPr>
          <p:cNvSpPr/>
          <p:nvPr/>
        </p:nvSpPr>
        <p:spPr>
          <a:xfrm>
            <a:off x="6825313" y="4219617"/>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26" name="Straight Connector 125">
            <a:extLst>
              <a:ext uri="{FF2B5EF4-FFF2-40B4-BE49-F238E27FC236}">
                <a16:creationId xmlns:a16="http://schemas.microsoft.com/office/drawing/2014/main" id="{D8ACB48C-E65C-4AE4-A283-2A6D24F1F17B}"/>
              </a:ext>
            </a:extLst>
          </p:cNvPr>
          <p:cNvCxnSpPr>
            <a:cxnSpLocks/>
            <a:stCxn id="120" idx="3"/>
            <a:endCxn id="127" idx="0"/>
          </p:cNvCxnSpPr>
          <p:nvPr/>
        </p:nvCxnSpPr>
        <p:spPr>
          <a:xfrm flipH="1">
            <a:off x="7450807" y="2964803"/>
            <a:ext cx="54042" cy="7104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Isosceles Triangle 126">
            <a:extLst>
              <a:ext uri="{FF2B5EF4-FFF2-40B4-BE49-F238E27FC236}">
                <a16:creationId xmlns:a16="http://schemas.microsoft.com/office/drawing/2014/main" id="{9DCFB63D-6688-4FD3-819F-02A8CFE46554}"/>
              </a:ext>
            </a:extLst>
          </p:cNvPr>
          <p:cNvSpPr/>
          <p:nvPr/>
        </p:nvSpPr>
        <p:spPr>
          <a:xfrm>
            <a:off x="7327829" y="3675300"/>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28" name="Straight Connector 127">
            <a:extLst>
              <a:ext uri="{FF2B5EF4-FFF2-40B4-BE49-F238E27FC236}">
                <a16:creationId xmlns:a16="http://schemas.microsoft.com/office/drawing/2014/main" id="{E90DADD0-975D-467F-8F60-E8CDC23810D2}"/>
              </a:ext>
            </a:extLst>
          </p:cNvPr>
          <p:cNvCxnSpPr>
            <a:cxnSpLocks/>
            <a:stCxn id="120" idx="5"/>
            <a:endCxn id="129" idx="0"/>
          </p:cNvCxnSpPr>
          <p:nvPr/>
        </p:nvCxnSpPr>
        <p:spPr>
          <a:xfrm>
            <a:off x="7783191" y="2964803"/>
            <a:ext cx="176649" cy="13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Isosceles Triangle 128">
            <a:extLst>
              <a:ext uri="{FF2B5EF4-FFF2-40B4-BE49-F238E27FC236}">
                <a16:creationId xmlns:a16="http://schemas.microsoft.com/office/drawing/2014/main" id="{9FDE0B1B-3BAC-48AC-8242-92E5462473A7}"/>
              </a:ext>
            </a:extLst>
          </p:cNvPr>
          <p:cNvSpPr/>
          <p:nvPr/>
        </p:nvSpPr>
        <p:spPr>
          <a:xfrm>
            <a:off x="7836862" y="3101152"/>
            <a:ext cx="245955" cy="309379"/>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31" name="Arrow: Curved Down 130">
            <a:extLst>
              <a:ext uri="{FF2B5EF4-FFF2-40B4-BE49-F238E27FC236}">
                <a16:creationId xmlns:a16="http://schemas.microsoft.com/office/drawing/2014/main" id="{3FBC14A6-EE01-4465-8999-6A9204184202}"/>
              </a:ext>
            </a:extLst>
          </p:cNvPr>
          <p:cNvSpPr/>
          <p:nvPr/>
        </p:nvSpPr>
        <p:spPr>
          <a:xfrm rot="19633911">
            <a:off x="1512380" y="2335677"/>
            <a:ext cx="1014384" cy="441398"/>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1766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B3C27F-AD92-4645-A3FE-14CEE9744F2F}"/>
              </a:ext>
            </a:extLst>
          </p:cNvPr>
          <p:cNvSpPr>
            <a:spLocks noGrp="1"/>
          </p:cNvSpPr>
          <p:nvPr>
            <p:ph type="title"/>
          </p:nvPr>
        </p:nvSpPr>
        <p:spPr/>
        <p:txBody>
          <a:bodyPr/>
          <a:lstStyle/>
          <a:p>
            <a:r>
              <a:rPr lang="en-US" dirty="0"/>
              <a:t>Problems with BST’s</a:t>
            </a:r>
          </a:p>
        </p:txBody>
      </p:sp>
      <p:sp>
        <p:nvSpPr>
          <p:cNvPr id="5" name="Content Placeholder 4">
            <a:extLst>
              <a:ext uri="{FF2B5EF4-FFF2-40B4-BE49-F238E27FC236}">
                <a16:creationId xmlns:a16="http://schemas.microsoft.com/office/drawing/2014/main" id="{F5DB24B4-E95C-4C20-97BC-96E7A4C5182B}"/>
              </a:ext>
            </a:extLst>
          </p:cNvPr>
          <p:cNvSpPr>
            <a:spLocks noGrp="1"/>
          </p:cNvSpPr>
          <p:nvPr>
            <p:ph idx="1"/>
          </p:nvPr>
        </p:nvSpPr>
        <p:spPr/>
        <p:txBody>
          <a:bodyPr/>
          <a:lstStyle/>
          <a:p>
            <a:r>
              <a:rPr lang="en-US" dirty="0"/>
              <a:t>Binary Search Tree’s try to achieve O(</a:t>
            </a:r>
            <a:r>
              <a:rPr lang="en-US" dirty="0" err="1"/>
              <a:t>logn</a:t>
            </a:r>
            <a:r>
              <a:rPr lang="en-US" dirty="0"/>
              <a:t>) complexity for operations.</a:t>
            </a:r>
          </a:p>
          <a:p>
            <a:pPr lvl="1"/>
            <a:r>
              <a:rPr lang="en-US" dirty="0"/>
              <a:t>However, worst case complexity gives us O(n).  We may have a BST that looks very uneven.</a:t>
            </a:r>
          </a:p>
          <a:p>
            <a:r>
              <a:rPr lang="en-US" dirty="0"/>
              <a:t>BST’s can become unbalanced from a series of unfortunate add/remove events.</a:t>
            </a:r>
          </a:p>
          <a:p>
            <a:pPr lvl="1"/>
            <a:r>
              <a:rPr lang="en-US" dirty="0"/>
              <a:t>Examples: add numbers in sorted order</a:t>
            </a:r>
          </a:p>
        </p:txBody>
      </p:sp>
    </p:spTree>
    <p:extLst>
      <p:ext uri="{BB962C8B-B14F-4D97-AF65-F5344CB8AC3E}">
        <p14:creationId xmlns:p14="http://schemas.microsoft.com/office/powerpoint/2010/main" val="22320523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3" y="1642233"/>
            <a:ext cx="3707934" cy="369332"/>
          </a:xfrm>
          <a:prstGeom prst="rect">
            <a:avLst/>
          </a:prstGeom>
          <a:noFill/>
        </p:spPr>
        <p:txBody>
          <a:bodyPr wrap="square" rtlCol="0">
            <a:spAutoFit/>
          </a:bodyPr>
          <a:lstStyle/>
          <a:p>
            <a:r>
              <a:rPr lang="en-US" dirty="0"/>
              <a:t>Node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0777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3" y="1642233"/>
            <a:ext cx="3707934" cy="369332"/>
          </a:xfrm>
          <a:prstGeom prst="rect">
            <a:avLst/>
          </a:prstGeom>
          <a:noFill/>
        </p:spPr>
        <p:txBody>
          <a:bodyPr wrap="square" rtlCol="0">
            <a:spAutoFit/>
          </a:bodyPr>
          <a:lstStyle/>
          <a:p>
            <a:r>
              <a:rPr lang="en-US" dirty="0"/>
              <a:t>Node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Curved Down 2">
            <a:extLst>
              <a:ext uri="{FF2B5EF4-FFF2-40B4-BE49-F238E27FC236}">
                <a16:creationId xmlns:a16="http://schemas.microsoft.com/office/drawing/2014/main" id="{E3ED93E4-F628-4E24-862B-237E2DF11F7F}"/>
              </a:ext>
            </a:extLst>
          </p:cNvPr>
          <p:cNvSpPr/>
          <p:nvPr/>
        </p:nvSpPr>
        <p:spPr>
          <a:xfrm rot="18917284">
            <a:off x="2575454" y="3019252"/>
            <a:ext cx="1201239" cy="439708"/>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07134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3" y="1642233"/>
            <a:ext cx="3707934" cy="369332"/>
          </a:xfrm>
          <a:prstGeom prst="rect">
            <a:avLst/>
          </a:prstGeom>
          <a:noFill/>
        </p:spPr>
        <p:txBody>
          <a:bodyPr wrap="square" rtlCol="0">
            <a:spAutoFit/>
          </a:bodyPr>
          <a:lstStyle/>
          <a:p>
            <a:r>
              <a:rPr lang="en-US" dirty="0"/>
              <a:t>Node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Curved Down 2">
            <a:extLst>
              <a:ext uri="{FF2B5EF4-FFF2-40B4-BE49-F238E27FC236}">
                <a16:creationId xmlns:a16="http://schemas.microsoft.com/office/drawing/2014/main" id="{E3ED93E4-F628-4E24-862B-237E2DF11F7F}"/>
              </a:ext>
            </a:extLst>
          </p:cNvPr>
          <p:cNvSpPr/>
          <p:nvPr/>
        </p:nvSpPr>
        <p:spPr>
          <a:xfrm rot="18917284">
            <a:off x="2575454" y="3019252"/>
            <a:ext cx="1201239" cy="439708"/>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Arrow: Curved Down 19">
            <a:extLst>
              <a:ext uri="{FF2B5EF4-FFF2-40B4-BE49-F238E27FC236}">
                <a16:creationId xmlns:a16="http://schemas.microsoft.com/office/drawing/2014/main" id="{8BC4BC72-14AE-4604-8596-0F2BE6E4147E}"/>
              </a:ext>
            </a:extLst>
          </p:cNvPr>
          <p:cNvSpPr/>
          <p:nvPr/>
        </p:nvSpPr>
        <p:spPr>
          <a:xfrm rot="2334781" flipH="1">
            <a:off x="3301477" y="1847043"/>
            <a:ext cx="1165853" cy="515357"/>
          </a:xfrm>
          <a:prstGeom prst="curvedDownArrow">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966609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3" y="1642233"/>
            <a:ext cx="3707934" cy="646331"/>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3861523" y="2257744"/>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931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5" idx="0"/>
          </p:cNvCxnSpPr>
          <p:nvPr/>
        </p:nvCxnSpPr>
        <p:spPr>
          <a:xfrm flipH="1">
            <a:off x="3280861" y="3382593"/>
            <a:ext cx="535349"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923330"/>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3861523" y="2257744"/>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3EBE536-B713-4F36-8565-CE4B2AA07211}"/>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93B439B-BB43-46AB-92D2-DB13E53EC414}"/>
              </a:ext>
            </a:extLst>
          </p:cNvPr>
          <p:cNvSpPr/>
          <p:nvPr/>
        </p:nvSpPr>
        <p:spPr>
          <a:xfrm rot="3397716">
            <a:off x="2717098" y="3347998"/>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38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27" idx="0"/>
          </p:cNvCxnSpPr>
          <p:nvPr/>
        </p:nvCxnSpPr>
        <p:spPr>
          <a:xfrm flipH="1">
            <a:off x="3785829" y="3382593"/>
            <a:ext cx="30381" cy="137926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27" idx="0"/>
          </p:cNvCxnSpPr>
          <p:nvPr/>
        </p:nvCxnSpPr>
        <p:spPr>
          <a:xfrm>
            <a:off x="3493812" y="4326551"/>
            <a:ext cx="292017"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1200329"/>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a:p>
            <a:r>
              <a:rPr lang="en-US" dirty="0" err="1"/>
              <a:t>rightChild.left</a:t>
            </a:r>
            <a:r>
              <a:rPr lang="en-US" dirty="0"/>
              <a:t> = </a:t>
            </a:r>
            <a:r>
              <a:rPr lang="en-US" dirty="0" err="1"/>
              <a:t>rightLeftChild.right</a:t>
            </a:r>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3861523" y="2257744"/>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785E5E7-8B08-4ED5-88E3-AC661CEB1368}"/>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BD8F410-DA2A-4338-84A1-92F7C2BBD17F}"/>
              </a:ext>
            </a:extLst>
          </p:cNvPr>
          <p:cNvSpPr/>
          <p:nvPr/>
        </p:nvSpPr>
        <p:spPr>
          <a:xfrm rot="3397716">
            <a:off x="2717098" y="3347998"/>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4668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2979702" y="3817901"/>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27" idx="0"/>
          </p:cNvCxnSpPr>
          <p:nvPr/>
        </p:nvCxnSpPr>
        <p:spPr>
          <a:xfrm flipH="1">
            <a:off x="3785829" y="3382593"/>
            <a:ext cx="30381" cy="13792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3728003" y="287394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894285" cy="38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2678544" y="4326551"/>
            <a:ext cx="389365" cy="435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2377385"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7" idx="0"/>
          </p:cNvCxnSpPr>
          <p:nvPr/>
        </p:nvCxnSpPr>
        <p:spPr>
          <a:xfrm flipV="1">
            <a:off x="3493812" y="2873943"/>
            <a:ext cx="535350" cy="145260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484670" y="476185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4242113" y="3382593"/>
            <a:ext cx="562805" cy="4186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4503759" y="3801209"/>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1477328"/>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a:p>
            <a:r>
              <a:rPr lang="en-US" dirty="0" err="1"/>
              <a:t>rightChild.left</a:t>
            </a:r>
            <a:r>
              <a:rPr lang="en-US" dirty="0"/>
              <a:t> = </a:t>
            </a:r>
            <a:r>
              <a:rPr lang="en-US" dirty="0" err="1"/>
              <a:t>rightLeftChild.right</a:t>
            </a:r>
            <a:endParaRPr lang="en-US" dirty="0"/>
          </a:p>
          <a:p>
            <a:r>
              <a:rPr lang="en-US" dirty="0" err="1"/>
              <a:t>rightLeftChild.right</a:t>
            </a:r>
            <a:r>
              <a:rPr lang="en-US" dirty="0"/>
              <a:t> = </a:t>
            </a:r>
            <a:r>
              <a:rPr lang="en-US" dirty="0" err="1"/>
              <a:t>rightChild</a:t>
            </a:r>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3861523" y="2257744"/>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785E5E7-8B08-4ED5-88E3-AC661CEB1368}"/>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BD8F410-DA2A-4338-84A1-92F7C2BBD17F}"/>
              </a:ext>
            </a:extLst>
          </p:cNvPr>
          <p:cNvSpPr/>
          <p:nvPr/>
        </p:nvSpPr>
        <p:spPr>
          <a:xfrm rot="3397716">
            <a:off x="2717098" y="3347998"/>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7017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868152" y="21550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27" idx="0"/>
          </p:cNvCxnSpPr>
          <p:nvPr/>
        </p:nvCxnSpPr>
        <p:spPr>
          <a:xfrm flipH="1">
            <a:off x="4144789" y="4071863"/>
            <a:ext cx="439727" cy="237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496309" y="35632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7" idx="0"/>
          </p:cNvCxnSpPr>
          <p:nvPr/>
        </p:nvCxnSpPr>
        <p:spPr>
          <a:xfrm>
            <a:off x="3134877" y="2490745"/>
            <a:ext cx="1662591" cy="10724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3320560" y="2663722"/>
            <a:ext cx="635799" cy="642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3019401" y="3306353"/>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7" idx="0"/>
          </p:cNvCxnSpPr>
          <p:nvPr/>
        </p:nvCxnSpPr>
        <p:spPr>
          <a:xfrm>
            <a:off x="4382262" y="2663722"/>
            <a:ext cx="415206" cy="899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843630" y="4309706"/>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5010419" y="4071863"/>
            <a:ext cx="396806" cy="240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106066" y="4312372"/>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1477328"/>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a:p>
            <a:r>
              <a:rPr lang="en-US" dirty="0" err="1"/>
              <a:t>rightChild.left</a:t>
            </a:r>
            <a:r>
              <a:rPr lang="en-US" dirty="0"/>
              <a:t> = </a:t>
            </a:r>
            <a:r>
              <a:rPr lang="en-US" dirty="0" err="1"/>
              <a:t>rightLeftChild.right</a:t>
            </a:r>
            <a:endParaRPr lang="en-US" dirty="0"/>
          </a:p>
          <a:p>
            <a:r>
              <a:rPr lang="en-US" dirty="0" err="1"/>
              <a:t>rightLeftChild.right</a:t>
            </a:r>
            <a:r>
              <a:rPr lang="en-US" dirty="0"/>
              <a:t> = </a:t>
            </a:r>
            <a:r>
              <a:rPr lang="en-US" dirty="0" err="1"/>
              <a:t>rightChild</a:t>
            </a:r>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4741021" y="3039801"/>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785E5E7-8B08-4ED5-88E3-AC661CEB1368}"/>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BD8F410-DA2A-4338-84A1-92F7C2BBD17F}"/>
              </a:ext>
            </a:extLst>
          </p:cNvPr>
          <p:cNvSpPr/>
          <p:nvPr/>
        </p:nvSpPr>
        <p:spPr>
          <a:xfrm rot="3397716">
            <a:off x="3523437" y="1802736"/>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8620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868152" y="21550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27" idx="0"/>
          </p:cNvCxnSpPr>
          <p:nvPr/>
        </p:nvCxnSpPr>
        <p:spPr>
          <a:xfrm flipH="1">
            <a:off x="4144789" y="4071863"/>
            <a:ext cx="439727" cy="237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496309" y="35632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23" idx="0"/>
          </p:cNvCxnSpPr>
          <p:nvPr/>
        </p:nvCxnSpPr>
        <p:spPr>
          <a:xfrm>
            <a:off x="3134877" y="2490745"/>
            <a:ext cx="185683" cy="81560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23" idx="0"/>
          </p:cNvCxnSpPr>
          <p:nvPr/>
        </p:nvCxnSpPr>
        <p:spPr>
          <a:xfrm flipH="1">
            <a:off x="3320560" y="2663722"/>
            <a:ext cx="635799" cy="642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3019401" y="3306353"/>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7" idx="0"/>
          </p:cNvCxnSpPr>
          <p:nvPr/>
        </p:nvCxnSpPr>
        <p:spPr>
          <a:xfrm>
            <a:off x="4382262" y="2663722"/>
            <a:ext cx="415206" cy="899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843630" y="4309706"/>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5010419" y="4071863"/>
            <a:ext cx="396806" cy="240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106066" y="4312372"/>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1754326"/>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a:p>
            <a:r>
              <a:rPr lang="en-US" dirty="0" err="1"/>
              <a:t>rightChild.left</a:t>
            </a:r>
            <a:r>
              <a:rPr lang="en-US" dirty="0"/>
              <a:t> = </a:t>
            </a:r>
            <a:r>
              <a:rPr lang="en-US" dirty="0" err="1"/>
              <a:t>rightLeftChild.right</a:t>
            </a:r>
            <a:endParaRPr lang="en-US" dirty="0"/>
          </a:p>
          <a:p>
            <a:r>
              <a:rPr lang="en-US" dirty="0" err="1"/>
              <a:t>rightLeftChild.right</a:t>
            </a:r>
            <a:r>
              <a:rPr lang="en-US" dirty="0"/>
              <a:t> = </a:t>
            </a:r>
            <a:r>
              <a:rPr lang="en-US" dirty="0" err="1"/>
              <a:t>rightChild</a:t>
            </a:r>
            <a:endParaRPr lang="en-US" dirty="0"/>
          </a:p>
          <a:p>
            <a:r>
              <a:rPr lang="en-US" dirty="0" err="1"/>
              <a:t>root.right</a:t>
            </a:r>
            <a:r>
              <a:rPr lang="en-US" dirty="0"/>
              <a:t> = </a:t>
            </a:r>
            <a:r>
              <a:rPr lang="en-US" dirty="0" err="1"/>
              <a:t>rightLeftChild.left</a:t>
            </a:r>
            <a:endParaRPr lang="en-US" dirty="0"/>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4741021" y="3039801"/>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785E5E7-8B08-4ED5-88E3-AC661CEB1368}"/>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BD8F410-DA2A-4338-84A1-92F7C2BBD17F}"/>
              </a:ext>
            </a:extLst>
          </p:cNvPr>
          <p:cNvSpPr/>
          <p:nvPr/>
        </p:nvSpPr>
        <p:spPr>
          <a:xfrm rot="3397716">
            <a:off x="3523437" y="1802736"/>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8478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E1D5-875C-4B30-97DE-6D66A1A92214}"/>
              </a:ext>
            </a:extLst>
          </p:cNvPr>
          <p:cNvSpPr>
            <a:spLocks noGrp="1"/>
          </p:cNvSpPr>
          <p:nvPr>
            <p:ph type="title"/>
          </p:nvPr>
        </p:nvSpPr>
        <p:spPr/>
        <p:txBody>
          <a:bodyPr/>
          <a:lstStyle/>
          <a:p>
            <a:r>
              <a:rPr lang="en-US" dirty="0"/>
              <a:t>Fixing Our Tree (again, again, again)</a:t>
            </a:r>
          </a:p>
        </p:txBody>
      </p:sp>
      <p:sp>
        <p:nvSpPr>
          <p:cNvPr id="4" name="Oval 3">
            <a:extLst>
              <a:ext uri="{FF2B5EF4-FFF2-40B4-BE49-F238E27FC236}">
                <a16:creationId xmlns:a16="http://schemas.microsoft.com/office/drawing/2014/main" id="{D9C1CEFB-263B-4553-925A-C00215F67625}"/>
              </a:ext>
            </a:extLst>
          </p:cNvPr>
          <p:cNvSpPr/>
          <p:nvPr/>
        </p:nvSpPr>
        <p:spPr>
          <a:xfrm>
            <a:off x="2620767" y="1982095"/>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E4403DA-537F-4D5B-979D-7BF0E7C5BDF1}"/>
              </a:ext>
            </a:extLst>
          </p:cNvPr>
          <p:cNvSpPr/>
          <p:nvPr/>
        </p:nvSpPr>
        <p:spPr>
          <a:xfrm>
            <a:off x="3868152" y="2155072"/>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6" name="Straight Connector 5">
            <a:extLst>
              <a:ext uri="{FF2B5EF4-FFF2-40B4-BE49-F238E27FC236}">
                <a16:creationId xmlns:a16="http://schemas.microsoft.com/office/drawing/2014/main" id="{F003568F-088A-49ED-9A5A-075252355B12}"/>
              </a:ext>
            </a:extLst>
          </p:cNvPr>
          <p:cNvCxnSpPr>
            <a:cxnSpLocks/>
            <a:stCxn id="7" idx="3"/>
            <a:endCxn id="27" idx="0"/>
          </p:cNvCxnSpPr>
          <p:nvPr/>
        </p:nvCxnSpPr>
        <p:spPr>
          <a:xfrm flipH="1">
            <a:off x="4144789" y="4071863"/>
            <a:ext cx="439727" cy="237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803F7A-71CA-47D2-BA2B-F9F1D27E5F29}"/>
              </a:ext>
            </a:extLst>
          </p:cNvPr>
          <p:cNvSpPr/>
          <p:nvPr/>
        </p:nvSpPr>
        <p:spPr>
          <a:xfrm>
            <a:off x="4496309" y="3563213"/>
            <a:ext cx="602317" cy="59592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cxnSp>
        <p:nvCxnSpPr>
          <p:cNvPr id="11" name="Straight Connector 10">
            <a:extLst>
              <a:ext uri="{FF2B5EF4-FFF2-40B4-BE49-F238E27FC236}">
                <a16:creationId xmlns:a16="http://schemas.microsoft.com/office/drawing/2014/main" id="{DC2866B0-A22F-4CC9-8E2B-8E9248CBC796}"/>
              </a:ext>
            </a:extLst>
          </p:cNvPr>
          <p:cNvCxnSpPr>
            <a:cxnSpLocks/>
            <a:stCxn id="4" idx="5"/>
            <a:endCxn id="23" idx="0"/>
          </p:cNvCxnSpPr>
          <p:nvPr/>
        </p:nvCxnSpPr>
        <p:spPr>
          <a:xfrm>
            <a:off x="3134877" y="2490745"/>
            <a:ext cx="185683" cy="815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098CFE-2514-4095-9BFC-6CC00AE63C10}"/>
              </a:ext>
            </a:extLst>
          </p:cNvPr>
          <p:cNvCxnSpPr>
            <a:cxnSpLocks/>
            <a:stCxn id="4" idx="3"/>
            <a:endCxn id="18" idx="0"/>
          </p:cNvCxnSpPr>
          <p:nvPr/>
        </p:nvCxnSpPr>
        <p:spPr>
          <a:xfrm flipH="1">
            <a:off x="1919856" y="2490745"/>
            <a:ext cx="789118" cy="278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3DD09CF6-A7B3-4735-8349-35D8A615486B}"/>
              </a:ext>
            </a:extLst>
          </p:cNvPr>
          <p:cNvSpPr/>
          <p:nvPr/>
        </p:nvSpPr>
        <p:spPr>
          <a:xfrm>
            <a:off x="1618697" y="2768811"/>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2" name="Straight Connector 21">
            <a:extLst>
              <a:ext uri="{FF2B5EF4-FFF2-40B4-BE49-F238E27FC236}">
                <a16:creationId xmlns:a16="http://schemas.microsoft.com/office/drawing/2014/main" id="{34CBEDB6-832F-4B22-85CA-8B855839C020}"/>
              </a:ext>
            </a:extLst>
          </p:cNvPr>
          <p:cNvCxnSpPr>
            <a:cxnSpLocks/>
            <a:stCxn id="5" idx="3"/>
            <a:endCxn id="4" idx="0"/>
          </p:cNvCxnSpPr>
          <p:nvPr/>
        </p:nvCxnSpPr>
        <p:spPr>
          <a:xfrm flipH="1" flipV="1">
            <a:off x="2921926" y="1982095"/>
            <a:ext cx="1034433" cy="6816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7E65E514-E9F2-4EA3-9003-D8855BB74D5F}"/>
              </a:ext>
            </a:extLst>
          </p:cNvPr>
          <p:cNvSpPr/>
          <p:nvPr/>
        </p:nvSpPr>
        <p:spPr>
          <a:xfrm>
            <a:off x="3019401" y="3306353"/>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3CFB51B6-1E8D-4DD6-BD88-3E66C1899861}"/>
              </a:ext>
            </a:extLst>
          </p:cNvPr>
          <p:cNvCxnSpPr>
            <a:cxnSpLocks/>
            <a:stCxn id="5" idx="5"/>
            <a:endCxn id="7" idx="0"/>
          </p:cNvCxnSpPr>
          <p:nvPr/>
        </p:nvCxnSpPr>
        <p:spPr>
          <a:xfrm>
            <a:off x="4382262" y="2663722"/>
            <a:ext cx="415206" cy="8994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89001C-7162-42E0-9EB8-066D3D962F33}"/>
              </a:ext>
            </a:extLst>
          </p:cNvPr>
          <p:cNvSpPr/>
          <p:nvPr/>
        </p:nvSpPr>
        <p:spPr>
          <a:xfrm>
            <a:off x="3843630" y="4309706"/>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30" name="Straight Connector 29">
            <a:extLst>
              <a:ext uri="{FF2B5EF4-FFF2-40B4-BE49-F238E27FC236}">
                <a16:creationId xmlns:a16="http://schemas.microsoft.com/office/drawing/2014/main" id="{DDFF8F72-C765-4F6C-9693-BFE32F9520D0}"/>
              </a:ext>
            </a:extLst>
          </p:cNvPr>
          <p:cNvCxnSpPr>
            <a:cxnSpLocks/>
            <a:stCxn id="7" idx="5"/>
            <a:endCxn id="31" idx="0"/>
          </p:cNvCxnSpPr>
          <p:nvPr/>
        </p:nvCxnSpPr>
        <p:spPr>
          <a:xfrm>
            <a:off x="5010419" y="4071863"/>
            <a:ext cx="396806" cy="240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Isosceles Triangle 30">
            <a:extLst>
              <a:ext uri="{FF2B5EF4-FFF2-40B4-BE49-F238E27FC236}">
                <a16:creationId xmlns:a16="http://schemas.microsoft.com/office/drawing/2014/main" id="{C42820CC-198D-479A-95C6-F52A7B236EB6}"/>
              </a:ext>
            </a:extLst>
          </p:cNvPr>
          <p:cNvSpPr/>
          <p:nvPr/>
        </p:nvSpPr>
        <p:spPr>
          <a:xfrm>
            <a:off x="5106066" y="4312372"/>
            <a:ext cx="602317" cy="806187"/>
          </a:xfrm>
          <a:prstGeom prst="triangle">
            <a:avLst/>
          </a:prstGeom>
          <a:solidFill>
            <a:schemeClr val="tx2">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1" name="Arrow: Right 60">
            <a:extLst>
              <a:ext uri="{FF2B5EF4-FFF2-40B4-BE49-F238E27FC236}">
                <a16:creationId xmlns:a16="http://schemas.microsoft.com/office/drawing/2014/main" id="{6953BE7A-DBBF-484D-B5F5-A9763E79E01B}"/>
              </a:ext>
            </a:extLst>
          </p:cNvPr>
          <p:cNvSpPr/>
          <p:nvPr/>
        </p:nvSpPr>
        <p:spPr>
          <a:xfrm rot="2826240">
            <a:off x="2162204" y="1508214"/>
            <a:ext cx="691411" cy="389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984A04A-311F-461B-9456-AFF6161EB07A}"/>
              </a:ext>
            </a:extLst>
          </p:cNvPr>
          <p:cNvSpPr txBox="1"/>
          <p:nvPr/>
        </p:nvSpPr>
        <p:spPr>
          <a:xfrm>
            <a:off x="7373922" y="1642233"/>
            <a:ext cx="4337109" cy="2031325"/>
          </a:xfrm>
          <a:prstGeom prst="rect">
            <a:avLst/>
          </a:prstGeom>
          <a:noFill/>
        </p:spPr>
        <p:txBody>
          <a:bodyPr wrap="square" rtlCol="0">
            <a:spAutoFit/>
          </a:bodyPr>
          <a:lstStyle/>
          <a:p>
            <a:r>
              <a:rPr lang="en-US" dirty="0"/>
              <a:t>Node root</a:t>
            </a:r>
          </a:p>
          <a:p>
            <a:r>
              <a:rPr lang="en-US" dirty="0"/>
              <a:t>Node </a:t>
            </a:r>
            <a:r>
              <a:rPr lang="en-US" dirty="0" err="1"/>
              <a:t>rightChild</a:t>
            </a:r>
            <a:r>
              <a:rPr lang="en-US" dirty="0"/>
              <a:t> = </a:t>
            </a:r>
            <a:r>
              <a:rPr lang="en-US" dirty="0" err="1"/>
              <a:t>root.right</a:t>
            </a:r>
            <a:endParaRPr lang="en-US" dirty="0"/>
          </a:p>
          <a:p>
            <a:r>
              <a:rPr lang="en-US" dirty="0"/>
              <a:t>Node </a:t>
            </a:r>
            <a:r>
              <a:rPr lang="en-US" dirty="0" err="1"/>
              <a:t>rightLeftChild</a:t>
            </a:r>
            <a:r>
              <a:rPr lang="en-US" dirty="0"/>
              <a:t> = </a:t>
            </a:r>
            <a:r>
              <a:rPr lang="en-US" dirty="0" err="1"/>
              <a:t>rightChild.left</a:t>
            </a:r>
            <a:endParaRPr lang="en-US" dirty="0"/>
          </a:p>
          <a:p>
            <a:r>
              <a:rPr lang="en-US" dirty="0" err="1"/>
              <a:t>rightChild.left</a:t>
            </a:r>
            <a:r>
              <a:rPr lang="en-US" dirty="0"/>
              <a:t> = </a:t>
            </a:r>
            <a:r>
              <a:rPr lang="en-US" dirty="0" err="1"/>
              <a:t>rightLeftChild.right</a:t>
            </a:r>
            <a:endParaRPr lang="en-US" dirty="0"/>
          </a:p>
          <a:p>
            <a:r>
              <a:rPr lang="en-US" dirty="0" err="1"/>
              <a:t>rightLeftChild.right</a:t>
            </a:r>
            <a:r>
              <a:rPr lang="en-US" dirty="0"/>
              <a:t> = </a:t>
            </a:r>
            <a:r>
              <a:rPr lang="en-US" dirty="0" err="1"/>
              <a:t>rightChild</a:t>
            </a:r>
            <a:endParaRPr lang="en-US" dirty="0"/>
          </a:p>
          <a:p>
            <a:r>
              <a:rPr lang="en-US" dirty="0" err="1"/>
              <a:t>root.right</a:t>
            </a:r>
            <a:r>
              <a:rPr lang="en-US" dirty="0"/>
              <a:t> = </a:t>
            </a:r>
            <a:r>
              <a:rPr lang="en-US" dirty="0" err="1"/>
              <a:t>rightLeftChild.left</a:t>
            </a:r>
            <a:endParaRPr lang="en-US" dirty="0"/>
          </a:p>
          <a:p>
            <a:r>
              <a:rPr lang="en-US" dirty="0" err="1"/>
              <a:t>rightLeftChild.left</a:t>
            </a:r>
            <a:r>
              <a:rPr lang="en-US" dirty="0"/>
              <a:t> = root</a:t>
            </a:r>
          </a:p>
        </p:txBody>
      </p:sp>
      <p:sp>
        <p:nvSpPr>
          <p:cNvPr id="63" name="Arrow: Right 62">
            <a:extLst>
              <a:ext uri="{FF2B5EF4-FFF2-40B4-BE49-F238E27FC236}">
                <a16:creationId xmlns:a16="http://schemas.microsoft.com/office/drawing/2014/main" id="{896035F0-4DF6-4079-83E4-9AC1401007D4}"/>
              </a:ext>
            </a:extLst>
          </p:cNvPr>
          <p:cNvSpPr/>
          <p:nvPr/>
        </p:nvSpPr>
        <p:spPr>
          <a:xfrm>
            <a:off x="6593354" y="1671702"/>
            <a:ext cx="602317"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4F016C0B-AC33-4B7D-8C8C-983D248759C6}"/>
              </a:ext>
            </a:extLst>
          </p:cNvPr>
          <p:cNvSpPr/>
          <p:nvPr/>
        </p:nvSpPr>
        <p:spPr>
          <a:xfrm>
            <a:off x="6621512" y="1960358"/>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241665FB-0EF9-4CBC-89DC-B4B5E197E039}"/>
              </a:ext>
            </a:extLst>
          </p:cNvPr>
          <p:cNvSpPr/>
          <p:nvPr/>
        </p:nvSpPr>
        <p:spPr>
          <a:xfrm rot="5866284">
            <a:off x="4741021" y="3039801"/>
            <a:ext cx="602317" cy="34396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2785E5E7-8B08-4ED5-88E3-AC661CEB1368}"/>
              </a:ext>
            </a:extLst>
          </p:cNvPr>
          <p:cNvSpPr/>
          <p:nvPr/>
        </p:nvSpPr>
        <p:spPr>
          <a:xfrm>
            <a:off x="6621512" y="2249014"/>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BD8F410-DA2A-4338-84A1-92F7C2BBD17F}"/>
              </a:ext>
            </a:extLst>
          </p:cNvPr>
          <p:cNvSpPr/>
          <p:nvPr/>
        </p:nvSpPr>
        <p:spPr>
          <a:xfrm rot="3397716">
            <a:off x="3523437" y="1802736"/>
            <a:ext cx="602317" cy="343964"/>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6852667"/>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lumOff val="50000"/>
          </a:schemeClr>
        </a:solidFill>
        <a:ln w="28575">
          <a:solidFill>
            <a:schemeClr val="tx1"/>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740</TotalTime>
  <Words>6203</Words>
  <Application>Microsoft Office PowerPoint</Application>
  <PresentationFormat>Widescreen</PresentationFormat>
  <Paragraphs>1755</Paragraphs>
  <Slides>147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147</vt:i4>
      </vt:variant>
    </vt:vector>
  </HeadingPairs>
  <TitlesOfParts>
    <vt:vector size="152" baseType="lpstr">
      <vt:lpstr>Arial</vt:lpstr>
      <vt:lpstr>Courier New</vt:lpstr>
      <vt:lpstr>Euphemia</vt:lpstr>
      <vt:lpstr>Wingdings</vt:lpstr>
      <vt:lpstr>Children Playing 16x9</vt:lpstr>
      <vt:lpstr>AVL: Balancing BST’s</vt:lpstr>
      <vt:lpstr>Announcements</vt:lpstr>
      <vt:lpstr>Feedback (Pros)</vt:lpstr>
      <vt:lpstr>Feedback (Work-ons)</vt:lpstr>
      <vt:lpstr>Instructions</vt:lpstr>
      <vt:lpstr>Last Time…</vt:lpstr>
      <vt:lpstr>Unbalanced BST’s</vt:lpstr>
      <vt:lpstr>Problems with BST’s</vt:lpstr>
      <vt:lpstr>Problems with BST’s</vt:lpstr>
      <vt:lpstr>Balanced BST’s Visually</vt:lpstr>
      <vt:lpstr>Unbalanced BST’s Visually</vt:lpstr>
      <vt:lpstr>Problems with BST’s</vt:lpstr>
      <vt:lpstr>Problems with BST’s</vt:lpstr>
      <vt:lpstr>How is a BST “Balanced”?</vt:lpstr>
      <vt:lpstr>Some BST’s</vt:lpstr>
      <vt:lpstr>How is a BST “Balanced”?</vt:lpstr>
      <vt:lpstr>How is a BST “Balanced”?</vt:lpstr>
      <vt:lpstr>Height of a Node</vt:lpstr>
      <vt:lpstr>Height of a Node</vt:lpstr>
      <vt:lpstr>Height of a Node</vt:lpstr>
      <vt:lpstr>Code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Example for height(Node n)</vt:lpstr>
      <vt:lpstr>Some BST’s (Activity 1)</vt:lpstr>
      <vt:lpstr>Some BST’s (Activity 1)</vt:lpstr>
      <vt:lpstr>How is a BST “Balanced”?</vt:lpstr>
      <vt:lpstr>Some BST’s Comparing Children Heights</vt:lpstr>
      <vt:lpstr>Some BST’s Comparing Children Heights</vt:lpstr>
      <vt:lpstr>How is a BST “Balanced”?</vt:lpstr>
      <vt:lpstr>Balance Factor</vt:lpstr>
      <vt:lpstr>Balance Factor</vt:lpstr>
      <vt:lpstr>Balance Factor</vt:lpstr>
      <vt:lpstr>Code for balanceFactor(Node n)</vt:lpstr>
      <vt:lpstr>Some BST’s (Activity 2)</vt:lpstr>
      <vt:lpstr>Some BST’s (Activity 2)</vt:lpstr>
      <vt:lpstr>Some BST’s (Activity 2)</vt:lpstr>
      <vt:lpstr>Quick Recap</vt:lpstr>
      <vt:lpstr>BREAK</vt:lpstr>
      <vt:lpstr>Fixing Unbalanced BST’s</vt:lpstr>
      <vt:lpstr>Fixing Unbalanced Trees</vt:lpstr>
      <vt:lpstr>Fixing Unbalanced Trees</vt:lpstr>
      <vt:lpstr>Fixing Our Small Tree</vt:lpstr>
      <vt:lpstr>Fixing Our Small Tree</vt:lpstr>
      <vt:lpstr>Fixing Our Small Tree</vt:lpstr>
      <vt:lpstr>Fixing Our Small Tree</vt:lpstr>
      <vt:lpstr>Fixing Our Small Tree</vt:lpstr>
      <vt:lpstr>Fixing Our Small Tree</vt:lpstr>
      <vt:lpstr>Fixing Our Small Tree</vt:lpstr>
      <vt:lpstr>Fixing Our Small Tree</vt:lpstr>
      <vt:lpstr>Fixing Our Small Tree</vt:lpstr>
      <vt:lpstr>Fixing Our Small Tree</vt:lpstr>
      <vt:lpstr>Fixing Our Tree (again)</vt:lpstr>
      <vt:lpstr>Fixing Our Tree (again)</vt:lpstr>
      <vt:lpstr>Fixing Our Tree (again)</vt:lpstr>
      <vt:lpstr>Fixing Our Tree (again)</vt:lpstr>
      <vt:lpstr>Fixing Our Tree (again)</vt:lpstr>
      <vt:lpstr>Fixing Our Tree (again)</vt:lpstr>
      <vt:lpstr>Fixing Our Tree (again)</vt:lpstr>
      <vt:lpstr>Fixing Our Tree (again, again)</vt:lpstr>
      <vt:lpstr>Fixing Our Tree (again, again)</vt:lpstr>
      <vt:lpstr>Fixing Our Tree (again, again)</vt:lpstr>
      <vt:lpstr>Fixing Our Tree (again, again)</vt:lpstr>
      <vt:lpstr>Fixing Our Tree (again, again)</vt:lpstr>
      <vt:lpstr>Fixing Our Tree (again, again)</vt:lpstr>
      <vt:lpstr>Fixing Our Tree (again, again)</vt:lpstr>
      <vt:lpstr>Fixing Our Tree (again, again)</vt:lpstr>
      <vt:lpstr>Left Rotation</vt:lpstr>
      <vt:lpstr>Right Rotation (Activity 3)</vt:lpstr>
      <vt:lpstr>Right Rotation (Activity 3)</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vt:lpstr>
      <vt:lpstr>Fixing Our Tree (again, again, again, again)</vt:lpstr>
      <vt:lpstr>Fixing Our Tree (again, again, again, again)</vt:lpstr>
      <vt:lpstr>Fixing Our Tree (again, again, again, again)</vt:lpstr>
      <vt:lpstr>Fixing Our Tree (again, again, again, again)</vt:lpstr>
      <vt:lpstr>Fixing Our Tree (again, again, again, again)</vt:lpstr>
      <vt:lpstr>Fixing Our Tree (again, again, again, again)</vt:lpstr>
      <vt:lpstr>Fixing Our Tree (again, again, again, again)</vt:lpstr>
      <vt:lpstr>Right-Left Rotation</vt:lpstr>
      <vt:lpstr>Left-Right Rotation (Activity 4)</vt:lpstr>
      <vt:lpstr>Left-Right Rotation (Activity 4)</vt:lpstr>
      <vt:lpstr>Rotations</vt:lpstr>
      <vt:lpstr>Rotations</vt:lpstr>
      <vt:lpstr>Quick Recap</vt:lpstr>
      <vt:lpstr>BREAK</vt:lpstr>
      <vt:lpstr>BST -&gt; AVL Tree</vt:lpstr>
      <vt:lpstr>Adding with rotations</vt:lpstr>
      <vt:lpstr>BST Add</vt:lpstr>
      <vt:lpstr>BST Add w/ Rotate</vt:lpstr>
      <vt:lpstr>Removing with rotations</vt:lpstr>
      <vt:lpstr>BST Remove</vt:lpstr>
      <vt:lpstr>BST Remove w/ Rotate</vt:lpstr>
      <vt:lpstr>AVL Tree</vt:lpstr>
      <vt:lpstr>AVL Tree</vt:lpstr>
      <vt:lpstr>AVL Tree</vt:lpstr>
      <vt:lpstr>Analysis of Search/Add/Remove</vt:lpstr>
      <vt:lpstr>Analysis of Search/Add/Remove</vt:lpstr>
      <vt:lpstr>Analysis of Search/Add/Remove</vt:lpstr>
      <vt:lpstr>Analysis of Search/Add/Remove</vt:lpstr>
      <vt:lpstr>Analysis of Search/Add/Remove</vt:lpstr>
      <vt:lpstr>Analysis of Search/Add/Remove</vt:lpstr>
      <vt:lpstr>Analysis of Search/Add/Remove</vt:lpstr>
      <vt:lpstr>Storing Heights in Node</vt:lpstr>
      <vt:lpstr>Updating node.height</vt:lpstr>
      <vt:lpstr>Updating node.height</vt:lpstr>
      <vt:lpstr>Updating node.height</vt:lpstr>
      <vt:lpstr>BST Add w/ Rotate</vt:lpstr>
      <vt:lpstr>BST Add w/ Rotate and UpdateHeight</vt:lpstr>
      <vt:lpstr>BST Remove w/ Rotate</vt:lpstr>
      <vt:lpstr>BST Remove w/ Rotate and UpdateHeight</vt:lpstr>
      <vt:lpstr>Rotations w/ UpdateHeight(node) (Activity 5)</vt:lpstr>
      <vt:lpstr>Rotations w/ UpdateHeight(node) (Activity 5)</vt:lpstr>
      <vt:lpstr>Rotations w/ UpdateHeight(node) (Activity 5)</vt:lpstr>
      <vt:lpstr>Rotations w/ UpdateHeight(node) (Activity 5)</vt:lpstr>
      <vt:lpstr>Updating node.height</vt:lpstr>
      <vt:lpstr>Updating node.height</vt:lpstr>
      <vt:lpstr>Analysis of Search/Add/Remove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Balancing BST’s</dc:title>
  <dc:creator>Joonho Kim</dc:creator>
  <cp:lastModifiedBy>Joonho Kim</cp:lastModifiedBy>
  <cp:revision>25</cp:revision>
  <dcterms:created xsi:type="dcterms:W3CDTF">2018-06-10T19:19:07Z</dcterms:created>
  <dcterms:modified xsi:type="dcterms:W3CDTF">2018-10-04T17:41:12Z</dcterms:modified>
</cp:coreProperties>
</file>