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handoutMasterIdLst>
    <p:handoutMasterId r:id="rId155"/>
  </p:handoutMasterIdLst>
  <p:sldIdLst>
    <p:sldId id="256" r:id="rId2"/>
    <p:sldId id="274" r:id="rId3"/>
    <p:sldId id="273" r:id="rId4"/>
    <p:sldId id="278" r:id="rId5"/>
    <p:sldId id="279" r:id="rId6"/>
    <p:sldId id="280" r:id="rId7"/>
    <p:sldId id="285" r:id="rId8"/>
    <p:sldId id="286" r:id="rId9"/>
    <p:sldId id="283" r:id="rId10"/>
    <p:sldId id="292" r:id="rId11"/>
    <p:sldId id="296" r:id="rId12"/>
    <p:sldId id="298" r:id="rId13"/>
    <p:sldId id="259" r:id="rId14"/>
    <p:sldId id="287" r:id="rId15"/>
    <p:sldId id="288" r:id="rId16"/>
    <p:sldId id="290" r:id="rId17"/>
    <p:sldId id="289" r:id="rId18"/>
    <p:sldId id="438" r:id="rId19"/>
    <p:sldId id="439" r:id="rId20"/>
    <p:sldId id="260" r:id="rId21"/>
    <p:sldId id="378" r:id="rId22"/>
    <p:sldId id="293" r:id="rId23"/>
    <p:sldId id="294" r:id="rId24"/>
    <p:sldId id="301"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4" r:id="rId92"/>
    <p:sldId id="377" r:id="rId93"/>
    <p:sldId id="376" r:id="rId94"/>
    <p:sldId id="375" r:id="rId95"/>
    <p:sldId id="300"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8" r:id="rId115"/>
    <p:sldId id="399" r:id="rId116"/>
    <p:sldId id="400" r:id="rId117"/>
    <p:sldId id="401" r:id="rId118"/>
    <p:sldId id="402" r:id="rId119"/>
    <p:sldId id="403" r:id="rId120"/>
    <p:sldId id="404" r:id="rId121"/>
    <p:sldId id="405" r:id="rId122"/>
    <p:sldId id="406" r:id="rId123"/>
    <p:sldId id="407" r:id="rId124"/>
    <p:sldId id="408" r:id="rId125"/>
    <p:sldId id="410" r:id="rId126"/>
    <p:sldId id="411" r:id="rId127"/>
    <p:sldId id="412" r:id="rId128"/>
    <p:sldId id="413" r:id="rId129"/>
    <p:sldId id="414" r:id="rId130"/>
    <p:sldId id="415" r:id="rId131"/>
    <p:sldId id="416" r:id="rId132"/>
    <p:sldId id="417" r:id="rId133"/>
    <p:sldId id="418" r:id="rId134"/>
    <p:sldId id="419" r:id="rId135"/>
    <p:sldId id="420" r:id="rId136"/>
    <p:sldId id="421" r:id="rId137"/>
    <p:sldId id="422" r:id="rId138"/>
    <p:sldId id="423" r:id="rId139"/>
    <p:sldId id="424" r:id="rId140"/>
    <p:sldId id="425" r:id="rId141"/>
    <p:sldId id="426" r:id="rId142"/>
    <p:sldId id="427" r:id="rId143"/>
    <p:sldId id="428" r:id="rId144"/>
    <p:sldId id="429" r:id="rId145"/>
    <p:sldId id="430" r:id="rId146"/>
    <p:sldId id="431" r:id="rId147"/>
    <p:sldId id="432" r:id="rId148"/>
    <p:sldId id="433" r:id="rId149"/>
    <p:sldId id="436" r:id="rId150"/>
    <p:sldId id="437" r:id="rId151"/>
    <p:sldId id="434" r:id="rId152"/>
    <p:sldId id="440" r:id="rId1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CA4DB-C1CD-482D-B802-935FC77BE24E}">
          <p14:sldIdLst>
            <p14:sldId id="256"/>
            <p14:sldId id="274"/>
            <p14:sldId id="273"/>
            <p14:sldId id="278"/>
          </p14:sldIdLst>
        </p14:section>
        <p14:section name="Terminology" id="{9B3C6AEF-0F13-4338-BBBC-20F9ED313FD1}">
          <p14:sldIdLst>
            <p14:sldId id="279"/>
            <p14:sldId id="280"/>
            <p14:sldId id="285"/>
            <p14:sldId id="286"/>
            <p14:sldId id="283"/>
            <p14:sldId id="292"/>
            <p14:sldId id="296"/>
            <p14:sldId id="298"/>
          </p14:sldIdLst>
        </p14:section>
        <p14:section name="Graph Representation" id="{A4EDB6FD-75E7-4E60-B750-798A09DBCDCD}">
          <p14:sldIdLst>
            <p14:sldId id="259"/>
            <p14:sldId id="287"/>
            <p14:sldId id="288"/>
            <p14:sldId id="290"/>
            <p14:sldId id="289"/>
            <p14:sldId id="438"/>
            <p14:sldId id="439"/>
          </p14:sldIdLst>
        </p14:section>
        <p14:section name="Traversals" id="{C795F228-1F99-4DDA-9089-8963AB4FD921}">
          <p14:sldIdLst>
            <p14:sldId id="260"/>
            <p14:sldId id="378"/>
            <p14:sldId id="293"/>
          </p14:sldIdLst>
        </p14:section>
        <p14:section name="BFS" id="{F69DA525-592A-444A-A53F-A4D58FCE14B0}">
          <p14:sldIdLst>
            <p14:sldId id="294"/>
            <p14:sldId id="301"/>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4"/>
            <p14:sldId id="377"/>
            <p14:sldId id="376"/>
            <p14:sldId id="375"/>
          </p14:sldIdLst>
        </p14:section>
        <p14:section name="DFS" id="{A48B204B-33D6-4B9F-837E-C43BB12A3143}">
          <p14:sldIdLst>
            <p14:sldId id="300"/>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8"/>
            <p14:sldId id="399"/>
            <p14:sldId id="400"/>
            <p14:sldId id="401"/>
            <p14:sldId id="402"/>
            <p14:sldId id="403"/>
            <p14:sldId id="404"/>
            <p14:sldId id="405"/>
            <p14:sldId id="406"/>
            <p14:sldId id="407"/>
            <p14:sldId id="408"/>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Lst>
        </p14:section>
        <p14:section name="Practice" id="{F4E5BF43-A9B6-4B1B-A6EE-15342C2E4AF5}">
          <p14:sldIdLst>
            <p14:sldId id="436"/>
            <p14:sldId id="437"/>
          </p14:sldIdLst>
        </p14:section>
        <p14:section name="Extra" id="{49F46948-B3AD-41CF-91B4-4A0B9B88EBB4}">
          <p14:sldIdLst>
            <p14:sldId id="434"/>
            <p14:sldId id="4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CECFF-CB6E-484A-A8A5-28C35C40A513}" v="2" dt="2018-07-10T10:04:04.405"/>
    <p1510:client id="{71946D38-E630-4A5E-9698-5A77365D799A}" v="107" dt="2018-07-10T18:19:30.154"/>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71946D38-E630-4A5E-9698-5A77365D799A}"/>
    <pc:docChg chg="custSel modSld">
      <pc:chgData name="Joonho Kim" userId="494aa8befea4f3b1" providerId="LiveId" clId="{71946D38-E630-4A5E-9698-5A77365D799A}" dt="2018-07-10T18:19:30.154" v="106"/>
      <pc:docMkLst>
        <pc:docMk/>
      </pc:docMkLst>
      <pc:sldChg chg="modSp">
        <pc:chgData name="Joonho Kim" userId="494aa8befea4f3b1" providerId="LiveId" clId="{71946D38-E630-4A5E-9698-5A77365D799A}" dt="2018-07-10T17:33:21.967" v="103" actId="20577"/>
        <pc:sldMkLst>
          <pc:docMk/>
          <pc:sldMk cId="785988373" sldId="285"/>
        </pc:sldMkLst>
        <pc:spChg chg="mod">
          <ac:chgData name="Joonho Kim" userId="494aa8befea4f3b1" providerId="LiveId" clId="{71946D38-E630-4A5E-9698-5A77365D799A}" dt="2018-07-10T17:33:21.967" v="103" actId="20577"/>
          <ac:spMkLst>
            <pc:docMk/>
            <pc:sldMk cId="785988373" sldId="285"/>
            <ac:spMk id="3" creationId="{6DA72099-F068-470E-BD84-B156B3612C66}"/>
          </ac:spMkLst>
        </pc:spChg>
      </pc:sldChg>
      <pc:sldChg chg="addSp">
        <pc:chgData name="Joonho Kim" userId="494aa8befea4f3b1" providerId="LiveId" clId="{71946D38-E630-4A5E-9698-5A77365D799A}" dt="2018-07-10T17:24:27.971" v="0"/>
        <pc:sldMkLst>
          <pc:docMk/>
          <pc:sldMk cId="1751436346" sldId="286"/>
        </pc:sldMkLst>
        <pc:inkChg chg="add">
          <ac:chgData name="Joonho Kim" userId="494aa8befea4f3b1" providerId="LiveId" clId="{71946D38-E630-4A5E-9698-5A77365D799A}" dt="2018-07-10T17:24:27.971" v="0"/>
          <ac:inkMkLst>
            <pc:docMk/>
            <pc:sldMk cId="1751436346" sldId="286"/>
            <ac:inkMk id="4" creationId="{FE6DF8E4-0A42-47B0-A828-88764D862150}"/>
          </ac:inkMkLst>
        </pc:inkChg>
      </pc:sldChg>
      <pc:sldChg chg="addSp">
        <pc:chgData name="Joonho Kim" userId="494aa8befea4f3b1" providerId="LiveId" clId="{71946D38-E630-4A5E-9698-5A77365D799A}" dt="2018-07-10T17:24:27.971" v="0"/>
        <pc:sldMkLst>
          <pc:docMk/>
          <pc:sldMk cId="1510567727" sldId="287"/>
        </pc:sldMkLst>
        <pc:inkChg chg="add">
          <ac:chgData name="Joonho Kim" userId="494aa8befea4f3b1" providerId="LiveId" clId="{71946D38-E630-4A5E-9698-5A77365D799A}" dt="2018-07-10T17:24:27.971" v="0"/>
          <ac:inkMkLst>
            <pc:docMk/>
            <pc:sldMk cId="1510567727" sldId="287"/>
            <ac:inkMk id="15" creationId="{202B24CA-CDF4-4B29-9202-E74CE1F7EDD8}"/>
          </ac:inkMkLst>
        </pc:inkChg>
      </pc:sldChg>
      <pc:sldChg chg="addSp modSp">
        <pc:chgData name="Joonho Kim" userId="494aa8befea4f3b1" providerId="LiveId" clId="{71946D38-E630-4A5E-9698-5A77365D799A}" dt="2018-07-10T18:19:30.154" v="106"/>
        <pc:sldMkLst>
          <pc:docMk/>
          <pc:sldMk cId="2798376225" sldId="289"/>
        </pc:sldMkLst>
        <pc:spChg chg="mod">
          <ac:chgData name="Joonho Kim" userId="494aa8befea4f3b1" providerId="LiveId" clId="{71946D38-E630-4A5E-9698-5A77365D799A}" dt="2018-07-10T17:25:44.494" v="66" actId="20577"/>
          <ac:spMkLst>
            <pc:docMk/>
            <pc:sldMk cId="2798376225" sldId="289"/>
            <ac:spMk id="3" creationId="{94CF1B3D-793C-44FC-8354-0627009402E3}"/>
          </ac:spMkLst>
        </pc:spChg>
        <pc:inkChg chg="add">
          <ac:chgData name="Joonho Kim" userId="494aa8befea4f3b1" providerId="LiveId" clId="{71946D38-E630-4A5E-9698-5A77365D799A}" dt="2018-07-10T18:19:30.154" v="106"/>
          <ac:inkMkLst>
            <pc:docMk/>
            <pc:sldMk cId="2798376225" sldId="289"/>
            <ac:inkMk id="4" creationId="{268B658F-395C-429E-8348-E753990997BA}"/>
          </ac:inkMkLst>
        </pc:inkChg>
      </pc:sldChg>
      <pc:sldChg chg="addSp">
        <pc:chgData name="Joonho Kim" userId="494aa8befea4f3b1" providerId="LiveId" clId="{71946D38-E630-4A5E-9698-5A77365D799A}" dt="2018-07-10T18:19:30.154" v="106"/>
        <pc:sldMkLst>
          <pc:docMk/>
          <pc:sldMk cId="3086490312" sldId="293"/>
        </pc:sldMkLst>
        <pc:inkChg chg="add">
          <ac:chgData name="Joonho Kim" userId="494aa8befea4f3b1" providerId="LiveId" clId="{71946D38-E630-4A5E-9698-5A77365D799A}" dt="2018-07-10T18:19:30.154" v="106"/>
          <ac:inkMkLst>
            <pc:docMk/>
            <pc:sldMk cId="3086490312" sldId="293"/>
            <ac:inkMk id="4" creationId="{F612F1A0-35EE-4C75-9130-5B5714F6AC9D}"/>
          </ac:inkMkLst>
        </pc:inkChg>
      </pc:sldChg>
      <pc:sldChg chg="modSp">
        <pc:chgData name="Joonho Kim" userId="494aa8befea4f3b1" providerId="LiveId" clId="{71946D38-E630-4A5E-9698-5A77365D799A}" dt="2018-07-10T17:33:31.704" v="104" actId="20577"/>
        <pc:sldMkLst>
          <pc:docMk/>
          <pc:sldMk cId="2541382492" sldId="296"/>
        </pc:sldMkLst>
        <pc:spChg chg="mod">
          <ac:chgData name="Joonho Kim" userId="494aa8befea4f3b1" providerId="LiveId" clId="{71946D38-E630-4A5E-9698-5A77365D799A}" dt="2018-07-10T17:33:31.704" v="104" actId="20577"/>
          <ac:spMkLst>
            <pc:docMk/>
            <pc:sldMk cId="2541382492" sldId="296"/>
            <ac:spMk id="3" creationId="{AC85BDDF-5885-45A1-A68E-85C314B2067A}"/>
          </ac:spMkLst>
        </pc:spChg>
      </pc:sldChg>
      <pc:sldChg chg="modSp">
        <pc:chgData name="Joonho Kim" userId="494aa8befea4f3b1" providerId="LiveId" clId="{71946D38-E630-4A5E-9698-5A77365D799A}" dt="2018-07-10T17:33:34.254" v="105" actId="20577"/>
        <pc:sldMkLst>
          <pc:docMk/>
          <pc:sldMk cId="1500772562" sldId="298"/>
        </pc:sldMkLst>
        <pc:spChg chg="mod">
          <ac:chgData name="Joonho Kim" userId="494aa8befea4f3b1" providerId="LiveId" clId="{71946D38-E630-4A5E-9698-5A77365D799A}" dt="2018-07-10T17:33:34.254" v="105" actId="20577"/>
          <ac:spMkLst>
            <pc:docMk/>
            <pc:sldMk cId="1500772562" sldId="298"/>
            <ac:spMk id="3" creationId="{AC85BDDF-5885-45A1-A68E-85C314B2067A}"/>
          </ac:spMkLst>
        </pc:spChg>
      </pc:sldChg>
      <pc:sldChg chg="addSp">
        <pc:chgData name="Joonho Kim" userId="494aa8befea4f3b1" providerId="LiveId" clId="{71946D38-E630-4A5E-9698-5A77365D799A}" dt="2018-07-10T18:19:30.154" v="106"/>
        <pc:sldMkLst>
          <pc:docMk/>
          <pc:sldMk cId="833115841" sldId="369"/>
        </pc:sldMkLst>
        <pc:inkChg chg="add">
          <ac:chgData name="Joonho Kim" userId="494aa8befea4f3b1" providerId="LiveId" clId="{71946D38-E630-4A5E-9698-5A77365D799A}" dt="2018-07-10T18:19:30.154" v="106"/>
          <ac:inkMkLst>
            <pc:docMk/>
            <pc:sldMk cId="833115841" sldId="369"/>
            <ac:inkMk id="4" creationId="{F2F6DD4E-C2FB-4C35-A600-3B32CFDE2484}"/>
          </ac:inkMkLst>
        </pc:inkChg>
      </pc:sldChg>
      <pc:sldChg chg="addSp">
        <pc:chgData name="Joonho Kim" userId="494aa8befea4f3b1" providerId="LiveId" clId="{71946D38-E630-4A5E-9698-5A77365D799A}" dt="2018-07-10T18:19:30.154" v="106"/>
        <pc:sldMkLst>
          <pc:docMk/>
          <pc:sldMk cId="869883180" sldId="376"/>
        </pc:sldMkLst>
        <pc:inkChg chg="add">
          <ac:chgData name="Joonho Kim" userId="494aa8befea4f3b1" providerId="LiveId" clId="{71946D38-E630-4A5E-9698-5A77365D799A}" dt="2018-07-10T18:19:30.154" v="106"/>
          <ac:inkMkLst>
            <pc:docMk/>
            <pc:sldMk cId="869883180" sldId="376"/>
            <ac:inkMk id="4" creationId="{112020B3-9AE6-4EB4-B32C-CDFCDAAE3146}"/>
          </ac:inkMkLst>
        </pc:inkChg>
      </pc:sldChg>
      <pc:sldChg chg="addSp">
        <pc:chgData name="Joonho Kim" userId="494aa8befea4f3b1" providerId="LiveId" clId="{71946D38-E630-4A5E-9698-5A77365D799A}" dt="2018-07-10T18:19:30.154" v="106"/>
        <pc:sldMkLst>
          <pc:docMk/>
          <pc:sldMk cId="2790955145" sldId="433"/>
        </pc:sldMkLst>
        <pc:inkChg chg="add">
          <ac:chgData name="Joonho Kim" userId="494aa8befea4f3b1" providerId="LiveId" clId="{71946D38-E630-4A5E-9698-5A77365D799A}" dt="2018-07-10T18:19:30.154" v="106"/>
          <ac:inkMkLst>
            <pc:docMk/>
            <pc:sldMk cId="2790955145" sldId="433"/>
            <ac:inkMk id="4" creationId="{4C31C99E-A545-4439-91B7-98470B176EF0}"/>
          </ac:inkMkLst>
        </pc:inkChg>
      </pc:sldChg>
      <pc:sldChg chg="addSp">
        <pc:chgData name="Joonho Kim" userId="494aa8befea4f3b1" providerId="LiveId" clId="{71946D38-E630-4A5E-9698-5A77365D799A}" dt="2018-07-10T18:19:30.154" v="106"/>
        <pc:sldMkLst>
          <pc:docMk/>
          <pc:sldMk cId="1075932351" sldId="434"/>
        </pc:sldMkLst>
        <pc:inkChg chg="add">
          <ac:chgData name="Joonho Kim" userId="494aa8befea4f3b1" providerId="LiveId" clId="{71946D38-E630-4A5E-9698-5A77365D799A}" dt="2018-07-10T18:19:30.154" v="106"/>
          <ac:inkMkLst>
            <pc:docMk/>
            <pc:sldMk cId="1075932351" sldId="434"/>
            <ac:inkMk id="4" creationId="{DF40979B-9540-47F7-891F-B77C86895712}"/>
          </ac:inkMkLst>
        </pc:inkChg>
      </pc:sldChg>
    </pc:docChg>
  </pc:docChgLst>
  <pc:docChgLst>
    <pc:chgData name="Joonho Kim" userId="494aa8befea4f3b1" providerId="LiveId" clId="{BC8CECFF-CB6E-484A-A8A5-28C35C40A513}"/>
    <pc:docChg chg="modSld">
      <pc:chgData name="Joonho Kim" userId="494aa8befea4f3b1" providerId="LiveId" clId="{BC8CECFF-CB6E-484A-A8A5-28C35C40A513}" dt="2018-07-10T10:04:04.405" v="1" actId="20577"/>
      <pc:docMkLst>
        <pc:docMk/>
      </pc:docMkLst>
      <pc:sldChg chg="modSp">
        <pc:chgData name="Joonho Kim" userId="494aa8befea4f3b1" providerId="LiveId" clId="{BC8CECFF-CB6E-484A-A8A5-28C35C40A513}" dt="2018-07-10T10:04:04.405" v="1" actId="20577"/>
        <pc:sldMkLst>
          <pc:docMk/>
          <pc:sldMk cId="1075932351" sldId="434"/>
        </pc:sldMkLst>
        <pc:spChg chg="mod">
          <ac:chgData name="Joonho Kim" userId="494aa8befea4f3b1" providerId="LiveId" clId="{BC8CECFF-CB6E-484A-A8A5-28C35C40A513}" dt="2018-07-10T10:04:04.405" v="1" actId="20577"/>
          <ac:spMkLst>
            <pc:docMk/>
            <pc:sldMk cId="1075932351" sldId="434"/>
            <ac:spMk id="3" creationId="{092A417B-2D62-440E-9865-97F3C001DA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7/10/2018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6:48:42.221"/>
    </inkml:context>
    <inkml:brush xml:id="br0">
      <inkml:brushProperty name="width" value="0.05292" units="cm"/>
      <inkml:brushProperty name="height" value="0.05292" units="cm"/>
      <inkml:brushProperty name="color" value="#FF0000"/>
    </inkml:brush>
  </inkml:definitions>
  <inkml:trace contextRef="#ctx0" brushRef="#br0">5950 5033 0,'-28'0'15,"-83"0"-15,0 0 16,28 0-16,-56 0 15,27 28 1,-82 0 0,110-28-1,1 0 1,-28 0 15,27 0-15,56 0-1,1 0 1,-29 28 0,28-28-16,0 28 15,28 55 32,0-55-31,0 111-1,0-83 1,28 83 0,28 27-1,-28 29 1,27-56 0,-55-28-1,0-27 1,28 27-1,-28 0 1,28 1 0,0-29-1,0 56 1,-28-83-16,0 27 16,0 28-1,0-55 1,0 0-1,27-29 1,-27 1 0,28-28 77,0 0-93,28 0 16,-29 0-16,29 0 16,27-28-1,251-27 1,-139 27 0,-29 28-1,-82 0 1,-28 0-1,-29 0 17,1 0-32,0 0 15,0 0 1,0 0 0</inkml:trace>
  <inkml:trace contextRef="#ctx0" brushRef="#br0" timeOffset="1943.738">5867 9205 0,'-28'0'16,"0"0"-1,0 0 17,1 0-17,-29 0-15,-27 0 16,-1 0-16,-194-28 16,139 28-1,0-28 1,56 28-1,55 0 1,28-27 0,-28 82 77,28-27-93,0 28 16,0-1-16,0 29 16,0 27-1,0 0 1,0 0 0,0 28-1,0-83 1,28 27-1,0-27 1,-28 28 0,28-29-16,-1 84 31,-27-28-15,28-27-1,-28-29 1,0 1-1,28 0 1,0-1 0,-28 29-1,28-56 1,-1 83 0,1 28-1,0-56 1,-28-55-1,28-28 1,-28 56 15,0-28-15,28 27 0,-28-27-1,0 0 1,27 0-1,-27-1 1,0 1-16,28-28 78,0 0-62,0 0-16,0 0 15,27 0 1,1 0 0,27 0 15,1 0-15,-57 0-16,29 0 15,27 0 1,-55 0-1,28 0 1,-1 0 15,-27 0-15,0 0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14:26.959"/>
    </inkml:context>
    <inkml:brush xml:id="br0">
      <inkml:brushProperty name="width" value="0.05292" units="cm"/>
      <inkml:brushProperty name="height" value="0.05292" units="cm"/>
      <inkml:brushProperty name="color" value="#FF0000"/>
    </inkml:brush>
  </inkml:definitions>
  <inkml:trace contextRef="#ctx0" brushRef="#br0">18824 14211 0,'56'-28'15,"27"28"-15,28 0 16,-27 0 0,55 0-1,-84 0 1,-27 28-1,0 0-15,83 83 16,-27 84 0,-29-29-1,1-27 1,-56 0 0,0-27-1,0-1 16,0 111-15,0-27 0,-28-111-16,0-1 15,-83 56 1,55-83-16,-55 55 16,0 0-1,-56-27 1,0-29-1,-83 1 1,55-28 0,112-28-1,27 0 1,1 0 0,-56-56-1,-56-83 16,28 0-15,27 55 0,57 1-1,-29-56 1,57-28 0,-29 56-1,28-28 1,0 28-1,28-28 1,0 55 0,0-83-1,56 28 1,27 28 0,1 28-1,-1-29 1,1 57-1,-1-1 1,-27 28 15,-1 28-15,57-28 0,-1 28-1,56 0 1,-112 0-1,29 0 1,-29 0 0,56 28-1,29 83 1,-1-27 0,-56-56-1,-27 0 1,-29-28-1,1 27 17,0 1-17,0 0 1,-28 0 0,0 27-1</inkml:trace>
  <inkml:trace contextRef="#ctx0" brushRef="#br0" timeOffset="6826.969">18463 14739 0,'0'28'16,"0"28"0,0 27-1,0 84 1,0-28-1,0-83-15,0 27 16,-56 28 0,56-55-1,0-28 1,0 0 0,83-1 62,29 1-78,-1 0 15,28-28 1,-56 28-16,84-28 16,-56 0-1,-83 0 1</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26:05.782"/>
    </inkml:context>
    <inkml:brush xml:id="br0">
      <inkml:brushProperty name="width" value="0.05292" units="cm"/>
      <inkml:brushProperty name="height" value="0.05292" units="cm"/>
      <inkml:brushProperty name="color" value="#FF0000"/>
    </inkml:brush>
  </inkml:definitions>
  <inkml:trace contextRef="#ctx0" brushRef="#br0">18407 11096 0,'0'28'63,"0"83"-47,28 56-1,0 222 1,-28 168-1,0 54 1,0-27 0,-28-55-1,28-56 1,0 55 0,-28-306-16,28 168 15,0 83 1,0-29-1,0-138 1,0-28 0,-28-27-1,28-168 17,0-55-17,0 0 1</inkml:trace>
  <inkml:trace contextRef="#ctx0" brushRef="#br0" timeOffset="841.638">16461 15935 0,'83'0'63,"56"0"-63,167 0 15,0 0-15,83 0 16,529 0 0,138-56-1,168 29 1,-1-29 0,-83 56-1,-195 0 1,-110-28 15,-29 28-15,-389-28-16,389-27 15,29-29 1,-113 1 0,-138-1-1,-167 57 1,-222 27-1,-167-28 1</inkml:trace>
  <inkml:trace contextRef="#ctx0" brushRef="#br0" timeOffset="1977.15">23773 15407 0,'28'83'47,"-28"-55"-32,0 111-15,0-28 16,0-27-16,0 82 16,0-26-1,0-57 17,0 0-17,-28-83 1</inkml:trace>
  <inkml:trace contextRef="#ctx0" brushRef="#br0" timeOffset="2921.417">17295 11764 0,'83'0'31,"-55"0"-15,83 27-16,56 1 15,0 0-15,55-28 16,168 56-1,-57-29 1,-138-27 0,-112 0-1,-83 28 1</inkml:trace>
  <inkml:trace contextRef="#ctx0" brushRef="#br0" timeOffset="3916.285">24107 16881 0,'0'27'15,"0"57"1,0-56 0,0-1-1,0 112 1,0-27-1,28-1 1,-28-55 0,-28-56 46,28-28-62</inkml:trace>
  <inkml:trace contextRef="#ctx0" brushRef="#br0" timeOffset="4949.773">16711 11152 0,'0'55'16,"0"1"-16,0 55 15,0 56 1,0-28-1,0 0 1,0-28 0,0-27-1,0-56 1,0-1 46</inkml:trace>
  <inkml:trace contextRef="#ctx0" brushRef="#br0" timeOffset="9624.146">18296 16102 0,'0'-28'62,"0"0"-62,0-27 16,0-1-16,0 0 16,0-27-1,55 55 1,1 0 0,0 28-1,-29 0 1,1 0-1,28 28 1,-1 0 0,-27 28-1,-28 27 1,0-27 0,0-29-1,-28-27 32,-27-27-31,-29-29-16,1-27 31,55 55-15,28 0 30,0 84 48,0-29-94,0 1 16,-28-28-16,1 28 15,-1-28 1,0 28 0,0-28 31,28-28-32,0 0 1,0 0-1,28 28 32,-28 28-31,28 0 0,-28 28-16,28-29 15,-28 1 1,0-83 78,0 27-94,0 0 15,0 0 1,55 0-1,56 28 1,1 28 0,-29 56-1,-55-29 1,-28-27-16,28 0 16,-28 28 15,0-29-16,0 1 1,-28-28-16,0 0 16,-28 0-1,-27-28 1,27-55 0,29 27-1,27 28 32,27 28-16,-27-27 126,-27-1-157,27-28 15,-28 28-15,28 1 16,0-1-16,28 56 47,-1 27-32,-27 1 17,28-28-17,-28-1 1,-55-27-1,-29 0 1,-83 0 0,1 0-1,138-55 1,28 27 0,0-28-1,83 29 1,56-1-1,-55 0 1,-29 28 0,-27 0-1,0 28 17,-28 27-17,0 29 1,-28-56-1,0-1 1,0-27 15,1-55-15,-1-29 0,28 29-1,0 27 1,55 28-1,-27 0 1,56 28 0,-57 55-1,-27-55 1,0 28-16,0 27 31,-55-27-15,27-56 31,0-28-32,28-28-15,0 28 16,0-27 0,28 55 15,0 0-16,0 0 1,-28 55 0</inkml:trace>
  <inkml:trace contextRef="#ctx0" brushRef="#br0" timeOffset="12417.396">23912 15852 0,'0'27'0,"28"1"15,-28 0 1,0 0 0,0 0-1,-28-28 1,-27 0-1,-84 0 1,83 0-16,1 0 16,-1-84-1,56 29 1,0-1 0,28 56-1,83-28 16,-28 28-15,29 0 0,-85 0-16,1 28 15,0 28 1,-28-29 0,0 29-1,-28-28 1,-27 0-1,-1-28 1,28 0 0,0-28-1,1-56 1,-1 57 15,28-1-31,0 0 16,28 28 31,-1 0-32,-27 28 17,28-28-32,-28 28 31,-28-28 0,-27 0-31,27-28 31,0 0-15,0-28 0,28 29-1,0-1 1,56 28-1,27 28 1,56 27 0,-83-27-1,-28 0 1,-28 0-16,28 55 16,-28-55-1,0 0 1,-28-1-1,-83-27 17,-1 0-17,29-83 1,0 0 0,27 27-1,28 28 1,28-27-1,56 55 32,27 27-31,-55 29 0,0-28 15,-28 0-16,-28-28 17,0 0-32,0 0 15,-55 0 1,55 0-16,0-56 16,28 0-1,0-27 1,0 55-1,28 0 17,0 28-17,0 0 1,0 0 0,-1 56-1,1 0 1,-28-29-16,0 29 15,0-84 95,0 0-95,0 1 1,28 27 31,0 0-16,0 27-31,-1 1 16,1 0-1,0-28 17,0 0-32,-28 28 31,28-28-15,-28 28-1</inkml:trace>
  <inkml:trace contextRef="#ctx0" brushRef="#br0" timeOffset="14508.801">18602 11986 0,'-56'0'63,"-27"28"-48,-1-28-15,1 0 16,55 0-16,-83-56 16,55 1-1,1-29 16,55 29-15,0 27 0,0 0 15,55 28-15,112 0-1,0 111 1,-84-55-16,28 55 15,-111-28 1,0 1 0,0-29-1,0-27 17,-27-28-1,-1 0-16,28-28 1,-28-83 0,28 0-1,0 83-15,0-27 16,0 27 0,28 83 62,-28-27-63,0 0-15,0 0 16,0 0-16,-28-28 31,0 0-31,-27 0 16,-29 0-1,56 0 17,1-28-32,27-28 31,0 1-15,0 27-1,55 28 1,84 0-1,-55 55 1,-29 29 0,-55-56-1,0 27 1,0-27 0,-28-28-1,-27 0 16,-29 0-15,1-28 0,55-27-1,28-84 1,0 27-16</inkml:trace>
  <inkml:trace contextRef="#ctx0" brushRef="#br0" timeOffset="15433.076">18490 11847 0,'0'0'0,"0"28"0,0 0 16,0-1 15,0 1-31,-27 0 31,27 0 125,0 0-156,0-1 16,0 1-16,-28-28 16,28 28-1,-28-28 1,-28 0-1,29 0 1,-29 0 0,56-28-16,-28-27 15,28 27 1,0-28 0,28 28 15,111 1-16,28 27 1,-84 0 0,-55 27-1,-28 57 1,0-29 15,0-27-31,0 28 16,-56-56 15,-83 0-15,0 0-1,84-56 1,55 1 0,0-1-1,0 0 1,55 1-1,29 55 1,-56 0-16,83 0 16,-28 83-1,-27-27 1,-28-28 0,-1-28 15</inkml:trace>
  <inkml:trace contextRef="#ctx0" brushRef="#br0" timeOffset="17886.17">12290 10790 0,'0'0'0,"83"0"0,29 0 16,27 0-16,83 28 15,-27 0 1,-56-28-1,-56 28 1,28-1 15,0 29-15,-55-56 0,-28 28-1,0-28 1,-28 83 93,0-27-93,28 27-16,-28 84 15,0 0 17,-56 28-17,28-28 1,0-84-16,0 56 16,28 0-1,-27 0 1,-1 0-1,0-28 1,28-55 0,0 27-1,-28-27 1,28-28 265,0 0-234,0 0-31,-83-28 296,55 0-296,-28 0-16,29 0 15,-29 0 1,28 0 0</inkml:trace>
  <inkml:trace contextRef="#ctx0" brushRef="#br0" timeOffset="18909.968">12540 13794 0</inkml:trace>
  <inkml:trace contextRef="#ctx0" brushRef="#br0" timeOffset="20281.969">12512 13794 0,'28'0'31,"0"0"-15,28 27-16,27 1 15,56 0 1,-56 0 0,29-28-1,27 28 1,-28 0 0,-28-28-1,-27 27 1,83-27-1,-28 0 17,-55 0-17,27 0 1,-83 56 140,0-28-156,0 27 16,-28 1-16,-55 111 31,55-28-15,0-56-1,1 29 1,-1-1 0,0 28-1,0-84-15,28 85 16,-28-57-1,28-27 1,0-29 0,0 1-1,0 0 1,0 0 0,0 0 15,-28-1-16,1 29 1,27-28 0,-28-28 109,0 0 15,-28 0-124,1 0-16,27 0 16,-83 0-1,0-28 1,55 28-1,28-28 17,0 28-17,1 0 1,-1 0 0,0 0-1</inkml:trace>
  <inkml:trace contextRef="#ctx0" brushRef="#br0" timeOffset="28787.464">18546 15907 0</inkml:trace>
  <inkml:trace contextRef="#ctx0" brushRef="#br0" timeOffset="32245.786">18546 15935 0,'0'-28'312,"-28"0"-296,28 1-16,-28-1 15,28 0-15,-27 0 16,-29-55 15,56 55-31,-56-83 16,56-56-1,-27 0 1,27-28 0,-28 1-1,28-57 1,0 29 0,-28-167-1,28 194 1,0 0-1,0 28 17,0 0-17,0 1 1,0-1 0,0-56-1,0 56 1,0 84-1,-28 27 1,28 1 15,0 27-31,0 0 16,0 0 0,0-27-1,0-1 1,0-27-1,0 55 1,0-56 15,0 57-15,0-1-16,0 0 0,0 56 94,0 83-79,28 0-15,-28 140 16,0 54 0,0 113-1,0 166 1,0-28 15,-28-56-15,0-277-16,28-56 15,0 27-15,-27 29 16,-1 83 0,0-84-1,0-83 1,28-111-1,0 0 1,-28-28 62,1-56-62,27-27-1,-28-56-15,0-223 16,28-138 0,0-29-1,56 29 1,27-84 0,-55 278-1,0 56 1,-28 138-1,0 29 17,0 27-32,0-27 15,0-1 1,0-27 0,27 0-1,-27-28 1,0 55-1,0 57 1,0 110 47,56 28-48,-56 28-15,83 195 16,1 83 15,-29 84-15,-27 55-16,-28 0 15,0 28 1,0-333 15,0-85-15,0-138-16,0 0 15,0-139 64,0 0-79,0-56 15,0 0-15,0-28 16,28-222-1,0 28 1,0-29 0,-28 57-1,0-28 17,0 277-32,0-138 15,0 28 1,-28 55-1,28 83 1,0 29 0,0 27-1,0 139 63,0 28-62,0 0-16,0 84 16,0-29-16,-28 251 31,-28 56-15,-27-28-1,55-140 1,0-55-1,1 28 1,-1-83 0,28-84-16,0 56 15,0-112 1,0-139 46,-28-27-46,28-56 0,0-167-1,0-111 1,0-84 0,28 56-1,0 28 1,-28 250-16,27-111 15,-27 56 1,0 55 0,0 28-1,0 55 1</inkml:trace>
  <inkml:trace contextRef="#ctx0" brushRef="#br0" timeOffset="40594.975">18574 12042 0,'55'0'62,"1"83"-62,0 0 16,27-27-16,1 0 16,55 83-1,-28-56 1,83 56 0,-55-55-1,-111-29-15,139 29 16,0 83-1,-28-56 17,28 0-17,0-28 1,-56 29 0,56 27-1,-28-56 1,0 28-1,0-27 1,0-28 0,-84-1-16,57 1 15,27-1 1,27 29 0,-27 27-1,0-28 1,-27 1 15,-1-28-15,28-1-1,-111-27-15,27 28 0,29-29 16,27 57 0,-28-29 15,1 1-16,27 0 1,-55 27 0,-1-27-1,1-1 1,27 1 0,-27 0-1,27-29 1,-27 29-1,-28-28-15,27 0 16,1 27 0,0 1-1,27 0 1,-27-1 15,-1 1-15,-27-28-1,-28 27 1,56-27 0,-29-28-1,1 28 1,0 0-16,0-28 16,-28 27 46,-84-110 16,1 0-62,27-1-16,-55-55 15,-28 28 1,-83-112 0,-29 1-1,29-1 1,-56 29 0,167 82-16,-112-82 15,29 27 1,55 28-1,0 28 1,27-1 0,-27 1-1,-27-28 17,54 0-17,-27 83 1,56 1 15,-84-29-15,56 57-16,-28-1 15,-28-28 17,0 28-17,0-27 1,0 27-1,1 28 1,-1-28 0,28 0-1,0 0 1,-56 1 0,140-1-1,-1 0 1,-28 0-1,1 0 1,27 1 0,1-1 15,27 0-15,-28 0-1,56 0 1,-27 1-1,-1 27-15,0-28 16,-28-28 0,56 1-1,-55-1 17,55 0-17,0 28 1,-28 1-1,28-1 1,0 0 15,111 139 126,-55-27-157,55 27 15,0-28-15,-27 56 16,166 84-1,-28-1 1,1 1 0,-1-1-1,-27-27 1,0-28 0,-29 0-1,-27-112 1,0 57-1,0-29 1,0 0 15,-83-55-31,111 28 16,0 0 0,-28-29-1,0 57 1,0-29-1,-56 29 1,84-1 0,-28-27-1,-56-28 1,57 27 0,-85-55-16,56 56 15,-27 0 1,-1-29-1,1 1 1,-29 28 0,29-28-1,-1 27 17,0 1-17,1-28 1,-1-1-1,-27 29 1,-28-56-16,55 56 16,-55-28-1,55 27 1,1 1 0,-29-28-1,1-1 1,-112-138 203,-27 28-204,0-56-15,-1 55 16,-27-55-16,0 28 15,-56-28-15,-139-139 16,0 27 15,28 57-15,56 55 0,55-28-1,-56-28 1,57 56-1,-57-28 1,28 56 0,1-28-1,83 83-15,-167-110 16,27 110 0,140 28-1,-56-28 1,28-27 15,28 0-15,-28-1-1,56 29 1,-1 27 0,29-28-1,-29 28 1,56-27-1,-27 55 1,-29-56 0,29 28-1,-29-27 1,29 27 0,-29 28-1,29-28 1,-29 0-1,-27-27 1,55 27 0,-27 0-1,111 56 110,55 27-109,-55 1-16,55 0 16,-27 27-16,139 56 15,-56-28 1,0-27-1,-84-56 1,-27-28 0</inkml:trace>
  <inkml:trace contextRef="#ctx0" brushRef="#br0" timeOffset="50858.675">8425 10846 0,'-56'0'125,"-27"28"-109,55-28-16,-27 0 15,-57 0 1,29 0-1,27 0 1,28 0 0,28-28 15,0 83 78,0-27-93,28 167-16,56-28 16,27 0-16,-28-1 15,84 196 1,-28-112-1,-28-27 1,-83-140 0,-28 167-1,28 56 1,-28-55 0,0 82-1,-28-27 1,28-55-1,0-57 1,0-82 0,0-57-1,0 29 17,0-1-32,0-27 0,0-1 15,0 1 1,0-1-1,0 29 1,0-28 0,0 27 15,0-27-15,0-29-1,0 29 1,28-56 187,55 0-203,56 0 16,167 28-1,-55-28 1,-196 0-1,-27 0 1</inkml:trace>
</inkml:ink>
</file>

<file path=ppt/ink/ink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41:26.065"/>
    </inkml:context>
    <inkml:brush xml:id="br0">
      <inkml:brushProperty name="width" value="0.05292" units="cm"/>
      <inkml:brushProperty name="height" value="0.05292" units="cm"/>
      <inkml:brushProperty name="color" value="#FF0000"/>
    </inkml:brush>
  </inkml:definitions>
  <inkml:trace contextRef="#ctx0" brushRef="#br0">28000 2614 0,'-28'0'0,"-83"-28"16,27 0-16,-138 1 31,83 27-15,55 0-1,29 0 1,27 0-1,0 111 1,0 83 15,28-110-31,0 27 16,0 112 0,28-168-16,56 112 15,55-28 1,28-28-1,55 28 1,28-83 0,56-56-1,-111-111 1,-84-28 0,-28-56-1,-55 28 1,-28 112-16,0-168 31,0 28-15,0 29-16,0 54 15,-55 57 1,-29 55 0,28-28-1</inkml:trace>
  <inkml:trace contextRef="#ctx0" brushRef="#br0" timeOffset="570.192">27277 3782 0,'0'56'32,"0"-29"-32,-84 85 15,29-29-15,-29 1 16,-138 138-1,27-55 1,29-28 0,82-111-1</inkml:trace>
  <inkml:trace contextRef="#ctx0" brushRef="#br0" timeOffset="1134.524">25998 5172 0,'-28'0'15,"0"0"-15,-27 0 16,-29 28-16,-138-28 16,55 28-1,-83 83 17,83-27-17,0 83 1,56-28-1,83-56 1,0 1 0,28 27-1,111 0 1,279 56 0,-112-139-1,-28-28 1,-55-84-1,-56-27 1,-84-56 0,-27-28-1,-28 29 17,0-85-17,-28 84-15</inkml:trace>
  <inkml:trace contextRef="#ctx0" brushRef="#br0" timeOffset="1988.811">29334 3810 0,'0'0'15,"-27"28"-15,27 27 0,0 1 16,0 83 0,0 0 15,111 83-15,83 1-1,29-1 1,55-27-1,83-28 1,-55-84 0,-111-27-16,-112-28 15,56 27 1,-55-27 0</inkml:trace>
  <inkml:trace contextRef="#ctx0" brushRef="#br0" timeOffset="2638.07">31114 5534 0,'0'0'0,"-139"0"0,56 0 16,-57 0-1,-54 56 1,110 27-1,57 0-15,27 84 16,0-83 0,27 83-1,57 27 1,55 1 0,28-56-1,27-56 1,57-27-1,54-28 1,-82-84 0,-1-83-1,-110 0 1,-57-83 0,-110 27-1,-29 56 1,29 83-16,-84-55 15,-1 28 1,1-56 15,-27 0-15,-1 27 0,28 29-1,0 55-15</inkml:trace>
  <inkml:trace contextRef="#ctx0" brushRef="#br0" timeOffset="3477.804">24747 6619 0,'-28'27'0,"28"1"16,-56 28-16,1 111 15,-140 0 16,56-1-15,0 1 0,0 0-1,0 0 1,28-56 0,-1-27-1,29-1 1,55-27-16,0-1 15,-27-27 1,-1 0 0,56 0 15,0 0-31</inkml:trace>
  <inkml:trace contextRef="#ctx0" brushRef="#br0" timeOffset="4164.058">23078 8204 0,'-111'0'0,"55"0"16,1 0-16,-29 0 15,1 28 1,0 27 0,-1 56-1,84-83-15,-55 84 16,55 27-1,0-28 1,0 0 0,83 56-1,-27-84 1,55-27 0,56 0-1,27-1 16,-110-55-31,83 0 16,-112 0-16,168-28 16,-57-83-1,-54 28-15,-29-84 16,-27-28 15,-56 84-15,0 0-1,-28-84 1,-83 28 0,27 56-1,-27 28 17,55 55-32,-83-28 15,28 56 1,28 0-1</inkml:trace>
  <inkml:trace contextRef="#ctx0" brushRef="#br0" timeOffset="5725.811">26526 5923 0,'0'28'31,"28"28"-15,28-28-16,27-1 15,56 29 1,167-28 0,27 0-1,1-28 1,-167 0-16,194 27 31,-27 1-15,-28 0-1,-56-28 1,0 0 0,-27 28-1,-56-28 1,-84 0 0,-27 0-1,-28 0 1,-1 0 171,1 0-109,28 0-62,-1 0-16,-27 0 31,0 0-31,0 0 16</inkml:trace>
  <inkml:trace contextRef="#ctx0" brushRef="#br0" timeOffset="7183.063">28055 3115 0,'-27'27'31,"-29"-27"32,0 0-48,-27 0 1,0-27-16,-1-1 15,29-28 1,55 0 0,0 29-16,0-29 15,27 28 1,1 28 0,56 0-1,27 28 1,-56 55-1,-27 1 17,-28-1-17,0 1 1,0-56 0,0-1-1,0-54 79,0 54-32,0 1-46,-28-28 15,1 0-15</inkml:trace>
  <inkml:trace contextRef="#ctx0" brushRef="#br0" timeOffset="8308.324">25470 5979 0,'0'-28'15,"27"0"-15,29-27 16,83-57-1,-111 112 1,-56 28 62,0 0-62,-27-28-16,27 0 15,-28 28 1,28-28 0,1-56-1,27 28 1,0-27 0,0 27-1,27 28 16,1 0-15,0 0 0,-28 28 15,0 0-15,0-1-16,-28-27 31,56 0 141</inkml:trace>
  <inkml:trace contextRef="#ctx0" brushRef="#br0" timeOffset="10058.65">30975 6424 0,'28'-56'62,"27"1"-62,-27 27 16,28-28 0,-1 28-16,29 28 15,-29-27 1,29 27-1,-56 27 1,-1 1 0,-27 0-1,0 28 1,-27-28 15,-57-1-15,56-27-1,1 0 1,-85-111 0,85 55-1,-1 29 1,0 27 0,56 0 15,27 0-16,-27 27 1,0 1 0,0 0-1,-56-28 48,0 0-63,28-28 62,0 0-62,0 1 16,28 27 0,0 0-1,0 0 1,-1 27 15,-27 1-15,0 28 15,0 0-15,-27-29-1,-1-27-15,0 0 16,0 0 62</inkml:trace>
  <inkml:trace contextRef="#ctx0" brushRef="#br0" timeOffset="12464.048">30363 5617 0,'-139'0'94,"-28"0"-94,1-55 16,-57-29-1,140 29-15,-56-29 16,0-27 0,55-28 15,-27 28-16,55 55 1,-27-55-16,0 0 16,-1 27-1,56 1 1,-55 27 0,27 28-16,-27-27 15,27-1 1,28 28-1,-27-27 17,27-1-17,-28 28 1,29 1 0,27-1 249,0 0-249</inkml:trace>
  <inkml:trace contextRef="#ctx0" brushRef="#br0" timeOffset="15698.181">28528 3671 0,'-56'0'15,"1"0"-15,27 0 16,-139 0-1,28 0 1,28-28 0,83-28-1,0 28 1,1-83 0,27-56-1,83 28 1,28 84-1,0 55 1,28 0 0,0 83-1,-55 1 1,-84-1 0,0 28-1,-84 0 1,29-83-16,-56 0 15,-1-28 1,29 0 0,27-28 15,56-27-15,-27-57-1,27 1 1,27 56-1,29 55 1,-28 27 15,-28 1-31,0 56 16,-28-29 15,-55-55-15,27 0-1,0 0 1,29 0 0,27-28-1,0-55 1,0 27 0,55 29-1,-27 27-15,0 0 16,0 27 15,-28 1-15,27 28-1,-27-28 1,-27-28 31</inkml:trace>
  <inkml:trace contextRef="#ctx0" brushRef="#br0" timeOffset="26655.919">5450 5784 0,'28'-28'16,"-1"28"-16,1 0 15,56 0 1,-57 0-1,29 0 17,27 0-17,29 28 1,27-28 0,-28 28-1,0 0 1,-55-28-1,27 0 1,1 0 0,-57 0-16,29 0 15,-28 0 1,0 0 0,27 0-1,-27 0 1,0 0-1,0 0 17</inkml:trace>
  <inkml:trace contextRef="#ctx0" brushRef="#br0" timeOffset="102749.506">27861 2642 0,'0'0'0,"83"0"15,-55 0-15,111 28 16,28 138-1,-112-82 1,1 55 0,0 28-1,-29-28 17,-27-56-32,0-27 15,0 27 1,-27-27-1,-29 0-15,-111-29 16,-55-27 0,-1-27-1,84-57 1,56-27 0,27 0-1,28 27 1,28-110-1,56 27 1,83 111 0,56 28 15,83 28-15,-111 84-1,-84 55 1,0 28-1,-55 27 1,-28-27 0,-83-56-1,-56-27 1,-56-56 0,-27-28-1,-1-56 1,56-167-1,84 29 1,83 27 0,0 0 15,0 28-31,111 111 16,56-27-1,83 55 1,28 27-1,-139 29 1,-83 55 0,0 56-1,-29-28 1,-27-28 15,-55-55-15,-56 0 15,-167-84-15,194-83-16,-27-1 15,28-54 1,55 26 0,28-26 15,111 27-16,139 27 1,0 112 0,-83 56-1,-111 27-15,55 112 16,-55 0 0,-28-1-1,-28-55 1,-140 0-1,-138-27 1,0-112 0,84 0-1,83-84 1,27-55 15,29-83-15,55 27-1,55 56 1,112 83 0,28 56-1,-29 84 17,-27 83-32,-55 27 15,-56-55 1,-28-27-1,-28-1 1,-28-111-16,-138 0 16,-1 0-1,56-84 1,83-55 0,1-27-1,55-57 16,28 56-15,166 0 0,29 140-1,-1 27 1,-27 139 0,-112-56-16,28 112 15,-83-28 1,-28-112-1,0 29 1,-195-29 0,-222-27-1,-111-28 1,111-56 0,306-55 15,111 28-16,-28-1-15,28-83 16,167 28 0,139 84-1,83 55 17,-111 139-17,-111 83 1,-84-55-1,-55-56 1,-84 28 0,-110-83-1,-1-28-15,-111-28 16,55 0 0,196-28-1,-1-139 1,28-83-1,139 27 1,55 84 0,-55 112-1,28 110 1,0 112 0,-84 27-1,-55-111 1,-28-27 15,-28-56-31,-166-28 16,-56 0-1,55-56 1,84-55 0,27 27-1,84-82 1,0 54-1,84 29 1,110 83 0,-82 55-1,54 168 17,-138-140-32,-28-55 15,0 28 1,-111-56-1,-28 0 17,83 0-17,29-28 1,-1-55 0,0-140-1,28 84 1,56 139-1,27 0 1,84 250 0,-28-83-1,-84-28 1,-55-83 0,0-28 15,-27-28 0</inkml:trace>
  <inkml:trace contextRef="#ctx0" brushRef="#br0" timeOffset="116302.238">27666 1891 0,'0'83'250,"28"-27"-250,0 0 15,0-1-15,-1 29 16,29 27 0,0 0-1,-29-83 1,29-56 109,27-83-125,56 0 15,0-28-15,-27-1 16,54 1 0,113-222-1,-113 138 1,-82 112 0,-84 83-16,28 1 15,-28-1 16,55-28-15,-27-55 0,0 55-1,0 28 1</inkml:trace>
  <inkml:trace contextRef="#ctx0" brushRef="#br0" timeOffset="144198.822">24830 4561 0,'28'0'0,"0"0"16,55 83-1,0 56 1,-27 0 0,0-55-16,55 55 31,-56-56-31,-27 28 15,28-55 17,-84-84 108,0 0-124,-55-55-16,-1-1 16,29 1-16,-1 55 31,56 56 78,0 0-93,28 55-16,0-55 15,0 28 1,-28 27-16,55-55 16,-27 0-1,-28 0 1,28-28 93,0 0-93,-1-28 0,57-28-1,-28 1-15,-1-29 16,1 1-16,27-29 31,1 1-15,-57 56-1,-27 27 1</inkml:trace>
  <inkml:trace contextRef="#ctx0" brushRef="#br0" timeOffset="145651.958">32143 4783 0,'0'84'0,"0"-1"16,-28 0-1,-55 112 1,-29-28-1,1-56 1,28 0 0,27-83-1,0 28-15,29-28 16,-29-84 109,28 0-109,28 1-16,-28-1 15,28-27-15,0 27 16,0 28-1,0 1-15,0 110 110,28 0-110,0 1 15,0-1-15,-28 28 16,28-55 15,-28-28-15,27-28 0,1 0 30,139 0-30,56-28 0,-112-28-1,-56 29 1,-55-1 0</inkml:trace>
</inkml:ink>
</file>

<file path=ppt/ink/ink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51:52.630"/>
    </inkml:context>
    <inkml:brush xml:id="br0">
      <inkml:brushProperty name="width" value="0.05292" units="cm"/>
      <inkml:brushProperty name="height" value="0.05292" units="cm"/>
      <inkml:brushProperty name="color" value="#FF0000"/>
    </inkml:brush>
  </inkml:definitions>
  <inkml:trace contextRef="#ctx0" brushRef="#br0">15154 8788 0,'0'28'47,"0"-1"-31,0 1-16,0 0 15,0 0 1,0 55-1,0 1 1,0-1 0,28 1-1,-28-57 1,0 1 0</inkml:trace>
  <inkml:trace contextRef="#ctx0" brushRef="#br0" timeOffset="2019.421">10538 5256 0,'56'-28'47,"-1"0"-47,1 0 15,0 28-15,-29 0 16,1-27 0,28 27 62,-28 0-78,-1 27 15,1-27-15,-28 28 16,28 0-16,28 28 16,-56-28-1,0-1 16,0 1-15,0 0 0,-56 55-1,0-55-15,-27 28 16,27-28 0,29-28-1,27 27 1,-28-27-1,111 0 110,28 0-109,-27 0-16,27 0 16,84 0-1,-140 0 1,-27 0 0,0 0 46,-28 28-15</inkml:trace>
  <inkml:trace contextRef="#ctx0" brushRef="#br0" timeOffset="4241.995">15626 12014 0,'56'0'47,"0"0"-31,-28 0-16,-1 0 16,1 0 30,-28 28-30,0-1-16,0 1 16,-55 56-1,-112-29 17,0-55-32,56 0 15,27 0 1,168 56 78,27-28-79,0 0-15,-28 27 16,57-27-1,-113-28 1,1 28 15,-28 0-31,0-1 32,0 1-17,0 0 1,0 0-1,-28-28 110</inkml:trace>
  <inkml:trace contextRef="#ctx0" brushRef="#br0" timeOffset="6346.8">18796 8871 0,'56'0'15,"55"28"-15,0 0 16,1 0-16,27 27 31,-84-27-15,-27 0 0,-28 28-1,0 27 1,0-55-16,-83 83 15,-56-55 1,-28-1 0,56-55-1,55 0 1,84 0 78,0 0-94,83 28 15,139-28 1,-83 28 0,-56-28-1,-55 0 1</inkml:trace>
  <inkml:trace contextRef="#ctx0" brushRef="#br0" timeOffset="9727.017">18435 5673 0,'0'0'0,"55"0"16,29 0-1,-29 28-15,1 0 16,83-1-1,-111 1 1,0 0 0,0 0-1,27 28 1,-55-1 0,0-27-1,0 28 1,-111-29 15,-28 29-15,28-56-1,55 28-15,56 0 125,83 27-109,-55-27-16,0 0 16,28 28-1,-56-29 48,-28-27-63,-28 0 15,28 0-15,-83 0 32,28 0-17,-28-27 1,27-1-1</inkml:trace>
  <inkml:trace contextRef="#ctx0" brushRef="#br0" timeOffset="11204.281">15793 3893 0,'112'56'15,"-57"-1"-15,1-27 16,27 28 0,-27-56-1,-84 0 63,-55 0-78,-1 0 16,56 28 0,-27-28-16,-1 0 15,56 28 63,0 27-62,0-27-16,0 28 16,0-1-1,28 1 1,-28-28 0,-28-1 15,0-27-16,1 0 1,-57 0 0,-27 0-1,27 0 1,1 0 0</inkml:trace>
</inkml:ink>
</file>

<file path=ppt/ink/ink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52:42.612"/>
    </inkml:context>
    <inkml:brush xml:id="br0">
      <inkml:brushProperty name="width" value="0.05292" units="cm"/>
      <inkml:brushProperty name="height" value="0.05292" units="cm"/>
      <inkml:brushProperty name="color" value="#FF0000"/>
    </inkml:brush>
  </inkml:definitions>
  <inkml:trace contextRef="#ctx0" brushRef="#br0">3420 6341 0,'28'0'32,"139"0"-17,-84 0-15,56 0 16,-55-28-16,27 0 31,111 0-15,-83 28-1,56 0 1,-56 0 0,-56 0-16,84 0 15,-56 28 1,-55-28 0,27 0-1,-27 28 1,-28-28-1,0 0 204,-56 0-172,-28 0-31,28 0-16,-27 0 15,-140 0 17,-166-28-17,-1-28 1,84 1-1,139 55 1,84 0 0,27 0-1,56 0 63,27 0-78,140 0 16,-28 0-16,250 0 31,-84 55-15,-55-55 0,-139 0-1,-222 0 63,55 0-62,-139 0-16,-83 0 16,0 0-16,-334 0 15,167 0 1,167 0-1,222 0 1,111 0 47,56 28-48,84 0-15,27 28 16,28-1-16,306 1 31,-445-28-15,-111-28-1,-112 0 48,57 0-48,-252 0-15,-221 0 16,250 0 0,-1 0-1,251-28-15,56 28 78,-28 0-78,250 0 16,389 0 0,-27 0-1,-307 0 1,-221 0 0,-140 0 46,0 0-62,-139 0 16,-27 0-16,-363 0 15,57 0 1,278 0 15,194 0-15,111 0 31,84 0-32,55 0-15,1 0 16,27 0-16,112 0 16,-223 0-1,-112 0 1,-54 0 46,-140 0-46,-56 0 0,-305 0-1,111 0 1,278 0-16,56 28 15,222-28 32,55 0-31,223 0 0,56 0-1,-112 0 1,-194 0-1,-195 0 64,1 0-79,-85 27 15,-277-27 1,-56 28-1,28 0 1,389 0 0,56-28 62,83 0-78,56 0 15,-28 0-15,0 0 16</inkml:trace>
</inkml:ink>
</file>

<file path=ppt/ink/ink7.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7:57:43.400"/>
    </inkml:context>
    <inkml:brush xml:id="br0">
      <inkml:brushProperty name="width" value="0.05292" units="cm"/>
      <inkml:brushProperty name="height" value="0.05292" units="cm"/>
      <inkml:brushProperty name="color" value="#FF0000"/>
    </inkml:brush>
  </inkml:definitions>
  <inkml:trace contextRef="#ctx0" brushRef="#br0">10510 6674 0,'0'28'31,"0"55"-15,0 1-1,0-1-15,28 1 16,-28 110-1,0-82 1,0-29 0,0-55-1</inkml:trace>
  <inkml:trace contextRef="#ctx0" brushRef="#br0" timeOffset="1250.013">15209 13404 0,'0'56'16,"0"-28"0,28 27-1,0 1-15,0 27 16,55 84-1,-27-28 1,-1 28 0,-27-28-1,0-83 1</inkml:trace>
  <inkml:trace contextRef="#ctx0" brushRef="#br0" timeOffset="2040.164">18908 10067 0,'0'0'16,"-28"84"-16,0-29 0,28 84 15,0 0 1,0 28 15,0-28-15,0 0-1,0-28 1,0-83 0</inkml:trace>
  <inkml:trace contextRef="#ctx0" brushRef="#br0" timeOffset="3039.504">18880 7258 0,'55'56'0,"-27"-28"15,0 27 1,0 1-16,0 83 16,-28-56-1,27-27 17,-27 0-32</inkml:trace>
  <inkml:trace contextRef="#ctx0" brushRef="#br0" timeOffset="3956.082">15209 5284 0,'28'0'46,"0"0"-46,0 55 16,-28-27-16,28 0 16,-28 28-1,27-1 1,-27 1 0,0-1-16,0 1 15,0 55 1,0-27-1</inkml:trace>
  <inkml:trace contextRef="#ctx0" brushRef="#br0" timeOffset="10511.039">15571 9094 0,'0'55'31,"0"29"-31,28 27 16,-28-28-16,0 140 31,0-56-16,0-56 1,-28-83 0</inkml:trace>
  <inkml:trace contextRef="#ctx0" brushRef="#br0" timeOffset="11100.995">18768 9149 0,'28'0'16,"28"56"-16,-56 27 16,56 56-16,-29 28 15,-27-83 16,0-29-15</inkml:trace>
  <inkml:trace contextRef="#ctx0" brushRef="#br0" timeOffset="11801.231">15154 5145 0,'0'83'15,"0"1"1,55 138 0,1-27-1,-56-112-15,0-27 16,0-1 0</inkml:trace>
  <inkml:trace contextRef="#ctx0" brushRef="#br0" timeOffset="12395.015">11094 6619 0,'0'27'15,"0"57"-15,0 27 16,-55 112-1,-29 55 1,56-84 0,1-82-1,27-85 1</inkml:trace>
  <inkml:trace contextRef="#ctx0" brushRef="#br0" timeOffset="13238.709">18991 7147 0,'0'28'47,"56"27"-47,-29 1 16,1 0-16,0-1 15,0 29 1,0-29-1</inkml:trace>
  <inkml:trace contextRef="#ctx0" brushRef="#br0" timeOffset="39698.858">27416 5089 0,'28'0'15,"-1"0"-15,1 0 16,0 0-1,56-28 1,27 28 0,28 0-1,-84 0-15,57 0 16,82 0 0,29 0-1,-29 0 1,1 0-1,-84 0 1,28 0 15,0 0-31,0 0 16,0 0 0,-111 0-16,28 0 15,-29 0 1</inkml:trace>
  <inkml:trace contextRef="#ctx0" brushRef="#br0" timeOffset="59076.019">18574 10262 0,'28'28'15,"-1"55"-15,-27-27 16,0 166 0,-139 56-1,-27-28 1,-85 1-1,140-168 1</inkml:trace>
  <inkml:trace contextRef="#ctx0" brushRef="#br0" timeOffset="59499.244">15515 13265 0,'0'84'0,"0"-57"16,28 29-16,-28 28 15,28-29 1,-28 56-16,0 168 15,0 165 1,0-26 0,-28-168-1,0-83 1</inkml:trace>
</inkml:ink>
</file>

<file path=ppt/ink/ink8.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0T18:07:05.876"/>
    </inkml:context>
    <inkml:brush xml:id="br0">
      <inkml:brushProperty name="width" value="0.05292" units="cm"/>
      <inkml:brushProperty name="height" value="0.05292" units="cm"/>
      <inkml:brushProperty name="color" value="#FF0000"/>
    </inkml:brush>
  </inkml:definitions>
  <inkml:trace contextRef="#ctx0" brushRef="#br0">20353 6090 0,'0'0'0,"0"84"0,28-1 16,0 84-1,-28 0-15,83 278 16,-55 389-1,-56 0 1,-83 28 0,-56-55-1,56-84 1,28-167 0,55-250-1,28-222 1,-28-84 31</inkml:trace>
  <inkml:trace contextRef="#ctx0" brushRef="#br0" timeOffset="2211.965">19992 6229 0,'139'-28'16,"139"28"-1,83-27 1,112 27 0,222-28-1,167-56 1,445-82 0,-223 26-1,-55 1 1,-167 56-1,-139 0 1,-83 27 0,-362 28-16,139 28 15,-84-28 17,-166 28-17,56 0 1,27 0-1,0 28 1,-27-28 0,-1 0-1,-27 0 1,-84 0 0,-111 84 62,0-1-78,0 56 15,-56-28-15,-55 279 32,0 55-17,0 83 1,-1 28-1,57 56 1,-1 28 0,28-56-1,28-167 1,0 0 0,0 223-1,0-223 1,0-28-1,0-111 1,0 0 0,0-111 15,0 0-15,0-56-1,0 1 1,0-1-1,0-28-15,0 1 16,0 138 0,-27-138-1,27-57 1,-28-27 46,-111 0-30,0 0-17,-278 0 1,-139 0 0,250 0-16,28 0 15,0 0-15,-195 0 16,56 0-1,-28 28 1,-222 28 0,111-28-1,-84-1 1,28-27 0,1 0-1,55 0 1,55 0 15,56 28-15,251-28-16,-112 0 15,83 28 1,-55 0 0,56 0-1,-1-1 1,29-27-1,-29 0 1,29 28 0,-57 0-1,29 0 1,-1-28 0,196 0-1,-1-28 126,28 0-141,0-27 15</inkml:trace>
  <inkml:trace contextRef="#ctx0" brushRef="#br0" timeOffset="3027.848">19992 12042 0,'0'27'16,"0"1"0,0 56-16,0-1 15,0 28 1,0 112 0,0 55-1,0 0 1,-56-83-1,28-28 1,1 27 0,27-83-1,0 1 1,-28-57 0,28 1-1,-28-139 79</inkml:trace>
  <inkml:trace contextRef="#ctx0" brushRef="#br0" timeOffset="4184.008">20465 8259 0,'27'0'47,"1"0"-47,111 0 16,28 0-16,278-27 15,-56 27 1,501-112 0,139 1-1,83 0 1,-612 83-16,390-28 15,-167-27 1,-111 27 0,0 1-1,-251 27 1,28 28 0,1 0 15,-112 0-16,-139 0 1,-56 0 0,-55 0-16,139 0 15,-28 0 1,28 0 0,-84 0-1</inkml:trace>
  <inkml:trace contextRef="#ctx0" brushRef="#br0" timeOffset="6167.148">20409 10123 0,'28'0'0,"0"0"16,166-28-1,1-28 1,55 28 0,84-27-1,-140 55-15,307-28 16,138-55 0,1-56 15,389-1-16,83 57 1,0 0 0,-166 27-1,-279 28 1,-417 0 0,-167 28-1,-55 0 63,28 0-62,0 0-16,83 0 16,0 0-16,166-27 31,-193 27-16,-85 0 1,1 0 47,0 0-48,28 0 1,-29 0-1,1 0 1,28 0-16,55 0 16,28 0-1,-83 0 1,-1 0 15,-27 0-31,0 0 16,0 0 31,0 0-32</inkml:trace>
  <inkml:trace contextRef="#ctx0" brushRef="#br0" timeOffset="7532.804">19992 11986 0,'111'0'47,"84"0"-32,27 0-15,84 0 16,28 0-16,55 0 15,390 0 1,27-83 0,-28 27-1,140 0 1,55 1 0,-27-1-1,-29 0 1,-250 29 15,-416 27-31,221-28 16,-138 0-1,-112 28 1,1-28 0,-56 28-1,-56-28 1,28 28-1,-28-27 1,-55 27 0,-56-28-1,28 28 1,-56-28 109</inkml:trace>
  <inkml:trace contextRef="#ctx0" brushRef="#br0" timeOffset="8649.2">25553 6035 0,'0'111'16,"0"-28"-16,0 56 15,0 223 1,0 27 0,28 167-1,-28 28 1,28 84-1,-28-140 1,-28-55 0,0-56-1,28-27 1,-28-29 0,0-166-16,1 138 15,-1 57 1,0-168-1,0 1 17,0-29-17,0-27 1,28 0 0,-27 0-1,-29-28 1,28-28-1,28 1 1,0-85-16,-28 57 16,28-1-1,-27-27 1,27-1 0,-28-55 46,-28-55-46,-27-140-1</inkml:trace>
  <inkml:trace contextRef="#ctx0" brushRef="#br0" timeOffset="9921.84">23245 6174 0,'0'55'15,"0"57"-15,0 54 16,0-27 0,0 112-16,0 277 15,0 167 1,0-166 0,-28-1-1,0 1 1,1-84-1,27-84 1,0-55 0,-28 55-1,0-82 17,-55 82-17,55-138 1,0-84-1,28 0 1,0-28 0,-28 0-1,0 0 1,28 1 0,0-57-1,0 1 1,0 0-1,0-29-15,0 29 16,0 27 15,0-27-15,0-28 0,0 27-1,0 1 1,-27 27-1,27-55 1,-28-28 31,0 0-47</inkml:trace>
  <inkml:trace contextRef="#ctx0" brushRef="#br0" timeOffset="11487.7">28167 5617 0,'0'28'15,"0"0"-15,0 55 16,0 112 0,0 111-1,0 83 1,-28 56-1,0-27 1,-28-196-16,1 167 16,-1 56-1,28-83 17,28-28-17,0-56 1,-27 83-1,-1-55 1,28 28 0,-56-84-1,28 0 1,1-83 0,-1 28-1,0-84-15,0 56 16,28 0-1,-28-28 1,28-28 0,-27 28-1,27 0 17,-28-27-17,28 27 1,-28-56-1,28 0 1,0 1 0,-28 27-1,28 0 1,-28 1 0,28-1-1,0-28 1,0-55-1,-28-28 110,1 0-109</inkml:trace>
  <inkml:trace contextRef="#ctx0" brushRef="#br0" timeOffset="16472.443">21549 12626 0,'0'0'0,"-28"-28"15,-27 28 1,-57 0-1,1 28 1,56-28 0,27 0-1,28 27 1,0 1 0,0 0-1,0 0 1,-28 27-1,28 1 1,28-28-16,55 28 16,-55-1-1,139 29 1,27-29 15,1 29-15,-139-84-1,-56 27 1,-56 1 31,-27-28-31,-112 0-1,0 0 1,29 0-1,54 0 1,84 28 0,1-28 31,-1 0-16</inkml:trace>
  <inkml:trace contextRef="#ctx0" brushRef="#br0" timeOffset="17431.969">29334 5868 0,'0'83'16,"0"28"-1,0 84 1,0-56-16,0 0 16,0 111-1,0-110-15,0 54 16,-27 29-1,-1-140 1,28-55 0</inkml:trace>
  <inkml:trace contextRef="#ctx0" brushRef="#br0" timeOffset="17896.37">29279 6118 0,'28'0'16,"83"0"0,28 0-16,-56 0 15,168 0 1,-85 0 0,-54 0-1,-112-28 1</inkml:trace>
  <inkml:trace contextRef="#ctx0" brushRef="#br0" timeOffset="18295.037">29585 7064 0,'0'0'0,"194"0"16,-82 27-1,-1-27 1,-83 0-1,-1 0 1</inkml:trace>
  <inkml:trace contextRef="#ctx0" brushRef="#br0" timeOffset="19131.975">29251 7397 0,'28'0'16,"0"0"-1,27 0 1,-27 0-1,194 0 1,-55 0 0,-55 0-1,-85 0-15,1 0 16</inkml:trace>
  <inkml:trace contextRef="#ctx0" brushRef="#br0" timeOffset="20459.002">21521 10345 0,'-28'0'16,"28"28"-16,-27 28 15,-29 27 1,0 56-1,-27-28 1,27 1 0,-83 27-1,0-56 1,28-27 0</inkml:trace>
  <inkml:trace contextRef="#ctx0" brushRef="#br0" timeOffset="25900.743">22494 10317 0,'0'0'0,"0"28"16,0 0-16,-83 0 15,-56 83 1,-56 56 0,28-56-1,-55 0 16,27 1-15,84-57 0,56-27-16,55-84 47,83-27-32,278-195 1,335-28-1,-196 111 1,-27 112 0,-251 55-1,-194 28 1,-28 28 15,-56 83-15,-249 139-1,-140-27 1,-56-84 0,251-56-16,83-55 15,-28 28 1,168-56 0,54 0-1,307-139 1,584-139-1,694-28 1,-638 139 0,-418 139-1,-529 0 17,-138 28-17,-278 139 1,-334 112-1,0-29 1,84-83 0,333-55-1,417-168 17,334-138-17,639-195 1,-27 83-1,-84 167 1,-556 139 0,-417 56-1,-139 83 17,-278 112-17,-223 166 1,112-139-1,306-138-15,-56-29 16,250-55 0,28-84 15,222-111-15,251-83-1,0 167 1,-112 55-1,-277 83 1,-57 84 0,-27 112 15,-27-84-15,27-56-1,0-83 1,0-56 15,0-28-15,111 1-1,-28-1 1,-27 56 0,-28 0-1,-28 28 16,0 0-15,0 27 0,-251 84-1,-166-55 1,-222-1 0,277-27-16,-416 27 15,249-27 1,85-28-1,54-28 1,84 0 0,-55 0-1,111 0 1,-1 27 0,57 1-1,83-28 1,55 0-1,28 28 1,-55-28 0,-56 0-1,-56 28 1,-55 0 0,55-1-1,56-27 1,0 0-1,56 0 1,55 0 0,84 0 15,-29 0-31,335 0 16,361 0-1,222-55 16,-361 55-31,28-28 16,472-28 0,-250 1-1,-222-1 1,-445 28 0,-84 1-1,-55 27 1,-167 0 62,0 27-62,-139 1-16,-28 0 15,-55 28 1,-473-29-1,-1 29 1,140-28 0,389 0-1,279-28-15,138 0 47,83-28-47,84-56 16,445-27-1,28 28 1,-250 27 0,-390 56-1,-250-28 1,-389 28 15,138 0-31,-639 28 16,-83-28-1,223 28 1,527-28 0,362 0-1,139-56 1,445-166 0,361-1-1,223 1 1,-139 55-1,-362 0 1,-806 139 15,-500 28-15,-307 112 0,-110-57-1,416-27 1,501-28-1,195 0 1,417-56 0,639-138-1,-195 55 1,-83 55 0,-361 1-1,-417 55 1,-362 28 15,-83 56 0,194-56-31,0 27 16,1-27 0,166 0-1,167-27 16,334-85-15,55 29-16,334 55 16,-111 28-1,-362 0 1,-361 0 0,-112 0 15,-333 28-16,-695 83 17,500-55-32,-611 55 15,695-83 1,-223 83 0,751-111-1,167 0 1,444 0-1,502-56 1,-279 56 0,-334 56-1,-389 28 1,-111-1 0,0 56-1,0 0 1,-222 139 15,-28-139-15,-56-28-1,111-83 1,223-28 31,139 0-32,250 0 1,-195-28-16,279 28 16,-140 28-1,-305 0 1,-56 0 0,0 0 15,-167 55-16,-278 56 1,-222 0 0,-56-55-1,139-29 1,445-55-16,111 0 16,84 0-1,333-83 1,223 27-1,-28 1 1,-278 55 0,-279-28-1,-166 56 32,-83-1-47,-223 29 16,-361 27-1,416-55-15,-166 56 16,251-56 0,332-56 15,363-56-15,499-27-1,-527 83 1,-1 0-16,140-27 15,-195 27 1,-279 28 0,-277 0 15,56 28-15,-641 0-1,85 27 1,249-27-1,251-28 1,361-28 15,306-111-15,278-28 0,390 28-1,-307 28 1,-277 28-1,-418 83 1,-138 0 0,-140-28-1,-55 28 17,111 0-32,-195 55 15,195-55 1,111 0-1,56 0 32,28-27-47,27-1 16,167-28 0,1 56-1,-29-28 1,-111 1-1,-55 27 1,-112 0 31,-111 27-31,-194 1-1,-28-28 1,194 28-1,251-111 32,83 27-47,55 0 16,84-55-16,167 0 16,-139 83-1,-250 28 1,-112 28 31,-27 0-32,-195 55 1,-251-27 0,168-56-1,222 0-15,83 0 16,28 0-1,84-195 1,250-55 0,222-195-1,195-111 1,-417 305 0,-250 196-1,-56 82 32,0 29-31,0 55-1,-28-27-15,-56 55 16,-27 28 0,28-28-1,-1-28 1,29 0-1,27-27 1,28-1 0,-28-27-1,28 27 1,0-27 0,0-28 46,0-1-46,56 1-1</inkml:trace>
  <inkml:trace contextRef="#ctx0" brushRef="#br0" timeOffset="32732.253">27277 9733 0,'0'84'15,"55"-1"-15,1 1 16,-28 55-16,55 222 16,-83-27-1,0-28 1,0-139 0,0 0 15,-28-84-16,28-55 1,-27-28 15,-1-28-31,-28-83 16,-55-112 0,0-194-1,55 56 1,56 83-1,0 83 1,56 167 0,-28 28 15,-1 28-15,112 222-1,-27 139 1,-112 1-1,-139-84 1,-56-167 0,167-111-1,-27-28 1,27 0 0,-167-112-1,-27 1 1,-1 55-1,84 1 1,84 55-16,-84-28 16,-84 28 15,-83 0-15,0 0-1,84 28 1,0 0-1,-56-1 1,27-27 0,1 28-1,-56-28 1,-194 0 0,249 0-1,1 0 1,28 28-1,-28-28 1,27 56 15,28-56-15,56 55 0,28-55-1,-56 28 1,-55 28-1,55-28 1,28-28 0,-56 27-1,1 1 1,55 0 0,28-28-1,27 28 1,29-28-1,110 0 126,56 28-125,56-28-16,28 0 15,55 0-15,28 0 16,362 0 0,55 0-1,-56-56 1,-416 56 15,-112 0-15,0 0-1,-83 0 1,-111 0 62,55 0-78,-139 28 16,-56 0-16,-27-1 15,-56-27-15,-417 28 16,0 56 0,167-29-1,334-55 16,305 0 32,56 0-63,84 0 16,222-27-1,-84-1-15,-27 0 16,250-56-1,-223 84 1,-277-27 0,-112 27 15,-111 0 0,-111 27-15,-84-27-1,84 0 1,55 28 0,167 0-1,84-28 17,166-28-32,1 0 15,889-27 1,-139-1-1,-83 28 1,-223-27 0,-444-1-1,-196 56 32,29-28-31,55 28-1,56-55 1,56-29 0,-140 84-1,28-55 1,56 27 0,-56-28-1,28 56 1,56-28-1,-56 1 1,-83 27 0,-29 0-1,1 0 17,0 0-17,28 0 1,-1 0-1,-27-56 1,-28-27 0,56-84-1,-29-139 1,1-28 0,-28 84-1,-28 111 1,28 55-1,0 56 1,-27 28 93,-1 0-109,0-27 16,0 27 0,-27-56-1,-1 28 1,56 56 46,0 28-62,0 27 16,0 28 0,0 140-1,-83 82 1,27-55 0,0-83-1,56-56 1,0-83-1,0-28-15,0 55 16,-28-27 0,-83 27-1,-56-55 1,-55 0 0,-139 0-1,-84-28 1,0 0 15,55 0-15,85-56-1,-279 0 1,139 56 0,0 0-1,83 0 1,84 0-1,0 0 1,56 28 0,-56 0-1,55-28 1,84 0 0,28 0-1,-83 0 16,-29 0-15,28 28 0,112-28-1,55 0 1,0 0 0,1-84-1,-29 1 1,56-56-1,56-28 1,277 0 0,-82 84-16,416-56 15,-55 83 17,-334 56-17,-195 0 1,-83 83-1,-28 56 1,-278 84 0,84-140-1,-640 56 1,417-111 0,306-28-1,111-28 1,0-83-1,28-56 1,56-83 0,139 111 15,166 56-15,84 55-1,-139 28 1,-250 55-16,-29 1 15,-27 83 1,-111 84 0,-195-57-1,-139-27 1,-55-55 0,166-84-1,223 0 1,83-28-1,0-111 1,1 0 0,54 0 15,85 55-31,166 1 16,111 55-1,-139 28 1,-166 56-1,-57 55 1,-27 28 0,-111 0-1,-139 0 1,83-111 0,0-28-1,112 0 1,-29-111-1,1-84 1,83-27 15,28 55-15,166 111 0,57 56-1,-1 0 1,-111 111-1,-84 1 1,-55 27 0,0-56-16,-194 56 15,-168-28 1,-83-55 0,84-56-1,278 0 1,55-56 15,0-138-15,28-29-1,0 140-15,28-1 16,166-27 0,446 56-1,-84 82 1,-167 57-1,-250 27 1,-111-55 0,0 27-1,-28 28 1,-139-55 0,-167 0-1,-83-56 16,166 0-15,196-28-16,-1-28 16,28 28-1,55-111 1,223 28 0,278 55-1,501 29 1,-584 54-1,-334 29 1,-139-28 15,-167 83-15,-167-27 0,-55-57-1,250-27 1,56 0-1,55 0 1,28-55 0,0 27-16,250-83 15,195 27 1,139 1 0,-223 55-1,-222 28 1,-139 28-1,0 55 1,-194 56 0,-196-27-1,-138-29 1,55 0 15,362-55-31,83-28 16,56 0-1,111-55 1,390-29 0,249 56-1,-111 1 1,-361 27 0,-278 0-1,-223 111 16,1-56-31,-29 1 16,-750 55 0,417-55-1,334-28 17,305-28-1,251-28-16,277-56 1,224 1 0,-85 0-1,-527 55 1,-251 28 0,-278 55-1,-278 29 1,-167-29-1,112 29 1,333-56 0,278-28-1,112 0 17,55-56-17,306-83 1,222 0-1,-361 111-15,166 0 16,-360 1 0,-224 27 15,-332 55-15,-391 29-1,-221-29 1,110 1-1,363-28 1,471-1 15,279-27-15,417-111 0,445-28-1,250 84 1,-334-29-1,-472 84 1,-473 0 0,-167 0-1,-500 111 1,-223-27 0,28-1-1,306-27 1,445-56-1,83 28-15,84-56 32,416-139-17,196 56 1,27 27 0,-362 29-1,-416 110 16,-195 29-15,-195-1 0,-55-55-16,139 28 15,-56-1-15,-334 56 16,140 1 0,527-112-1,168 0 1,472-56 15,418-111-15,388 56-1,-638 83 1,-446 28 0,-222 0-16,-446 28 15,-277 28 1,-28 27-1,167-27 1,306-1 0,167-27-1,138-28 17,1-28-17,27 0 1,140 1-1,-112 27 1,-83 0-16,0 0 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7/10/2018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356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3170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7/10/2018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7/10/2018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7/10/2018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7/10/2018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5034C-8BD9-4B0C-893B-33834FAB227F}" type="datetime1">
              <a:rPr lang="en-US"/>
              <a:t>7/10/2018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7/10/2018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7/10/2018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7/10/2018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7/10/2018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85CD17-C377-4DE5-9FCA-CC7471605C58}" type="datetime1">
              <a:rPr lang="en-US"/>
              <a:t>7/10/2018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E9F02-BE96-4BAE-86A5-1FA60D24CAE2}" type="datetime1">
              <a:rPr lang="en-US"/>
              <a:t>7/10/2018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7/10/2018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Joonho Kim</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p:txBody>
          <a:bodyPr/>
          <a:lstStyle/>
          <a:p>
            <a:r>
              <a:rPr lang="en-US" dirty="0"/>
              <a:t>Vertex Terminology</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3" y="1600200"/>
            <a:ext cx="5669049" cy="4114800"/>
          </a:xfrm>
        </p:spPr>
        <p:txBody>
          <a:bodyPr/>
          <a:lstStyle/>
          <a:p>
            <a:r>
              <a:rPr lang="en-US" b="1" dirty="0"/>
              <a:t>Degree</a:t>
            </a:r>
            <a:r>
              <a:rPr lang="en-US" dirty="0"/>
              <a:t>: The number of edges incident to vertex v.</a:t>
            </a:r>
          </a:p>
          <a:p>
            <a:pPr lvl="1"/>
            <a:r>
              <a:rPr lang="en-US" dirty="0"/>
              <a:t>Degree(A) = 2</a:t>
            </a:r>
          </a:p>
          <a:p>
            <a:r>
              <a:rPr lang="en-US" b="1" dirty="0"/>
              <a:t>Indegree: </a:t>
            </a:r>
            <a:r>
              <a:rPr lang="en-US" dirty="0"/>
              <a:t>The number of incoming edges to vertex v.</a:t>
            </a:r>
          </a:p>
          <a:p>
            <a:pPr lvl="1"/>
            <a:r>
              <a:rPr lang="en-US" dirty="0" err="1"/>
              <a:t>InDegree</a:t>
            </a:r>
            <a:r>
              <a:rPr lang="en-US" dirty="0"/>
              <a:t>(C) = 2</a:t>
            </a:r>
          </a:p>
          <a:p>
            <a:r>
              <a:rPr lang="en-US" b="1" dirty="0">
                <a:cs typeface="Courier New" panose="02070309020205020404" pitchFamily="49" charset="0"/>
              </a:rPr>
              <a:t>Out Degree: </a:t>
            </a:r>
            <a:r>
              <a:rPr lang="en-US" dirty="0">
                <a:cs typeface="Courier New" panose="02070309020205020404" pitchFamily="49" charset="0"/>
              </a:rPr>
              <a:t>The number of outgoing edges from vertex v.</a:t>
            </a:r>
          </a:p>
          <a:p>
            <a:pPr lvl="1"/>
            <a:r>
              <a:rPr lang="en-US" dirty="0" err="1">
                <a:cs typeface="Courier New" panose="02070309020205020404" pitchFamily="49" charset="0"/>
              </a:rPr>
              <a:t>OutDegree</a:t>
            </a:r>
            <a:r>
              <a:rPr lang="en-US" dirty="0">
                <a:cs typeface="Courier New" panose="02070309020205020404" pitchFamily="49" charset="0"/>
              </a:rPr>
              <a:t>(D) = 3</a:t>
            </a:r>
          </a:p>
        </p:txBody>
      </p:sp>
      <p:sp>
        <p:nvSpPr>
          <p:cNvPr id="48" name="Oval 47">
            <a:extLst>
              <a:ext uri="{FF2B5EF4-FFF2-40B4-BE49-F238E27FC236}">
                <a16:creationId xmlns:a16="http://schemas.microsoft.com/office/drawing/2014/main" id="{4BE55E14-BCD4-4D4F-8822-D83B5F52BB6B}"/>
              </a:ext>
            </a:extLst>
          </p:cNvPr>
          <p:cNvSpPr/>
          <p:nvPr/>
        </p:nvSpPr>
        <p:spPr>
          <a:xfrm>
            <a:off x="8391918" y="210165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49" name="Oval 48">
            <a:extLst>
              <a:ext uri="{FF2B5EF4-FFF2-40B4-BE49-F238E27FC236}">
                <a16:creationId xmlns:a16="http://schemas.microsoft.com/office/drawing/2014/main" id="{6D014570-6220-45B6-8C19-A795D2E2670A}"/>
              </a:ext>
            </a:extLst>
          </p:cNvPr>
          <p:cNvSpPr/>
          <p:nvPr/>
        </p:nvSpPr>
        <p:spPr>
          <a:xfrm>
            <a:off x="10154889" y="294368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50" name="Oval 49">
            <a:extLst>
              <a:ext uri="{FF2B5EF4-FFF2-40B4-BE49-F238E27FC236}">
                <a16:creationId xmlns:a16="http://schemas.microsoft.com/office/drawing/2014/main" id="{0E6306CB-3C4A-4DEC-8956-A6428577A2CD}"/>
              </a:ext>
            </a:extLst>
          </p:cNvPr>
          <p:cNvSpPr/>
          <p:nvPr/>
        </p:nvSpPr>
        <p:spPr>
          <a:xfrm>
            <a:off x="8549770" y="3859693"/>
            <a:ext cx="483135" cy="466009"/>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51" name="Oval 50">
            <a:extLst>
              <a:ext uri="{FF2B5EF4-FFF2-40B4-BE49-F238E27FC236}">
                <a16:creationId xmlns:a16="http://schemas.microsoft.com/office/drawing/2014/main" id="{060C2BEF-C519-4C53-96E3-0E7A49F45AFB}"/>
              </a:ext>
            </a:extLst>
          </p:cNvPr>
          <p:cNvSpPr/>
          <p:nvPr/>
        </p:nvSpPr>
        <p:spPr>
          <a:xfrm>
            <a:off x="8841423" y="294368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52" name="Oval 51">
            <a:extLst>
              <a:ext uri="{FF2B5EF4-FFF2-40B4-BE49-F238E27FC236}">
                <a16:creationId xmlns:a16="http://schemas.microsoft.com/office/drawing/2014/main" id="{9FFAFEFE-7D51-48D8-A9AD-48F42C727BC4}"/>
              </a:ext>
            </a:extLst>
          </p:cNvPr>
          <p:cNvSpPr/>
          <p:nvPr/>
        </p:nvSpPr>
        <p:spPr>
          <a:xfrm>
            <a:off x="10118071" y="1868647"/>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59" name="Straight Arrow Connector 58">
            <a:extLst>
              <a:ext uri="{FF2B5EF4-FFF2-40B4-BE49-F238E27FC236}">
                <a16:creationId xmlns:a16="http://schemas.microsoft.com/office/drawing/2014/main" id="{6D5117AD-9CA7-4A88-95D1-5C54BA21B6D2}"/>
              </a:ext>
            </a:extLst>
          </p:cNvPr>
          <p:cNvCxnSpPr>
            <a:stCxn id="50" idx="0"/>
            <a:endCxn id="51" idx="3"/>
          </p:cNvCxnSpPr>
          <p:nvPr/>
        </p:nvCxnSpPr>
        <p:spPr>
          <a:xfrm flipV="1">
            <a:off x="8791338" y="3341449"/>
            <a:ext cx="120838" cy="51824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10CF2DF-4626-4070-9C83-093EDAE79097}"/>
              </a:ext>
            </a:extLst>
          </p:cNvPr>
          <p:cNvCxnSpPr>
            <a:cxnSpLocks/>
            <a:stCxn id="51" idx="1"/>
            <a:endCxn id="48" idx="5"/>
          </p:cNvCxnSpPr>
          <p:nvPr/>
        </p:nvCxnSpPr>
        <p:spPr>
          <a:xfrm flipH="1" flipV="1">
            <a:off x="8804300" y="2499415"/>
            <a:ext cx="107876" cy="512516"/>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41F12A1-0BAB-4724-95A2-D8CA3CC5693D}"/>
              </a:ext>
            </a:extLst>
          </p:cNvPr>
          <p:cNvCxnSpPr>
            <a:cxnSpLocks/>
            <a:stCxn id="48" idx="6"/>
            <a:endCxn id="52" idx="2"/>
          </p:cNvCxnSpPr>
          <p:nvPr/>
        </p:nvCxnSpPr>
        <p:spPr>
          <a:xfrm flipV="1">
            <a:off x="8875053" y="2101651"/>
            <a:ext cx="1243018" cy="23300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CEEDD8B-7F1F-44DB-AD24-F31EB9C4332F}"/>
              </a:ext>
            </a:extLst>
          </p:cNvPr>
          <p:cNvCxnSpPr>
            <a:cxnSpLocks/>
            <a:stCxn id="51" idx="7"/>
            <a:endCxn id="52" idx="3"/>
          </p:cNvCxnSpPr>
          <p:nvPr/>
        </p:nvCxnSpPr>
        <p:spPr>
          <a:xfrm flipV="1">
            <a:off x="9253805" y="2266410"/>
            <a:ext cx="935019" cy="74552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DDC59E1-957D-4286-B703-F20402A63662}"/>
              </a:ext>
            </a:extLst>
          </p:cNvPr>
          <p:cNvCxnSpPr>
            <a:cxnSpLocks/>
            <a:stCxn id="52" idx="4"/>
          </p:cNvCxnSpPr>
          <p:nvPr/>
        </p:nvCxnSpPr>
        <p:spPr>
          <a:xfrm flipH="1">
            <a:off x="10300494" y="2334655"/>
            <a:ext cx="59145" cy="60272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69147A6-5AEE-486E-8859-C4F6B9D6FD3B}"/>
              </a:ext>
            </a:extLst>
          </p:cNvPr>
          <p:cNvCxnSpPr>
            <a:cxnSpLocks/>
            <a:stCxn id="51" idx="6"/>
            <a:endCxn id="49" idx="2"/>
          </p:cNvCxnSpPr>
          <p:nvPr/>
        </p:nvCxnSpPr>
        <p:spPr>
          <a:xfrm>
            <a:off x="9324558" y="3176690"/>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9859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15112"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3" name="Rectangle 22">
            <a:extLst>
              <a:ext uri="{FF2B5EF4-FFF2-40B4-BE49-F238E27FC236}">
                <a16:creationId xmlns:a16="http://schemas.microsoft.com/office/drawing/2014/main" id="{EA87C323-8E3C-4EB6-A136-BC3E0D0153A5}"/>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18430869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5026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23831225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5445" y="384451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3" name="Rectangle 22">
            <a:extLst>
              <a:ext uri="{FF2B5EF4-FFF2-40B4-BE49-F238E27FC236}">
                <a16:creationId xmlns:a16="http://schemas.microsoft.com/office/drawing/2014/main" id="{980C544F-8805-4976-A3D0-FC0CAB2F4A02}"/>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C</a:t>
            </a:r>
          </a:p>
        </p:txBody>
      </p:sp>
    </p:spTree>
    <p:extLst>
      <p:ext uri="{BB962C8B-B14F-4D97-AF65-F5344CB8AC3E}">
        <p14:creationId xmlns:p14="http://schemas.microsoft.com/office/powerpoint/2010/main" val="28246719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3" name="Rectangle 22">
            <a:extLst>
              <a:ext uri="{FF2B5EF4-FFF2-40B4-BE49-F238E27FC236}">
                <a16:creationId xmlns:a16="http://schemas.microsoft.com/office/drawing/2014/main" id="{E299E117-D04A-4BC9-96A0-7C1D890218F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C</a:t>
            </a:r>
          </a:p>
        </p:txBody>
      </p:sp>
    </p:spTree>
    <p:extLst>
      <p:ext uri="{BB962C8B-B14F-4D97-AF65-F5344CB8AC3E}">
        <p14:creationId xmlns:p14="http://schemas.microsoft.com/office/powerpoint/2010/main" val="30293297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711331"/>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5854275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723900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3951587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59827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41061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84451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F</a:t>
            </a:r>
          </a:p>
        </p:txBody>
      </p:sp>
    </p:spTree>
    <p:extLst>
      <p:ext uri="{BB962C8B-B14F-4D97-AF65-F5344CB8AC3E}">
        <p14:creationId xmlns:p14="http://schemas.microsoft.com/office/powerpoint/2010/main" val="29797168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397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F</a:t>
            </a:r>
          </a:p>
        </p:txBody>
      </p:sp>
    </p:spTree>
    <p:extLst>
      <p:ext uri="{BB962C8B-B14F-4D97-AF65-F5344CB8AC3E}">
        <p14:creationId xmlns:p14="http://schemas.microsoft.com/office/powerpoint/2010/main" val="13985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02E3-0C98-47F4-8021-B2E22A2A6984}"/>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AC85BDDF-5885-45A1-A68E-85C314B2067A}"/>
              </a:ext>
            </a:extLst>
          </p:cNvPr>
          <p:cNvSpPr>
            <a:spLocks noGrp="1"/>
          </p:cNvSpPr>
          <p:nvPr>
            <p:ph idx="1"/>
          </p:nvPr>
        </p:nvSpPr>
        <p:spPr>
          <a:xfrm>
            <a:off x="2208213" y="1600200"/>
            <a:ext cx="9372600" cy="4114800"/>
          </a:xfrm>
        </p:spPr>
        <p:txBody>
          <a:bodyPr/>
          <a:lstStyle/>
          <a:p>
            <a:r>
              <a:rPr lang="en-US" dirty="0">
                <a:highlight>
                  <a:srgbClr val="FFFF00"/>
                </a:highlight>
              </a:rPr>
              <a:t>On your paper answer for this graph:</a:t>
            </a:r>
          </a:p>
          <a:p>
            <a:pPr marL="822960" lvl="1" indent="-457200">
              <a:buFont typeface="+mj-lt"/>
              <a:buAutoNum type="arabicPeriod"/>
            </a:pPr>
            <a:r>
              <a:rPr lang="en-US" dirty="0"/>
              <a:t>What is set V</a:t>
            </a:r>
          </a:p>
          <a:p>
            <a:pPr marL="822960" lvl="1" indent="-457200">
              <a:buFont typeface="+mj-lt"/>
              <a:buAutoNum type="arabicPeriod"/>
            </a:pPr>
            <a:r>
              <a:rPr lang="en-US" dirty="0"/>
              <a:t>What is set E</a:t>
            </a:r>
          </a:p>
          <a:p>
            <a:pPr marL="822960" lvl="1" indent="-457200">
              <a:buFont typeface="+mj-lt"/>
              <a:buAutoNum type="arabicPeriod"/>
            </a:pPr>
            <a:r>
              <a:rPr lang="en-US" dirty="0"/>
              <a:t>Find a path of length 2</a:t>
            </a:r>
          </a:p>
          <a:p>
            <a:pPr marL="822960" lvl="1" indent="-457200">
              <a:buFont typeface="+mj-lt"/>
              <a:buAutoNum type="arabicPeriod"/>
            </a:pPr>
            <a:r>
              <a:rPr lang="en-US" dirty="0"/>
              <a:t>Find a Cycle</a:t>
            </a:r>
          </a:p>
          <a:p>
            <a:pPr marL="822960" lvl="1" indent="-457200">
              <a:buFont typeface="+mj-lt"/>
              <a:buAutoNum type="arabicPeriod"/>
            </a:pPr>
            <a:r>
              <a:rPr lang="en-US" dirty="0"/>
              <a:t>Is this graph directed?</a:t>
            </a:r>
          </a:p>
          <a:p>
            <a:pPr marL="822960" lvl="1" indent="-457200">
              <a:buFont typeface="+mj-lt"/>
              <a:buAutoNum type="arabicPeriod"/>
            </a:pPr>
            <a:r>
              <a:rPr lang="en-US" dirty="0"/>
              <a:t>What is the degree of C?</a:t>
            </a:r>
          </a:p>
        </p:txBody>
      </p:sp>
      <p:grpSp>
        <p:nvGrpSpPr>
          <p:cNvPr id="45" name="Group 44">
            <a:extLst>
              <a:ext uri="{FF2B5EF4-FFF2-40B4-BE49-F238E27FC236}">
                <a16:creationId xmlns:a16="http://schemas.microsoft.com/office/drawing/2014/main" id="{C9852A1C-68E2-4286-8AEE-AFEE6237C75D}"/>
              </a:ext>
            </a:extLst>
          </p:cNvPr>
          <p:cNvGrpSpPr/>
          <p:nvPr/>
        </p:nvGrpSpPr>
        <p:grpSpPr>
          <a:xfrm>
            <a:off x="8353195" y="1505216"/>
            <a:ext cx="3227618" cy="3356281"/>
            <a:chOff x="6998926" y="1600200"/>
            <a:chExt cx="3227618" cy="3356281"/>
          </a:xfrm>
        </p:grpSpPr>
        <p:sp>
          <p:nvSpPr>
            <p:cNvPr id="46" name="Oval 45">
              <a:extLst>
                <a:ext uri="{FF2B5EF4-FFF2-40B4-BE49-F238E27FC236}">
                  <a16:creationId xmlns:a16="http://schemas.microsoft.com/office/drawing/2014/main" id="{2F45BDF7-B32F-42B5-9653-9613AAE5F765}"/>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47" name="Oval 46">
              <a:extLst>
                <a:ext uri="{FF2B5EF4-FFF2-40B4-BE49-F238E27FC236}">
                  <a16:creationId xmlns:a16="http://schemas.microsoft.com/office/drawing/2014/main" id="{7852314C-807F-4DC8-9556-C6B7C8FD5B59}"/>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48" name="Oval 47">
              <a:extLst>
                <a:ext uri="{FF2B5EF4-FFF2-40B4-BE49-F238E27FC236}">
                  <a16:creationId xmlns:a16="http://schemas.microsoft.com/office/drawing/2014/main" id="{A77D057C-B75D-4E3B-B48D-4E6D1B0ADE51}"/>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49" name="Oval 48">
              <a:extLst>
                <a:ext uri="{FF2B5EF4-FFF2-40B4-BE49-F238E27FC236}">
                  <a16:creationId xmlns:a16="http://schemas.microsoft.com/office/drawing/2014/main" id="{81ED62A2-1173-40CC-AC95-2A058B8F25C5}"/>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50" name="Straight Arrow Connector 49">
              <a:extLst>
                <a:ext uri="{FF2B5EF4-FFF2-40B4-BE49-F238E27FC236}">
                  <a16:creationId xmlns:a16="http://schemas.microsoft.com/office/drawing/2014/main" id="{40A64FC7-F880-47C9-9CD0-1A7479576689}"/>
                </a:ext>
              </a:extLst>
            </p:cNvPr>
            <p:cNvCxnSpPr>
              <a:cxnSpLocks/>
              <a:stCxn id="48"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9992375-691E-4F75-A742-FF8E0B61A6DF}"/>
                </a:ext>
              </a:extLst>
            </p:cNvPr>
            <p:cNvCxnSpPr>
              <a:cxnSpLocks/>
              <a:stCxn id="55" idx="2"/>
              <a:endCxn id="46"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B0CE339-ED18-47B0-8ADB-400D491329A2}"/>
                </a:ext>
              </a:extLst>
            </p:cNvPr>
            <p:cNvCxnSpPr>
              <a:cxnSpLocks/>
              <a:stCxn id="46" idx="6"/>
              <a:endCxn id="49"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124AAF8-06B0-4EC3-9B91-D18FB37CA83A}"/>
                </a:ext>
              </a:extLst>
            </p:cNvPr>
            <p:cNvCxnSpPr>
              <a:cxnSpLocks/>
              <a:stCxn id="49" idx="4"/>
              <a:endCxn id="47"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8C05A8F-0C0D-4293-8517-0A3B6D7EB56E}"/>
                </a:ext>
              </a:extLst>
            </p:cNvPr>
            <p:cNvCxnSpPr>
              <a:cxnSpLocks/>
              <a:stCxn id="48" idx="6"/>
              <a:endCxn id="47"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CA29836D-7CDE-45BC-AEE7-C1F5AFA4AD33}"/>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56" name="Oval 55">
              <a:extLst>
                <a:ext uri="{FF2B5EF4-FFF2-40B4-BE49-F238E27FC236}">
                  <a16:creationId xmlns:a16="http://schemas.microsoft.com/office/drawing/2014/main" id="{B9959A2B-3862-4ABA-A986-AAA85DB149D9}"/>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57" name="Straight Arrow Connector 56">
              <a:extLst>
                <a:ext uri="{FF2B5EF4-FFF2-40B4-BE49-F238E27FC236}">
                  <a16:creationId xmlns:a16="http://schemas.microsoft.com/office/drawing/2014/main" id="{BEF4122F-AD02-4479-BA66-E5F2E679CBD1}"/>
                </a:ext>
              </a:extLst>
            </p:cNvPr>
            <p:cNvCxnSpPr>
              <a:cxnSpLocks/>
              <a:stCxn id="48" idx="2"/>
              <a:endCxn id="46"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E5D87B5-B0C6-441F-9DB0-FCA22EAFCBF9}"/>
                </a:ext>
              </a:extLst>
            </p:cNvPr>
            <p:cNvCxnSpPr>
              <a:cxnSpLocks/>
              <a:stCxn id="56"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62F74F1-6859-4D30-9ECB-144969FB260E}"/>
                </a:ext>
              </a:extLst>
            </p:cNvPr>
            <p:cNvCxnSpPr>
              <a:cxnSpLocks/>
              <a:stCxn id="47" idx="1"/>
              <a:endCxn id="55"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3824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7216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28970114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5061217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31725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78211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55026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9729583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857262"/>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A</a:t>
            </a:r>
          </a:p>
        </p:txBody>
      </p:sp>
    </p:spTree>
    <p:extLst>
      <p:ext uri="{BB962C8B-B14F-4D97-AF65-F5344CB8AC3E}">
        <p14:creationId xmlns:p14="http://schemas.microsoft.com/office/powerpoint/2010/main" val="3525650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52913"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A</a:t>
            </a:r>
          </a:p>
        </p:txBody>
      </p:sp>
    </p:spTree>
    <p:extLst>
      <p:ext uri="{BB962C8B-B14F-4D97-AF65-F5344CB8AC3E}">
        <p14:creationId xmlns:p14="http://schemas.microsoft.com/office/powerpoint/2010/main" val="15937499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42525675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33274726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15112"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4004850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8150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35218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02E3-0C98-47F4-8021-B2E22A2A6984}"/>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AC85BDDF-5885-45A1-A68E-85C314B2067A}"/>
              </a:ext>
            </a:extLst>
          </p:cNvPr>
          <p:cNvSpPr>
            <a:spLocks noGrp="1"/>
          </p:cNvSpPr>
          <p:nvPr>
            <p:ph idx="1"/>
          </p:nvPr>
        </p:nvSpPr>
        <p:spPr>
          <a:xfrm>
            <a:off x="2208213" y="1600200"/>
            <a:ext cx="9372600" cy="4114800"/>
          </a:xfrm>
        </p:spPr>
        <p:txBody>
          <a:bodyPr/>
          <a:lstStyle/>
          <a:p>
            <a:r>
              <a:rPr lang="en-US" dirty="0">
                <a:highlight>
                  <a:srgbClr val="FFFF00"/>
                </a:highlight>
              </a:rPr>
              <a:t>On your paper answer for this graph:</a:t>
            </a:r>
          </a:p>
          <a:p>
            <a:pPr marL="822960" lvl="1" indent="-457200">
              <a:buFont typeface="+mj-lt"/>
              <a:buAutoNum type="arabicPeriod"/>
            </a:pPr>
            <a:r>
              <a:rPr lang="en-US" dirty="0"/>
              <a:t>What is set V. </a:t>
            </a:r>
            <a:r>
              <a:rPr lang="en-US" b="1" dirty="0"/>
              <a:t>{A, B, C, D, E, F}</a:t>
            </a:r>
          </a:p>
          <a:p>
            <a:pPr marL="822960" lvl="1" indent="-457200">
              <a:buFont typeface="+mj-lt"/>
              <a:buAutoNum type="arabicPeriod"/>
            </a:pPr>
            <a:r>
              <a:rPr lang="en-US" dirty="0"/>
              <a:t>What is set E. </a:t>
            </a:r>
            <a:r>
              <a:rPr lang="en-US" b="1" dirty="0"/>
              <a:t>{(A, E), (B, D), (C, F), (D, A), </a:t>
            </a:r>
            <a:br>
              <a:rPr lang="en-US" b="1" dirty="0"/>
            </a:br>
            <a:r>
              <a:rPr lang="en-US" b="1" dirty="0"/>
              <a:t>		     (D, B), (D, C), (E, C), (F, A)}</a:t>
            </a:r>
          </a:p>
          <a:p>
            <a:pPr marL="822960" lvl="1" indent="-457200">
              <a:buFont typeface="+mj-lt"/>
              <a:buAutoNum type="arabicPeriod"/>
            </a:pPr>
            <a:r>
              <a:rPr lang="en-US" dirty="0"/>
              <a:t>Find a path of </a:t>
            </a:r>
            <a:r>
              <a:rPr lang="en-US"/>
              <a:t>length 2. </a:t>
            </a:r>
            <a:r>
              <a:rPr lang="en-US" dirty="0"/>
              <a:t>(</a:t>
            </a:r>
            <a:r>
              <a:rPr lang="en-US" b="1" dirty="0"/>
              <a:t>A, E, C) and more.</a:t>
            </a:r>
          </a:p>
          <a:p>
            <a:pPr marL="822960" lvl="1" indent="-457200">
              <a:buFont typeface="+mj-lt"/>
              <a:buAutoNum type="arabicPeriod"/>
            </a:pPr>
            <a:r>
              <a:rPr lang="en-US" dirty="0"/>
              <a:t>Find a Cycle. </a:t>
            </a:r>
            <a:r>
              <a:rPr lang="en-US" b="1" dirty="0"/>
              <a:t>(A, E, C, F, A) or (B, D, B)</a:t>
            </a:r>
          </a:p>
          <a:p>
            <a:pPr marL="822960" lvl="1" indent="-457200">
              <a:buFont typeface="+mj-lt"/>
              <a:buAutoNum type="arabicPeriod"/>
            </a:pPr>
            <a:r>
              <a:rPr lang="en-US" dirty="0"/>
              <a:t>Is this graph directed? </a:t>
            </a:r>
            <a:r>
              <a:rPr lang="en-US" b="1" dirty="0"/>
              <a:t>Yes</a:t>
            </a:r>
            <a:endParaRPr lang="en-US" dirty="0"/>
          </a:p>
          <a:p>
            <a:pPr marL="822960" lvl="1" indent="-457200">
              <a:buFont typeface="+mj-lt"/>
              <a:buAutoNum type="arabicPeriod"/>
            </a:pPr>
            <a:r>
              <a:rPr lang="en-US" dirty="0"/>
              <a:t>What is the degree of C? </a:t>
            </a:r>
            <a:r>
              <a:rPr lang="en-US" b="1" dirty="0"/>
              <a:t>3. indegree = 2. outdegree = 1</a:t>
            </a:r>
            <a:endParaRPr lang="en-US" dirty="0"/>
          </a:p>
        </p:txBody>
      </p:sp>
      <p:grpSp>
        <p:nvGrpSpPr>
          <p:cNvPr id="44" name="Group 43">
            <a:extLst>
              <a:ext uri="{FF2B5EF4-FFF2-40B4-BE49-F238E27FC236}">
                <a16:creationId xmlns:a16="http://schemas.microsoft.com/office/drawing/2014/main" id="{1C3A39B4-8825-4855-B538-49D480892771}"/>
              </a:ext>
            </a:extLst>
          </p:cNvPr>
          <p:cNvGrpSpPr/>
          <p:nvPr/>
        </p:nvGrpSpPr>
        <p:grpSpPr>
          <a:xfrm>
            <a:off x="8353195" y="1505216"/>
            <a:ext cx="3227618" cy="3356281"/>
            <a:chOff x="6998926" y="1600200"/>
            <a:chExt cx="3227618" cy="3356281"/>
          </a:xfrm>
        </p:grpSpPr>
        <p:sp>
          <p:nvSpPr>
            <p:cNvPr id="4" name="Oval 3">
              <a:extLst>
                <a:ext uri="{FF2B5EF4-FFF2-40B4-BE49-F238E27FC236}">
                  <a16:creationId xmlns:a16="http://schemas.microsoft.com/office/drawing/2014/main" id="{40C0DB16-C0E9-42C1-ADDC-A2DE2DDE91BE}"/>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5" name="Oval 4">
              <a:extLst>
                <a:ext uri="{FF2B5EF4-FFF2-40B4-BE49-F238E27FC236}">
                  <a16:creationId xmlns:a16="http://schemas.microsoft.com/office/drawing/2014/main" id="{196C941A-410C-46C6-B861-DBCF29BE77B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124BC77A-8C6B-4764-B346-A24D4B22183E}"/>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70C9593B-63B9-4F7E-AE9C-61A1C581649A}"/>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93222BD7-690C-4501-BFBC-B6A7193541D4}"/>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5DD485-6273-4232-8774-26026BDBCCFD}"/>
                </a:ext>
              </a:extLst>
            </p:cNvPr>
            <p:cNvCxnSpPr>
              <a:cxnSpLocks/>
              <a:stCxn id="17" idx="2"/>
              <a:endCxn id="4"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A1B9FB-45AC-4C72-B14E-44EC6C6CE56C}"/>
                </a:ext>
              </a:extLst>
            </p:cNvPr>
            <p:cNvCxnSpPr>
              <a:cxnSpLocks/>
              <a:stCxn id="4"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EC0C2A-A3AD-4269-B6AA-58CC892AF901}"/>
                </a:ext>
              </a:extLst>
            </p:cNvPr>
            <p:cNvCxnSpPr>
              <a:cxnSpLocks/>
              <a:stCxn id="8" idx="4"/>
              <a:endCxn id="5"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E18CFD-4161-492D-B22D-8B3988B3048E}"/>
                </a:ext>
              </a:extLst>
            </p:cNvPr>
            <p:cNvCxnSpPr>
              <a:cxnSpLocks/>
              <a:stCxn id="7" idx="6"/>
              <a:endCxn id="5"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6ACB8F6-47B7-4D63-A32E-42CA408FA09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9" name="Oval 18">
              <a:extLst>
                <a:ext uri="{FF2B5EF4-FFF2-40B4-BE49-F238E27FC236}">
                  <a16:creationId xmlns:a16="http://schemas.microsoft.com/office/drawing/2014/main" id="{94E4E19D-D9AA-4380-8896-750DB02B393F}"/>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27" name="Straight Arrow Connector 26">
              <a:extLst>
                <a:ext uri="{FF2B5EF4-FFF2-40B4-BE49-F238E27FC236}">
                  <a16:creationId xmlns:a16="http://schemas.microsoft.com/office/drawing/2014/main" id="{85B0ABDA-95F8-42B1-95C9-2CC38DE9DBAF}"/>
                </a:ext>
              </a:extLst>
            </p:cNvPr>
            <p:cNvCxnSpPr>
              <a:cxnSpLocks/>
              <a:stCxn id="7" idx="2"/>
              <a:endCxn id="4"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31B5B52-0D61-4380-8EDC-AD33D52656FD}"/>
                </a:ext>
              </a:extLst>
            </p:cNvPr>
            <p:cNvCxnSpPr>
              <a:cxnSpLocks/>
              <a:stCxn id="19"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35DB518-F083-43FA-A9BA-975063BF3BDB}"/>
                </a:ext>
              </a:extLst>
            </p:cNvPr>
            <p:cNvCxnSpPr>
              <a:cxnSpLocks/>
              <a:stCxn id="5" idx="1"/>
              <a:endCxn id="17"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0772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73609" y="3900112"/>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E</a:t>
            </a:r>
          </a:p>
        </p:txBody>
      </p:sp>
    </p:spTree>
    <p:extLst>
      <p:ext uri="{BB962C8B-B14F-4D97-AF65-F5344CB8AC3E}">
        <p14:creationId xmlns:p14="http://schemas.microsoft.com/office/powerpoint/2010/main" val="24750634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E</a:t>
            </a:r>
          </a:p>
        </p:txBody>
      </p:sp>
    </p:spTree>
    <p:extLst>
      <p:ext uri="{BB962C8B-B14F-4D97-AF65-F5344CB8AC3E}">
        <p14:creationId xmlns:p14="http://schemas.microsoft.com/office/powerpoint/2010/main" val="37525874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9549"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2362098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24424325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780068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58150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5952454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519730" y="38950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C</a:t>
            </a:r>
          </a:p>
        </p:txBody>
      </p:sp>
    </p:spTree>
    <p:extLst>
      <p:ext uri="{BB962C8B-B14F-4D97-AF65-F5344CB8AC3E}">
        <p14:creationId xmlns:p14="http://schemas.microsoft.com/office/powerpoint/2010/main" val="20009201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397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 C</a:t>
            </a:r>
          </a:p>
        </p:txBody>
      </p:sp>
    </p:spTree>
    <p:extLst>
      <p:ext uri="{BB962C8B-B14F-4D97-AF65-F5344CB8AC3E}">
        <p14:creationId xmlns:p14="http://schemas.microsoft.com/office/powerpoint/2010/main" val="3412468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8638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28561646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277282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Representing Graphs</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200"/>
            <a:ext cx="4536536" cy="4114800"/>
          </a:xfrm>
        </p:spPr>
        <p:txBody>
          <a:bodyPr/>
          <a:lstStyle/>
          <a:p>
            <a:r>
              <a:rPr lang="en-US" dirty="0"/>
              <a:t>Within our code, how do we store these graphs?</a:t>
            </a:r>
          </a:p>
          <a:p>
            <a:pPr lvl="1"/>
            <a:r>
              <a:rPr lang="en-US" dirty="0"/>
              <a:t>Unlike a tree where we start at Root or a LinkedList where we start at head, we want to access Vertices and Edges quickly.</a:t>
            </a:r>
          </a:p>
          <a:p>
            <a:pPr lvl="1"/>
            <a:endParaRPr lang="en-US" dirty="0">
              <a:latin typeface="Courier New" panose="02070309020205020404" pitchFamily="49" charset="0"/>
              <a:cs typeface="Courier New" panose="02070309020205020404" pitchFamily="49" charset="0"/>
            </a:endParaRPr>
          </a:p>
          <a:p>
            <a:endParaRPr lang="en-US" dirty="0"/>
          </a:p>
        </p:txBody>
      </p:sp>
      <p:sp>
        <p:nvSpPr>
          <p:cNvPr id="4" name="Oval 3">
            <a:extLst>
              <a:ext uri="{FF2B5EF4-FFF2-40B4-BE49-F238E27FC236}">
                <a16:creationId xmlns:a16="http://schemas.microsoft.com/office/drawing/2014/main" id="{13E1517A-8052-4434-9AAB-A44B56DE88CF}"/>
              </a:ext>
            </a:extLst>
          </p:cNvPr>
          <p:cNvSpPr/>
          <p:nvPr/>
        </p:nvSpPr>
        <p:spPr>
          <a:xfrm>
            <a:off x="7457813"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3EB21F4-7DDE-4A89-9D0A-D79BD481860C}"/>
              </a:ext>
            </a:extLst>
          </p:cNvPr>
          <p:cNvSpPr/>
          <p:nvPr/>
        </p:nvSpPr>
        <p:spPr>
          <a:xfrm>
            <a:off x="10059798"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 name="Oval 5">
            <a:extLst>
              <a:ext uri="{FF2B5EF4-FFF2-40B4-BE49-F238E27FC236}">
                <a16:creationId xmlns:a16="http://schemas.microsoft.com/office/drawing/2014/main" id="{9096D1F2-FCC0-42E9-B3BB-1EE3587B2665}"/>
              </a:ext>
            </a:extLst>
          </p:cNvPr>
          <p:cNvSpPr/>
          <p:nvPr/>
        </p:nvSpPr>
        <p:spPr>
          <a:xfrm>
            <a:off x="7268264"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056BFA0A-95ED-4E35-8296-0AD373C5468F}"/>
              </a:ext>
            </a:extLst>
          </p:cNvPr>
          <p:cNvSpPr/>
          <p:nvPr/>
        </p:nvSpPr>
        <p:spPr>
          <a:xfrm>
            <a:off x="8121242"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1527976F-2A88-4219-A9F1-14EA0C4EBE56}"/>
              </a:ext>
            </a:extLst>
          </p:cNvPr>
          <p:cNvSpPr/>
          <p:nvPr/>
        </p:nvSpPr>
        <p:spPr>
          <a:xfrm>
            <a:off x="10005458"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 name="Straight Connector 8">
            <a:extLst>
              <a:ext uri="{FF2B5EF4-FFF2-40B4-BE49-F238E27FC236}">
                <a16:creationId xmlns:a16="http://schemas.microsoft.com/office/drawing/2014/main" id="{3A89076D-3785-40A5-902D-69328BB07CB9}"/>
              </a:ext>
            </a:extLst>
          </p:cNvPr>
          <p:cNvCxnSpPr>
            <a:cxnSpLocks/>
            <a:stCxn id="4" idx="4"/>
            <a:endCxn id="7" idx="1"/>
          </p:cNvCxnSpPr>
          <p:nvPr/>
        </p:nvCxnSpPr>
        <p:spPr>
          <a:xfrm>
            <a:off x="7814345"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30BEC87-DDAA-49BA-A01F-A5E084CE8EB5}"/>
              </a:ext>
            </a:extLst>
          </p:cNvPr>
          <p:cNvCxnSpPr>
            <a:cxnSpLocks/>
            <a:stCxn id="6" idx="7"/>
            <a:endCxn id="7" idx="3"/>
          </p:cNvCxnSpPr>
          <p:nvPr/>
        </p:nvCxnSpPr>
        <p:spPr>
          <a:xfrm flipV="1">
            <a:off x="7876902"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FAF1F0-0FDF-4D24-8E22-9953BD519A46}"/>
              </a:ext>
            </a:extLst>
          </p:cNvPr>
          <p:cNvCxnSpPr>
            <a:cxnSpLocks/>
            <a:stCxn id="5" idx="2"/>
            <a:endCxn id="7" idx="6"/>
          </p:cNvCxnSpPr>
          <p:nvPr/>
        </p:nvCxnSpPr>
        <p:spPr>
          <a:xfrm flipH="1">
            <a:off x="8834306"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66E61E-5851-434D-A0EC-1454CEAA4EB3}"/>
              </a:ext>
            </a:extLst>
          </p:cNvPr>
          <p:cNvCxnSpPr>
            <a:cxnSpLocks/>
            <a:stCxn id="5" idx="0"/>
            <a:endCxn id="8" idx="4"/>
          </p:cNvCxnSpPr>
          <p:nvPr/>
        </p:nvCxnSpPr>
        <p:spPr>
          <a:xfrm flipH="1" flipV="1">
            <a:off x="10361990"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BE5A7A-315F-4088-B39B-2DAAE235974D}"/>
              </a:ext>
            </a:extLst>
          </p:cNvPr>
          <p:cNvCxnSpPr>
            <a:cxnSpLocks/>
            <a:stCxn id="4" idx="6"/>
            <a:endCxn id="8" idx="2"/>
          </p:cNvCxnSpPr>
          <p:nvPr/>
        </p:nvCxnSpPr>
        <p:spPr>
          <a:xfrm flipV="1">
            <a:off x="8170877"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2A881B-51DA-4DA4-81F5-49A65823E543}"/>
              </a:ext>
            </a:extLst>
          </p:cNvPr>
          <p:cNvCxnSpPr>
            <a:cxnSpLocks/>
            <a:stCxn id="7" idx="7"/>
            <a:endCxn id="8" idx="3"/>
          </p:cNvCxnSpPr>
          <p:nvPr/>
        </p:nvCxnSpPr>
        <p:spPr>
          <a:xfrm flipV="1">
            <a:off x="8729880"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928F2FD-0C68-42DE-BEE4-D0667CCF8E8B}"/>
              </a:ext>
            </a:extLst>
          </p:cNvPr>
          <p:cNvSpPr/>
          <p:nvPr/>
        </p:nvSpPr>
        <p:spPr>
          <a:xfrm>
            <a:off x="7330454" y="766552"/>
            <a:ext cx="1052532" cy="369332"/>
          </a:xfrm>
          <a:prstGeom prst="rect">
            <a:avLst/>
          </a:prstGeom>
        </p:spPr>
        <p:txBody>
          <a:bodyPr wrap="none">
            <a:spAutoFit/>
          </a:bodyPr>
          <a:lstStyle/>
          <a:p>
            <a:r>
              <a:rPr lang="en-US" b="1" dirty="0"/>
              <a:t>Vertex A</a:t>
            </a:r>
            <a:endParaRPr lang="en-US" dirty="0"/>
          </a:p>
        </p:txBody>
      </p:sp>
      <p:sp>
        <p:nvSpPr>
          <p:cNvPr id="16" name="Rectangle 15">
            <a:extLst>
              <a:ext uri="{FF2B5EF4-FFF2-40B4-BE49-F238E27FC236}">
                <a16:creationId xmlns:a16="http://schemas.microsoft.com/office/drawing/2014/main" id="{612B3608-DC5F-47DB-A60E-02E6D0B9E617}"/>
              </a:ext>
            </a:extLst>
          </p:cNvPr>
          <p:cNvSpPr/>
          <p:nvPr/>
        </p:nvSpPr>
        <p:spPr>
          <a:xfrm>
            <a:off x="10423599" y="2208992"/>
            <a:ext cx="1313501" cy="369332"/>
          </a:xfrm>
          <a:prstGeom prst="rect">
            <a:avLst/>
          </a:prstGeom>
        </p:spPr>
        <p:txBody>
          <a:bodyPr wrap="none">
            <a:spAutoFit/>
          </a:bodyPr>
          <a:lstStyle/>
          <a:p>
            <a:r>
              <a:rPr lang="en-US" b="1" dirty="0"/>
              <a:t>Edge (E, C)</a:t>
            </a:r>
            <a:endParaRPr lang="en-US" dirty="0"/>
          </a:p>
        </p:txBody>
      </p:sp>
      <p:sp>
        <p:nvSpPr>
          <p:cNvPr id="17" name="Arrow: Down 16">
            <a:extLst>
              <a:ext uri="{FF2B5EF4-FFF2-40B4-BE49-F238E27FC236}">
                <a16:creationId xmlns:a16="http://schemas.microsoft.com/office/drawing/2014/main" id="{3A8911CB-CB2F-476C-A42E-AA2721645C73}"/>
              </a:ext>
            </a:extLst>
          </p:cNvPr>
          <p:cNvSpPr/>
          <p:nvPr/>
        </p:nvSpPr>
        <p:spPr>
          <a:xfrm>
            <a:off x="7701094" y="1135884"/>
            <a:ext cx="161487" cy="369332"/>
          </a:xfrm>
          <a:prstGeom prst="downArrow">
            <a:avLst/>
          </a:prstGeom>
          <a:solidFill>
            <a:schemeClr val="tx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2788C2B-E057-485C-B0A1-2B343F183F51}"/>
              </a:ext>
            </a:extLst>
          </p:cNvPr>
          <p:cNvSpPr txBox="1"/>
          <p:nvPr/>
        </p:nvSpPr>
        <p:spPr>
          <a:xfrm>
            <a:off x="8844836" y="1809332"/>
            <a:ext cx="196421" cy="229801"/>
          </a:xfrm>
          <a:prstGeom prst="rect">
            <a:avLst/>
          </a:prstGeom>
          <a:noFill/>
        </p:spPr>
        <p:txBody>
          <a:bodyPr wrap="square" rtlCol="0">
            <a:spAutoFit/>
          </a:bodyPr>
          <a:lstStyle/>
          <a:p>
            <a:r>
              <a:rPr lang="en-US" sz="1400" dirty="0"/>
              <a:t>3</a:t>
            </a:r>
          </a:p>
        </p:txBody>
      </p:sp>
      <p:sp>
        <p:nvSpPr>
          <p:cNvPr id="19" name="TextBox 18">
            <a:extLst>
              <a:ext uri="{FF2B5EF4-FFF2-40B4-BE49-F238E27FC236}">
                <a16:creationId xmlns:a16="http://schemas.microsoft.com/office/drawing/2014/main" id="{E0B0D67D-F527-4787-8FFF-669DBF0EA087}"/>
              </a:ext>
            </a:extLst>
          </p:cNvPr>
          <p:cNvSpPr txBox="1"/>
          <p:nvPr/>
        </p:nvSpPr>
        <p:spPr>
          <a:xfrm>
            <a:off x="7784907" y="2608063"/>
            <a:ext cx="196421" cy="229801"/>
          </a:xfrm>
          <a:prstGeom prst="rect">
            <a:avLst/>
          </a:prstGeom>
          <a:noFill/>
        </p:spPr>
        <p:txBody>
          <a:bodyPr wrap="square" rtlCol="0">
            <a:spAutoFit/>
          </a:bodyPr>
          <a:lstStyle/>
          <a:p>
            <a:r>
              <a:rPr lang="en-US" sz="1400" dirty="0"/>
              <a:t>6</a:t>
            </a:r>
          </a:p>
        </p:txBody>
      </p:sp>
      <p:sp>
        <p:nvSpPr>
          <p:cNvPr id="20" name="TextBox 19">
            <a:extLst>
              <a:ext uri="{FF2B5EF4-FFF2-40B4-BE49-F238E27FC236}">
                <a16:creationId xmlns:a16="http://schemas.microsoft.com/office/drawing/2014/main" id="{D3CF51CF-457D-47E3-AE97-0CC5E012AC8D}"/>
              </a:ext>
            </a:extLst>
          </p:cNvPr>
          <p:cNvSpPr txBox="1"/>
          <p:nvPr/>
        </p:nvSpPr>
        <p:spPr>
          <a:xfrm>
            <a:off x="9044174" y="2286943"/>
            <a:ext cx="158609" cy="229801"/>
          </a:xfrm>
          <a:prstGeom prst="rect">
            <a:avLst/>
          </a:prstGeom>
          <a:noFill/>
        </p:spPr>
        <p:txBody>
          <a:bodyPr wrap="square" rtlCol="0">
            <a:spAutoFit/>
          </a:bodyPr>
          <a:lstStyle/>
          <a:p>
            <a:r>
              <a:rPr lang="en-US" sz="1400" dirty="0"/>
              <a:t>5</a:t>
            </a:r>
          </a:p>
        </p:txBody>
      </p:sp>
      <p:sp>
        <p:nvSpPr>
          <p:cNvPr id="21" name="TextBox 20">
            <a:extLst>
              <a:ext uri="{FF2B5EF4-FFF2-40B4-BE49-F238E27FC236}">
                <a16:creationId xmlns:a16="http://schemas.microsoft.com/office/drawing/2014/main" id="{3F09BAC5-D364-4FCD-A3E7-0AA2E2CBD4CA}"/>
              </a:ext>
            </a:extLst>
          </p:cNvPr>
          <p:cNvSpPr txBox="1"/>
          <p:nvPr/>
        </p:nvSpPr>
        <p:spPr>
          <a:xfrm>
            <a:off x="9390250" y="2863083"/>
            <a:ext cx="196421" cy="229801"/>
          </a:xfrm>
          <a:prstGeom prst="rect">
            <a:avLst/>
          </a:prstGeom>
          <a:noFill/>
        </p:spPr>
        <p:txBody>
          <a:bodyPr wrap="square" rtlCol="0">
            <a:spAutoFit/>
          </a:bodyPr>
          <a:lstStyle/>
          <a:p>
            <a:r>
              <a:rPr lang="en-US" sz="1400" dirty="0"/>
              <a:t>7</a:t>
            </a:r>
          </a:p>
        </p:txBody>
      </p:sp>
      <p:sp>
        <p:nvSpPr>
          <p:cNvPr id="22" name="TextBox 21">
            <a:extLst>
              <a:ext uri="{FF2B5EF4-FFF2-40B4-BE49-F238E27FC236}">
                <a16:creationId xmlns:a16="http://schemas.microsoft.com/office/drawing/2014/main" id="{4BB76671-B73C-439D-887B-1C0581ECB15A}"/>
              </a:ext>
            </a:extLst>
          </p:cNvPr>
          <p:cNvSpPr txBox="1"/>
          <p:nvPr/>
        </p:nvSpPr>
        <p:spPr>
          <a:xfrm>
            <a:off x="7713613" y="3417385"/>
            <a:ext cx="373408" cy="229801"/>
          </a:xfrm>
          <a:prstGeom prst="rect">
            <a:avLst/>
          </a:prstGeom>
          <a:noFill/>
        </p:spPr>
        <p:txBody>
          <a:bodyPr wrap="square" rtlCol="0">
            <a:spAutoFit/>
          </a:bodyPr>
          <a:lstStyle/>
          <a:p>
            <a:r>
              <a:rPr lang="en-US" sz="1400" dirty="0"/>
              <a:t>-2</a:t>
            </a:r>
          </a:p>
        </p:txBody>
      </p:sp>
      <p:sp>
        <p:nvSpPr>
          <p:cNvPr id="23" name="TextBox 22">
            <a:extLst>
              <a:ext uri="{FF2B5EF4-FFF2-40B4-BE49-F238E27FC236}">
                <a16:creationId xmlns:a16="http://schemas.microsoft.com/office/drawing/2014/main" id="{DA33127C-09F0-4DB0-B857-DD7EDDF0E51B}"/>
              </a:ext>
            </a:extLst>
          </p:cNvPr>
          <p:cNvSpPr txBox="1"/>
          <p:nvPr/>
        </p:nvSpPr>
        <p:spPr>
          <a:xfrm>
            <a:off x="10059798" y="2256011"/>
            <a:ext cx="14061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41566480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678111"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8367477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B,</a:t>
            </a:r>
          </a:p>
        </p:txBody>
      </p:sp>
    </p:spTree>
    <p:extLst>
      <p:ext uri="{BB962C8B-B14F-4D97-AF65-F5344CB8AC3E}">
        <p14:creationId xmlns:p14="http://schemas.microsoft.com/office/powerpoint/2010/main" val="12733190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46042" y="269476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a:t>
            </a:r>
          </a:p>
        </p:txBody>
      </p:sp>
    </p:spTree>
    <p:extLst>
      <p:ext uri="{BB962C8B-B14F-4D97-AF65-F5344CB8AC3E}">
        <p14:creationId xmlns:p14="http://schemas.microsoft.com/office/powerpoint/2010/main" val="929732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a:t>
            </a:r>
          </a:p>
        </p:txBody>
      </p:sp>
    </p:spTree>
    <p:extLst>
      <p:ext uri="{BB962C8B-B14F-4D97-AF65-F5344CB8AC3E}">
        <p14:creationId xmlns:p14="http://schemas.microsoft.com/office/powerpoint/2010/main" val="6918460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15112"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a:t>
            </a:r>
          </a:p>
        </p:txBody>
      </p:sp>
    </p:spTree>
    <p:extLst>
      <p:ext uri="{BB962C8B-B14F-4D97-AF65-F5344CB8AC3E}">
        <p14:creationId xmlns:p14="http://schemas.microsoft.com/office/powerpoint/2010/main" val="19286702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1008" y="356462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a:t>
            </a:r>
          </a:p>
        </p:txBody>
      </p:sp>
    </p:spTree>
    <p:extLst>
      <p:ext uri="{BB962C8B-B14F-4D97-AF65-F5344CB8AC3E}">
        <p14:creationId xmlns:p14="http://schemas.microsoft.com/office/powerpoint/2010/main" val="42553797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86655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D</a:t>
            </a:r>
          </a:p>
        </p:txBody>
      </p:sp>
    </p:spTree>
    <p:extLst>
      <p:ext uri="{BB962C8B-B14F-4D97-AF65-F5344CB8AC3E}">
        <p14:creationId xmlns:p14="http://schemas.microsoft.com/office/powerpoint/2010/main" val="14085246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 D</a:t>
            </a:r>
          </a:p>
        </p:txBody>
      </p:sp>
    </p:spTree>
    <p:extLst>
      <p:ext uri="{BB962C8B-B14F-4D97-AF65-F5344CB8AC3E}">
        <p14:creationId xmlns:p14="http://schemas.microsoft.com/office/powerpoint/2010/main" val="12843238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69549" y="2677991"/>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A</a:t>
            </a:r>
          </a:p>
        </p:txBody>
      </p:sp>
    </p:spTree>
    <p:extLst>
      <p:ext uri="{BB962C8B-B14F-4D97-AF65-F5344CB8AC3E}">
        <p14:creationId xmlns:p14="http://schemas.microsoft.com/office/powerpoint/2010/main" val="27634014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r>
              <a:rPr lang="en-US"/>
              <a:t>: A</a:t>
            </a:r>
            <a:endParaRPr lang="en-US" dirty="0"/>
          </a:p>
        </p:txBody>
      </p:sp>
    </p:spTree>
    <p:extLst>
      <p:ext uri="{BB962C8B-B14F-4D97-AF65-F5344CB8AC3E}">
        <p14:creationId xmlns:p14="http://schemas.microsoft.com/office/powerpoint/2010/main" val="59885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Edge List</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199"/>
            <a:ext cx="4687537" cy="4540541"/>
          </a:xfrm>
        </p:spPr>
        <p:txBody>
          <a:bodyPr>
            <a:normAutofit/>
          </a:bodyPr>
          <a:lstStyle/>
          <a:p>
            <a:r>
              <a:rPr lang="en-US" dirty="0"/>
              <a:t>The graph is stored as a list of all edges in the graph.</a:t>
            </a:r>
          </a:p>
          <a:p>
            <a:r>
              <a:rPr lang="en-US" dirty="0"/>
              <a:t>Pros:</a:t>
            </a:r>
          </a:p>
          <a:p>
            <a:pPr lvl="1"/>
            <a:r>
              <a:rPr lang="en-US" dirty="0"/>
              <a:t>Very simple to implement.</a:t>
            </a:r>
          </a:p>
          <a:p>
            <a:r>
              <a:rPr lang="en-US" dirty="0"/>
              <a:t>Cons:</a:t>
            </a:r>
          </a:p>
          <a:p>
            <a:pPr lvl="1"/>
            <a:r>
              <a:rPr lang="en-US" dirty="0"/>
              <a:t>Time consuming to search vertices</a:t>
            </a:r>
          </a:p>
          <a:p>
            <a:pPr lvl="1"/>
            <a:r>
              <a:rPr lang="en-US" dirty="0"/>
              <a:t>O(|E|) look up for specific edges.</a:t>
            </a:r>
          </a:p>
          <a:p>
            <a:pPr lvl="1"/>
            <a:r>
              <a:rPr lang="en-US" dirty="0"/>
              <a:t>Hard to find any paths.</a:t>
            </a:r>
          </a:p>
        </p:txBody>
      </p:sp>
      <p:grpSp>
        <p:nvGrpSpPr>
          <p:cNvPr id="18" name="Group 17">
            <a:extLst>
              <a:ext uri="{FF2B5EF4-FFF2-40B4-BE49-F238E27FC236}">
                <a16:creationId xmlns:a16="http://schemas.microsoft.com/office/drawing/2014/main" id="{D0A9313C-8D9F-421A-A9C7-F418864401A6}"/>
              </a:ext>
            </a:extLst>
          </p:cNvPr>
          <p:cNvGrpSpPr/>
          <p:nvPr/>
        </p:nvGrpSpPr>
        <p:grpSpPr>
          <a:xfrm>
            <a:off x="7696103" y="1256251"/>
            <a:ext cx="3504598" cy="3245287"/>
            <a:chOff x="7696103" y="1256251"/>
            <a:chExt cx="3504598" cy="3245287"/>
          </a:xfrm>
        </p:grpSpPr>
        <p:sp>
          <p:nvSpPr>
            <p:cNvPr id="4" name="Oval 3">
              <a:extLst>
                <a:ext uri="{FF2B5EF4-FFF2-40B4-BE49-F238E27FC236}">
                  <a16:creationId xmlns:a16="http://schemas.microsoft.com/office/drawing/2014/main" id="{6C423AD5-2956-4399-A702-5E910FCE867A}"/>
                </a:ext>
              </a:extLst>
            </p:cNvPr>
            <p:cNvSpPr/>
            <p:nvPr/>
          </p:nvSpPr>
          <p:spPr>
            <a:xfrm>
              <a:off x="7885652"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489B4D05-E5A6-49D1-B0D3-42C20EA82940}"/>
                </a:ext>
              </a:extLst>
            </p:cNvPr>
            <p:cNvSpPr/>
            <p:nvPr/>
          </p:nvSpPr>
          <p:spPr>
            <a:xfrm>
              <a:off x="10487637"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 name="Oval 5">
              <a:extLst>
                <a:ext uri="{FF2B5EF4-FFF2-40B4-BE49-F238E27FC236}">
                  <a16:creationId xmlns:a16="http://schemas.microsoft.com/office/drawing/2014/main" id="{9CFF5605-8EE2-46D7-864F-F51365338FBA}"/>
                </a:ext>
              </a:extLst>
            </p:cNvPr>
            <p:cNvSpPr/>
            <p:nvPr/>
          </p:nvSpPr>
          <p:spPr>
            <a:xfrm>
              <a:off x="7696103"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7FB1F946-0377-4D3C-9D2C-E67C5A4B11E5}"/>
                </a:ext>
              </a:extLst>
            </p:cNvPr>
            <p:cNvSpPr/>
            <p:nvPr/>
          </p:nvSpPr>
          <p:spPr>
            <a:xfrm>
              <a:off x="8549081"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3337961B-5238-4951-BCEC-4D119B7CBDE4}"/>
                </a:ext>
              </a:extLst>
            </p:cNvPr>
            <p:cNvSpPr/>
            <p:nvPr/>
          </p:nvSpPr>
          <p:spPr>
            <a:xfrm>
              <a:off x="10433297"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 name="Straight Connector 8">
              <a:extLst>
                <a:ext uri="{FF2B5EF4-FFF2-40B4-BE49-F238E27FC236}">
                  <a16:creationId xmlns:a16="http://schemas.microsoft.com/office/drawing/2014/main" id="{093A1282-D726-45F3-BC5E-439A064EB68A}"/>
                </a:ext>
              </a:extLst>
            </p:cNvPr>
            <p:cNvCxnSpPr>
              <a:cxnSpLocks/>
              <a:stCxn id="4" idx="4"/>
              <a:endCxn id="7" idx="1"/>
            </p:cNvCxnSpPr>
            <p:nvPr/>
          </p:nvCxnSpPr>
          <p:spPr>
            <a:xfrm>
              <a:off x="8242184"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B3D38-EE96-4ED7-8A50-CEC5ED2CB8A9}"/>
                </a:ext>
              </a:extLst>
            </p:cNvPr>
            <p:cNvCxnSpPr>
              <a:cxnSpLocks/>
              <a:stCxn id="6" idx="7"/>
              <a:endCxn id="7" idx="3"/>
            </p:cNvCxnSpPr>
            <p:nvPr/>
          </p:nvCxnSpPr>
          <p:spPr>
            <a:xfrm flipV="1">
              <a:off x="8304741"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740CD8-9D1C-46D4-BE9B-7DB6FF7750B7}"/>
                </a:ext>
              </a:extLst>
            </p:cNvPr>
            <p:cNvCxnSpPr>
              <a:cxnSpLocks/>
              <a:stCxn id="5" idx="2"/>
              <a:endCxn id="7" idx="6"/>
            </p:cNvCxnSpPr>
            <p:nvPr/>
          </p:nvCxnSpPr>
          <p:spPr>
            <a:xfrm flipH="1">
              <a:off x="9262145"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168E718-B4EF-4212-84A8-02BC2ECADB90}"/>
                </a:ext>
              </a:extLst>
            </p:cNvPr>
            <p:cNvCxnSpPr>
              <a:cxnSpLocks/>
              <a:stCxn id="5" idx="0"/>
              <a:endCxn id="8" idx="4"/>
            </p:cNvCxnSpPr>
            <p:nvPr/>
          </p:nvCxnSpPr>
          <p:spPr>
            <a:xfrm flipH="1" flipV="1">
              <a:off x="10789829"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379AC4-D10D-4907-9D0A-170E5FCDE43C}"/>
                </a:ext>
              </a:extLst>
            </p:cNvPr>
            <p:cNvCxnSpPr>
              <a:cxnSpLocks/>
              <a:stCxn id="4" idx="6"/>
              <a:endCxn id="8" idx="2"/>
            </p:cNvCxnSpPr>
            <p:nvPr/>
          </p:nvCxnSpPr>
          <p:spPr>
            <a:xfrm flipV="1">
              <a:off x="8598716"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D31F6C-9B92-4497-B53F-5E6770743329}"/>
                </a:ext>
              </a:extLst>
            </p:cNvPr>
            <p:cNvCxnSpPr>
              <a:cxnSpLocks/>
              <a:stCxn id="7" idx="7"/>
              <a:endCxn id="8" idx="3"/>
            </p:cNvCxnSpPr>
            <p:nvPr/>
          </p:nvCxnSpPr>
          <p:spPr>
            <a:xfrm flipV="1">
              <a:off x="9157719"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3F73022C-E20B-4141-97BD-28E7BE2A91F5}"/>
              </a:ext>
            </a:extLst>
          </p:cNvPr>
          <p:cNvSpPr/>
          <p:nvPr/>
        </p:nvSpPr>
        <p:spPr>
          <a:xfrm>
            <a:off x="8549081" y="3670883"/>
            <a:ext cx="2240748" cy="1754326"/>
          </a:xfrm>
          <a:prstGeom prst="rect">
            <a:avLst/>
          </a:prstGeom>
        </p:spPr>
        <p:txBody>
          <a:bodyPr wrap="square">
            <a:spAutoFit/>
          </a:bodyPr>
          <a:lstStyle/>
          <a:p>
            <a:pPr lvl="1"/>
            <a:r>
              <a:rPr lang="en-US" dirty="0">
                <a:latin typeface="Courier New" panose="02070309020205020404" pitchFamily="49" charset="0"/>
                <a:cs typeface="Courier New" panose="02070309020205020404" pitchFamily="49" charset="0"/>
              </a:rPr>
              <a:t>(A, D, 6) (A, E, 3) (B, D, -2) (C, D, 7) (C, E, 2) (D, E, 5)</a:t>
            </a:r>
          </a:p>
        </p:txBody>
      </p:sp>
      <p:sp>
        <p:nvSpPr>
          <p:cNvPr id="20" name="TextBox 19">
            <a:extLst>
              <a:ext uri="{FF2B5EF4-FFF2-40B4-BE49-F238E27FC236}">
                <a16:creationId xmlns:a16="http://schemas.microsoft.com/office/drawing/2014/main" id="{FA2F9C8F-B536-454F-8B61-5AA14CBB6CDF}"/>
              </a:ext>
            </a:extLst>
          </p:cNvPr>
          <p:cNvSpPr txBox="1"/>
          <p:nvPr/>
        </p:nvSpPr>
        <p:spPr>
          <a:xfrm>
            <a:off x="9302551" y="1775256"/>
            <a:ext cx="196421" cy="229801"/>
          </a:xfrm>
          <a:prstGeom prst="rect">
            <a:avLst/>
          </a:prstGeom>
          <a:noFill/>
        </p:spPr>
        <p:txBody>
          <a:bodyPr wrap="square" rtlCol="0">
            <a:spAutoFit/>
          </a:bodyPr>
          <a:lstStyle/>
          <a:p>
            <a:r>
              <a:rPr lang="en-US" sz="1400" dirty="0"/>
              <a:t>3</a:t>
            </a:r>
          </a:p>
        </p:txBody>
      </p:sp>
      <p:sp>
        <p:nvSpPr>
          <p:cNvPr id="21" name="TextBox 20">
            <a:extLst>
              <a:ext uri="{FF2B5EF4-FFF2-40B4-BE49-F238E27FC236}">
                <a16:creationId xmlns:a16="http://schemas.microsoft.com/office/drawing/2014/main" id="{32D67261-68E0-4F05-9C97-1686D21D898F}"/>
              </a:ext>
            </a:extLst>
          </p:cNvPr>
          <p:cNvSpPr txBox="1"/>
          <p:nvPr/>
        </p:nvSpPr>
        <p:spPr>
          <a:xfrm>
            <a:off x="8242622" y="2573987"/>
            <a:ext cx="196421" cy="229801"/>
          </a:xfrm>
          <a:prstGeom prst="rect">
            <a:avLst/>
          </a:prstGeom>
          <a:noFill/>
        </p:spPr>
        <p:txBody>
          <a:bodyPr wrap="square" rtlCol="0">
            <a:spAutoFit/>
          </a:bodyPr>
          <a:lstStyle/>
          <a:p>
            <a:r>
              <a:rPr lang="en-US" sz="1400" dirty="0"/>
              <a:t>6</a:t>
            </a:r>
          </a:p>
        </p:txBody>
      </p:sp>
      <p:sp>
        <p:nvSpPr>
          <p:cNvPr id="22" name="TextBox 21">
            <a:extLst>
              <a:ext uri="{FF2B5EF4-FFF2-40B4-BE49-F238E27FC236}">
                <a16:creationId xmlns:a16="http://schemas.microsoft.com/office/drawing/2014/main" id="{61E508CD-E27E-4796-9087-3C08864E6A3F}"/>
              </a:ext>
            </a:extLst>
          </p:cNvPr>
          <p:cNvSpPr txBox="1"/>
          <p:nvPr/>
        </p:nvSpPr>
        <p:spPr>
          <a:xfrm>
            <a:off x="9501889" y="2252867"/>
            <a:ext cx="158609" cy="229801"/>
          </a:xfrm>
          <a:prstGeom prst="rect">
            <a:avLst/>
          </a:prstGeom>
          <a:noFill/>
        </p:spPr>
        <p:txBody>
          <a:bodyPr wrap="square" rtlCol="0">
            <a:spAutoFit/>
          </a:bodyPr>
          <a:lstStyle/>
          <a:p>
            <a:r>
              <a:rPr lang="en-US" sz="1400" dirty="0"/>
              <a:t>5</a:t>
            </a:r>
          </a:p>
        </p:txBody>
      </p:sp>
      <p:sp>
        <p:nvSpPr>
          <p:cNvPr id="23" name="TextBox 22">
            <a:extLst>
              <a:ext uri="{FF2B5EF4-FFF2-40B4-BE49-F238E27FC236}">
                <a16:creationId xmlns:a16="http://schemas.microsoft.com/office/drawing/2014/main" id="{BD8966F8-29A3-4335-9F92-73A9CA2E9CE2}"/>
              </a:ext>
            </a:extLst>
          </p:cNvPr>
          <p:cNvSpPr txBox="1"/>
          <p:nvPr/>
        </p:nvSpPr>
        <p:spPr>
          <a:xfrm>
            <a:off x="9847965" y="2829007"/>
            <a:ext cx="196421" cy="229801"/>
          </a:xfrm>
          <a:prstGeom prst="rect">
            <a:avLst/>
          </a:prstGeom>
          <a:noFill/>
        </p:spPr>
        <p:txBody>
          <a:bodyPr wrap="square" rtlCol="0">
            <a:spAutoFit/>
          </a:bodyPr>
          <a:lstStyle/>
          <a:p>
            <a:r>
              <a:rPr lang="en-US" sz="1400" dirty="0"/>
              <a:t>7</a:t>
            </a:r>
          </a:p>
        </p:txBody>
      </p:sp>
      <p:sp>
        <p:nvSpPr>
          <p:cNvPr id="24" name="TextBox 23">
            <a:extLst>
              <a:ext uri="{FF2B5EF4-FFF2-40B4-BE49-F238E27FC236}">
                <a16:creationId xmlns:a16="http://schemas.microsoft.com/office/drawing/2014/main" id="{A075A6DF-CAFB-40EF-8D15-E40713AC6DEE}"/>
              </a:ext>
            </a:extLst>
          </p:cNvPr>
          <p:cNvSpPr txBox="1"/>
          <p:nvPr/>
        </p:nvSpPr>
        <p:spPr>
          <a:xfrm>
            <a:off x="8171328" y="3383309"/>
            <a:ext cx="373408" cy="229801"/>
          </a:xfrm>
          <a:prstGeom prst="rect">
            <a:avLst/>
          </a:prstGeom>
          <a:noFill/>
        </p:spPr>
        <p:txBody>
          <a:bodyPr wrap="square" rtlCol="0">
            <a:spAutoFit/>
          </a:bodyPr>
          <a:lstStyle/>
          <a:p>
            <a:r>
              <a:rPr lang="en-US" sz="1400" dirty="0"/>
              <a:t>-2</a:t>
            </a:r>
          </a:p>
        </p:txBody>
      </p:sp>
      <p:sp>
        <p:nvSpPr>
          <p:cNvPr id="25" name="TextBox 24">
            <a:extLst>
              <a:ext uri="{FF2B5EF4-FFF2-40B4-BE49-F238E27FC236}">
                <a16:creationId xmlns:a16="http://schemas.microsoft.com/office/drawing/2014/main" id="{E7DFCBFE-0E9B-4838-9652-29A4F8DDAF56}"/>
              </a:ext>
            </a:extLst>
          </p:cNvPr>
          <p:cNvSpPr txBox="1"/>
          <p:nvPr/>
        </p:nvSpPr>
        <p:spPr>
          <a:xfrm>
            <a:off x="10517513" y="2221935"/>
            <a:ext cx="140610" cy="307777"/>
          </a:xfrm>
          <a:prstGeom prst="rect">
            <a:avLst/>
          </a:prstGeom>
          <a:noFill/>
        </p:spPr>
        <p:txBody>
          <a:bodyPr wrap="square" rtlCol="0">
            <a:spAutoFit/>
          </a:bodyPr>
          <a:lstStyle/>
          <a:p>
            <a:r>
              <a:rPr lang="en-US" sz="1400" dirty="0"/>
              <a:t>2</a:t>
            </a: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202B24CA-CDF4-4B29-9202-E74CE1F7EDD8}"/>
                  </a:ext>
                </a:extLst>
              </p14:cNvPr>
              <p14:cNvContentPartPr/>
              <p14:nvPr/>
            </p14:nvContentPartPr>
            <p14:xfrm>
              <a:off x="6296040" y="5105880"/>
              <a:ext cx="801360" cy="811440"/>
            </p14:xfrm>
          </p:contentPart>
        </mc:Choice>
        <mc:Fallback>
          <p:pic>
            <p:nvPicPr>
              <p:cNvPr id="15" name="Ink 14">
                <a:extLst>
                  <a:ext uri="{FF2B5EF4-FFF2-40B4-BE49-F238E27FC236}">
                    <a16:creationId xmlns:a16="http://schemas.microsoft.com/office/drawing/2014/main" id="{202B24CA-CDF4-4B29-9202-E74CE1F7EDD8}"/>
                  </a:ext>
                </a:extLst>
              </p:cNvPr>
              <p:cNvPicPr/>
              <p:nvPr/>
            </p:nvPicPr>
            <p:blipFill>
              <a:blip r:embed="rId3"/>
              <a:stretch>
                <a:fillRect/>
              </a:stretch>
            </p:blipFill>
            <p:spPr>
              <a:xfrm>
                <a:off x="6286680" y="5096520"/>
                <a:ext cx="820080" cy="830160"/>
              </a:xfrm>
              <a:prstGeom prst="rect">
                <a:avLst/>
              </a:prstGeom>
            </p:spPr>
          </p:pic>
        </mc:Fallback>
      </mc:AlternateContent>
    </p:spTree>
    <p:extLst>
      <p:ext uri="{BB962C8B-B14F-4D97-AF65-F5344CB8AC3E}">
        <p14:creationId xmlns:p14="http://schemas.microsoft.com/office/powerpoint/2010/main" val="15105677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696744"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r>
              <a:rPr lang="en-US"/>
              <a:t>: A</a:t>
            </a:r>
            <a:endParaRPr lang="en-US" dirty="0"/>
          </a:p>
        </p:txBody>
      </p:sp>
    </p:spTree>
    <p:extLst>
      <p:ext uri="{BB962C8B-B14F-4D97-AF65-F5344CB8AC3E}">
        <p14:creationId xmlns:p14="http://schemas.microsoft.com/office/powerpoint/2010/main" val="17898066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223925"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r>
              <a:rPr lang="en-US"/>
              <a:t>: A</a:t>
            </a:r>
            <a:endParaRPr lang="en-US" dirty="0"/>
          </a:p>
        </p:txBody>
      </p:sp>
    </p:spTree>
    <p:extLst>
      <p:ext uri="{BB962C8B-B14F-4D97-AF65-F5344CB8AC3E}">
        <p14:creationId xmlns:p14="http://schemas.microsoft.com/office/powerpoint/2010/main" val="17134528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97742"/>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3562518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6912366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665982"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2306534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223925" y="2453775"/>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32228096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254316" y="429798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15279160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41144791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C ,F, A, E, B</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
        <p:nvSpPr>
          <p:cNvPr id="20" name="Freeform: Shape 19">
            <a:extLst>
              <a:ext uri="{FF2B5EF4-FFF2-40B4-BE49-F238E27FC236}">
                <a16:creationId xmlns:a16="http://schemas.microsoft.com/office/drawing/2014/main" id="{322DD927-CDA3-4097-A51B-814420C7EFE7}"/>
              </a:ext>
            </a:extLst>
          </p:cNvPr>
          <p:cNvSpPr/>
          <p:nvPr/>
        </p:nvSpPr>
        <p:spPr>
          <a:xfrm>
            <a:off x="4181351" y="1860740"/>
            <a:ext cx="2517152" cy="1493256"/>
          </a:xfrm>
          <a:custGeom>
            <a:avLst/>
            <a:gdLst>
              <a:gd name="connsiteX0" fmla="*/ 1434517 w 2517152"/>
              <a:gd name="connsiteY0" fmla="*/ 1484851 h 1493256"/>
              <a:gd name="connsiteX1" fmla="*/ 2508308 w 2517152"/>
              <a:gd name="connsiteY1" fmla="*/ 1476462 h 1493256"/>
              <a:gd name="connsiteX2" fmla="*/ 2491530 w 2517152"/>
              <a:gd name="connsiteY2" fmla="*/ 1400961 h 1493256"/>
              <a:gd name="connsiteX3" fmla="*/ 2466363 w 2517152"/>
              <a:gd name="connsiteY3" fmla="*/ 1333849 h 1493256"/>
              <a:gd name="connsiteX4" fmla="*/ 2449585 w 2517152"/>
              <a:gd name="connsiteY4" fmla="*/ 1308683 h 1493256"/>
              <a:gd name="connsiteX5" fmla="*/ 2424418 w 2517152"/>
              <a:gd name="connsiteY5" fmla="*/ 1275127 h 1493256"/>
              <a:gd name="connsiteX6" fmla="*/ 2407640 w 2517152"/>
              <a:gd name="connsiteY6" fmla="*/ 1233182 h 1493256"/>
              <a:gd name="connsiteX7" fmla="*/ 2382473 w 2517152"/>
              <a:gd name="connsiteY7" fmla="*/ 1216404 h 1493256"/>
              <a:gd name="connsiteX8" fmla="*/ 2332139 w 2517152"/>
              <a:gd name="connsiteY8" fmla="*/ 1149292 h 1493256"/>
              <a:gd name="connsiteX9" fmla="*/ 2306972 w 2517152"/>
              <a:gd name="connsiteY9" fmla="*/ 1115736 h 1493256"/>
              <a:gd name="connsiteX10" fmla="*/ 2273416 w 2517152"/>
              <a:gd name="connsiteY10" fmla="*/ 1090569 h 1493256"/>
              <a:gd name="connsiteX11" fmla="*/ 2223082 w 2517152"/>
              <a:gd name="connsiteY11" fmla="*/ 1023457 h 1493256"/>
              <a:gd name="connsiteX12" fmla="*/ 2197915 w 2517152"/>
              <a:gd name="connsiteY12" fmla="*/ 998290 h 1493256"/>
              <a:gd name="connsiteX13" fmla="*/ 2147581 w 2517152"/>
              <a:gd name="connsiteY13" fmla="*/ 931178 h 1493256"/>
              <a:gd name="connsiteX14" fmla="*/ 2088858 w 2517152"/>
              <a:gd name="connsiteY14" fmla="*/ 864066 h 1493256"/>
              <a:gd name="connsiteX15" fmla="*/ 2063691 w 2517152"/>
              <a:gd name="connsiteY15" fmla="*/ 838899 h 1493256"/>
              <a:gd name="connsiteX16" fmla="*/ 2038524 w 2517152"/>
              <a:gd name="connsiteY16" fmla="*/ 796954 h 1493256"/>
              <a:gd name="connsiteX17" fmla="*/ 1988190 w 2517152"/>
              <a:gd name="connsiteY17" fmla="*/ 738231 h 1493256"/>
              <a:gd name="connsiteX18" fmla="*/ 1971412 w 2517152"/>
              <a:gd name="connsiteY18" fmla="*/ 704675 h 1493256"/>
              <a:gd name="connsiteX19" fmla="*/ 1946245 w 2517152"/>
              <a:gd name="connsiteY19" fmla="*/ 679508 h 1493256"/>
              <a:gd name="connsiteX20" fmla="*/ 1921078 w 2517152"/>
              <a:gd name="connsiteY20" fmla="*/ 645952 h 1493256"/>
              <a:gd name="connsiteX21" fmla="*/ 1904300 w 2517152"/>
              <a:gd name="connsiteY21" fmla="*/ 620785 h 1493256"/>
              <a:gd name="connsiteX22" fmla="*/ 1879133 w 2517152"/>
              <a:gd name="connsiteY22" fmla="*/ 595618 h 1493256"/>
              <a:gd name="connsiteX23" fmla="*/ 1845577 w 2517152"/>
              <a:gd name="connsiteY23" fmla="*/ 545284 h 1493256"/>
              <a:gd name="connsiteX24" fmla="*/ 1837188 w 2517152"/>
              <a:gd name="connsiteY24" fmla="*/ 520117 h 1493256"/>
              <a:gd name="connsiteX25" fmla="*/ 1786855 w 2517152"/>
              <a:gd name="connsiteY25" fmla="*/ 444616 h 1493256"/>
              <a:gd name="connsiteX26" fmla="*/ 1753299 w 2517152"/>
              <a:gd name="connsiteY26" fmla="*/ 394283 h 1493256"/>
              <a:gd name="connsiteX27" fmla="*/ 1736521 w 2517152"/>
              <a:gd name="connsiteY27" fmla="*/ 369116 h 1493256"/>
              <a:gd name="connsiteX28" fmla="*/ 1711354 w 2517152"/>
              <a:gd name="connsiteY28" fmla="*/ 335560 h 1493256"/>
              <a:gd name="connsiteX29" fmla="*/ 1694576 w 2517152"/>
              <a:gd name="connsiteY29" fmla="*/ 302004 h 1493256"/>
              <a:gd name="connsiteX30" fmla="*/ 1686187 w 2517152"/>
              <a:gd name="connsiteY30" fmla="*/ 276837 h 1493256"/>
              <a:gd name="connsiteX31" fmla="*/ 1661020 w 2517152"/>
              <a:gd name="connsiteY31" fmla="*/ 260059 h 1493256"/>
              <a:gd name="connsiteX32" fmla="*/ 1627464 w 2517152"/>
              <a:gd name="connsiteY32" fmla="*/ 201336 h 1493256"/>
              <a:gd name="connsiteX33" fmla="*/ 1593908 w 2517152"/>
              <a:gd name="connsiteY33" fmla="*/ 151002 h 1493256"/>
              <a:gd name="connsiteX34" fmla="*/ 1568741 w 2517152"/>
              <a:gd name="connsiteY34" fmla="*/ 125835 h 1493256"/>
              <a:gd name="connsiteX35" fmla="*/ 1551963 w 2517152"/>
              <a:gd name="connsiteY35" fmla="*/ 100668 h 1493256"/>
              <a:gd name="connsiteX36" fmla="*/ 1526796 w 2517152"/>
              <a:gd name="connsiteY36" fmla="*/ 92279 h 1493256"/>
              <a:gd name="connsiteX37" fmla="*/ 1459684 w 2517152"/>
              <a:gd name="connsiteY37" fmla="*/ 33556 h 1493256"/>
              <a:gd name="connsiteX38" fmla="*/ 1434517 w 2517152"/>
              <a:gd name="connsiteY38" fmla="*/ 16778 h 1493256"/>
              <a:gd name="connsiteX39" fmla="*/ 1384183 w 2517152"/>
              <a:gd name="connsiteY39" fmla="*/ 0 h 1493256"/>
              <a:gd name="connsiteX40" fmla="*/ 1300293 w 2517152"/>
              <a:gd name="connsiteY40" fmla="*/ 25167 h 1493256"/>
              <a:gd name="connsiteX41" fmla="*/ 1258348 w 2517152"/>
              <a:gd name="connsiteY41" fmla="*/ 33556 h 1493256"/>
              <a:gd name="connsiteX42" fmla="*/ 1115735 w 2517152"/>
              <a:gd name="connsiteY42" fmla="*/ 83890 h 1493256"/>
              <a:gd name="connsiteX43" fmla="*/ 1065401 w 2517152"/>
              <a:gd name="connsiteY43" fmla="*/ 92279 h 1493256"/>
              <a:gd name="connsiteX44" fmla="*/ 1040234 w 2517152"/>
              <a:gd name="connsiteY44" fmla="*/ 109057 h 1493256"/>
              <a:gd name="connsiteX45" fmla="*/ 973122 w 2517152"/>
              <a:gd name="connsiteY45" fmla="*/ 125835 h 1493256"/>
              <a:gd name="connsiteX46" fmla="*/ 947955 w 2517152"/>
              <a:gd name="connsiteY46" fmla="*/ 134224 h 1493256"/>
              <a:gd name="connsiteX47" fmla="*/ 906011 w 2517152"/>
              <a:gd name="connsiteY47" fmla="*/ 142613 h 1493256"/>
              <a:gd name="connsiteX48" fmla="*/ 872455 w 2517152"/>
              <a:gd name="connsiteY48" fmla="*/ 151002 h 1493256"/>
              <a:gd name="connsiteX49" fmla="*/ 805343 w 2517152"/>
              <a:gd name="connsiteY49" fmla="*/ 176169 h 1493256"/>
              <a:gd name="connsiteX50" fmla="*/ 738231 w 2517152"/>
              <a:gd name="connsiteY50" fmla="*/ 192947 h 1493256"/>
              <a:gd name="connsiteX51" fmla="*/ 704675 w 2517152"/>
              <a:gd name="connsiteY51" fmla="*/ 201336 h 1493256"/>
              <a:gd name="connsiteX52" fmla="*/ 679508 w 2517152"/>
              <a:gd name="connsiteY52" fmla="*/ 209725 h 1493256"/>
              <a:gd name="connsiteX53" fmla="*/ 645952 w 2517152"/>
              <a:gd name="connsiteY53" fmla="*/ 218114 h 1493256"/>
              <a:gd name="connsiteX54" fmla="*/ 587229 w 2517152"/>
              <a:gd name="connsiteY54" fmla="*/ 243281 h 1493256"/>
              <a:gd name="connsiteX55" fmla="*/ 494950 w 2517152"/>
              <a:gd name="connsiteY55" fmla="*/ 260059 h 1493256"/>
              <a:gd name="connsiteX56" fmla="*/ 469783 w 2517152"/>
              <a:gd name="connsiteY56" fmla="*/ 268448 h 1493256"/>
              <a:gd name="connsiteX57" fmla="*/ 427838 w 2517152"/>
              <a:gd name="connsiteY57" fmla="*/ 276837 h 1493256"/>
              <a:gd name="connsiteX58" fmla="*/ 360726 w 2517152"/>
              <a:gd name="connsiteY58" fmla="*/ 293615 h 1493256"/>
              <a:gd name="connsiteX59" fmla="*/ 310392 w 2517152"/>
              <a:gd name="connsiteY59" fmla="*/ 302004 h 1493256"/>
              <a:gd name="connsiteX60" fmla="*/ 260058 w 2517152"/>
              <a:gd name="connsiteY60" fmla="*/ 318782 h 1493256"/>
              <a:gd name="connsiteX61" fmla="*/ 192946 w 2517152"/>
              <a:gd name="connsiteY61" fmla="*/ 335560 h 1493256"/>
              <a:gd name="connsiteX62" fmla="*/ 151001 w 2517152"/>
              <a:gd name="connsiteY62" fmla="*/ 343949 h 1493256"/>
              <a:gd name="connsiteX63" fmla="*/ 109056 w 2517152"/>
              <a:gd name="connsiteY63" fmla="*/ 360727 h 1493256"/>
              <a:gd name="connsiteX64" fmla="*/ 58722 w 2517152"/>
              <a:gd name="connsiteY64" fmla="*/ 369116 h 1493256"/>
              <a:gd name="connsiteX65" fmla="*/ 33555 w 2517152"/>
              <a:gd name="connsiteY65" fmla="*/ 377505 h 1493256"/>
              <a:gd name="connsiteX66" fmla="*/ 0 w 2517152"/>
              <a:gd name="connsiteY66" fmla="*/ 385894 h 1493256"/>
              <a:gd name="connsiteX67" fmla="*/ 25166 w 2517152"/>
              <a:gd name="connsiteY67" fmla="*/ 402672 h 1493256"/>
              <a:gd name="connsiteX68" fmla="*/ 75500 w 2517152"/>
              <a:gd name="connsiteY68" fmla="*/ 411061 h 1493256"/>
              <a:gd name="connsiteX69" fmla="*/ 218113 w 2517152"/>
              <a:gd name="connsiteY69" fmla="*/ 419449 h 1493256"/>
              <a:gd name="connsiteX70" fmla="*/ 453005 w 2517152"/>
              <a:gd name="connsiteY70" fmla="*/ 436227 h 1493256"/>
              <a:gd name="connsiteX71" fmla="*/ 788565 w 2517152"/>
              <a:gd name="connsiteY71" fmla="*/ 444616 h 1493256"/>
              <a:gd name="connsiteX72" fmla="*/ 872455 w 2517152"/>
              <a:gd name="connsiteY72" fmla="*/ 453005 h 1493256"/>
              <a:gd name="connsiteX73" fmla="*/ 939566 w 2517152"/>
              <a:gd name="connsiteY73" fmla="*/ 461394 h 1493256"/>
              <a:gd name="connsiteX74" fmla="*/ 1065401 w 2517152"/>
              <a:gd name="connsiteY74" fmla="*/ 469783 h 1493256"/>
              <a:gd name="connsiteX75" fmla="*/ 1140902 w 2517152"/>
              <a:gd name="connsiteY75" fmla="*/ 478172 h 1493256"/>
              <a:gd name="connsiteX76" fmla="*/ 1493240 w 2517152"/>
              <a:gd name="connsiteY76" fmla="*/ 494950 h 1493256"/>
              <a:gd name="connsiteX77" fmla="*/ 1560352 w 2517152"/>
              <a:gd name="connsiteY77" fmla="*/ 503339 h 1493256"/>
              <a:gd name="connsiteX78" fmla="*/ 1736521 w 2517152"/>
              <a:gd name="connsiteY78" fmla="*/ 520117 h 1493256"/>
              <a:gd name="connsiteX79" fmla="*/ 2038524 w 2517152"/>
              <a:gd name="connsiteY79" fmla="*/ 536895 h 1493256"/>
              <a:gd name="connsiteX80" fmla="*/ 2155970 w 2517152"/>
              <a:gd name="connsiteY80" fmla="*/ 553673 h 1493256"/>
              <a:gd name="connsiteX81" fmla="*/ 2181137 w 2517152"/>
              <a:gd name="connsiteY81" fmla="*/ 562062 h 1493256"/>
              <a:gd name="connsiteX82" fmla="*/ 2214693 w 2517152"/>
              <a:gd name="connsiteY82" fmla="*/ 570451 h 1493256"/>
              <a:gd name="connsiteX83" fmla="*/ 2265027 w 2517152"/>
              <a:gd name="connsiteY83" fmla="*/ 578840 h 1493256"/>
              <a:gd name="connsiteX84" fmla="*/ 2315361 w 2517152"/>
              <a:gd name="connsiteY84" fmla="*/ 587229 h 1493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17152" h="1493256">
                <a:moveTo>
                  <a:pt x="1434517" y="1484851"/>
                </a:moveTo>
                <a:cubicBezTo>
                  <a:pt x="1517846" y="1485992"/>
                  <a:pt x="2357742" y="1507711"/>
                  <a:pt x="2508308" y="1476462"/>
                </a:cubicBezTo>
                <a:cubicBezTo>
                  <a:pt x="2533551" y="1471223"/>
                  <a:pt x="2497327" y="1426082"/>
                  <a:pt x="2491530" y="1400961"/>
                </a:cubicBezTo>
                <a:cubicBezTo>
                  <a:pt x="2483539" y="1366333"/>
                  <a:pt x="2484576" y="1365721"/>
                  <a:pt x="2466363" y="1333849"/>
                </a:cubicBezTo>
                <a:cubicBezTo>
                  <a:pt x="2461361" y="1325095"/>
                  <a:pt x="2455445" y="1316887"/>
                  <a:pt x="2449585" y="1308683"/>
                </a:cubicBezTo>
                <a:cubicBezTo>
                  <a:pt x="2441458" y="1297306"/>
                  <a:pt x="2431208" y="1287349"/>
                  <a:pt x="2424418" y="1275127"/>
                </a:cubicBezTo>
                <a:cubicBezTo>
                  <a:pt x="2417105" y="1261963"/>
                  <a:pt x="2416393" y="1245436"/>
                  <a:pt x="2407640" y="1233182"/>
                </a:cubicBezTo>
                <a:cubicBezTo>
                  <a:pt x="2401780" y="1224978"/>
                  <a:pt x="2389218" y="1223898"/>
                  <a:pt x="2382473" y="1216404"/>
                </a:cubicBezTo>
                <a:cubicBezTo>
                  <a:pt x="2363767" y="1195619"/>
                  <a:pt x="2348917" y="1171663"/>
                  <a:pt x="2332139" y="1149292"/>
                </a:cubicBezTo>
                <a:cubicBezTo>
                  <a:pt x="2323750" y="1138107"/>
                  <a:pt x="2318157" y="1124125"/>
                  <a:pt x="2306972" y="1115736"/>
                </a:cubicBezTo>
                <a:cubicBezTo>
                  <a:pt x="2295787" y="1107347"/>
                  <a:pt x="2282821" y="1100915"/>
                  <a:pt x="2273416" y="1090569"/>
                </a:cubicBezTo>
                <a:cubicBezTo>
                  <a:pt x="2254606" y="1069878"/>
                  <a:pt x="2242855" y="1043230"/>
                  <a:pt x="2223082" y="1023457"/>
                </a:cubicBezTo>
                <a:cubicBezTo>
                  <a:pt x="2214693" y="1015068"/>
                  <a:pt x="2205428" y="1007472"/>
                  <a:pt x="2197915" y="998290"/>
                </a:cubicBezTo>
                <a:cubicBezTo>
                  <a:pt x="2180208" y="976648"/>
                  <a:pt x="2167354" y="950951"/>
                  <a:pt x="2147581" y="931178"/>
                </a:cubicBezTo>
                <a:cubicBezTo>
                  <a:pt x="2089395" y="872992"/>
                  <a:pt x="2160551" y="946001"/>
                  <a:pt x="2088858" y="864066"/>
                </a:cubicBezTo>
                <a:cubicBezTo>
                  <a:pt x="2081046" y="855138"/>
                  <a:pt x="2070809" y="848390"/>
                  <a:pt x="2063691" y="838899"/>
                </a:cubicBezTo>
                <a:cubicBezTo>
                  <a:pt x="2053908" y="825855"/>
                  <a:pt x="2048307" y="809998"/>
                  <a:pt x="2038524" y="796954"/>
                </a:cubicBezTo>
                <a:cubicBezTo>
                  <a:pt x="1987049" y="728320"/>
                  <a:pt x="2039829" y="820853"/>
                  <a:pt x="1988190" y="738231"/>
                </a:cubicBezTo>
                <a:cubicBezTo>
                  <a:pt x="1981562" y="727626"/>
                  <a:pt x="1978681" y="714851"/>
                  <a:pt x="1971412" y="704675"/>
                </a:cubicBezTo>
                <a:cubicBezTo>
                  <a:pt x="1964516" y="695021"/>
                  <a:pt x="1953966" y="688516"/>
                  <a:pt x="1946245" y="679508"/>
                </a:cubicBezTo>
                <a:cubicBezTo>
                  <a:pt x="1937146" y="668892"/>
                  <a:pt x="1929205" y="657329"/>
                  <a:pt x="1921078" y="645952"/>
                </a:cubicBezTo>
                <a:cubicBezTo>
                  <a:pt x="1915218" y="637748"/>
                  <a:pt x="1910755" y="628530"/>
                  <a:pt x="1904300" y="620785"/>
                </a:cubicBezTo>
                <a:cubicBezTo>
                  <a:pt x="1896705" y="611671"/>
                  <a:pt x="1887522" y="604007"/>
                  <a:pt x="1879133" y="595618"/>
                </a:cubicBezTo>
                <a:cubicBezTo>
                  <a:pt x="1859186" y="535777"/>
                  <a:pt x="1887470" y="608124"/>
                  <a:pt x="1845577" y="545284"/>
                </a:cubicBezTo>
                <a:cubicBezTo>
                  <a:pt x="1840672" y="537926"/>
                  <a:pt x="1841482" y="527847"/>
                  <a:pt x="1837188" y="520117"/>
                </a:cubicBezTo>
                <a:cubicBezTo>
                  <a:pt x="1837182" y="520107"/>
                  <a:pt x="1795247" y="457204"/>
                  <a:pt x="1786855" y="444616"/>
                </a:cubicBezTo>
                <a:lnTo>
                  <a:pt x="1753299" y="394283"/>
                </a:lnTo>
                <a:cubicBezTo>
                  <a:pt x="1747706" y="385894"/>
                  <a:pt x="1742570" y="377182"/>
                  <a:pt x="1736521" y="369116"/>
                </a:cubicBezTo>
                <a:cubicBezTo>
                  <a:pt x="1728132" y="357931"/>
                  <a:pt x="1718764" y="347416"/>
                  <a:pt x="1711354" y="335560"/>
                </a:cubicBezTo>
                <a:cubicBezTo>
                  <a:pt x="1704726" y="324955"/>
                  <a:pt x="1699502" y="313498"/>
                  <a:pt x="1694576" y="302004"/>
                </a:cubicBezTo>
                <a:cubicBezTo>
                  <a:pt x="1691093" y="293876"/>
                  <a:pt x="1691711" y="283742"/>
                  <a:pt x="1686187" y="276837"/>
                </a:cubicBezTo>
                <a:cubicBezTo>
                  <a:pt x="1679889" y="268964"/>
                  <a:pt x="1669409" y="265652"/>
                  <a:pt x="1661020" y="260059"/>
                </a:cubicBezTo>
                <a:cubicBezTo>
                  <a:pt x="1647042" y="218124"/>
                  <a:pt x="1659783" y="247507"/>
                  <a:pt x="1627464" y="201336"/>
                </a:cubicBezTo>
                <a:cubicBezTo>
                  <a:pt x="1615900" y="184816"/>
                  <a:pt x="1608167" y="165261"/>
                  <a:pt x="1593908" y="151002"/>
                </a:cubicBezTo>
                <a:cubicBezTo>
                  <a:pt x="1585519" y="142613"/>
                  <a:pt x="1576336" y="134949"/>
                  <a:pt x="1568741" y="125835"/>
                </a:cubicBezTo>
                <a:cubicBezTo>
                  <a:pt x="1562286" y="118090"/>
                  <a:pt x="1559836" y="106966"/>
                  <a:pt x="1551963" y="100668"/>
                </a:cubicBezTo>
                <a:cubicBezTo>
                  <a:pt x="1545058" y="95144"/>
                  <a:pt x="1535185" y="95075"/>
                  <a:pt x="1526796" y="92279"/>
                </a:cubicBezTo>
                <a:cubicBezTo>
                  <a:pt x="1498833" y="50334"/>
                  <a:pt x="1518407" y="72705"/>
                  <a:pt x="1459684" y="33556"/>
                </a:cubicBezTo>
                <a:cubicBezTo>
                  <a:pt x="1451295" y="27963"/>
                  <a:pt x="1444082" y="19966"/>
                  <a:pt x="1434517" y="16778"/>
                </a:cubicBezTo>
                <a:lnTo>
                  <a:pt x="1384183" y="0"/>
                </a:lnTo>
                <a:cubicBezTo>
                  <a:pt x="1356220" y="8389"/>
                  <a:pt x="1328502" y="17645"/>
                  <a:pt x="1300293" y="25167"/>
                </a:cubicBezTo>
                <a:cubicBezTo>
                  <a:pt x="1286516" y="28841"/>
                  <a:pt x="1272005" y="29459"/>
                  <a:pt x="1258348" y="33556"/>
                </a:cubicBezTo>
                <a:cubicBezTo>
                  <a:pt x="1188647" y="54466"/>
                  <a:pt x="1218745" y="66722"/>
                  <a:pt x="1115735" y="83890"/>
                </a:cubicBezTo>
                <a:lnTo>
                  <a:pt x="1065401" y="92279"/>
                </a:lnTo>
                <a:cubicBezTo>
                  <a:pt x="1057012" y="97872"/>
                  <a:pt x="1049252" y="104548"/>
                  <a:pt x="1040234" y="109057"/>
                </a:cubicBezTo>
                <a:cubicBezTo>
                  <a:pt x="1021058" y="118645"/>
                  <a:pt x="992267" y="121049"/>
                  <a:pt x="973122" y="125835"/>
                </a:cubicBezTo>
                <a:cubicBezTo>
                  <a:pt x="964543" y="127980"/>
                  <a:pt x="956534" y="132079"/>
                  <a:pt x="947955" y="134224"/>
                </a:cubicBezTo>
                <a:cubicBezTo>
                  <a:pt x="934122" y="137682"/>
                  <a:pt x="919930" y="139520"/>
                  <a:pt x="906011" y="142613"/>
                </a:cubicBezTo>
                <a:cubicBezTo>
                  <a:pt x="894756" y="145114"/>
                  <a:pt x="883640" y="148206"/>
                  <a:pt x="872455" y="151002"/>
                </a:cubicBezTo>
                <a:cubicBezTo>
                  <a:pt x="832837" y="177414"/>
                  <a:pt x="860833" y="163364"/>
                  <a:pt x="805343" y="176169"/>
                </a:cubicBezTo>
                <a:cubicBezTo>
                  <a:pt x="782874" y="181354"/>
                  <a:pt x="760602" y="187354"/>
                  <a:pt x="738231" y="192947"/>
                </a:cubicBezTo>
                <a:cubicBezTo>
                  <a:pt x="727046" y="195743"/>
                  <a:pt x="715613" y="197690"/>
                  <a:pt x="704675" y="201336"/>
                </a:cubicBezTo>
                <a:cubicBezTo>
                  <a:pt x="696286" y="204132"/>
                  <a:pt x="688011" y="207296"/>
                  <a:pt x="679508" y="209725"/>
                </a:cubicBezTo>
                <a:cubicBezTo>
                  <a:pt x="668422" y="212892"/>
                  <a:pt x="656747" y="214066"/>
                  <a:pt x="645952" y="218114"/>
                </a:cubicBezTo>
                <a:cubicBezTo>
                  <a:pt x="597935" y="236121"/>
                  <a:pt x="628893" y="232865"/>
                  <a:pt x="587229" y="243281"/>
                </a:cubicBezTo>
                <a:cubicBezTo>
                  <a:pt x="526161" y="258548"/>
                  <a:pt x="562264" y="245100"/>
                  <a:pt x="494950" y="260059"/>
                </a:cubicBezTo>
                <a:cubicBezTo>
                  <a:pt x="486318" y="261977"/>
                  <a:pt x="478362" y="266303"/>
                  <a:pt x="469783" y="268448"/>
                </a:cubicBezTo>
                <a:cubicBezTo>
                  <a:pt x="455950" y="271906"/>
                  <a:pt x="441731" y="273631"/>
                  <a:pt x="427838" y="276837"/>
                </a:cubicBezTo>
                <a:cubicBezTo>
                  <a:pt x="405369" y="282022"/>
                  <a:pt x="383471" y="289824"/>
                  <a:pt x="360726" y="293615"/>
                </a:cubicBezTo>
                <a:cubicBezTo>
                  <a:pt x="343948" y="296411"/>
                  <a:pt x="326894" y="297879"/>
                  <a:pt x="310392" y="302004"/>
                </a:cubicBezTo>
                <a:cubicBezTo>
                  <a:pt x="293234" y="306293"/>
                  <a:pt x="277063" y="313923"/>
                  <a:pt x="260058" y="318782"/>
                </a:cubicBezTo>
                <a:cubicBezTo>
                  <a:pt x="237886" y="325117"/>
                  <a:pt x="215557" y="331038"/>
                  <a:pt x="192946" y="335560"/>
                </a:cubicBezTo>
                <a:cubicBezTo>
                  <a:pt x="178964" y="338356"/>
                  <a:pt x="164658" y="339852"/>
                  <a:pt x="151001" y="343949"/>
                </a:cubicBezTo>
                <a:cubicBezTo>
                  <a:pt x="136577" y="348276"/>
                  <a:pt x="123584" y="356765"/>
                  <a:pt x="109056" y="360727"/>
                </a:cubicBezTo>
                <a:cubicBezTo>
                  <a:pt x="92646" y="365202"/>
                  <a:pt x="75326" y="365426"/>
                  <a:pt x="58722" y="369116"/>
                </a:cubicBezTo>
                <a:cubicBezTo>
                  <a:pt x="50090" y="371034"/>
                  <a:pt x="42058" y="375076"/>
                  <a:pt x="33555" y="377505"/>
                </a:cubicBezTo>
                <a:cubicBezTo>
                  <a:pt x="22469" y="380672"/>
                  <a:pt x="11185" y="383098"/>
                  <a:pt x="0" y="385894"/>
                </a:cubicBezTo>
                <a:cubicBezTo>
                  <a:pt x="8389" y="391487"/>
                  <a:pt x="15601" y="399484"/>
                  <a:pt x="25166" y="402672"/>
                </a:cubicBezTo>
                <a:cubicBezTo>
                  <a:pt x="41303" y="408051"/>
                  <a:pt x="58555" y="409588"/>
                  <a:pt x="75500" y="411061"/>
                </a:cubicBezTo>
                <a:cubicBezTo>
                  <a:pt x="122941" y="415186"/>
                  <a:pt x="170599" y="416282"/>
                  <a:pt x="218113" y="419449"/>
                </a:cubicBezTo>
                <a:cubicBezTo>
                  <a:pt x="279502" y="423541"/>
                  <a:pt x="394080" y="434084"/>
                  <a:pt x="453005" y="436227"/>
                </a:cubicBezTo>
                <a:cubicBezTo>
                  <a:pt x="564819" y="440293"/>
                  <a:pt x="676712" y="441820"/>
                  <a:pt x="788565" y="444616"/>
                </a:cubicBezTo>
                <a:lnTo>
                  <a:pt x="872455" y="453005"/>
                </a:lnTo>
                <a:cubicBezTo>
                  <a:pt x="894862" y="455495"/>
                  <a:pt x="917106" y="459441"/>
                  <a:pt x="939566" y="461394"/>
                </a:cubicBezTo>
                <a:cubicBezTo>
                  <a:pt x="981446" y="465036"/>
                  <a:pt x="1023508" y="466292"/>
                  <a:pt x="1065401" y="469783"/>
                </a:cubicBezTo>
                <a:cubicBezTo>
                  <a:pt x="1090635" y="471886"/>
                  <a:pt x="1115621" y="476727"/>
                  <a:pt x="1140902" y="478172"/>
                </a:cubicBezTo>
                <a:cubicBezTo>
                  <a:pt x="1324300" y="488652"/>
                  <a:pt x="1335389" y="481796"/>
                  <a:pt x="1493240" y="494950"/>
                </a:cubicBezTo>
                <a:cubicBezTo>
                  <a:pt x="1515707" y="496822"/>
                  <a:pt x="1537981" y="500543"/>
                  <a:pt x="1560352" y="503339"/>
                </a:cubicBezTo>
                <a:cubicBezTo>
                  <a:pt x="1634278" y="527981"/>
                  <a:pt x="1571362" y="509462"/>
                  <a:pt x="1736521" y="520117"/>
                </a:cubicBezTo>
                <a:cubicBezTo>
                  <a:pt x="2011935" y="537886"/>
                  <a:pt x="1628748" y="519079"/>
                  <a:pt x="2038524" y="536895"/>
                </a:cubicBezTo>
                <a:cubicBezTo>
                  <a:pt x="2067549" y="540523"/>
                  <a:pt x="2124868" y="546761"/>
                  <a:pt x="2155970" y="553673"/>
                </a:cubicBezTo>
                <a:cubicBezTo>
                  <a:pt x="2164602" y="555591"/>
                  <a:pt x="2172634" y="559633"/>
                  <a:pt x="2181137" y="562062"/>
                </a:cubicBezTo>
                <a:cubicBezTo>
                  <a:pt x="2192223" y="565229"/>
                  <a:pt x="2203387" y="568190"/>
                  <a:pt x="2214693" y="570451"/>
                </a:cubicBezTo>
                <a:cubicBezTo>
                  <a:pt x="2231372" y="573787"/>
                  <a:pt x="2248423" y="575150"/>
                  <a:pt x="2265027" y="578840"/>
                </a:cubicBezTo>
                <a:cubicBezTo>
                  <a:pt x="2314715" y="589882"/>
                  <a:pt x="2265638" y="587229"/>
                  <a:pt x="2315361" y="58722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0400E3C-8B43-4478-8A5D-399FBF139BF0}"/>
              </a:ext>
            </a:extLst>
          </p:cNvPr>
          <p:cNvSpPr/>
          <p:nvPr/>
        </p:nvSpPr>
        <p:spPr>
          <a:xfrm>
            <a:off x="6323675" y="2321616"/>
            <a:ext cx="192947" cy="236227"/>
          </a:xfrm>
          <a:custGeom>
            <a:avLst/>
            <a:gdLst>
              <a:gd name="connsiteX0" fmla="*/ 8540 w 84041"/>
              <a:gd name="connsiteY0" fmla="*/ 64 h 121283"/>
              <a:gd name="connsiteX1" fmla="*/ 50485 w 84041"/>
              <a:gd name="connsiteY1" fmla="*/ 33620 h 121283"/>
              <a:gd name="connsiteX2" fmla="*/ 84041 w 84041"/>
              <a:gd name="connsiteY2" fmla="*/ 83954 h 121283"/>
              <a:gd name="connsiteX3" fmla="*/ 58874 w 84041"/>
              <a:gd name="connsiteY3" fmla="*/ 92343 h 121283"/>
              <a:gd name="connsiteX4" fmla="*/ 8540 w 84041"/>
              <a:gd name="connsiteY4" fmla="*/ 100732 h 121283"/>
              <a:gd name="connsiteX5" fmla="*/ 151 w 84041"/>
              <a:gd name="connsiteY5" fmla="*/ 75565 h 121283"/>
              <a:gd name="connsiteX6" fmla="*/ 16929 w 84041"/>
              <a:gd name="connsiteY6" fmla="*/ 42009 h 121283"/>
              <a:gd name="connsiteX7" fmla="*/ 8540 w 84041"/>
              <a:gd name="connsiteY7" fmla="*/ 64 h 12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041" h="121283">
                <a:moveTo>
                  <a:pt x="8540" y="64"/>
                </a:moveTo>
                <a:cubicBezTo>
                  <a:pt x="14133" y="-1334"/>
                  <a:pt x="38507" y="20311"/>
                  <a:pt x="50485" y="33620"/>
                </a:cubicBezTo>
                <a:cubicBezTo>
                  <a:pt x="63974" y="48608"/>
                  <a:pt x="84041" y="83954"/>
                  <a:pt x="84041" y="83954"/>
                </a:cubicBezTo>
                <a:cubicBezTo>
                  <a:pt x="75652" y="86750"/>
                  <a:pt x="65127" y="86090"/>
                  <a:pt x="58874" y="92343"/>
                </a:cubicBezTo>
                <a:cubicBezTo>
                  <a:pt x="26936" y="124281"/>
                  <a:pt x="90689" y="133591"/>
                  <a:pt x="8540" y="100732"/>
                </a:cubicBezTo>
                <a:cubicBezTo>
                  <a:pt x="5744" y="92343"/>
                  <a:pt x="-1100" y="84319"/>
                  <a:pt x="151" y="75565"/>
                </a:cubicBezTo>
                <a:cubicBezTo>
                  <a:pt x="1920" y="63185"/>
                  <a:pt x="13493" y="54033"/>
                  <a:pt x="16929" y="42009"/>
                </a:cubicBezTo>
                <a:cubicBezTo>
                  <a:pt x="19234" y="33943"/>
                  <a:pt x="2947" y="1462"/>
                  <a:pt x="8540" y="64"/>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6B3903-AA4C-4427-B720-724012A4B8EF}"/>
              </a:ext>
            </a:extLst>
          </p:cNvPr>
          <p:cNvSpPr/>
          <p:nvPr/>
        </p:nvSpPr>
        <p:spPr>
          <a:xfrm>
            <a:off x="6316910" y="2332139"/>
            <a:ext cx="151002" cy="276837"/>
          </a:xfrm>
          <a:custGeom>
            <a:avLst/>
            <a:gdLst>
              <a:gd name="connsiteX0" fmla="*/ 151002 w 151002"/>
              <a:gd name="connsiteY0" fmla="*/ 184558 h 276837"/>
              <a:gd name="connsiteX1" fmla="*/ 109057 w 151002"/>
              <a:gd name="connsiteY1" fmla="*/ 218114 h 276837"/>
              <a:gd name="connsiteX2" fmla="*/ 100668 w 151002"/>
              <a:gd name="connsiteY2" fmla="*/ 243281 h 276837"/>
              <a:gd name="connsiteX3" fmla="*/ 50334 w 151002"/>
              <a:gd name="connsiteY3" fmla="*/ 260059 h 276837"/>
              <a:gd name="connsiteX4" fmla="*/ 25167 w 151002"/>
              <a:gd name="connsiteY4" fmla="*/ 268448 h 276837"/>
              <a:gd name="connsiteX5" fmla="*/ 0 w 151002"/>
              <a:gd name="connsiteY5" fmla="*/ 276837 h 276837"/>
              <a:gd name="connsiteX6" fmla="*/ 25167 w 151002"/>
              <a:gd name="connsiteY6" fmla="*/ 151002 h 276837"/>
              <a:gd name="connsiteX7" fmla="*/ 41945 w 151002"/>
              <a:gd name="connsiteY7" fmla="*/ 100668 h 276837"/>
              <a:gd name="connsiteX8" fmla="*/ 50334 w 151002"/>
              <a:gd name="connsiteY8" fmla="*/ 75501 h 276837"/>
              <a:gd name="connsiteX9" fmla="*/ 33556 w 151002"/>
              <a:gd name="connsiteY9" fmla="*/ 0 h 27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02" h="276837">
                <a:moveTo>
                  <a:pt x="151002" y="184558"/>
                </a:moveTo>
                <a:cubicBezTo>
                  <a:pt x="137020" y="195743"/>
                  <a:pt x="120710" y="204519"/>
                  <a:pt x="109057" y="218114"/>
                </a:cubicBezTo>
                <a:cubicBezTo>
                  <a:pt x="103302" y="224828"/>
                  <a:pt x="107864" y="238141"/>
                  <a:pt x="100668" y="243281"/>
                </a:cubicBezTo>
                <a:cubicBezTo>
                  <a:pt x="86277" y="253561"/>
                  <a:pt x="67112" y="254466"/>
                  <a:pt x="50334" y="260059"/>
                </a:cubicBezTo>
                <a:lnTo>
                  <a:pt x="25167" y="268448"/>
                </a:lnTo>
                <a:lnTo>
                  <a:pt x="0" y="276837"/>
                </a:lnTo>
                <a:cubicBezTo>
                  <a:pt x="8389" y="234892"/>
                  <a:pt x="11640" y="191583"/>
                  <a:pt x="25167" y="151002"/>
                </a:cubicBezTo>
                <a:lnTo>
                  <a:pt x="41945" y="100668"/>
                </a:lnTo>
                <a:lnTo>
                  <a:pt x="50334" y="75501"/>
                </a:lnTo>
                <a:lnTo>
                  <a:pt x="33556" y="0"/>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14C9F9C-3375-473B-B9B5-3032504878AE}"/>
              </a:ext>
            </a:extLst>
          </p:cNvPr>
          <p:cNvSpPr/>
          <p:nvPr/>
        </p:nvSpPr>
        <p:spPr>
          <a:xfrm>
            <a:off x="5553512" y="3758268"/>
            <a:ext cx="201336" cy="547776"/>
          </a:xfrm>
          <a:custGeom>
            <a:avLst/>
            <a:gdLst>
              <a:gd name="connsiteX0" fmla="*/ 0 w 201336"/>
              <a:gd name="connsiteY0" fmla="*/ 0 h 547776"/>
              <a:gd name="connsiteX1" fmla="*/ 33556 w 201336"/>
              <a:gd name="connsiteY1" fmla="*/ 75501 h 547776"/>
              <a:gd name="connsiteX2" fmla="*/ 50334 w 201336"/>
              <a:gd name="connsiteY2" fmla="*/ 100668 h 547776"/>
              <a:gd name="connsiteX3" fmla="*/ 67112 w 201336"/>
              <a:gd name="connsiteY3" fmla="*/ 151002 h 547776"/>
              <a:gd name="connsiteX4" fmla="*/ 75501 w 201336"/>
              <a:gd name="connsiteY4" fmla="*/ 176169 h 547776"/>
              <a:gd name="connsiteX5" fmla="*/ 92279 w 201336"/>
              <a:gd name="connsiteY5" fmla="*/ 201336 h 547776"/>
              <a:gd name="connsiteX6" fmla="*/ 117446 w 201336"/>
              <a:gd name="connsiteY6" fmla="*/ 293615 h 547776"/>
              <a:gd name="connsiteX7" fmla="*/ 125835 w 201336"/>
              <a:gd name="connsiteY7" fmla="*/ 318782 h 547776"/>
              <a:gd name="connsiteX8" fmla="*/ 109057 w 201336"/>
              <a:gd name="connsiteY8" fmla="*/ 545284 h 547776"/>
              <a:gd name="connsiteX9" fmla="*/ 41945 w 201336"/>
              <a:gd name="connsiteY9" fmla="*/ 478172 h 547776"/>
              <a:gd name="connsiteX10" fmla="*/ 117446 w 201336"/>
              <a:gd name="connsiteY10" fmla="*/ 503339 h 547776"/>
              <a:gd name="connsiteX11" fmla="*/ 142613 w 201336"/>
              <a:gd name="connsiteY11" fmla="*/ 511728 h 547776"/>
              <a:gd name="connsiteX12" fmla="*/ 125835 w 201336"/>
              <a:gd name="connsiteY12" fmla="*/ 536895 h 547776"/>
              <a:gd name="connsiteX13" fmla="*/ 151002 w 201336"/>
              <a:gd name="connsiteY13" fmla="*/ 528506 h 547776"/>
              <a:gd name="connsiteX14" fmla="*/ 201336 w 201336"/>
              <a:gd name="connsiteY14" fmla="*/ 494950 h 547776"/>
              <a:gd name="connsiteX15" fmla="*/ 100668 w 201336"/>
              <a:gd name="connsiteY15" fmla="*/ 478172 h 547776"/>
              <a:gd name="connsiteX16" fmla="*/ 58723 w 201336"/>
              <a:gd name="connsiteY16" fmla="*/ 469783 h 547776"/>
              <a:gd name="connsiteX17" fmla="*/ 25167 w 201336"/>
              <a:gd name="connsiteY17" fmla="*/ 461394 h 547776"/>
              <a:gd name="connsiteX18" fmla="*/ 67112 w 201336"/>
              <a:gd name="connsiteY18" fmla="*/ 478172 h 547776"/>
              <a:gd name="connsiteX19" fmla="*/ 92279 w 201336"/>
              <a:gd name="connsiteY19" fmla="*/ 494950 h 547776"/>
              <a:gd name="connsiteX20" fmla="*/ 134224 w 201336"/>
              <a:gd name="connsiteY20" fmla="*/ 520117 h 547776"/>
              <a:gd name="connsiteX21" fmla="*/ 109057 w 201336"/>
              <a:gd name="connsiteY21" fmla="*/ 503339 h 547776"/>
              <a:gd name="connsiteX22" fmla="*/ 75501 w 201336"/>
              <a:gd name="connsiteY22" fmla="*/ 494950 h 547776"/>
              <a:gd name="connsiteX23" fmla="*/ 100668 w 201336"/>
              <a:gd name="connsiteY23" fmla="*/ 503339 h 547776"/>
              <a:gd name="connsiteX24" fmla="*/ 125835 w 201336"/>
              <a:gd name="connsiteY24" fmla="*/ 536895 h 54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1336" h="547776">
                <a:moveTo>
                  <a:pt x="0" y="0"/>
                </a:moveTo>
                <a:cubicBezTo>
                  <a:pt x="11985" y="29962"/>
                  <a:pt x="17881" y="48070"/>
                  <a:pt x="33556" y="75501"/>
                </a:cubicBezTo>
                <a:cubicBezTo>
                  <a:pt x="38558" y="84255"/>
                  <a:pt x="46239" y="91455"/>
                  <a:pt x="50334" y="100668"/>
                </a:cubicBezTo>
                <a:cubicBezTo>
                  <a:pt x="57517" y="116829"/>
                  <a:pt x="61519" y="134224"/>
                  <a:pt x="67112" y="151002"/>
                </a:cubicBezTo>
                <a:cubicBezTo>
                  <a:pt x="69908" y="159391"/>
                  <a:pt x="70596" y="168811"/>
                  <a:pt x="75501" y="176169"/>
                </a:cubicBezTo>
                <a:cubicBezTo>
                  <a:pt x="81094" y="184558"/>
                  <a:pt x="88184" y="192123"/>
                  <a:pt x="92279" y="201336"/>
                </a:cubicBezTo>
                <a:cubicBezTo>
                  <a:pt x="112847" y="247614"/>
                  <a:pt x="106168" y="248503"/>
                  <a:pt x="117446" y="293615"/>
                </a:cubicBezTo>
                <a:cubicBezTo>
                  <a:pt x="119591" y="302194"/>
                  <a:pt x="123039" y="310393"/>
                  <a:pt x="125835" y="318782"/>
                </a:cubicBezTo>
                <a:cubicBezTo>
                  <a:pt x="120242" y="394283"/>
                  <a:pt x="126725" y="471667"/>
                  <a:pt x="109057" y="545284"/>
                </a:cubicBezTo>
                <a:cubicBezTo>
                  <a:pt x="104457" y="564450"/>
                  <a:pt x="6666" y="466412"/>
                  <a:pt x="41945" y="478172"/>
                </a:cubicBezTo>
                <a:lnTo>
                  <a:pt x="117446" y="503339"/>
                </a:lnTo>
                <a:lnTo>
                  <a:pt x="142613" y="511728"/>
                </a:lnTo>
                <a:cubicBezTo>
                  <a:pt x="137020" y="520117"/>
                  <a:pt x="121326" y="527877"/>
                  <a:pt x="125835" y="536895"/>
                </a:cubicBezTo>
                <a:cubicBezTo>
                  <a:pt x="129790" y="544804"/>
                  <a:pt x="143272" y="532800"/>
                  <a:pt x="151002" y="528506"/>
                </a:cubicBezTo>
                <a:cubicBezTo>
                  <a:pt x="168629" y="518713"/>
                  <a:pt x="201336" y="494950"/>
                  <a:pt x="201336" y="494950"/>
                </a:cubicBezTo>
                <a:cubicBezTo>
                  <a:pt x="147241" y="476918"/>
                  <a:pt x="199006" y="492220"/>
                  <a:pt x="100668" y="478172"/>
                </a:cubicBezTo>
                <a:cubicBezTo>
                  <a:pt x="86553" y="476156"/>
                  <a:pt x="72642" y="472876"/>
                  <a:pt x="58723" y="469783"/>
                </a:cubicBezTo>
                <a:cubicBezTo>
                  <a:pt x="47468" y="467282"/>
                  <a:pt x="17014" y="453241"/>
                  <a:pt x="25167" y="461394"/>
                </a:cubicBezTo>
                <a:cubicBezTo>
                  <a:pt x="35815" y="472042"/>
                  <a:pt x="53643" y="471438"/>
                  <a:pt x="67112" y="478172"/>
                </a:cubicBezTo>
                <a:cubicBezTo>
                  <a:pt x="76130" y="482681"/>
                  <a:pt x="83890" y="489357"/>
                  <a:pt x="92279" y="494950"/>
                </a:cubicBezTo>
                <a:cubicBezTo>
                  <a:pt x="130740" y="552642"/>
                  <a:pt x="119458" y="564414"/>
                  <a:pt x="134224" y="520117"/>
                </a:cubicBezTo>
                <a:cubicBezTo>
                  <a:pt x="125835" y="514524"/>
                  <a:pt x="118324" y="507311"/>
                  <a:pt x="109057" y="503339"/>
                </a:cubicBezTo>
                <a:cubicBezTo>
                  <a:pt x="98460" y="498797"/>
                  <a:pt x="87031" y="494950"/>
                  <a:pt x="75501" y="494950"/>
                </a:cubicBezTo>
                <a:cubicBezTo>
                  <a:pt x="66658" y="494950"/>
                  <a:pt x="92279" y="500543"/>
                  <a:pt x="100668" y="503339"/>
                </a:cubicBezTo>
                <a:cubicBezTo>
                  <a:pt x="119640" y="531796"/>
                  <a:pt x="110317" y="521377"/>
                  <a:pt x="125835" y="53689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C31C99E-A545-4439-91B7-98470B176EF0}"/>
                  </a:ext>
                </a:extLst>
              </p14:cNvPr>
              <p14:cNvContentPartPr/>
              <p14:nvPr/>
            </p14:nvContentPartPr>
            <p14:xfrm>
              <a:off x="3783600" y="1821960"/>
              <a:ext cx="6877080" cy="3664800"/>
            </p14:xfrm>
          </p:contentPart>
        </mc:Choice>
        <mc:Fallback>
          <p:pic>
            <p:nvPicPr>
              <p:cNvPr id="4" name="Ink 3">
                <a:extLst>
                  <a:ext uri="{FF2B5EF4-FFF2-40B4-BE49-F238E27FC236}">
                    <a16:creationId xmlns:a16="http://schemas.microsoft.com/office/drawing/2014/main" id="{4C31C99E-A545-4439-91B7-98470B176EF0}"/>
                  </a:ext>
                </a:extLst>
              </p:cNvPr>
              <p:cNvPicPr/>
              <p:nvPr/>
            </p:nvPicPr>
            <p:blipFill>
              <a:blip r:embed="rId3"/>
              <a:stretch>
                <a:fillRect/>
              </a:stretch>
            </p:blipFill>
            <p:spPr>
              <a:xfrm>
                <a:off x="3774240" y="1812600"/>
                <a:ext cx="6895800" cy="3683520"/>
              </a:xfrm>
              <a:prstGeom prst="rect">
                <a:avLst/>
              </a:prstGeom>
            </p:spPr>
          </p:pic>
        </mc:Fallback>
      </mc:AlternateContent>
    </p:spTree>
    <p:extLst>
      <p:ext uri="{BB962C8B-B14F-4D97-AF65-F5344CB8AC3E}">
        <p14:creationId xmlns:p14="http://schemas.microsoft.com/office/powerpoint/2010/main" val="27909551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a:xfrm>
            <a:off x="2208213" y="1600200"/>
            <a:ext cx="4635271" cy="4114800"/>
          </a:xfrm>
        </p:spPr>
        <p:txBody>
          <a:bodyPr>
            <a:normAutofit/>
          </a:bodyPr>
          <a:lstStyle/>
          <a:p>
            <a:r>
              <a:rPr lang="en-US" dirty="0">
                <a:highlight>
                  <a:srgbClr val="FFFF00"/>
                </a:highlight>
              </a:rPr>
              <a:t>Perform BFS and DFS on the Graph.  Write the final visiting order.</a:t>
            </a:r>
          </a:p>
          <a:p>
            <a:r>
              <a:rPr lang="en-US" dirty="0"/>
              <a:t>If a vertex has multiple neighbors, add them to the Structure in alphabetical order.</a:t>
            </a:r>
          </a:p>
          <a:p>
            <a:r>
              <a:rPr lang="en-US" dirty="0"/>
              <a:t>Start with Vertex A</a:t>
            </a:r>
          </a:p>
          <a:p>
            <a:r>
              <a:rPr lang="en-US" dirty="0"/>
              <a:t>BFS:</a:t>
            </a:r>
          </a:p>
          <a:p>
            <a:r>
              <a:rPr lang="en-US" dirty="0"/>
              <a:t>DFS:</a:t>
            </a:r>
          </a:p>
        </p:txBody>
      </p:sp>
      <p:grpSp>
        <p:nvGrpSpPr>
          <p:cNvPr id="4" name="Group 3">
            <a:extLst>
              <a:ext uri="{FF2B5EF4-FFF2-40B4-BE49-F238E27FC236}">
                <a16:creationId xmlns:a16="http://schemas.microsoft.com/office/drawing/2014/main" id="{69C86703-8D4A-47C0-BC7B-2842020D42FC}"/>
              </a:ext>
            </a:extLst>
          </p:cNvPr>
          <p:cNvGrpSpPr/>
          <p:nvPr/>
        </p:nvGrpSpPr>
        <p:grpSpPr>
          <a:xfrm>
            <a:off x="7402488" y="879580"/>
            <a:ext cx="3504598" cy="3245287"/>
            <a:chOff x="7696103" y="1256251"/>
            <a:chExt cx="3504598" cy="3245287"/>
          </a:xfrm>
        </p:grpSpPr>
        <p:sp>
          <p:nvSpPr>
            <p:cNvPr id="5" name="Oval 4">
              <a:extLst>
                <a:ext uri="{FF2B5EF4-FFF2-40B4-BE49-F238E27FC236}">
                  <a16:creationId xmlns:a16="http://schemas.microsoft.com/office/drawing/2014/main" id="{E4CE907A-9B4C-4CC4-B214-31E86D0F4DEE}"/>
                </a:ext>
              </a:extLst>
            </p:cNvPr>
            <p:cNvSpPr/>
            <p:nvPr/>
          </p:nvSpPr>
          <p:spPr>
            <a:xfrm>
              <a:off x="7885652"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C608CE00-914A-4805-9FAC-76C5BF68A923}"/>
                </a:ext>
              </a:extLst>
            </p:cNvPr>
            <p:cNvSpPr/>
            <p:nvPr/>
          </p:nvSpPr>
          <p:spPr>
            <a:xfrm>
              <a:off x="10487637"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C50BCED0-FEE2-447C-8631-2D2CDE00DDA3}"/>
                </a:ext>
              </a:extLst>
            </p:cNvPr>
            <p:cNvSpPr/>
            <p:nvPr/>
          </p:nvSpPr>
          <p:spPr>
            <a:xfrm>
              <a:off x="7696103"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540E34E8-8AE8-4E2E-BCD3-5833EB6A72B0}"/>
                </a:ext>
              </a:extLst>
            </p:cNvPr>
            <p:cNvSpPr/>
            <p:nvPr/>
          </p:nvSpPr>
          <p:spPr>
            <a:xfrm>
              <a:off x="8549081"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432559C9-B90E-4F7F-80AC-97D95E71359A}"/>
                </a:ext>
              </a:extLst>
            </p:cNvPr>
            <p:cNvSpPr/>
            <p:nvPr/>
          </p:nvSpPr>
          <p:spPr>
            <a:xfrm>
              <a:off x="10433297"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C58B2544-FDE4-4CC8-99B2-7AF11E1C86FD}"/>
                </a:ext>
              </a:extLst>
            </p:cNvPr>
            <p:cNvCxnSpPr>
              <a:cxnSpLocks/>
              <a:stCxn id="5" idx="4"/>
              <a:endCxn id="8" idx="1"/>
            </p:cNvCxnSpPr>
            <p:nvPr/>
          </p:nvCxnSpPr>
          <p:spPr>
            <a:xfrm>
              <a:off x="8242184"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123BEF-C948-465A-B899-757836ECB50B}"/>
                </a:ext>
              </a:extLst>
            </p:cNvPr>
            <p:cNvCxnSpPr>
              <a:cxnSpLocks/>
              <a:stCxn id="7" idx="7"/>
              <a:endCxn id="8" idx="3"/>
            </p:cNvCxnSpPr>
            <p:nvPr/>
          </p:nvCxnSpPr>
          <p:spPr>
            <a:xfrm flipV="1">
              <a:off x="8304741"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4D5042-21E8-436D-87DC-65A5D59386B9}"/>
                </a:ext>
              </a:extLst>
            </p:cNvPr>
            <p:cNvCxnSpPr>
              <a:cxnSpLocks/>
              <a:stCxn id="6" idx="2"/>
              <a:endCxn id="8" idx="6"/>
            </p:cNvCxnSpPr>
            <p:nvPr/>
          </p:nvCxnSpPr>
          <p:spPr>
            <a:xfrm flipH="1">
              <a:off x="9262145"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A83F20-CC0B-4FCA-A0B8-16D4E93832D4}"/>
                </a:ext>
              </a:extLst>
            </p:cNvPr>
            <p:cNvCxnSpPr>
              <a:cxnSpLocks/>
              <a:stCxn id="6" idx="0"/>
              <a:endCxn id="9" idx="4"/>
            </p:cNvCxnSpPr>
            <p:nvPr/>
          </p:nvCxnSpPr>
          <p:spPr>
            <a:xfrm flipH="1" flipV="1">
              <a:off x="10789829"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900D21-83D8-4206-8A59-4C4EE9EB5B1E}"/>
                </a:ext>
              </a:extLst>
            </p:cNvPr>
            <p:cNvCxnSpPr>
              <a:cxnSpLocks/>
              <a:stCxn id="5" idx="6"/>
              <a:endCxn id="9" idx="2"/>
            </p:cNvCxnSpPr>
            <p:nvPr/>
          </p:nvCxnSpPr>
          <p:spPr>
            <a:xfrm flipV="1">
              <a:off x="8598716"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00447C-BE6C-41E6-986C-D732289DC115}"/>
                </a:ext>
              </a:extLst>
            </p:cNvPr>
            <p:cNvCxnSpPr>
              <a:cxnSpLocks/>
              <a:stCxn id="8" idx="7"/>
              <a:endCxn id="9" idx="3"/>
            </p:cNvCxnSpPr>
            <p:nvPr/>
          </p:nvCxnSpPr>
          <p:spPr>
            <a:xfrm flipV="1">
              <a:off x="9157719"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1E381BC2-F1DD-4D0E-A100-68BBDB168869}"/>
              </a:ext>
            </a:extLst>
          </p:cNvPr>
          <p:cNvSpPr txBox="1"/>
          <p:nvPr/>
        </p:nvSpPr>
        <p:spPr>
          <a:xfrm>
            <a:off x="7486097" y="847205"/>
            <a:ext cx="694421" cy="369332"/>
          </a:xfrm>
          <a:prstGeom prst="rect">
            <a:avLst/>
          </a:prstGeom>
          <a:noFill/>
        </p:spPr>
        <p:txBody>
          <a:bodyPr wrap="none" rtlCol="0">
            <a:spAutoFit/>
          </a:bodyPr>
          <a:lstStyle/>
          <a:p>
            <a:r>
              <a:rPr lang="en-US" dirty="0"/>
              <a:t>Start</a:t>
            </a:r>
          </a:p>
        </p:txBody>
      </p:sp>
    </p:spTree>
    <p:extLst>
      <p:ext uri="{BB962C8B-B14F-4D97-AF65-F5344CB8AC3E}">
        <p14:creationId xmlns:p14="http://schemas.microsoft.com/office/powerpoint/2010/main" val="62277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Adjacency List</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200"/>
            <a:ext cx="4687537" cy="4114800"/>
          </a:xfrm>
        </p:spPr>
        <p:txBody>
          <a:bodyPr>
            <a:normAutofit lnSpcReduction="10000"/>
          </a:bodyPr>
          <a:lstStyle/>
          <a:p>
            <a:r>
              <a:rPr lang="en-US" dirty="0"/>
              <a:t>The graph is represented as a list of Vertices where each Vertex has a list of all neighboring vertices.</a:t>
            </a:r>
          </a:p>
          <a:p>
            <a:pPr lvl="1"/>
            <a:r>
              <a:rPr lang="en-US" dirty="0"/>
              <a:t>E.g. Map&lt;Vertex, List&lt;Vertex&gt;&gt;</a:t>
            </a:r>
          </a:p>
          <a:p>
            <a:r>
              <a:rPr lang="en-US" dirty="0"/>
              <a:t>Pros:</a:t>
            </a:r>
          </a:p>
          <a:p>
            <a:pPr lvl="1"/>
            <a:r>
              <a:rPr lang="en-US" dirty="0"/>
              <a:t>For sparse graphs, very space efficient. O(|E|+|V|)</a:t>
            </a:r>
          </a:p>
          <a:p>
            <a:pPr lvl="1"/>
            <a:r>
              <a:rPr lang="en-US" dirty="0"/>
              <a:t>Getting all neighbors for a Vertex is efficient.</a:t>
            </a:r>
          </a:p>
          <a:p>
            <a:r>
              <a:rPr lang="en-US" dirty="0"/>
              <a:t>Cons:</a:t>
            </a:r>
          </a:p>
          <a:p>
            <a:pPr lvl="1"/>
            <a:r>
              <a:rPr lang="en-US" dirty="0"/>
              <a:t>Testing whether two vertices are connected is O(|V|).</a:t>
            </a:r>
          </a:p>
          <a:p>
            <a:pPr lvl="1"/>
            <a:endParaRPr lang="en-US" dirty="0"/>
          </a:p>
        </p:txBody>
      </p:sp>
      <p:grpSp>
        <p:nvGrpSpPr>
          <p:cNvPr id="4" name="Group 3">
            <a:extLst>
              <a:ext uri="{FF2B5EF4-FFF2-40B4-BE49-F238E27FC236}">
                <a16:creationId xmlns:a16="http://schemas.microsoft.com/office/drawing/2014/main" id="{6C731306-C450-44DB-AC4F-AD7D547C2F18}"/>
              </a:ext>
            </a:extLst>
          </p:cNvPr>
          <p:cNvGrpSpPr/>
          <p:nvPr/>
        </p:nvGrpSpPr>
        <p:grpSpPr>
          <a:xfrm>
            <a:off x="7234709" y="1004582"/>
            <a:ext cx="3504598" cy="3245287"/>
            <a:chOff x="7696103" y="1256251"/>
            <a:chExt cx="3504598" cy="3245287"/>
          </a:xfrm>
        </p:grpSpPr>
        <p:sp>
          <p:nvSpPr>
            <p:cNvPr id="5" name="Oval 4">
              <a:extLst>
                <a:ext uri="{FF2B5EF4-FFF2-40B4-BE49-F238E27FC236}">
                  <a16:creationId xmlns:a16="http://schemas.microsoft.com/office/drawing/2014/main" id="{2A78D30B-9A4A-44F9-93B1-4F275387D03C}"/>
                </a:ext>
              </a:extLst>
            </p:cNvPr>
            <p:cNvSpPr/>
            <p:nvPr/>
          </p:nvSpPr>
          <p:spPr>
            <a:xfrm>
              <a:off x="7885652"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A59F1EBE-5183-42BE-B2CA-595B3DDF1033}"/>
                </a:ext>
              </a:extLst>
            </p:cNvPr>
            <p:cNvSpPr/>
            <p:nvPr/>
          </p:nvSpPr>
          <p:spPr>
            <a:xfrm>
              <a:off x="10487637"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6ADA1DA0-833F-42C1-A934-FE00A72CBC11}"/>
                </a:ext>
              </a:extLst>
            </p:cNvPr>
            <p:cNvSpPr/>
            <p:nvPr/>
          </p:nvSpPr>
          <p:spPr>
            <a:xfrm>
              <a:off x="7696103"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089A33F7-73BE-4ECA-820E-499AF0786D41}"/>
                </a:ext>
              </a:extLst>
            </p:cNvPr>
            <p:cNvSpPr/>
            <p:nvPr/>
          </p:nvSpPr>
          <p:spPr>
            <a:xfrm>
              <a:off x="8549081"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8B463E0B-6C85-42A2-858F-BE6C1871633C}"/>
                </a:ext>
              </a:extLst>
            </p:cNvPr>
            <p:cNvSpPr/>
            <p:nvPr/>
          </p:nvSpPr>
          <p:spPr>
            <a:xfrm>
              <a:off x="10433297"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5A89CEE9-4594-4F76-82DD-2450AAE96EB4}"/>
                </a:ext>
              </a:extLst>
            </p:cNvPr>
            <p:cNvCxnSpPr>
              <a:cxnSpLocks/>
              <a:stCxn id="5" idx="4"/>
              <a:endCxn id="8" idx="1"/>
            </p:cNvCxnSpPr>
            <p:nvPr/>
          </p:nvCxnSpPr>
          <p:spPr>
            <a:xfrm>
              <a:off x="8242184"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68DA43-2D9A-4D26-AB61-8194FFE3078E}"/>
                </a:ext>
              </a:extLst>
            </p:cNvPr>
            <p:cNvCxnSpPr>
              <a:cxnSpLocks/>
              <a:stCxn id="7" idx="7"/>
              <a:endCxn id="8" idx="3"/>
            </p:cNvCxnSpPr>
            <p:nvPr/>
          </p:nvCxnSpPr>
          <p:spPr>
            <a:xfrm flipV="1">
              <a:off x="8304741"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5B9A56-8A99-423B-8318-31016BAFC2C4}"/>
                </a:ext>
              </a:extLst>
            </p:cNvPr>
            <p:cNvCxnSpPr>
              <a:cxnSpLocks/>
              <a:stCxn id="6" idx="2"/>
              <a:endCxn id="8" idx="6"/>
            </p:cNvCxnSpPr>
            <p:nvPr/>
          </p:nvCxnSpPr>
          <p:spPr>
            <a:xfrm flipH="1">
              <a:off x="9262145"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0FA012-0D10-4CA4-B553-142A5D826034}"/>
                </a:ext>
              </a:extLst>
            </p:cNvPr>
            <p:cNvCxnSpPr>
              <a:cxnSpLocks/>
              <a:stCxn id="6" idx="0"/>
              <a:endCxn id="9" idx="4"/>
            </p:cNvCxnSpPr>
            <p:nvPr/>
          </p:nvCxnSpPr>
          <p:spPr>
            <a:xfrm flipH="1" flipV="1">
              <a:off x="10789829"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7EDB3-B12D-4092-B81E-8A44D682B0C5}"/>
                </a:ext>
              </a:extLst>
            </p:cNvPr>
            <p:cNvCxnSpPr>
              <a:cxnSpLocks/>
              <a:stCxn id="5" idx="6"/>
              <a:endCxn id="9" idx="2"/>
            </p:cNvCxnSpPr>
            <p:nvPr/>
          </p:nvCxnSpPr>
          <p:spPr>
            <a:xfrm flipV="1">
              <a:off x="8598716"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21FF36-F231-4108-8166-EDABEC6C1886}"/>
                </a:ext>
              </a:extLst>
            </p:cNvPr>
            <p:cNvCxnSpPr>
              <a:cxnSpLocks/>
              <a:stCxn id="8" idx="7"/>
              <a:endCxn id="9" idx="3"/>
            </p:cNvCxnSpPr>
            <p:nvPr/>
          </p:nvCxnSpPr>
          <p:spPr>
            <a:xfrm flipV="1">
              <a:off x="9157719"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8A72EF55-1213-4A04-B847-2667E2EFE9FC}"/>
              </a:ext>
            </a:extLst>
          </p:cNvPr>
          <p:cNvSpPr/>
          <p:nvPr/>
        </p:nvSpPr>
        <p:spPr>
          <a:xfrm>
            <a:off x="7761405" y="3393292"/>
            <a:ext cx="4454552" cy="1754326"/>
          </a:xfrm>
          <a:prstGeom prst="rect">
            <a:avLst/>
          </a:prstGeom>
        </p:spPr>
        <p:txBody>
          <a:bodyPr wrap="square">
            <a:spAutoFit/>
          </a:bodyPr>
          <a:lstStyle/>
          <a:p>
            <a:pPr marL="365760" lvl="1" indent="0">
              <a:buNone/>
            </a:pPr>
            <a:r>
              <a:rPr lang="en-US" dirty="0">
                <a:latin typeface="Courier New" panose="02070309020205020404" pitchFamily="49" charset="0"/>
                <a:cs typeface="Courier New" panose="02070309020205020404" pitchFamily="49" charset="0"/>
              </a:rPr>
              <a:t>A: [(D, 6), (E,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 [(D,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 [(D, 7), (E,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 [(A, 6), (B,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 7), (E,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 [(A, 3), (C, 2), (D, 5)]</a:t>
            </a:r>
          </a:p>
        </p:txBody>
      </p:sp>
      <p:sp>
        <p:nvSpPr>
          <p:cNvPr id="17" name="TextBox 16">
            <a:extLst>
              <a:ext uri="{FF2B5EF4-FFF2-40B4-BE49-F238E27FC236}">
                <a16:creationId xmlns:a16="http://schemas.microsoft.com/office/drawing/2014/main" id="{911F2BB4-EDC1-4991-B3D6-713770196F55}"/>
              </a:ext>
            </a:extLst>
          </p:cNvPr>
          <p:cNvSpPr txBox="1"/>
          <p:nvPr/>
        </p:nvSpPr>
        <p:spPr>
          <a:xfrm>
            <a:off x="8841157" y="1509138"/>
            <a:ext cx="196421" cy="229801"/>
          </a:xfrm>
          <a:prstGeom prst="rect">
            <a:avLst/>
          </a:prstGeom>
          <a:noFill/>
        </p:spPr>
        <p:txBody>
          <a:bodyPr wrap="square" rtlCol="0">
            <a:spAutoFit/>
          </a:bodyPr>
          <a:lstStyle/>
          <a:p>
            <a:r>
              <a:rPr lang="en-US" sz="1400" dirty="0"/>
              <a:t>3</a:t>
            </a:r>
          </a:p>
        </p:txBody>
      </p:sp>
      <p:sp>
        <p:nvSpPr>
          <p:cNvPr id="18" name="TextBox 17">
            <a:extLst>
              <a:ext uri="{FF2B5EF4-FFF2-40B4-BE49-F238E27FC236}">
                <a16:creationId xmlns:a16="http://schemas.microsoft.com/office/drawing/2014/main" id="{C2E58635-BD6B-409B-BC82-D61D89B61B9D}"/>
              </a:ext>
            </a:extLst>
          </p:cNvPr>
          <p:cNvSpPr txBox="1"/>
          <p:nvPr/>
        </p:nvSpPr>
        <p:spPr>
          <a:xfrm>
            <a:off x="7781228" y="2307869"/>
            <a:ext cx="196421" cy="229801"/>
          </a:xfrm>
          <a:prstGeom prst="rect">
            <a:avLst/>
          </a:prstGeom>
          <a:noFill/>
        </p:spPr>
        <p:txBody>
          <a:bodyPr wrap="square" rtlCol="0">
            <a:spAutoFit/>
          </a:bodyPr>
          <a:lstStyle/>
          <a:p>
            <a:r>
              <a:rPr lang="en-US" sz="1400" dirty="0"/>
              <a:t>6</a:t>
            </a:r>
          </a:p>
        </p:txBody>
      </p:sp>
      <p:sp>
        <p:nvSpPr>
          <p:cNvPr id="19" name="TextBox 18">
            <a:extLst>
              <a:ext uri="{FF2B5EF4-FFF2-40B4-BE49-F238E27FC236}">
                <a16:creationId xmlns:a16="http://schemas.microsoft.com/office/drawing/2014/main" id="{CCEF0DF4-DF5B-47A0-BD4A-2F8F73EE1628}"/>
              </a:ext>
            </a:extLst>
          </p:cNvPr>
          <p:cNvSpPr txBox="1"/>
          <p:nvPr/>
        </p:nvSpPr>
        <p:spPr>
          <a:xfrm>
            <a:off x="9040495" y="1986749"/>
            <a:ext cx="158609" cy="229801"/>
          </a:xfrm>
          <a:prstGeom prst="rect">
            <a:avLst/>
          </a:prstGeom>
          <a:noFill/>
        </p:spPr>
        <p:txBody>
          <a:bodyPr wrap="square" rtlCol="0">
            <a:spAutoFit/>
          </a:bodyPr>
          <a:lstStyle/>
          <a:p>
            <a:r>
              <a:rPr lang="en-US" sz="1400" dirty="0"/>
              <a:t>5</a:t>
            </a:r>
          </a:p>
        </p:txBody>
      </p:sp>
      <p:sp>
        <p:nvSpPr>
          <p:cNvPr id="20" name="TextBox 19">
            <a:extLst>
              <a:ext uri="{FF2B5EF4-FFF2-40B4-BE49-F238E27FC236}">
                <a16:creationId xmlns:a16="http://schemas.microsoft.com/office/drawing/2014/main" id="{5746FB2A-588E-4255-BDF5-342C04AD03ED}"/>
              </a:ext>
            </a:extLst>
          </p:cNvPr>
          <p:cNvSpPr txBox="1"/>
          <p:nvPr/>
        </p:nvSpPr>
        <p:spPr>
          <a:xfrm>
            <a:off x="9386571" y="2562889"/>
            <a:ext cx="196421" cy="229801"/>
          </a:xfrm>
          <a:prstGeom prst="rect">
            <a:avLst/>
          </a:prstGeom>
          <a:noFill/>
        </p:spPr>
        <p:txBody>
          <a:bodyPr wrap="square" rtlCol="0">
            <a:spAutoFit/>
          </a:bodyPr>
          <a:lstStyle/>
          <a:p>
            <a:r>
              <a:rPr lang="en-US" sz="1400" dirty="0"/>
              <a:t>7</a:t>
            </a:r>
          </a:p>
        </p:txBody>
      </p:sp>
      <p:sp>
        <p:nvSpPr>
          <p:cNvPr id="21" name="TextBox 20">
            <a:extLst>
              <a:ext uri="{FF2B5EF4-FFF2-40B4-BE49-F238E27FC236}">
                <a16:creationId xmlns:a16="http://schemas.microsoft.com/office/drawing/2014/main" id="{F94ECD14-DF70-4631-991C-B3688E178515}"/>
              </a:ext>
            </a:extLst>
          </p:cNvPr>
          <p:cNvSpPr txBox="1"/>
          <p:nvPr/>
        </p:nvSpPr>
        <p:spPr>
          <a:xfrm>
            <a:off x="7709934" y="3117191"/>
            <a:ext cx="373408" cy="229801"/>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19E85352-739A-48EF-95A4-241574A23ABB}"/>
              </a:ext>
            </a:extLst>
          </p:cNvPr>
          <p:cNvSpPr txBox="1"/>
          <p:nvPr/>
        </p:nvSpPr>
        <p:spPr>
          <a:xfrm>
            <a:off x="10056119" y="1955817"/>
            <a:ext cx="14061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24093403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a:xfrm>
            <a:off x="2208213" y="1600200"/>
            <a:ext cx="4635271" cy="4114800"/>
          </a:xfrm>
        </p:spPr>
        <p:txBody>
          <a:bodyPr>
            <a:normAutofit/>
          </a:bodyPr>
          <a:lstStyle/>
          <a:p>
            <a:r>
              <a:rPr lang="en-US" dirty="0"/>
              <a:t>Perform BFS and DFS on the Graph.  Write the final visiting order.</a:t>
            </a:r>
          </a:p>
          <a:p>
            <a:r>
              <a:rPr lang="en-US" dirty="0"/>
              <a:t>If a vertex has multiple neighbors, add them to the Structure in alphabetical order.</a:t>
            </a:r>
          </a:p>
          <a:p>
            <a:r>
              <a:rPr lang="en-US" dirty="0"/>
              <a:t>Start with Vertex A</a:t>
            </a:r>
          </a:p>
          <a:p>
            <a:r>
              <a:rPr lang="en-US" dirty="0"/>
              <a:t>BFS: A, D, E, B, C</a:t>
            </a:r>
          </a:p>
          <a:p>
            <a:r>
              <a:rPr lang="en-US" dirty="0"/>
              <a:t>DFS: A, E, D, C, B</a:t>
            </a:r>
          </a:p>
        </p:txBody>
      </p:sp>
      <p:grpSp>
        <p:nvGrpSpPr>
          <p:cNvPr id="4" name="Group 3">
            <a:extLst>
              <a:ext uri="{FF2B5EF4-FFF2-40B4-BE49-F238E27FC236}">
                <a16:creationId xmlns:a16="http://schemas.microsoft.com/office/drawing/2014/main" id="{69C86703-8D4A-47C0-BC7B-2842020D42FC}"/>
              </a:ext>
            </a:extLst>
          </p:cNvPr>
          <p:cNvGrpSpPr/>
          <p:nvPr/>
        </p:nvGrpSpPr>
        <p:grpSpPr>
          <a:xfrm>
            <a:off x="7402488" y="879580"/>
            <a:ext cx="3504598" cy="3245287"/>
            <a:chOff x="7696103" y="1256251"/>
            <a:chExt cx="3504598" cy="3245287"/>
          </a:xfrm>
        </p:grpSpPr>
        <p:sp>
          <p:nvSpPr>
            <p:cNvPr id="5" name="Oval 4">
              <a:extLst>
                <a:ext uri="{FF2B5EF4-FFF2-40B4-BE49-F238E27FC236}">
                  <a16:creationId xmlns:a16="http://schemas.microsoft.com/office/drawing/2014/main" id="{E4CE907A-9B4C-4CC4-B214-31E86D0F4DEE}"/>
                </a:ext>
              </a:extLst>
            </p:cNvPr>
            <p:cNvSpPr/>
            <p:nvPr/>
          </p:nvSpPr>
          <p:spPr>
            <a:xfrm>
              <a:off x="7885652"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C608CE00-914A-4805-9FAC-76C5BF68A923}"/>
                </a:ext>
              </a:extLst>
            </p:cNvPr>
            <p:cNvSpPr/>
            <p:nvPr/>
          </p:nvSpPr>
          <p:spPr>
            <a:xfrm>
              <a:off x="10487637"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C50BCED0-FEE2-447C-8631-2D2CDE00DDA3}"/>
                </a:ext>
              </a:extLst>
            </p:cNvPr>
            <p:cNvSpPr/>
            <p:nvPr/>
          </p:nvSpPr>
          <p:spPr>
            <a:xfrm>
              <a:off x="7696103"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540E34E8-8AE8-4E2E-BCD3-5833EB6A72B0}"/>
                </a:ext>
              </a:extLst>
            </p:cNvPr>
            <p:cNvSpPr/>
            <p:nvPr/>
          </p:nvSpPr>
          <p:spPr>
            <a:xfrm>
              <a:off x="8549081"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432559C9-B90E-4F7F-80AC-97D95E71359A}"/>
                </a:ext>
              </a:extLst>
            </p:cNvPr>
            <p:cNvSpPr/>
            <p:nvPr/>
          </p:nvSpPr>
          <p:spPr>
            <a:xfrm>
              <a:off x="10433297"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C58B2544-FDE4-4CC8-99B2-7AF11E1C86FD}"/>
                </a:ext>
              </a:extLst>
            </p:cNvPr>
            <p:cNvCxnSpPr>
              <a:cxnSpLocks/>
              <a:stCxn id="5" idx="4"/>
              <a:endCxn id="8" idx="1"/>
            </p:cNvCxnSpPr>
            <p:nvPr/>
          </p:nvCxnSpPr>
          <p:spPr>
            <a:xfrm>
              <a:off x="8242184"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123BEF-C948-465A-B899-757836ECB50B}"/>
                </a:ext>
              </a:extLst>
            </p:cNvPr>
            <p:cNvCxnSpPr>
              <a:cxnSpLocks/>
              <a:stCxn id="7" idx="7"/>
              <a:endCxn id="8" idx="3"/>
            </p:cNvCxnSpPr>
            <p:nvPr/>
          </p:nvCxnSpPr>
          <p:spPr>
            <a:xfrm flipV="1">
              <a:off x="8304741"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4D5042-21E8-436D-87DC-65A5D59386B9}"/>
                </a:ext>
              </a:extLst>
            </p:cNvPr>
            <p:cNvCxnSpPr>
              <a:cxnSpLocks/>
              <a:stCxn id="6" idx="2"/>
              <a:endCxn id="8" idx="6"/>
            </p:cNvCxnSpPr>
            <p:nvPr/>
          </p:nvCxnSpPr>
          <p:spPr>
            <a:xfrm flipH="1">
              <a:off x="9262145"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A83F20-CC0B-4FCA-A0B8-16D4E93832D4}"/>
                </a:ext>
              </a:extLst>
            </p:cNvPr>
            <p:cNvCxnSpPr>
              <a:cxnSpLocks/>
              <a:stCxn id="6" idx="0"/>
              <a:endCxn id="9" idx="4"/>
            </p:cNvCxnSpPr>
            <p:nvPr/>
          </p:nvCxnSpPr>
          <p:spPr>
            <a:xfrm flipH="1" flipV="1">
              <a:off x="10789829"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900D21-83D8-4206-8A59-4C4EE9EB5B1E}"/>
                </a:ext>
              </a:extLst>
            </p:cNvPr>
            <p:cNvCxnSpPr>
              <a:cxnSpLocks/>
              <a:stCxn id="5" idx="6"/>
              <a:endCxn id="9" idx="2"/>
            </p:cNvCxnSpPr>
            <p:nvPr/>
          </p:nvCxnSpPr>
          <p:spPr>
            <a:xfrm flipV="1">
              <a:off x="8598716"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00447C-BE6C-41E6-986C-D732289DC115}"/>
                </a:ext>
              </a:extLst>
            </p:cNvPr>
            <p:cNvCxnSpPr>
              <a:cxnSpLocks/>
              <a:stCxn id="8" idx="7"/>
              <a:endCxn id="9" idx="3"/>
            </p:cNvCxnSpPr>
            <p:nvPr/>
          </p:nvCxnSpPr>
          <p:spPr>
            <a:xfrm flipV="1">
              <a:off x="9157719"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1E381BC2-F1DD-4D0E-A100-68BBDB168869}"/>
              </a:ext>
            </a:extLst>
          </p:cNvPr>
          <p:cNvSpPr txBox="1"/>
          <p:nvPr/>
        </p:nvSpPr>
        <p:spPr>
          <a:xfrm>
            <a:off x="7486097" y="847205"/>
            <a:ext cx="694421" cy="369332"/>
          </a:xfrm>
          <a:prstGeom prst="rect">
            <a:avLst/>
          </a:prstGeom>
          <a:noFill/>
        </p:spPr>
        <p:txBody>
          <a:bodyPr wrap="none" rtlCol="0">
            <a:spAutoFit/>
          </a:bodyPr>
          <a:lstStyle/>
          <a:p>
            <a:r>
              <a:rPr lang="en-US" dirty="0"/>
              <a:t>Start</a:t>
            </a:r>
          </a:p>
        </p:txBody>
      </p:sp>
    </p:spTree>
    <p:extLst>
      <p:ext uri="{BB962C8B-B14F-4D97-AF65-F5344CB8AC3E}">
        <p14:creationId xmlns:p14="http://schemas.microsoft.com/office/powerpoint/2010/main" val="39007328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Graph Traversal Usage</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p:txBody>
          <a:bodyPr>
            <a:normAutofit lnSpcReduction="10000"/>
          </a:bodyPr>
          <a:lstStyle/>
          <a:p>
            <a:r>
              <a:rPr lang="en-US" dirty="0"/>
              <a:t>Maze Traversal / Path Finding = Basically AI</a:t>
            </a:r>
          </a:p>
          <a:p>
            <a:pPr lvl="1"/>
            <a:r>
              <a:rPr lang="en-US" dirty="0"/>
              <a:t>(States, State Transitions)</a:t>
            </a:r>
          </a:p>
          <a:p>
            <a:r>
              <a:rPr lang="en-US" dirty="0"/>
              <a:t>BFS</a:t>
            </a:r>
          </a:p>
          <a:p>
            <a:pPr lvl="1"/>
            <a:r>
              <a:rPr lang="en-US" dirty="0"/>
              <a:t>Web Crawler</a:t>
            </a:r>
          </a:p>
          <a:p>
            <a:pPr lvl="2"/>
            <a:r>
              <a:rPr lang="en-US" dirty="0"/>
              <a:t>(Webpages, links)</a:t>
            </a:r>
          </a:p>
          <a:p>
            <a:pPr lvl="1"/>
            <a:r>
              <a:rPr lang="en-US" dirty="0"/>
              <a:t>GPS Navigation</a:t>
            </a:r>
          </a:p>
          <a:p>
            <a:pPr lvl="2"/>
            <a:r>
              <a:rPr lang="en-US" dirty="0"/>
              <a:t>(Locations, roads)</a:t>
            </a:r>
          </a:p>
          <a:p>
            <a:r>
              <a:rPr lang="en-US" dirty="0"/>
              <a:t>DFS</a:t>
            </a:r>
          </a:p>
          <a:p>
            <a:pPr lvl="1"/>
            <a:r>
              <a:rPr lang="en-US" dirty="0"/>
              <a:t>Cycle Detection</a:t>
            </a:r>
          </a:p>
          <a:p>
            <a:pPr lvl="1"/>
            <a:r>
              <a:rPr lang="en-US" dirty="0"/>
              <a:t>Puzzle Solving</a:t>
            </a:r>
          </a:p>
          <a:p>
            <a:pPr lvl="2"/>
            <a:r>
              <a:rPr lang="en-US" dirty="0"/>
              <a:t>(Puzzle states, </a:t>
            </a:r>
            <a:r>
              <a:rPr lang="en-US"/>
              <a:t>Puzzle moves)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40979B-9540-47F7-891F-B77C86895712}"/>
                  </a:ext>
                </a:extLst>
              </p14:cNvPr>
              <p14:cNvContentPartPr/>
              <p14:nvPr/>
            </p14:nvContentPartPr>
            <p14:xfrm>
              <a:off x="7047000" y="1922040"/>
              <a:ext cx="4154400" cy="3134160"/>
            </p14:xfrm>
          </p:contentPart>
        </mc:Choice>
        <mc:Fallback>
          <p:pic>
            <p:nvPicPr>
              <p:cNvPr id="4" name="Ink 3">
                <a:extLst>
                  <a:ext uri="{FF2B5EF4-FFF2-40B4-BE49-F238E27FC236}">
                    <a16:creationId xmlns:a16="http://schemas.microsoft.com/office/drawing/2014/main" id="{DF40979B-9540-47F7-891F-B77C86895712}"/>
                  </a:ext>
                </a:extLst>
              </p:cNvPr>
              <p:cNvPicPr/>
              <p:nvPr/>
            </p:nvPicPr>
            <p:blipFill>
              <a:blip r:embed="rId3"/>
              <a:stretch>
                <a:fillRect/>
              </a:stretch>
            </p:blipFill>
            <p:spPr>
              <a:xfrm>
                <a:off x="7037640" y="1912680"/>
                <a:ext cx="4173120" cy="3152880"/>
              </a:xfrm>
              <a:prstGeom prst="rect">
                <a:avLst/>
              </a:prstGeom>
            </p:spPr>
          </p:pic>
        </mc:Fallback>
      </mc:AlternateContent>
    </p:spTree>
    <p:extLst>
      <p:ext uri="{BB962C8B-B14F-4D97-AF65-F5344CB8AC3E}">
        <p14:creationId xmlns:p14="http://schemas.microsoft.com/office/powerpoint/2010/main" val="10759323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To End</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p:txBody>
          <a:bodyPr>
            <a:normAutofit/>
          </a:bodyPr>
          <a:lstStyle/>
          <a:p>
            <a:r>
              <a:rPr lang="en-US" dirty="0">
                <a:highlight>
                  <a:srgbClr val="FFFF00"/>
                </a:highlight>
              </a:rPr>
              <a:t>On your paper write:</a:t>
            </a:r>
          </a:p>
          <a:p>
            <a:pPr lvl="1"/>
            <a:r>
              <a:rPr lang="en-US" dirty="0">
                <a:highlight>
                  <a:srgbClr val="FFFF00"/>
                </a:highlight>
              </a:rPr>
              <a:t>What’s the most important thing you learned today?</a:t>
            </a:r>
          </a:p>
          <a:p>
            <a:pPr lvl="1"/>
            <a:r>
              <a:rPr lang="en-US" dirty="0">
                <a:highlight>
                  <a:srgbClr val="FFFF00"/>
                </a:highlight>
              </a:rPr>
              <a:t>What do you have questions with?</a:t>
            </a:r>
          </a:p>
        </p:txBody>
      </p:sp>
    </p:spTree>
    <p:extLst>
      <p:ext uri="{BB962C8B-B14F-4D97-AF65-F5344CB8AC3E}">
        <p14:creationId xmlns:p14="http://schemas.microsoft.com/office/powerpoint/2010/main" val="247516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Adjacency Matrix</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199"/>
            <a:ext cx="4687537" cy="4347595"/>
          </a:xfrm>
        </p:spPr>
        <p:txBody>
          <a:bodyPr>
            <a:normAutofit lnSpcReduction="10000"/>
          </a:bodyPr>
          <a:lstStyle/>
          <a:p>
            <a:r>
              <a:rPr lang="en-US" dirty="0"/>
              <a:t>The graph is represented as V x V matrix.  Accessing Matrix(u, v) represent edge (u, v).</a:t>
            </a:r>
          </a:p>
          <a:p>
            <a:pPr lvl="1"/>
            <a:r>
              <a:rPr lang="en-US" dirty="0"/>
              <a:t>E.g. Vertex[V][V]</a:t>
            </a:r>
          </a:p>
          <a:p>
            <a:r>
              <a:rPr lang="en-US" dirty="0"/>
              <a:t>Pros</a:t>
            </a:r>
          </a:p>
          <a:p>
            <a:pPr lvl="1"/>
            <a:r>
              <a:rPr lang="en-US" dirty="0"/>
              <a:t>Fast look-up for vertex connection O(1).</a:t>
            </a:r>
          </a:p>
          <a:p>
            <a:pPr lvl="1"/>
            <a:r>
              <a:rPr lang="en-US" dirty="0"/>
              <a:t>Space efficient for dense graphs.</a:t>
            </a:r>
          </a:p>
          <a:p>
            <a:r>
              <a:rPr lang="en-US" dirty="0"/>
              <a:t>Cons</a:t>
            </a:r>
          </a:p>
          <a:p>
            <a:pPr lvl="1"/>
            <a:r>
              <a:rPr lang="en-US" dirty="0"/>
              <a:t>For sparse graphs, very space inefficient. O(V</a:t>
            </a:r>
            <a:r>
              <a:rPr lang="en-US" baseline="30000" dirty="0"/>
              <a:t>2</a:t>
            </a:r>
            <a:r>
              <a:rPr lang="en-US" dirty="0"/>
              <a:t>) space</a:t>
            </a:r>
          </a:p>
          <a:p>
            <a:pPr lvl="1"/>
            <a:r>
              <a:rPr lang="en-US" dirty="0"/>
              <a:t>Getting all neighbors of a Vertex is O(|V|)</a:t>
            </a:r>
          </a:p>
          <a:p>
            <a:endParaRPr lang="en-US" dirty="0"/>
          </a:p>
        </p:txBody>
      </p:sp>
      <p:grpSp>
        <p:nvGrpSpPr>
          <p:cNvPr id="4" name="Group 3">
            <a:extLst>
              <a:ext uri="{FF2B5EF4-FFF2-40B4-BE49-F238E27FC236}">
                <a16:creationId xmlns:a16="http://schemas.microsoft.com/office/drawing/2014/main" id="{6C731306-C450-44DB-AC4F-AD7D547C2F18}"/>
              </a:ext>
            </a:extLst>
          </p:cNvPr>
          <p:cNvGrpSpPr/>
          <p:nvPr/>
        </p:nvGrpSpPr>
        <p:grpSpPr>
          <a:xfrm>
            <a:off x="7402488" y="879580"/>
            <a:ext cx="3504598" cy="3245287"/>
            <a:chOff x="7696103" y="1256251"/>
            <a:chExt cx="3504598" cy="3245287"/>
          </a:xfrm>
        </p:grpSpPr>
        <p:sp>
          <p:nvSpPr>
            <p:cNvPr id="5" name="Oval 4">
              <a:extLst>
                <a:ext uri="{FF2B5EF4-FFF2-40B4-BE49-F238E27FC236}">
                  <a16:creationId xmlns:a16="http://schemas.microsoft.com/office/drawing/2014/main" id="{2A78D30B-9A4A-44F9-93B1-4F275387D03C}"/>
                </a:ext>
              </a:extLst>
            </p:cNvPr>
            <p:cNvSpPr/>
            <p:nvPr/>
          </p:nvSpPr>
          <p:spPr>
            <a:xfrm>
              <a:off x="7885652"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A59F1EBE-5183-42BE-B2CA-595B3DDF1033}"/>
                </a:ext>
              </a:extLst>
            </p:cNvPr>
            <p:cNvSpPr/>
            <p:nvPr/>
          </p:nvSpPr>
          <p:spPr>
            <a:xfrm>
              <a:off x="10487637"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6ADA1DA0-833F-42C1-A934-FE00A72CBC11}"/>
                </a:ext>
              </a:extLst>
            </p:cNvPr>
            <p:cNvSpPr/>
            <p:nvPr/>
          </p:nvSpPr>
          <p:spPr>
            <a:xfrm>
              <a:off x="7696103"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089A33F7-73BE-4ECA-820E-499AF0786D41}"/>
                </a:ext>
              </a:extLst>
            </p:cNvPr>
            <p:cNvSpPr/>
            <p:nvPr/>
          </p:nvSpPr>
          <p:spPr>
            <a:xfrm>
              <a:off x="8549081"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8B463E0B-6C85-42A2-858F-BE6C1871633C}"/>
                </a:ext>
              </a:extLst>
            </p:cNvPr>
            <p:cNvSpPr/>
            <p:nvPr/>
          </p:nvSpPr>
          <p:spPr>
            <a:xfrm>
              <a:off x="10433297"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5A89CEE9-4594-4F76-82DD-2450AAE96EB4}"/>
                </a:ext>
              </a:extLst>
            </p:cNvPr>
            <p:cNvCxnSpPr>
              <a:cxnSpLocks/>
              <a:stCxn id="5" idx="4"/>
              <a:endCxn id="8" idx="1"/>
            </p:cNvCxnSpPr>
            <p:nvPr/>
          </p:nvCxnSpPr>
          <p:spPr>
            <a:xfrm>
              <a:off x="8242184"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68DA43-2D9A-4D26-AB61-8194FFE3078E}"/>
                </a:ext>
              </a:extLst>
            </p:cNvPr>
            <p:cNvCxnSpPr>
              <a:cxnSpLocks/>
              <a:stCxn id="7" idx="7"/>
              <a:endCxn id="8" idx="3"/>
            </p:cNvCxnSpPr>
            <p:nvPr/>
          </p:nvCxnSpPr>
          <p:spPr>
            <a:xfrm flipV="1">
              <a:off x="8304741"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5B9A56-8A99-423B-8318-31016BAFC2C4}"/>
                </a:ext>
              </a:extLst>
            </p:cNvPr>
            <p:cNvCxnSpPr>
              <a:cxnSpLocks/>
              <a:stCxn id="6" idx="2"/>
              <a:endCxn id="8" idx="6"/>
            </p:cNvCxnSpPr>
            <p:nvPr/>
          </p:nvCxnSpPr>
          <p:spPr>
            <a:xfrm flipH="1">
              <a:off x="9262145"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0FA012-0D10-4CA4-B553-142A5D826034}"/>
                </a:ext>
              </a:extLst>
            </p:cNvPr>
            <p:cNvCxnSpPr>
              <a:cxnSpLocks/>
              <a:stCxn id="6" idx="0"/>
              <a:endCxn id="9" idx="4"/>
            </p:cNvCxnSpPr>
            <p:nvPr/>
          </p:nvCxnSpPr>
          <p:spPr>
            <a:xfrm flipH="1" flipV="1">
              <a:off x="10789829"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7EDB3-B12D-4092-B81E-8A44D682B0C5}"/>
                </a:ext>
              </a:extLst>
            </p:cNvPr>
            <p:cNvCxnSpPr>
              <a:cxnSpLocks/>
              <a:stCxn id="5" idx="6"/>
              <a:endCxn id="9" idx="2"/>
            </p:cNvCxnSpPr>
            <p:nvPr/>
          </p:nvCxnSpPr>
          <p:spPr>
            <a:xfrm flipV="1">
              <a:off x="8598716"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21FF36-F231-4108-8166-EDABEC6C1886}"/>
                </a:ext>
              </a:extLst>
            </p:cNvPr>
            <p:cNvCxnSpPr>
              <a:cxnSpLocks/>
              <a:stCxn id="8" idx="7"/>
              <a:endCxn id="9" idx="3"/>
            </p:cNvCxnSpPr>
            <p:nvPr/>
          </p:nvCxnSpPr>
          <p:spPr>
            <a:xfrm flipV="1">
              <a:off x="9157719"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6" name="Table 15">
            <a:extLst>
              <a:ext uri="{FF2B5EF4-FFF2-40B4-BE49-F238E27FC236}">
                <a16:creationId xmlns:a16="http://schemas.microsoft.com/office/drawing/2014/main" id="{8101EAC3-361F-4ADC-911E-67DAD64BEC46}"/>
              </a:ext>
            </a:extLst>
          </p:cNvPr>
          <p:cNvGraphicFramePr>
            <a:graphicFrameLocks noGrp="1"/>
          </p:cNvGraphicFramePr>
          <p:nvPr>
            <p:extLst>
              <p:ext uri="{D42A27DB-BD31-4B8C-83A1-F6EECF244321}">
                <p14:modId xmlns:p14="http://schemas.microsoft.com/office/powerpoint/2010/main" val="210468482"/>
              </p:ext>
            </p:extLst>
          </p:nvPr>
        </p:nvGraphicFramePr>
        <p:xfrm>
          <a:off x="8484997" y="3887937"/>
          <a:ext cx="2567772" cy="2194560"/>
        </p:xfrm>
        <a:graphic>
          <a:graphicData uri="http://schemas.openxmlformats.org/drawingml/2006/table">
            <a:tbl>
              <a:tblPr>
                <a:tableStyleId>{793D81CF-94F2-401A-BA57-92F5A7B2D0C5}</a:tableStyleId>
              </a:tblPr>
              <a:tblGrid>
                <a:gridCol w="421256">
                  <a:extLst>
                    <a:ext uri="{9D8B030D-6E8A-4147-A177-3AD203B41FA5}">
                      <a16:colId xmlns:a16="http://schemas.microsoft.com/office/drawing/2014/main" val="1723785446"/>
                    </a:ext>
                  </a:extLst>
                </a:gridCol>
                <a:gridCol w="421256">
                  <a:extLst>
                    <a:ext uri="{9D8B030D-6E8A-4147-A177-3AD203B41FA5}">
                      <a16:colId xmlns:a16="http://schemas.microsoft.com/office/drawing/2014/main" val="2985861181"/>
                    </a:ext>
                  </a:extLst>
                </a:gridCol>
                <a:gridCol w="421256">
                  <a:extLst>
                    <a:ext uri="{9D8B030D-6E8A-4147-A177-3AD203B41FA5}">
                      <a16:colId xmlns:a16="http://schemas.microsoft.com/office/drawing/2014/main" val="2337409540"/>
                    </a:ext>
                  </a:extLst>
                </a:gridCol>
                <a:gridCol w="421256">
                  <a:extLst>
                    <a:ext uri="{9D8B030D-6E8A-4147-A177-3AD203B41FA5}">
                      <a16:colId xmlns:a16="http://schemas.microsoft.com/office/drawing/2014/main" val="1745068565"/>
                    </a:ext>
                  </a:extLst>
                </a:gridCol>
                <a:gridCol w="441374">
                  <a:extLst>
                    <a:ext uri="{9D8B030D-6E8A-4147-A177-3AD203B41FA5}">
                      <a16:colId xmlns:a16="http://schemas.microsoft.com/office/drawing/2014/main" val="300247256"/>
                    </a:ext>
                  </a:extLst>
                </a:gridCol>
                <a:gridCol w="441374">
                  <a:extLst>
                    <a:ext uri="{9D8B030D-6E8A-4147-A177-3AD203B41FA5}">
                      <a16:colId xmlns:a16="http://schemas.microsoft.com/office/drawing/2014/main" val="4063139361"/>
                    </a:ext>
                  </a:extLst>
                </a:gridCol>
              </a:tblGrid>
              <a:tr h="362259">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4226475"/>
                  </a:ext>
                </a:extLst>
              </a:tr>
              <a:tr h="362259">
                <a:tc>
                  <a:txBody>
                    <a:bodyPr/>
                    <a:lstStyle/>
                    <a:p>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3952261"/>
                  </a:ext>
                </a:extLst>
              </a:tr>
              <a:tr h="362259">
                <a:tc>
                  <a:txBody>
                    <a:bodyPr/>
                    <a:lstStyle/>
                    <a:p>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703773"/>
                  </a:ext>
                </a:extLst>
              </a:tr>
              <a:tr h="362259">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619085"/>
                  </a:ext>
                </a:extLst>
              </a:tr>
              <a:tr h="362259">
                <a:tc>
                  <a:txBody>
                    <a:bodyPr/>
                    <a:lstStyle/>
                    <a:p>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8184795"/>
                  </a:ext>
                </a:extLst>
              </a:tr>
              <a:tr h="362259">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42689"/>
                  </a:ext>
                </a:extLst>
              </a:tr>
            </a:tbl>
          </a:graphicData>
        </a:graphic>
      </p:graphicFrame>
      <p:sp>
        <p:nvSpPr>
          <p:cNvPr id="17" name="TextBox 16">
            <a:extLst>
              <a:ext uri="{FF2B5EF4-FFF2-40B4-BE49-F238E27FC236}">
                <a16:creationId xmlns:a16="http://schemas.microsoft.com/office/drawing/2014/main" id="{42401401-6419-4D56-9001-9379CD579C3E}"/>
              </a:ext>
            </a:extLst>
          </p:cNvPr>
          <p:cNvSpPr txBox="1"/>
          <p:nvPr/>
        </p:nvSpPr>
        <p:spPr>
          <a:xfrm>
            <a:off x="9035265" y="1444178"/>
            <a:ext cx="196421" cy="229801"/>
          </a:xfrm>
          <a:prstGeom prst="rect">
            <a:avLst/>
          </a:prstGeom>
          <a:noFill/>
        </p:spPr>
        <p:txBody>
          <a:bodyPr wrap="square" rtlCol="0">
            <a:spAutoFit/>
          </a:bodyPr>
          <a:lstStyle/>
          <a:p>
            <a:r>
              <a:rPr lang="en-US" sz="1400" dirty="0"/>
              <a:t>3</a:t>
            </a:r>
          </a:p>
        </p:txBody>
      </p:sp>
      <p:sp>
        <p:nvSpPr>
          <p:cNvPr id="18" name="TextBox 17">
            <a:extLst>
              <a:ext uri="{FF2B5EF4-FFF2-40B4-BE49-F238E27FC236}">
                <a16:creationId xmlns:a16="http://schemas.microsoft.com/office/drawing/2014/main" id="{E80B7C52-6871-4913-9322-286256D10448}"/>
              </a:ext>
            </a:extLst>
          </p:cNvPr>
          <p:cNvSpPr txBox="1"/>
          <p:nvPr/>
        </p:nvSpPr>
        <p:spPr>
          <a:xfrm>
            <a:off x="7975336" y="2242909"/>
            <a:ext cx="196421" cy="229801"/>
          </a:xfrm>
          <a:prstGeom prst="rect">
            <a:avLst/>
          </a:prstGeom>
          <a:noFill/>
        </p:spPr>
        <p:txBody>
          <a:bodyPr wrap="square" rtlCol="0">
            <a:spAutoFit/>
          </a:bodyPr>
          <a:lstStyle/>
          <a:p>
            <a:r>
              <a:rPr lang="en-US" sz="1400" dirty="0"/>
              <a:t>6</a:t>
            </a:r>
          </a:p>
        </p:txBody>
      </p:sp>
      <p:sp>
        <p:nvSpPr>
          <p:cNvPr id="19" name="TextBox 18">
            <a:extLst>
              <a:ext uri="{FF2B5EF4-FFF2-40B4-BE49-F238E27FC236}">
                <a16:creationId xmlns:a16="http://schemas.microsoft.com/office/drawing/2014/main" id="{CADECB3C-202F-49C6-8B2E-6B43431988CE}"/>
              </a:ext>
            </a:extLst>
          </p:cNvPr>
          <p:cNvSpPr txBox="1"/>
          <p:nvPr/>
        </p:nvSpPr>
        <p:spPr>
          <a:xfrm>
            <a:off x="9234603" y="1921789"/>
            <a:ext cx="158609" cy="229801"/>
          </a:xfrm>
          <a:prstGeom prst="rect">
            <a:avLst/>
          </a:prstGeom>
          <a:noFill/>
        </p:spPr>
        <p:txBody>
          <a:bodyPr wrap="square" rtlCol="0">
            <a:spAutoFit/>
          </a:bodyPr>
          <a:lstStyle/>
          <a:p>
            <a:r>
              <a:rPr lang="en-US" sz="1400" dirty="0"/>
              <a:t>5</a:t>
            </a:r>
          </a:p>
        </p:txBody>
      </p:sp>
      <p:sp>
        <p:nvSpPr>
          <p:cNvPr id="20" name="TextBox 19">
            <a:extLst>
              <a:ext uri="{FF2B5EF4-FFF2-40B4-BE49-F238E27FC236}">
                <a16:creationId xmlns:a16="http://schemas.microsoft.com/office/drawing/2014/main" id="{BF2E4109-A18D-48D4-9D31-439AC617AD40}"/>
              </a:ext>
            </a:extLst>
          </p:cNvPr>
          <p:cNvSpPr txBox="1"/>
          <p:nvPr/>
        </p:nvSpPr>
        <p:spPr>
          <a:xfrm>
            <a:off x="9580679" y="2497929"/>
            <a:ext cx="196421" cy="229801"/>
          </a:xfrm>
          <a:prstGeom prst="rect">
            <a:avLst/>
          </a:prstGeom>
          <a:noFill/>
        </p:spPr>
        <p:txBody>
          <a:bodyPr wrap="square" rtlCol="0">
            <a:spAutoFit/>
          </a:bodyPr>
          <a:lstStyle/>
          <a:p>
            <a:r>
              <a:rPr lang="en-US" sz="1400" dirty="0"/>
              <a:t>7</a:t>
            </a:r>
          </a:p>
        </p:txBody>
      </p:sp>
      <p:sp>
        <p:nvSpPr>
          <p:cNvPr id="21" name="TextBox 20">
            <a:extLst>
              <a:ext uri="{FF2B5EF4-FFF2-40B4-BE49-F238E27FC236}">
                <a16:creationId xmlns:a16="http://schemas.microsoft.com/office/drawing/2014/main" id="{AF431CD4-8C3C-40C5-818C-9681EE4EAB0E}"/>
              </a:ext>
            </a:extLst>
          </p:cNvPr>
          <p:cNvSpPr txBox="1"/>
          <p:nvPr/>
        </p:nvSpPr>
        <p:spPr>
          <a:xfrm>
            <a:off x="7904042" y="3052231"/>
            <a:ext cx="373408" cy="229801"/>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658BD3C6-90FE-4DF8-9E20-CB97F51C2570}"/>
              </a:ext>
            </a:extLst>
          </p:cNvPr>
          <p:cNvSpPr txBox="1"/>
          <p:nvPr/>
        </p:nvSpPr>
        <p:spPr>
          <a:xfrm>
            <a:off x="10250227" y="1890857"/>
            <a:ext cx="140610" cy="307777"/>
          </a:xfrm>
          <a:prstGeom prst="rect">
            <a:avLst/>
          </a:prstGeom>
          <a:noFill/>
        </p:spPr>
        <p:txBody>
          <a:bodyPr wrap="square" rtlCol="0">
            <a:spAutoFit/>
          </a:bodyPr>
          <a:lstStyle/>
          <a:p>
            <a:r>
              <a:rPr lang="en-US" sz="1400" dirty="0"/>
              <a:t>2</a:t>
            </a:r>
          </a:p>
        </p:txBody>
      </p:sp>
      <p:sp>
        <p:nvSpPr>
          <p:cNvPr id="23" name="TextBox 22">
            <a:extLst>
              <a:ext uri="{FF2B5EF4-FFF2-40B4-BE49-F238E27FC236}">
                <a16:creationId xmlns:a16="http://schemas.microsoft.com/office/drawing/2014/main" id="{BEB0A075-C796-4175-8020-5098F68B0B2F}"/>
              </a:ext>
            </a:extLst>
          </p:cNvPr>
          <p:cNvSpPr txBox="1"/>
          <p:nvPr/>
        </p:nvSpPr>
        <p:spPr>
          <a:xfrm>
            <a:off x="7785729" y="4821567"/>
            <a:ext cx="712183" cy="369332"/>
          </a:xfrm>
          <a:prstGeom prst="rect">
            <a:avLst/>
          </a:prstGeom>
          <a:noFill/>
        </p:spPr>
        <p:txBody>
          <a:bodyPr wrap="none" rtlCol="0">
            <a:spAutoFit/>
          </a:bodyPr>
          <a:lstStyle/>
          <a:p>
            <a:r>
              <a:rPr lang="en-US" dirty="0"/>
              <a:t>From</a:t>
            </a:r>
          </a:p>
        </p:txBody>
      </p:sp>
      <p:sp>
        <p:nvSpPr>
          <p:cNvPr id="24" name="TextBox 23">
            <a:extLst>
              <a:ext uri="{FF2B5EF4-FFF2-40B4-BE49-F238E27FC236}">
                <a16:creationId xmlns:a16="http://schemas.microsoft.com/office/drawing/2014/main" id="{D32DBC23-FF9B-411D-A404-355B696F21EF}"/>
              </a:ext>
            </a:extLst>
          </p:cNvPr>
          <p:cNvSpPr txBox="1"/>
          <p:nvPr/>
        </p:nvSpPr>
        <p:spPr>
          <a:xfrm>
            <a:off x="9702831" y="3450366"/>
            <a:ext cx="436851" cy="369332"/>
          </a:xfrm>
          <a:prstGeom prst="rect">
            <a:avLst/>
          </a:prstGeom>
          <a:noFill/>
        </p:spPr>
        <p:txBody>
          <a:bodyPr wrap="none" rtlCol="0">
            <a:spAutoFit/>
          </a:bodyPr>
          <a:lstStyle/>
          <a:p>
            <a:r>
              <a:rPr lang="en-US" dirty="0"/>
              <a:t>To</a:t>
            </a:r>
          </a:p>
        </p:txBody>
      </p:sp>
    </p:spTree>
    <p:extLst>
      <p:ext uri="{BB962C8B-B14F-4D97-AF65-F5344CB8AC3E}">
        <p14:creationId xmlns:p14="http://schemas.microsoft.com/office/powerpoint/2010/main" val="290735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Which to Choose</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p:txBody>
          <a:bodyPr>
            <a:normAutofit fontScale="92500" lnSpcReduction="10000"/>
          </a:bodyPr>
          <a:lstStyle/>
          <a:p>
            <a:r>
              <a:rPr lang="en-US" dirty="0"/>
              <a:t>Choosing between Adjacency Lists and Matrices depends on what operations you want to do.</a:t>
            </a:r>
          </a:p>
          <a:p>
            <a:pPr lvl="1"/>
            <a:r>
              <a:rPr lang="en-US" dirty="0"/>
              <a:t>How many vertices and edges does your graph have? Dense vs sparse</a:t>
            </a:r>
          </a:p>
          <a:p>
            <a:pPr lvl="1"/>
            <a:r>
              <a:rPr lang="en-US" dirty="0"/>
              <a:t>Do you care about maintaining connections? Adjacency Matrix</a:t>
            </a:r>
          </a:p>
          <a:p>
            <a:pPr lvl="1"/>
            <a:r>
              <a:rPr lang="en-US" dirty="0"/>
              <a:t>Do you care about getting all neighbors of a vertex quickly? Adjacency List</a:t>
            </a:r>
          </a:p>
          <a:p>
            <a:pPr lvl="1"/>
            <a:r>
              <a:rPr lang="en-US" dirty="0"/>
              <a:t>Do you want a bad homework grade?  Edge List</a:t>
            </a:r>
          </a:p>
          <a:p>
            <a:pPr lvl="2"/>
            <a:r>
              <a:rPr lang="en-US" dirty="0"/>
              <a:t>Vertex-Edge List</a:t>
            </a:r>
          </a:p>
          <a:p>
            <a:pPr lvl="3"/>
            <a:r>
              <a:rPr lang="en-US" dirty="0"/>
              <a:t>3</a:t>
            </a:r>
          </a:p>
          <a:p>
            <a:pPr lvl="4"/>
            <a:r>
              <a:rPr lang="en-US" dirty="0"/>
              <a:t>(0,0)</a:t>
            </a:r>
          </a:p>
          <a:p>
            <a:pPr lvl="4"/>
            <a:r>
              <a:rPr lang="en-US" dirty="0"/>
              <a:t>(0, 1)</a:t>
            </a:r>
          </a:p>
          <a:p>
            <a:pPr lvl="4"/>
            <a:r>
              <a:rPr lang="en-US" dirty="0"/>
              <a:t>(1, 0)</a:t>
            </a:r>
          </a:p>
          <a:p>
            <a:pPr lvl="3"/>
            <a:r>
              <a:rPr lang="en-US" dirty="0"/>
              <a:t>2</a:t>
            </a:r>
          </a:p>
          <a:p>
            <a:pPr lvl="4"/>
            <a:r>
              <a:rPr lang="en-US" dirty="0"/>
              <a:t>(0, 1)</a:t>
            </a:r>
          </a:p>
          <a:p>
            <a:pPr lvl="4"/>
            <a:r>
              <a:rPr lang="en-US" dirty="0"/>
              <a:t>(1, 2)</a:t>
            </a:r>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68B658F-395C-429E-8348-E753990997BA}"/>
                  </a:ext>
                </a:extLst>
              </p14:cNvPr>
              <p14:cNvContentPartPr/>
              <p14:nvPr/>
            </p14:nvContentPartPr>
            <p14:xfrm>
              <a:off x="2852640" y="3884400"/>
              <a:ext cx="7888320" cy="2443320"/>
            </p14:xfrm>
          </p:contentPart>
        </mc:Choice>
        <mc:Fallback>
          <p:pic>
            <p:nvPicPr>
              <p:cNvPr id="4" name="Ink 3">
                <a:extLst>
                  <a:ext uri="{FF2B5EF4-FFF2-40B4-BE49-F238E27FC236}">
                    <a16:creationId xmlns:a16="http://schemas.microsoft.com/office/drawing/2014/main" id="{268B658F-395C-429E-8348-E753990997BA}"/>
                  </a:ext>
                </a:extLst>
              </p:cNvPr>
              <p:cNvPicPr/>
              <p:nvPr/>
            </p:nvPicPr>
            <p:blipFill>
              <a:blip r:embed="rId3"/>
              <a:stretch>
                <a:fillRect/>
              </a:stretch>
            </p:blipFill>
            <p:spPr>
              <a:xfrm>
                <a:off x="2843280" y="3875040"/>
                <a:ext cx="7907040" cy="2462040"/>
              </a:xfrm>
              <a:prstGeom prst="rect">
                <a:avLst/>
              </a:prstGeom>
            </p:spPr>
          </p:pic>
        </mc:Fallback>
      </mc:AlternateContent>
    </p:spTree>
    <p:extLst>
      <p:ext uri="{BB962C8B-B14F-4D97-AF65-F5344CB8AC3E}">
        <p14:creationId xmlns:p14="http://schemas.microsoft.com/office/powerpoint/2010/main" val="279837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200"/>
            <a:ext cx="4670759" cy="4114800"/>
          </a:xfrm>
        </p:spPr>
        <p:txBody>
          <a:bodyPr/>
          <a:lstStyle/>
          <a:p>
            <a:pPr lvl="1"/>
            <a:r>
              <a:rPr lang="en-US" dirty="0">
                <a:highlight>
                  <a:srgbClr val="FFFF00"/>
                </a:highlight>
              </a:rPr>
              <a:t>Write the Edge List, Adjacency List, and Adjacency Matrix representation of the graph.</a:t>
            </a:r>
          </a:p>
          <a:p>
            <a:pPr lvl="1"/>
            <a:r>
              <a:rPr lang="en-US" dirty="0"/>
              <a:t>Edge List</a:t>
            </a:r>
          </a:p>
          <a:p>
            <a:pPr lvl="1"/>
            <a:r>
              <a:rPr lang="en-US" dirty="0"/>
              <a:t>Adjacency List</a:t>
            </a:r>
          </a:p>
          <a:p>
            <a:pPr lvl="1"/>
            <a:r>
              <a:rPr lang="en-US" dirty="0"/>
              <a:t>Adjacency Matrix</a:t>
            </a:r>
          </a:p>
          <a:p>
            <a:pPr marL="365760" lvl="1" indent="0">
              <a:buNone/>
            </a:pPr>
            <a:endParaRPr lang="en-US" dirty="0">
              <a:highlight>
                <a:srgbClr val="FFFF00"/>
              </a:highlight>
            </a:endParaRPr>
          </a:p>
          <a:p>
            <a:pPr marL="365760" lvl="1" indent="0">
              <a:buNone/>
            </a:pPr>
            <a:endParaRPr lang="en-US" dirty="0">
              <a:highlight>
                <a:srgbClr val="FFFF00"/>
              </a:highlight>
            </a:endParaRPr>
          </a:p>
        </p:txBody>
      </p:sp>
      <p:grpSp>
        <p:nvGrpSpPr>
          <p:cNvPr id="4" name="Group 3">
            <a:extLst>
              <a:ext uri="{FF2B5EF4-FFF2-40B4-BE49-F238E27FC236}">
                <a16:creationId xmlns:a16="http://schemas.microsoft.com/office/drawing/2014/main" id="{45558231-7CAE-4B4F-BF70-42195F019BDF}"/>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E3C3BE86-B992-45C0-863F-2FECEE0F7780}"/>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23CB6ACA-C424-4157-BE01-9566C4C763BB}"/>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D5B64412-0851-4F1F-8728-E7A7E0B6BA92}"/>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D7358F38-831C-4C28-BDFF-4FAC535A1842}"/>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6497F754-44C7-422F-9E58-9C9B633D6FB9}"/>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FEF55A9-FF7B-4F36-AD29-3A6239C1E0BF}"/>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95D694-5B8B-4144-B7D0-A1CDD2683F74}"/>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C7B665-F62D-40BE-8162-5055C29BEC92}"/>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7853DE-E0BD-4316-88B7-EEBE3CED0627}"/>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5CFCBCC-DEE2-4351-AED3-1CF155784A4B}"/>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7A4D9914-9E39-418A-AAF9-25D1CC6D2149}"/>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062EA437-6044-4A62-B57E-11A901C903BE}"/>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9477D3-919B-426E-8AE3-75EA2F8CB86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0148DC-3D3B-4A14-B18B-7ABF9BAB2C4E}"/>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66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FD5-96D9-4AF7-BAFD-123A2877A489}"/>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94CF1B3D-793C-44FC-8354-0627009402E3}"/>
              </a:ext>
            </a:extLst>
          </p:cNvPr>
          <p:cNvSpPr>
            <a:spLocks noGrp="1"/>
          </p:cNvSpPr>
          <p:nvPr>
            <p:ph idx="1"/>
          </p:nvPr>
        </p:nvSpPr>
        <p:spPr>
          <a:xfrm>
            <a:off x="2208213" y="1600200"/>
            <a:ext cx="4670759" cy="4114800"/>
          </a:xfrm>
        </p:spPr>
        <p:txBody>
          <a:bodyPr>
            <a:normAutofit/>
          </a:bodyPr>
          <a:lstStyle/>
          <a:p>
            <a:pPr lvl="1"/>
            <a:r>
              <a:rPr lang="en-US" dirty="0">
                <a:highlight>
                  <a:srgbClr val="FFFF00"/>
                </a:highlight>
              </a:rPr>
              <a:t>Write the Edge List, Adjacency List, and Adjacency Matrix representation of the graph.</a:t>
            </a:r>
          </a:p>
          <a:p>
            <a:pPr lvl="1"/>
            <a:r>
              <a:rPr lang="en-US" dirty="0"/>
              <a:t>Edge List</a:t>
            </a:r>
          </a:p>
          <a:p>
            <a:pPr lvl="2"/>
            <a:r>
              <a:rPr lang="en-US" dirty="0"/>
              <a:t>[(A, E), (B, D), (C, F), (D, A), (D, B), (D, C), (E, C), (F, A)]</a:t>
            </a:r>
          </a:p>
          <a:p>
            <a:pPr lvl="1"/>
            <a:r>
              <a:rPr lang="en-US" dirty="0"/>
              <a:t>Adjacency List</a:t>
            </a:r>
          </a:p>
          <a:p>
            <a:pPr marL="685800" lvl="2" indent="0">
              <a:buNone/>
            </a:pPr>
            <a:r>
              <a:rPr lang="en-US" dirty="0"/>
              <a:t>A: [E]</a:t>
            </a:r>
            <a:br>
              <a:rPr lang="en-US" dirty="0"/>
            </a:br>
            <a:r>
              <a:rPr lang="en-US" dirty="0"/>
              <a:t>B: [D]</a:t>
            </a:r>
            <a:br>
              <a:rPr lang="en-US" dirty="0"/>
            </a:br>
            <a:r>
              <a:rPr lang="en-US" dirty="0"/>
              <a:t>C: [F]</a:t>
            </a:r>
            <a:br>
              <a:rPr lang="en-US" dirty="0"/>
            </a:br>
            <a:r>
              <a:rPr lang="en-US" dirty="0"/>
              <a:t>D: [A, B, C]</a:t>
            </a:r>
            <a:br>
              <a:rPr lang="en-US" dirty="0"/>
            </a:br>
            <a:r>
              <a:rPr lang="en-US" dirty="0"/>
              <a:t>E: [C]</a:t>
            </a:r>
            <a:br>
              <a:rPr lang="en-US" dirty="0"/>
            </a:br>
            <a:r>
              <a:rPr lang="en-US" dirty="0"/>
              <a:t>F: [A]</a:t>
            </a:r>
          </a:p>
          <a:p>
            <a:pPr lvl="1"/>
            <a:r>
              <a:rPr lang="en-US" dirty="0"/>
              <a:t>Adjacency Matrix</a:t>
            </a:r>
          </a:p>
          <a:p>
            <a:pPr marL="365760" lvl="1" indent="0">
              <a:buNone/>
            </a:pPr>
            <a:endParaRPr lang="en-US" dirty="0">
              <a:highlight>
                <a:srgbClr val="FFFF00"/>
              </a:highlight>
            </a:endParaRPr>
          </a:p>
          <a:p>
            <a:pPr marL="365760" lvl="1" indent="0">
              <a:buNone/>
            </a:pPr>
            <a:endParaRPr lang="en-US" dirty="0">
              <a:highlight>
                <a:srgbClr val="FFFF00"/>
              </a:highlight>
            </a:endParaRPr>
          </a:p>
        </p:txBody>
      </p:sp>
      <p:grpSp>
        <p:nvGrpSpPr>
          <p:cNvPr id="4" name="Group 3">
            <a:extLst>
              <a:ext uri="{FF2B5EF4-FFF2-40B4-BE49-F238E27FC236}">
                <a16:creationId xmlns:a16="http://schemas.microsoft.com/office/drawing/2014/main" id="{45558231-7CAE-4B4F-BF70-42195F019BDF}"/>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E3C3BE86-B992-45C0-863F-2FECEE0F7780}"/>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23CB6ACA-C424-4157-BE01-9566C4C763BB}"/>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D5B64412-0851-4F1F-8728-E7A7E0B6BA92}"/>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D7358F38-831C-4C28-BDFF-4FAC535A1842}"/>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6497F754-44C7-422F-9E58-9C9B633D6FB9}"/>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FEF55A9-FF7B-4F36-AD29-3A6239C1E0BF}"/>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95D694-5B8B-4144-B7D0-A1CDD2683F74}"/>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AC7B665-F62D-40BE-8162-5055C29BEC92}"/>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7853DE-E0BD-4316-88B7-EEBE3CED0627}"/>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5CFCBCC-DEE2-4351-AED3-1CF155784A4B}"/>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7A4D9914-9E39-418A-AAF9-25D1CC6D2149}"/>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062EA437-6044-4A62-B57E-11A901C903BE}"/>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9477D3-919B-426E-8AE3-75EA2F8CB86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0148DC-3D3B-4A14-B18B-7ABF9BAB2C4E}"/>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18">
            <a:extLst>
              <a:ext uri="{FF2B5EF4-FFF2-40B4-BE49-F238E27FC236}">
                <a16:creationId xmlns:a16="http://schemas.microsoft.com/office/drawing/2014/main" id="{92BE197C-75D9-4094-A153-6365E60205D8}"/>
              </a:ext>
            </a:extLst>
          </p:cNvPr>
          <p:cNvGraphicFramePr>
            <a:graphicFrameLocks noGrp="1"/>
          </p:cNvGraphicFramePr>
          <p:nvPr>
            <p:extLst>
              <p:ext uri="{D42A27DB-BD31-4B8C-83A1-F6EECF244321}">
                <p14:modId xmlns:p14="http://schemas.microsoft.com/office/powerpoint/2010/main" val="1141490611"/>
              </p:ext>
            </p:extLst>
          </p:nvPr>
        </p:nvGraphicFramePr>
        <p:xfrm>
          <a:off x="5646520" y="3999824"/>
          <a:ext cx="2699312" cy="2560320"/>
        </p:xfrm>
        <a:graphic>
          <a:graphicData uri="http://schemas.openxmlformats.org/drawingml/2006/table">
            <a:tbl>
              <a:tblPr>
                <a:tableStyleId>{793D81CF-94F2-401A-BA57-92F5A7B2D0C5}</a:tableStyleId>
              </a:tblPr>
              <a:tblGrid>
                <a:gridCol w="377882">
                  <a:extLst>
                    <a:ext uri="{9D8B030D-6E8A-4147-A177-3AD203B41FA5}">
                      <a16:colId xmlns:a16="http://schemas.microsoft.com/office/drawing/2014/main" val="1723785446"/>
                    </a:ext>
                  </a:extLst>
                </a:gridCol>
                <a:gridCol w="377882">
                  <a:extLst>
                    <a:ext uri="{9D8B030D-6E8A-4147-A177-3AD203B41FA5}">
                      <a16:colId xmlns:a16="http://schemas.microsoft.com/office/drawing/2014/main" val="2985861181"/>
                    </a:ext>
                  </a:extLst>
                </a:gridCol>
                <a:gridCol w="377882">
                  <a:extLst>
                    <a:ext uri="{9D8B030D-6E8A-4147-A177-3AD203B41FA5}">
                      <a16:colId xmlns:a16="http://schemas.microsoft.com/office/drawing/2014/main" val="2337409540"/>
                    </a:ext>
                  </a:extLst>
                </a:gridCol>
                <a:gridCol w="377882">
                  <a:extLst>
                    <a:ext uri="{9D8B030D-6E8A-4147-A177-3AD203B41FA5}">
                      <a16:colId xmlns:a16="http://schemas.microsoft.com/office/drawing/2014/main" val="1745068565"/>
                    </a:ext>
                  </a:extLst>
                </a:gridCol>
                <a:gridCol w="395928">
                  <a:extLst>
                    <a:ext uri="{9D8B030D-6E8A-4147-A177-3AD203B41FA5}">
                      <a16:colId xmlns:a16="http://schemas.microsoft.com/office/drawing/2014/main" val="300247256"/>
                    </a:ext>
                  </a:extLst>
                </a:gridCol>
                <a:gridCol w="395928">
                  <a:extLst>
                    <a:ext uri="{9D8B030D-6E8A-4147-A177-3AD203B41FA5}">
                      <a16:colId xmlns:a16="http://schemas.microsoft.com/office/drawing/2014/main" val="4063139361"/>
                    </a:ext>
                  </a:extLst>
                </a:gridCol>
                <a:gridCol w="395928">
                  <a:extLst>
                    <a:ext uri="{9D8B030D-6E8A-4147-A177-3AD203B41FA5}">
                      <a16:colId xmlns:a16="http://schemas.microsoft.com/office/drawing/2014/main" val="2120184113"/>
                    </a:ext>
                  </a:extLst>
                </a:gridCol>
              </a:tblGrid>
              <a:tr h="351339">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94226475"/>
                  </a:ext>
                </a:extLst>
              </a:tr>
              <a:tr h="351339">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3952261"/>
                  </a:ext>
                </a:extLst>
              </a:tr>
              <a:tr h="351339">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703773"/>
                  </a:ext>
                </a:extLst>
              </a:tr>
              <a:tr h="351339">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619085"/>
                  </a:ext>
                </a:extLst>
              </a:tr>
              <a:tr h="351339">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8184795"/>
                  </a:ext>
                </a:extLst>
              </a:tr>
              <a:tr h="351339">
                <a:tc>
                  <a:txBody>
                    <a:bodyPr/>
                    <a:lstStyle/>
                    <a:p>
                      <a:pPr algn="ctr"/>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42689"/>
                  </a:ext>
                </a:extLst>
              </a:tr>
              <a:tr h="351339">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412323"/>
                  </a:ext>
                </a:extLst>
              </a:tr>
            </a:tbl>
          </a:graphicData>
        </a:graphic>
      </p:graphicFrame>
      <p:sp>
        <p:nvSpPr>
          <p:cNvPr id="20" name="TextBox 19">
            <a:extLst>
              <a:ext uri="{FF2B5EF4-FFF2-40B4-BE49-F238E27FC236}">
                <a16:creationId xmlns:a16="http://schemas.microsoft.com/office/drawing/2014/main" id="{329DD49C-9272-4B28-89B7-CC68605B5532}"/>
              </a:ext>
            </a:extLst>
          </p:cNvPr>
          <p:cNvSpPr txBox="1"/>
          <p:nvPr/>
        </p:nvSpPr>
        <p:spPr>
          <a:xfrm>
            <a:off x="4947251" y="5129616"/>
            <a:ext cx="712183" cy="369332"/>
          </a:xfrm>
          <a:prstGeom prst="rect">
            <a:avLst/>
          </a:prstGeom>
          <a:noFill/>
        </p:spPr>
        <p:txBody>
          <a:bodyPr wrap="none" rtlCol="0">
            <a:spAutoFit/>
          </a:bodyPr>
          <a:lstStyle/>
          <a:p>
            <a:r>
              <a:rPr lang="en-US" dirty="0"/>
              <a:t>From</a:t>
            </a:r>
          </a:p>
        </p:txBody>
      </p:sp>
      <p:sp>
        <p:nvSpPr>
          <p:cNvPr id="21" name="TextBox 20">
            <a:extLst>
              <a:ext uri="{FF2B5EF4-FFF2-40B4-BE49-F238E27FC236}">
                <a16:creationId xmlns:a16="http://schemas.microsoft.com/office/drawing/2014/main" id="{340BFFEF-40E5-4A4D-811B-DEED1310DB53}"/>
              </a:ext>
            </a:extLst>
          </p:cNvPr>
          <p:cNvSpPr txBox="1"/>
          <p:nvPr/>
        </p:nvSpPr>
        <p:spPr>
          <a:xfrm>
            <a:off x="6995335" y="3630492"/>
            <a:ext cx="436851" cy="369332"/>
          </a:xfrm>
          <a:prstGeom prst="rect">
            <a:avLst/>
          </a:prstGeom>
          <a:noFill/>
        </p:spPr>
        <p:txBody>
          <a:bodyPr wrap="none" rtlCol="0">
            <a:spAutoFit/>
          </a:bodyPr>
          <a:lstStyle/>
          <a:p>
            <a:r>
              <a:rPr lang="en-US" dirty="0"/>
              <a:t>To</a:t>
            </a:r>
          </a:p>
        </p:txBody>
      </p:sp>
    </p:spTree>
    <p:extLst>
      <p:ext uri="{BB962C8B-B14F-4D97-AF65-F5344CB8AC3E}">
        <p14:creationId xmlns:p14="http://schemas.microsoft.com/office/powerpoint/2010/main" val="48409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 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227029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Graph Traversals</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a:xfrm>
            <a:off x="2208213" y="1600200"/>
            <a:ext cx="4704315" cy="4114800"/>
          </a:xfrm>
        </p:spPr>
        <p:txBody>
          <a:bodyPr/>
          <a:lstStyle/>
          <a:p>
            <a:r>
              <a:rPr lang="en-US" dirty="0"/>
              <a:t>Graph traversals are methods of traversing through a graph in a systematic way.</a:t>
            </a:r>
          </a:p>
          <a:p>
            <a:r>
              <a:rPr lang="en-US" dirty="0"/>
              <a:t>Similar to pre/post/level order traversals for trees.</a:t>
            </a:r>
          </a:p>
          <a:p>
            <a:pPr lvl="1"/>
            <a:r>
              <a:rPr lang="en-US" dirty="0"/>
              <a:t>Difference is that trees are acyclic, so our tree traversals did not visit a vertex more than once.</a:t>
            </a:r>
          </a:p>
          <a:p>
            <a:pPr lvl="1"/>
            <a:r>
              <a:rPr lang="en-US" dirty="0"/>
              <a:t>Our traversal algorithm must handle this.</a:t>
            </a:r>
          </a:p>
          <a:p>
            <a:endParaRPr lang="en-US" dirty="0"/>
          </a:p>
        </p:txBody>
      </p:sp>
      <p:grpSp>
        <p:nvGrpSpPr>
          <p:cNvPr id="4" name="Group 3">
            <a:extLst>
              <a:ext uri="{FF2B5EF4-FFF2-40B4-BE49-F238E27FC236}">
                <a16:creationId xmlns:a16="http://schemas.microsoft.com/office/drawing/2014/main" id="{A8C4EF34-4E37-4E12-847E-8D627CBB68C6}"/>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69A1DC48-03D4-4373-A8E5-E5A960162E71}"/>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2A284922-0700-48F6-B1F2-72AD20FAA079}"/>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7161D290-A565-44D9-9696-D019583FDCE5}"/>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AF30E2DD-860E-454A-A164-C49BFB3EDCB9}"/>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7959AB1A-EA59-4BE3-8CBC-EA0255C6846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C1DEF7-E4A4-4937-AC33-6236A0CF39AC}"/>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61B64F-9C13-45F1-B33B-ED01C5BAD850}"/>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85D216-CF31-4851-9B3C-0329792537C1}"/>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0B19C2-F667-471B-A83D-F75CC558CC51}"/>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24E8D10-8E1A-4387-970B-54706563CAFC}"/>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55C5CD74-611B-43DC-8159-A55E2F79F115}"/>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5EF9E92A-522A-417B-9546-5C6607EA4EC4}"/>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DA5D33-B0D0-4498-A451-68BD98903F07}"/>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38D533-9D35-4FE8-8C2D-42E8CB6202E2}"/>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08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401E-CEB6-4332-B88B-5202320B00B2}"/>
              </a:ext>
            </a:extLst>
          </p:cNvPr>
          <p:cNvSpPr>
            <a:spLocks noGrp="1"/>
          </p:cNvSpPr>
          <p:nvPr>
            <p:ph type="title"/>
          </p:nvPr>
        </p:nvSpPr>
        <p:spPr/>
        <p:txBody>
          <a:bodyPr/>
          <a:lstStyle/>
          <a:p>
            <a:r>
              <a:rPr lang="en-US" dirty="0"/>
              <a:t>Graph Traversal Example</a:t>
            </a:r>
          </a:p>
        </p:txBody>
      </p:sp>
      <p:sp>
        <p:nvSpPr>
          <p:cNvPr id="3" name="Content Placeholder 2">
            <a:extLst>
              <a:ext uri="{FF2B5EF4-FFF2-40B4-BE49-F238E27FC236}">
                <a16:creationId xmlns:a16="http://schemas.microsoft.com/office/drawing/2014/main" id="{092A417B-2D62-440E-9865-97F3C001DABE}"/>
              </a:ext>
            </a:extLst>
          </p:cNvPr>
          <p:cNvSpPr>
            <a:spLocks noGrp="1"/>
          </p:cNvSpPr>
          <p:nvPr>
            <p:ph idx="1"/>
          </p:nvPr>
        </p:nvSpPr>
        <p:spPr>
          <a:xfrm>
            <a:off x="2208213" y="1600200"/>
            <a:ext cx="4704315" cy="4114800"/>
          </a:xfrm>
        </p:spPr>
        <p:txBody>
          <a:bodyPr/>
          <a:lstStyle/>
          <a:p>
            <a:r>
              <a:rPr lang="en-US" dirty="0"/>
              <a:t>Lets say we start at D.</a:t>
            </a:r>
          </a:p>
          <a:p>
            <a:r>
              <a:rPr lang="en-US" dirty="0"/>
              <a:t>If I want to traverse the graph, I need to traverse from D to one of D’s neighbors.  (Let’s say C).</a:t>
            </a:r>
          </a:p>
          <a:p>
            <a:r>
              <a:rPr lang="en-US" dirty="0"/>
              <a:t>From C, I need to visit another neighbor.  (Vertex F)</a:t>
            </a:r>
          </a:p>
          <a:p>
            <a:r>
              <a:rPr lang="en-US" dirty="0"/>
              <a:t>But I can also visit another one of D’s neighbors (A or B).</a:t>
            </a:r>
          </a:p>
          <a:p>
            <a:r>
              <a:rPr lang="en-US" dirty="0"/>
              <a:t>What to do…</a:t>
            </a:r>
          </a:p>
        </p:txBody>
      </p:sp>
      <p:grpSp>
        <p:nvGrpSpPr>
          <p:cNvPr id="4" name="Group 3">
            <a:extLst>
              <a:ext uri="{FF2B5EF4-FFF2-40B4-BE49-F238E27FC236}">
                <a16:creationId xmlns:a16="http://schemas.microsoft.com/office/drawing/2014/main" id="{A8C4EF34-4E37-4E12-847E-8D627CBB68C6}"/>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69A1DC48-03D4-4373-A8E5-E5A960162E71}"/>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2A284922-0700-48F6-B1F2-72AD20FAA079}"/>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7161D290-A565-44D9-9696-D019583FDCE5}"/>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AF30E2DD-860E-454A-A164-C49BFB3EDCB9}"/>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7959AB1A-EA59-4BE3-8CBC-EA0255C6846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C1DEF7-E4A4-4937-AC33-6236A0CF39AC}"/>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61B64F-9C13-45F1-B33B-ED01C5BAD850}"/>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85D216-CF31-4851-9B3C-0329792537C1}"/>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0B19C2-F667-471B-A83D-F75CC558CC51}"/>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24E8D10-8E1A-4387-970B-54706563CAFC}"/>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55C5CD74-611B-43DC-8159-A55E2F79F115}"/>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5EF9E92A-522A-417B-9546-5C6607EA4EC4}"/>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DA5D33-B0D0-4498-A451-68BD98903F07}"/>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38D533-9D35-4FE8-8C2D-42E8CB6202E2}"/>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001772FE-B0C1-4CDB-9CB6-759F814A3ED2}"/>
              </a:ext>
            </a:extLst>
          </p:cNvPr>
          <p:cNvSpPr txBox="1"/>
          <p:nvPr/>
        </p:nvSpPr>
        <p:spPr>
          <a:xfrm>
            <a:off x="9001624" y="3399197"/>
            <a:ext cx="694421" cy="369332"/>
          </a:xfrm>
          <a:prstGeom prst="rect">
            <a:avLst/>
          </a:prstGeom>
          <a:noFill/>
        </p:spPr>
        <p:txBody>
          <a:bodyPr wrap="none" rtlCol="0">
            <a:spAutoFit/>
          </a:bodyPr>
          <a:lstStyle/>
          <a:p>
            <a:r>
              <a:rPr lang="en-US" dirty="0"/>
              <a:t>Start</a:t>
            </a:r>
          </a:p>
        </p:txBody>
      </p:sp>
    </p:spTree>
    <p:extLst>
      <p:ext uri="{BB962C8B-B14F-4D97-AF65-F5344CB8AC3E}">
        <p14:creationId xmlns:p14="http://schemas.microsoft.com/office/powerpoint/2010/main" val="127643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4B31-415E-4B90-B619-0AA06F1C5D4C}"/>
              </a:ext>
            </a:extLst>
          </p:cNvPr>
          <p:cNvSpPr>
            <a:spLocks noGrp="1"/>
          </p:cNvSpPr>
          <p:nvPr>
            <p:ph type="title"/>
          </p:nvPr>
        </p:nvSpPr>
        <p:spPr/>
        <p:txBody>
          <a:bodyPr/>
          <a:lstStyle/>
          <a:p>
            <a:r>
              <a:rPr lang="en-US" dirty="0"/>
              <a:t>General Graph Search Algorithm</a:t>
            </a:r>
          </a:p>
        </p:txBody>
      </p:sp>
      <p:sp>
        <p:nvSpPr>
          <p:cNvPr id="3" name="Content Placeholder 2">
            <a:extLst>
              <a:ext uri="{FF2B5EF4-FFF2-40B4-BE49-F238E27FC236}">
                <a16:creationId xmlns:a16="http://schemas.microsoft.com/office/drawing/2014/main" id="{B38AC655-2810-4C9A-A3CC-69D016447BF1}"/>
              </a:ext>
            </a:extLst>
          </p:cNvPr>
          <p:cNvSpPr>
            <a:spLocks noGrp="1"/>
          </p:cNvSpPr>
          <p:nvPr>
            <p:ph idx="1"/>
          </p:nvPr>
        </p:nvSpPr>
        <p:spPr/>
        <p:txBody>
          <a:bodyPr/>
          <a:lstStyle/>
          <a:p>
            <a:pPr marL="45720" indent="0">
              <a:buNone/>
            </a:pPr>
            <a:r>
              <a:rPr lang="en-US" dirty="0" err="1">
                <a:latin typeface="Courier New" panose="02070309020205020404" pitchFamily="49" charset="0"/>
                <a:cs typeface="Courier New" panose="02070309020205020404" pitchFamily="49" charset="0"/>
              </a:rPr>
              <a:t>GraphSearch</a:t>
            </a:r>
            <a:r>
              <a:rPr lang="en-US" dirty="0">
                <a:latin typeface="Courier New" panose="02070309020205020404" pitchFamily="49" charset="0"/>
                <a:cs typeface="Courier New" panose="02070309020205020404" pitchFamily="49" charset="0"/>
              </a:rPr>
              <a:t>(start, goal)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visited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Structure</a:t>
            </a:r>
            <a:r>
              <a:rPr lang="en-US" dirty="0">
                <a:latin typeface="Courier New" panose="02070309020205020404" pitchFamily="49" charset="0"/>
                <a:cs typeface="Courier New" panose="02070309020205020404" pitchFamily="49" charset="0"/>
              </a:rPr>
              <a:t>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s.add</a:t>
            </a:r>
            <a:r>
              <a:rPr lang="en-US" dirty="0">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(s </a:t>
            </a:r>
            <a:r>
              <a:rPr lang="en-US" b="1" dirty="0">
                <a:latin typeface="Courier New" panose="02070309020205020404" pitchFamily="49" charset="0"/>
                <a:cs typeface="Courier New" panose="02070309020205020404" pitchFamily="49" charset="0"/>
              </a:rPr>
              <a:t>not</a:t>
            </a:r>
            <a:r>
              <a:rPr lang="en-US" dirty="0">
                <a:latin typeface="Courier New" panose="02070309020205020404" pitchFamily="49" charset="0"/>
                <a:cs typeface="Courier New" panose="02070309020205020404" pitchFamily="49" charset="0"/>
              </a:rPr>
              <a:t> empty)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s.remove</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a:t>
            </a:r>
            <a:r>
              <a:rPr lang="en-US" dirty="0">
                <a:latin typeface="Courier New" panose="02070309020205020404" pitchFamily="49" charset="0"/>
                <a:cs typeface="Courier New" panose="02070309020205020404" pitchFamily="49" charset="0"/>
              </a:rPr>
              <a:t> visited)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continue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visited.add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evaluate(</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do something if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is the goal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Vertex u </a:t>
            </a:r>
            <a:r>
              <a:rPr lang="en-US" b="1" dirty="0">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 neighbors(</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s.add</a:t>
            </a:r>
            <a:r>
              <a:rPr lang="en-US" dirty="0">
                <a:latin typeface="Courier New" panose="02070309020205020404" pitchFamily="49" charset="0"/>
                <a:cs typeface="Courier New" panose="02070309020205020404" pitchFamily="49" charset="0"/>
              </a:rPr>
              <a:t>(u)</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12F1A0-35EE-4C75-9130-5B5714F6AC9D}"/>
                  </a:ext>
                </a:extLst>
              </p14:cNvPr>
              <p14:cNvContentPartPr/>
              <p14:nvPr/>
            </p14:nvContentPartPr>
            <p14:xfrm>
              <a:off x="1962000" y="280080"/>
              <a:ext cx="9639720" cy="3074040"/>
            </p14:xfrm>
          </p:contentPart>
        </mc:Choice>
        <mc:Fallback>
          <p:pic>
            <p:nvPicPr>
              <p:cNvPr id="4" name="Ink 3">
                <a:extLst>
                  <a:ext uri="{FF2B5EF4-FFF2-40B4-BE49-F238E27FC236}">
                    <a16:creationId xmlns:a16="http://schemas.microsoft.com/office/drawing/2014/main" id="{F612F1A0-35EE-4C75-9130-5B5714F6AC9D}"/>
                  </a:ext>
                </a:extLst>
              </p:cNvPr>
              <p:cNvPicPr/>
              <p:nvPr/>
            </p:nvPicPr>
            <p:blipFill>
              <a:blip r:embed="rId3"/>
              <a:stretch>
                <a:fillRect/>
              </a:stretch>
            </p:blipFill>
            <p:spPr>
              <a:xfrm>
                <a:off x="1952640" y="270720"/>
                <a:ext cx="9658440" cy="3092760"/>
              </a:xfrm>
              <a:prstGeom prst="rect">
                <a:avLst/>
              </a:prstGeom>
            </p:spPr>
          </p:pic>
        </mc:Fallback>
      </mc:AlternateContent>
    </p:spTree>
    <p:extLst>
      <p:ext uri="{BB962C8B-B14F-4D97-AF65-F5344CB8AC3E}">
        <p14:creationId xmlns:p14="http://schemas.microsoft.com/office/powerpoint/2010/main" val="308649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2208213" y="1600200"/>
            <a:ext cx="4713965" cy="4114800"/>
          </a:xfrm>
        </p:spPr>
        <p:txBody>
          <a:bodyPr/>
          <a:lstStyle/>
          <a:p>
            <a:r>
              <a:rPr lang="en-US" dirty="0"/>
              <a:t>Using the General Graph Search Algorithm, </a:t>
            </a:r>
            <a:r>
              <a:rPr lang="en-US" b="1" dirty="0"/>
              <a:t>Structure s = Queue</a:t>
            </a:r>
          </a:p>
          <a:p>
            <a:r>
              <a:rPr lang="en-US" dirty="0"/>
              <a:t>Starting at a vertex v, the search will traverse to all of neighbor(v), then the traverse to the neighbor’s neighbors, and so on.</a:t>
            </a:r>
          </a:p>
        </p:txBody>
      </p:sp>
      <p:grpSp>
        <p:nvGrpSpPr>
          <p:cNvPr id="4" name="Group 3">
            <a:extLst>
              <a:ext uri="{FF2B5EF4-FFF2-40B4-BE49-F238E27FC236}">
                <a16:creationId xmlns:a16="http://schemas.microsoft.com/office/drawing/2014/main" id="{60C7E1D6-C33E-4C55-AFD7-47A37E387E3F}"/>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389734D7-7173-4D55-9D59-8387FB3610B7}"/>
              </a:ext>
            </a:extLst>
          </p:cNvPr>
          <p:cNvSpPr txBox="1"/>
          <p:nvPr/>
        </p:nvSpPr>
        <p:spPr>
          <a:xfrm>
            <a:off x="9071956" y="3429000"/>
            <a:ext cx="724703" cy="338554"/>
          </a:xfrm>
          <a:prstGeom prst="rect">
            <a:avLst/>
          </a:prstGeom>
          <a:noFill/>
        </p:spPr>
        <p:txBody>
          <a:bodyPr wrap="square" rtlCol="0">
            <a:spAutoFit/>
          </a:bodyPr>
          <a:lstStyle/>
          <a:p>
            <a:r>
              <a:rPr lang="en-US" sz="1600" dirty="0"/>
              <a:t>Start</a:t>
            </a:r>
          </a:p>
        </p:txBody>
      </p:sp>
    </p:spTree>
    <p:extLst>
      <p:ext uri="{BB962C8B-B14F-4D97-AF65-F5344CB8AC3E}">
        <p14:creationId xmlns:p14="http://schemas.microsoft.com/office/powerpoint/2010/main" val="2137360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3730861" y="148844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Tree>
    <p:extLst>
      <p:ext uri="{BB962C8B-B14F-4D97-AF65-F5344CB8AC3E}">
        <p14:creationId xmlns:p14="http://schemas.microsoft.com/office/powerpoint/2010/main" val="163996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3730861" y="148844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46783" y="1818485"/>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F0374D-9919-4F40-9907-5207968A2590}"/>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Tree>
    <p:extLst>
      <p:ext uri="{BB962C8B-B14F-4D97-AF65-F5344CB8AC3E}">
        <p14:creationId xmlns:p14="http://schemas.microsoft.com/office/powerpoint/2010/main" val="29709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3730861" y="148844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62197" y="202387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5" name="Rectangle 24">
            <a:extLst>
              <a:ext uri="{FF2B5EF4-FFF2-40B4-BE49-F238E27FC236}">
                <a16:creationId xmlns:a16="http://schemas.microsoft.com/office/drawing/2014/main" id="{9C4F79E1-A0A0-414F-AF8B-6AEFE8F63375}"/>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Tree>
    <p:extLst>
      <p:ext uri="{BB962C8B-B14F-4D97-AF65-F5344CB8AC3E}">
        <p14:creationId xmlns:p14="http://schemas.microsoft.com/office/powerpoint/2010/main" val="14002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3730861" y="148844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26994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953A43D9-CC98-4EA2-8EEB-6B2A9F58FF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a:t>
            </a:r>
          </a:p>
        </p:txBody>
      </p:sp>
    </p:spTree>
    <p:extLst>
      <p:ext uri="{BB962C8B-B14F-4D97-AF65-F5344CB8AC3E}">
        <p14:creationId xmlns:p14="http://schemas.microsoft.com/office/powerpoint/2010/main" val="173091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3730861" y="148844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90611" y="24397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A16301BA-1CC2-42D7-B584-03CE96FC1A6E}"/>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a:t>
            </a:r>
          </a:p>
        </p:txBody>
      </p:sp>
    </p:spTree>
    <p:extLst>
      <p:ext uri="{BB962C8B-B14F-4D97-AF65-F5344CB8AC3E}">
        <p14:creationId xmlns:p14="http://schemas.microsoft.com/office/powerpoint/2010/main" val="63846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57662"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3C054FC9-F824-4569-B73E-176DC8D6B98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Tree>
    <p:extLst>
      <p:ext uri="{BB962C8B-B14F-4D97-AF65-F5344CB8AC3E}">
        <p14:creationId xmlns:p14="http://schemas.microsoft.com/office/powerpoint/2010/main" val="42754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5 scribes please</a:t>
            </a:r>
          </a:p>
          <a:p>
            <a:pPr lvl="1"/>
            <a:r>
              <a:rPr lang="en-US" dirty="0"/>
              <a:t>Write names on white board to remember</a:t>
            </a:r>
          </a:p>
          <a:p>
            <a:r>
              <a:rPr lang="en-US" dirty="0"/>
              <a:t>Homework 7 Pattern Match Due Wed</a:t>
            </a:r>
          </a:p>
          <a:p>
            <a:r>
              <a:rPr lang="en-US" dirty="0"/>
              <a:t>Homework 8 Graphs is Due next Thu</a:t>
            </a:r>
          </a:p>
          <a:p>
            <a:r>
              <a:rPr lang="en-US" dirty="0"/>
              <a:t>Class Observation Thursday</a:t>
            </a:r>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3</a:t>
            </a:fld>
            <a:endParaRPr lang="en-US"/>
          </a:p>
        </p:txBody>
      </p:sp>
    </p:spTree>
    <p:extLst>
      <p:ext uri="{BB962C8B-B14F-4D97-AF65-F5344CB8AC3E}">
        <p14:creationId xmlns:p14="http://schemas.microsoft.com/office/powerpoint/2010/main" val="37127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57662"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5EB5AF03-531A-4D83-B27B-2DB1E6472AD3}"/>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Tree>
    <p:extLst>
      <p:ext uri="{BB962C8B-B14F-4D97-AF65-F5344CB8AC3E}">
        <p14:creationId xmlns:p14="http://schemas.microsoft.com/office/powerpoint/2010/main" val="1654510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76428" y="333863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Rectangle 24">
            <a:extLst>
              <a:ext uri="{FF2B5EF4-FFF2-40B4-BE49-F238E27FC236}">
                <a16:creationId xmlns:a16="http://schemas.microsoft.com/office/drawing/2014/main" id="{8C45F159-C65D-4314-92BD-0D30D0C4068E}"/>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Tree>
    <p:extLst>
      <p:ext uri="{BB962C8B-B14F-4D97-AF65-F5344CB8AC3E}">
        <p14:creationId xmlns:p14="http://schemas.microsoft.com/office/powerpoint/2010/main" val="6805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8150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Tree>
    <p:extLst>
      <p:ext uri="{BB962C8B-B14F-4D97-AF65-F5344CB8AC3E}">
        <p14:creationId xmlns:p14="http://schemas.microsoft.com/office/powerpoint/2010/main" val="3367561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Tree>
    <p:extLst>
      <p:ext uri="{BB962C8B-B14F-4D97-AF65-F5344CB8AC3E}">
        <p14:creationId xmlns:p14="http://schemas.microsoft.com/office/powerpoint/2010/main" val="2151849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Tree>
    <p:extLst>
      <p:ext uri="{BB962C8B-B14F-4D97-AF65-F5344CB8AC3E}">
        <p14:creationId xmlns:p14="http://schemas.microsoft.com/office/powerpoint/2010/main" val="218083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41862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Tree>
    <p:extLst>
      <p:ext uri="{BB962C8B-B14F-4D97-AF65-F5344CB8AC3E}">
        <p14:creationId xmlns:p14="http://schemas.microsoft.com/office/powerpoint/2010/main" val="3828509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52913"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Tree>
    <p:extLst>
      <p:ext uri="{BB962C8B-B14F-4D97-AF65-F5344CB8AC3E}">
        <p14:creationId xmlns:p14="http://schemas.microsoft.com/office/powerpoint/2010/main" val="66363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702942"/>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1864778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1085689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94480" y="331725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148927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5 min to write down a the following:</a:t>
            </a:r>
          </a:p>
          <a:p>
            <a:pPr lvl="1" fontAlgn="base"/>
            <a:r>
              <a:rPr lang="en-US" dirty="0"/>
              <a:t>Post-Exam</a:t>
            </a:r>
          </a:p>
          <a:p>
            <a:pPr lvl="2" fontAlgn="base"/>
            <a:r>
              <a:rPr lang="en-US" dirty="0"/>
              <a:t>On a scale from 1-10, how well prepared were you for the exam.</a:t>
            </a:r>
          </a:p>
          <a:p>
            <a:pPr lvl="2" fontAlgn="base"/>
            <a:r>
              <a:rPr lang="en-US" dirty="0"/>
              <a:t>How much did you study and what studying methods did you employ?</a:t>
            </a:r>
          </a:p>
          <a:p>
            <a:pPr lvl="3" fontAlgn="base"/>
            <a:r>
              <a:rPr lang="en-US" dirty="0"/>
              <a:t>Did that work?</a:t>
            </a:r>
          </a:p>
          <a:p>
            <a:pPr lvl="2" fontAlgn="base"/>
            <a:r>
              <a:rPr lang="en-US" dirty="0"/>
              <a:t>How fair was exam 2.</a:t>
            </a:r>
          </a:p>
          <a:p>
            <a:pPr lvl="1" fontAlgn="base"/>
            <a:r>
              <a:rPr lang="en-US" dirty="0"/>
              <a:t>HW 7</a:t>
            </a:r>
          </a:p>
          <a:p>
            <a:pPr lvl="2" fontAlgn="base"/>
            <a:r>
              <a:rPr lang="en-US" dirty="0"/>
              <a:t>How far are you on HW 7.</a:t>
            </a:r>
          </a:p>
        </p:txBody>
      </p:sp>
    </p:spTree>
    <p:extLst>
      <p:ext uri="{BB962C8B-B14F-4D97-AF65-F5344CB8AC3E}">
        <p14:creationId xmlns:p14="http://schemas.microsoft.com/office/powerpoint/2010/main" val="1257314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5026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1461258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3766509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2405137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47048" y="4272502"/>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116455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52913" y="24587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B,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Tree>
    <p:extLst>
      <p:ext uri="{BB962C8B-B14F-4D97-AF65-F5344CB8AC3E}">
        <p14:creationId xmlns:p14="http://schemas.microsoft.com/office/powerpoint/2010/main" val="2417287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2361524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2031792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15112"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124784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94480" y="355026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3360480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162039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p:txBody>
          <a:bodyPr/>
          <a:lstStyle/>
          <a:p>
            <a:r>
              <a:rPr lang="en-US" dirty="0"/>
              <a:t>Data Structure Representations</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3" y="1600200"/>
            <a:ext cx="6209394" cy="4114800"/>
          </a:xfrm>
        </p:spPr>
        <p:txBody>
          <a:bodyPr/>
          <a:lstStyle/>
          <a:p>
            <a:r>
              <a:rPr lang="en-US" dirty="0"/>
              <a:t>Sequences: Linked List</a:t>
            </a:r>
          </a:p>
          <a:p>
            <a:r>
              <a:rPr lang="en-US" dirty="0"/>
              <a:t>Hierarchy / Decision Making: Trees</a:t>
            </a:r>
          </a:p>
          <a:p>
            <a:r>
              <a:rPr lang="en-US" dirty="0"/>
              <a:t>Key-Value association: Maps</a:t>
            </a:r>
          </a:p>
          <a:p>
            <a:r>
              <a:rPr lang="en-US" dirty="0"/>
              <a:t>What about Entity and Relationships?</a:t>
            </a:r>
          </a:p>
          <a:p>
            <a:pPr lvl="1"/>
            <a:r>
              <a:rPr lang="en-US" dirty="0"/>
              <a:t>Spatial: Airports and Flights</a:t>
            </a:r>
          </a:p>
          <a:p>
            <a:pPr lvl="1"/>
            <a:r>
              <a:rPr lang="en-US" dirty="0"/>
              <a:t>Social: People and Friendships</a:t>
            </a:r>
          </a:p>
          <a:p>
            <a:pPr lvl="1"/>
            <a:r>
              <a:rPr lang="en-US" dirty="0"/>
              <a:t>Geometric: Points and Edges (</a:t>
            </a:r>
            <a:r>
              <a:rPr lang="en-US" i="1" dirty="0"/>
              <a:t>What I work on</a:t>
            </a:r>
            <a:r>
              <a:rPr lang="en-US" dirty="0"/>
              <a:t>)</a:t>
            </a:r>
          </a:p>
        </p:txBody>
      </p:sp>
    </p:spTree>
    <p:extLst>
      <p:ext uri="{BB962C8B-B14F-4D97-AF65-F5344CB8AC3E}">
        <p14:creationId xmlns:p14="http://schemas.microsoft.com/office/powerpoint/2010/main" val="1589824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8326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1939917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41862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4216470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B</a:t>
            </a:r>
          </a:p>
        </p:txBody>
      </p:sp>
    </p:spTree>
    <p:extLst>
      <p:ext uri="{BB962C8B-B14F-4D97-AF65-F5344CB8AC3E}">
        <p14:creationId xmlns:p14="http://schemas.microsoft.com/office/powerpoint/2010/main" val="138724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786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3660713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296526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3358025"/>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497288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5026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3233472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5078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1294598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75078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1749217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41862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192865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p:txBody>
          <a:bodyPr/>
          <a:lstStyle/>
          <a:p>
            <a:r>
              <a:rPr lang="en-US" dirty="0"/>
              <a:t>What is a Graph?</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3" y="1600200"/>
            <a:ext cx="4687537" cy="4114800"/>
          </a:xfrm>
        </p:spPr>
        <p:txBody>
          <a:bodyPr/>
          <a:lstStyle/>
          <a:p>
            <a:r>
              <a:rPr lang="en-US" dirty="0"/>
              <a:t>A </a:t>
            </a:r>
            <a:r>
              <a:rPr lang="en-US" b="1" dirty="0"/>
              <a:t>Graph</a:t>
            </a:r>
            <a:r>
              <a:rPr lang="en-US" dirty="0"/>
              <a:t> is a set of Vertices and Edges.</a:t>
            </a:r>
          </a:p>
          <a:p>
            <a:r>
              <a:rPr lang="en-US" dirty="0"/>
              <a:t>A </a:t>
            </a:r>
            <a:r>
              <a:rPr lang="en-US" b="1" dirty="0"/>
              <a:t>Vertex</a:t>
            </a:r>
            <a:r>
              <a:rPr lang="en-US" dirty="0"/>
              <a:t> represents an entity.</a:t>
            </a:r>
          </a:p>
          <a:p>
            <a:r>
              <a:rPr lang="en-US" dirty="0"/>
              <a:t>An </a:t>
            </a:r>
            <a:r>
              <a:rPr lang="en-US" b="1" dirty="0"/>
              <a:t>Edge</a:t>
            </a:r>
            <a:r>
              <a:rPr lang="en-US" dirty="0"/>
              <a:t> is a connection between two Vertices.</a:t>
            </a:r>
          </a:p>
          <a:p>
            <a:r>
              <a:rPr lang="en-US" dirty="0"/>
              <a:t>Graph notation: </a:t>
            </a:r>
            <a:r>
              <a:rPr lang="en-US" dirty="0">
                <a:latin typeface="Courier New" panose="02070309020205020404" pitchFamily="49" charset="0"/>
                <a:cs typeface="Courier New" panose="02070309020205020404" pitchFamily="49" charset="0"/>
              </a:rPr>
              <a:t>G = (V, E)</a:t>
            </a:r>
          </a:p>
          <a:p>
            <a:pPr lvl="1"/>
            <a:r>
              <a:rPr lang="en-US" dirty="0">
                <a:latin typeface="Courier New" panose="02070309020205020404" pitchFamily="49" charset="0"/>
                <a:cs typeface="Courier New" panose="02070309020205020404" pitchFamily="49" charset="0"/>
              </a:rPr>
              <a:t>V = Set of Vertices</a:t>
            </a:r>
          </a:p>
          <a:p>
            <a:pPr lvl="2"/>
            <a:r>
              <a:rPr lang="en-US" dirty="0">
                <a:latin typeface="Courier New" panose="02070309020205020404" pitchFamily="49" charset="0"/>
                <a:cs typeface="Courier New" panose="02070309020205020404" pitchFamily="49" charset="0"/>
              </a:rPr>
              <a:t>V = {</a:t>
            </a:r>
            <a:r>
              <a:rPr lang="en-US" b="1" dirty="0">
                <a:latin typeface="Courier New" panose="02070309020205020404" pitchFamily="49" charset="0"/>
                <a:cs typeface="Courier New" panose="02070309020205020404" pitchFamily="49" charset="0"/>
              </a:rPr>
              <a:t>A, B, C, D, E</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E = Set of Edges</a:t>
            </a:r>
          </a:p>
          <a:p>
            <a:pPr lvl="2"/>
            <a:r>
              <a:rPr lang="en-US" dirty="0">
                <a:latin typeface="Courier New" panose="02070309020205020404" pitchFamily="49" charset="0"/>
                <a:cs typeface="Courier New" panose="02070309020205020404" pitchFamily="49" charset="0"/>
              </a:rPr>
              <a:t>E = </a:t>
            </a:r>
            <a:r>
              <a:rPr lang="en-US" b="1" dirty="0">
                <a:latin typeface="Courier New" panose="02070309020205020404" pitchFamily="49" charset="0"/>
                <a:cs typeface="Courier New" panose="02070309020205020404" pitchFamily="49" charset="0"/>
              </a:rPr>
              <a:t>{(A, D), (A, E), (B, D), (C, D), (C, E), (D, E)</a:t>
            </a:r>
            <a:r>
              <a:rPr lang="en-US" dirty="0">
                <a:latin typeface="Courier New" panose="02070309020205020404" pitchFamily="49" charset="0"/>
                <a:cs typeface="Courier New" panose="02070309020205020404" pitchFamily="49" charset="0"/>
              </a:rPr>
              <a:t>}</a:t>
            </a:r>
          </a:p>
        </p:txBody>
      </p:sp>
      <p:sp>
        <p:nvSpPr>
          <p:cNvPr id="4" name="Oval 3">
            <a:extLst>
              <a:ext uri="{FF2B5EF4-FFF2-40B4-BE49-F238E27FC236}">
                <a16:creationId xmlns:a16="http://schemas.microsoft.com/office/drawing/2014/main" id="{88F79EA3-EF68-4DE2-98E2-FC4D660518BC}"/>
              </a:ext>
            </a:extLst>
          </p:cNvPr>
          <p:cNvSpPr/>
          <p:nvPr/>
        </p:nvSpPr>
        <p:spPr>
          <a:xfrm>
            <a:off x="7457813" y="1600200"/>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D35027-0F65-4345-982E-868D30C4C176}"/>
              </a:ext>
            </a:extLst>
          </p:cNvPr>
          <p:cNvSpPr/>
          <p:nvPr/>
        </p:nvSpPr>
        <p:spPr>
          <a:xfrm>
            <a:off x="10059798"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 name="Oval 5">
            <a:extLst>
              <a:ext uri="{FF2B5EF4-FFF2-40B4-BE49-F238E27FC236}">
                <a16:creationId xmlns:a16="http://schemas.microsoft.com/office/drawing/2014/main" id="{25A5871F-BEDD-45B1-B568-B299F55C1764}"/>
              </a:ext>
            </a:extLst>
          </p:cNvPr>
          <p:cNvSpPr/>
          <p:nvPr/>
        </p:nvSpPr>
        <p:spPr>
          <a:xfrm>
            <a:off x="7268264" y="381364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2EB73829-D206-4082-A9A1-F1658737C0AA}"/>
              </a:ext>
            </a:extLst>
          </p:cNvPr>
          <p:cNvSpPr/>
          <p:nvPr/>
        </p:nvSpPr>
        <p:spPr>
          <a:xfrm>
            <a:off x="8121242" y="2843168"/>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06A6A48E-1F60-4251-A173-D0670463B059}"/>
              </a:ext>
            </a:extLst>
          </p:cNvPr>
          <p:cNvSpPr/>
          <p:nvPr/>
        </p:nvSpPr>
        <p:spPr>
          <a:xfrm>
            <a:off x="10005458" y="1256251"/>
            <a:ext cx="713064" cy="687897"/>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DCF792A0-D667-413D-9C49-9943D1C72857}"/>
              </a:ext>
            </a:extLst>
          </p:cNvPr>
          <p:cNvCxnSpPr>
            <a:cxnSpLocks/>
            <a:stCxn id="4" idx="4"/>
            <a:endCxn id="7" idx="1"/>
          </p:cNvCxnSpPr>
          <p:nvPr/>
        </p:nvCxnSpPr>
        <p:spPr>
          <a:xfrm>
            <a:off x="7814345" y="2288097"/>
            <a:ext cx="411323" cy="65581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28BE87-7E16-479B-8994-61CA023C9C9D}"/>
              </a:ext>
            </a:extLst>
          </p:cNvPr>
          <p:cNvCxnSpPr>
            <a:cxnSpLocks/>
            <a:stCxn id="6" idx="7"/>
            <a:endCxn id="7" idx="3"/>
          </p:cNvCxnSpPr>
          <p:nvPr/>
        </p:nvCxnSpPr>
        <p:spPr>
          <a:xfrm flipV="1">
            <a:off x="7876902" y="3430325"/>
            <a:ext cx="348766" cy="484056"/>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ADC2A1-D44F-4913-8CF6-050F83AE17EB}"/>
              </a:ext>
            </a:extLst>
          </p:cNvPr>
          <p:cNvCxnSpPr>
            <a:cxnSpLocks/>
            <a:stCxn id="5" idx="2"/>
            <a:endCxn id="7" idx="6"/>
          </p:cNvCxnSpPr>
          <p:nvPr/>
        </p:nvCxnSpPr>
        <p:spPr>
          <a:xfrm flipH="1">
            <a:off x="8834306" y="3187117"/>
            <a:ext cx="1225492"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826DA42-526C-4B7B-AD4F-906CD468E00C}"/>
              </a:ext>
            </a:extLst>
          </p:cNvPr>
          <p:cNvCxnSpPr>
            <a:cxnSpLocks/>
            <a:stCxn id="5" idx="0"/>
            <a:endCxn id="8" idx="4"/>
          </p:cNvCxnSpPr>
          <p:nvPr/>
        </p:nvCxnSpPr>
        <p:spPr>
          <a:xfrm flipH="1" flipV="1">
            <a:off x="10361990" y="1944148"/>
            <a:ext cx="54340" cy="89902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B8C983-3D46-45A6-8B39-A9D8FC27C1F9}"/>
              </a:ext>
            </a:extLst>
          </p:cNvPr>
          <p:cNvCxnSpPr>
            <a:cxnSpLocks/>
            <a:stCxn id="4" idx="6"/>
            <a:endCxn id="8" idx="2"/>
          </p:cNvCxnSpPr>
          <p:nvPr/>
        </p:nvCxnSpPr>
        <p:spPr>
          <a:xfrm flipV="1">
            <a:off x="8170877" y="1600200"/>
            <a:ext cx="1834581" cy="34394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44A46C7-16E7-4E84-8F5F-5B381C949D81}"/>
              </a:ext>
            </a:extLst>
          </p:cNvPr>
          <p:cNvCxnSpPr>
            <a:cxnSpLocks/>
            <a:stCxn id="7" idx="7"/>
            <a:endCxn id="8" idx="3"/>
          </p:cNvCxnSpPr>
          <p:nvPr/>
        </p:nvCxnSpPr>
        <p:spPr>
          <a:xfrm flipV="1">
            <a:off x="8729880" y="1843408"/>
            <a:ext cx="1380004" cy="110050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FBF7088-96E9-4F7D-BC5E-31C7560F7B94}"/>
              </a:ext>
            </a:extLst>
          </p:cNvPr>
          <p:cNvSpPr/>
          <p:nvPr/>
        </p:nvSpPr>
        <p:spPr>
          <a:xfrm>
            <a:off x="7330454" y="766552"/>
            <a:ext cx="1052532" cy="369332"/>
          </a:xfrm>
          <a:prstGeom prst="rect">
            <a:avLst/>
          </a:prstGeom>
        </p:spPr>
        <p:txBody>
          <a:bodyPr wrap="none">
            <a:spAutoFit/>
          </a:bodyPr>
          <a:lstStyle/>
          <a:p>
            <a:r>
              <a:rPr lang="en-US" b="1" dirty="0"/>
              <a:t>Vertex A</a:t>
            </a:r>
            <a:endParaRPr lang="en-US" dirty="0"/>
          </a:p>
        </p:txBody>
      </p:sp>
      <p:sp>
        <p:nvSpPr>
          <p:cNvPr id="42" name="Rectangle 41">
            <a:extLst>
              <a:ext uri="{FF2B5EF4-FFF2-40B4-BE49-F238E27FC236}">
                <a16:creationId xmlns:a16="http://schemas.microsoft.com/office/drawing/2014/main" id="{88F72D5C-F4B1-43C9-B216-153400B6008B}"/>
              </a:ext>
            </a:extLst>
          </p:cNvPr>
          <p:cNvSpPr/>
          <p:nvPr/>
        </p:nvSpPr>
        <p:spPr>
          <a:xfrm>
            <a:off x="10423599" y="2208992"/>
            <a:ext cx="1313501" cy="369332"/>
          </a:xfrm>
          <a:prstGeom prst="rect">
            <a:avLst/>
          </a:prstGeom>
        </p:spPr>
        <p:txBody>
          <a:bodyPr wrap="none">
            <a:spAutoFit/>
          </a:bodyPr>
          <a:lstStyle/>
          <a:p>
            <a:r>
              <a:rPr lang="en-US" b="1" dirty="0"/>
              <a:t>Edge (E, C)</a:t>
            </a:r>
            <a:endParaRPr lang="en-US" dirty="0"/>
          </a:p>
        </p:txBody>
      </p:sp>
      <p:sp>
        <p:nvSpPr>
          <p:cNvPr id="43" name="Arrow: Down 42">
            <a:extLst>
              <a:ext uri="{FF2B5EF4-FFF2-40B4-BE49-F238E27FC236}">
                <a16:creationId xmlns:a16="http://schemas.microsoft.com/office/drawing/2014/main" id="{AA83D6FE-ED78-455B-B197-31B882B60A71}"/>
              </a:ext>
            </a:extLst>
          </p:cNvPr>
          <p:cNvSpPr/>
          <p:nvPr/>
        </p:nvSpPr>
        <p:spPr>
          <a:xfrm>
            <a:off x="7701094" y="1135884"/>
            <a:ext cx="161487" cy="369332"/>
          </a:xfrm>
          <a:prstGeom prst="downArrow">
            <a:avLst/>
          </a:prstGeom>
          <a:solidFill>
            <a:schemeClr val="tx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020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12037" y="24397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Tree>
    <p:extLst>
      <p:ext uri="{BB962C8B-B14F-4D97-AF65-F5344CB8AC3E}">
        <p14:creationId xmlns:p14="http://schemas.microsoft.com/office/powerpoint/2010/main" val="1153470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57662" y="2711331"/>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Tree>
    <p:extLst>
      <p:ext uri="{BB962C8B-B14F-4D97-AF65-F5344CB8AC3E}">
        <p14:creationId xmlns:p14="http://schemas.microsoft.com/office/powerpoint/2010/main" val="2968589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57662"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Tree>
    <p:extLst>
      <p:ext uri="{BB962C8B-B14F-4D97-AF65-F5344CB8AC3E}">
        <p14:creationId xmlns:p14="http://schemas.microsoft.com/office/powerpoint/2010/main" val="3464536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353604" y="3374795"/>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Tree>
    <p:extLst>
      <p:ext uri="{BB962C8B-B14F-4D97-AF65-F5344CB8AC3E}">
        <p14:creationId xmlns:p14="http://schemas.microsoft.com/office/powerpoint/2010/main" val="1907762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06497" y="358150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Tree>
    <p:extLst>
      <p:ext uri="{BB962C8B-B14F-4D97-AF65-F5344CB8AC3E}">
        <p14:creationId xmlns:p14="http://schemas.microsoft.com/office/powerpoint/2010/main" val="1684359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Arrow: Right 24">
            <a:extLst>
              <a:ext uri="{FF2B5EF4-FFF2-40B4-BE49-F238E27FC236}">
                <a16:creationId xmlns:a16="http://schemas.microsoft.com/office/drawing/2014/main" id="{D3CDB35B-899C-41A2-A819-53FC8B5F6642}"/>
              </a:ext>
            </a:extLst>
          </p:cNvPr>
          <p:cNvSpPr/>
          <p:nvPr/>
        </p:nvSpPr>
        <p:spPr>
          <a:xfrm>
            <a:off x="7406497" y="384451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31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Arrow: Right 24">
            <a:extLst>
              <a:ext uri="{FF2B5EF4-FFF2-40B4-BE49-F238E27FC236}">
                <a16:creationId xmlns:a16="http://schemas.microsoft.com/office/drawing/2014/main" id="{D3CDB35B-899C-41A2-A819-53FC8B5F6642}"/>
              </a:ext>
            </a:extLst>
          </p:cNvPr>
          <p:cNvSpPr/>
          <p:nvPr/>
        </p:nvSpPr>
        <p:spPr>
          <a:xfrm>
            <a:off x="7406497" y="384451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80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Arrow: Right 24">
            <a:extLst>
              <a:ext uri="{FF2B5EF4-FFF2-40B4-BE49-F238E27FC236}">
                <a16:creationId xmlns:a16="http://schemas.microsoft.com/office/drawing/2014/main" id="{D3CDB35B-899C-41A2-A819-53FC8B5F6642}"/>
              </a:ext>
            </a:extLst>
          </p:cNvPr>
          <p:cNvSpPr/>
          <p:nvPr/>
        </p:nvSpPr>
        <p:spPr>
          <a:xfrm>
            <a:off x="7447048" y="41862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9895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D,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E</a:t>
            </a:r>
          </a:p>
        </p:txBody>
      </p:sp>
      <p:sp>
        <p:nvSpPr>
          <p:cNvPr id="25" name="Arrow: Right 24">
            <a:extLst>
              <a:ext uri="{FF2B5EF4-FFF2-40B4-BE49-F238E27FC236}">
                <a16:creationId xmlns:a16="http://schemas.microsoft.com/office/drawing/2014/main" id="{D3CDB35B-899C-41A2-A819-53FC8B5F6642}"/>
              </a:ext>
            </a:extLst>
          </p:cNvPr>
          <p:cNvSpPr/>
          <p:nvPr/>
        </p:nvSpPr>
        <p:spPr>
          <a:xfrm>
            <a:off x="7152913" y="2453309"/>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064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66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5FAAF9EF-0B61-40DF-AFA9-8EC51A7FE8D5}"/>
              </a:ext>
            </a:extLst>
          </p:cNvPr>
          <p:cNvSpPr/>
          <p:nvPr/>
        </p:nvSpPr>
        <p:spPr>
          <a:xfrm>
            <a:off x="8556771" y="4144162"/>
            <a:ext cx="2652289" cy="1717664"/>
          </a:xfrm>
          <a:custGeom>
            <a:avLst/>
            <a:gdLst>
              <a:gd name="connsiteX0" fmla="*/ 427838 w 2583809"/>
              <a:gd name="connsiteY0" fmla="*/ 234892 h 1795245"/>
              <a:gd name="connsiteX1" fmla="*/ 427838 w 2583809"/>
              <a:gd name="connsiteY1" fmla="*/ 234892 h 1795245"/>
              <a:gd name="connsiteX2" fmla="*/ 385893 w 2583809"/>
              <a:gd name="connsiteY2" fmla="*/ 360727 h 1795245"/>
              <a:gd name="connsiteX3" fmla="*/ 377504 w 2583809"/>
              <a:gd name="connsiteY3" fmla="*/ 385894 h 1795245"/>
              <a:gd name="connsiteX4" fmla="*/ 360726 w 2583809"/>
              <a:gd name="connsiteY4" fmla="*/ 411061 h 1795245"/>
              <a:gd name="connsiteX5" fmla="*/ 352337 w 2583809"/>
              <a:gd name="connsiteY5" fmla="*/ 436228 h 1795245"/>
              <a:gd name="connsiteX6" fmla="*/ 318781 w 2583809"/>
              <a:gd name="connsiteY6" fmla="*/ 486562 h 1795245"/>
              <a:gd name="connsiteX7" fmla="*/ 302003 w 2583809"/>
              <a:gd name="connsiteY7" fmla="*/ 511729 h 1795245"/>
              <a:gd name="connsiteX8" fmla="*/ 276836 w 2583809"/>
              <a:gd name="connsiteY8" fmla="*/ 562063 h 1795245"/>
              <a:gd name="connsiteX9" fmla="*/ 268447 w 2583809"/>
              <a:gd name="connsiteY9" fmla="*/ 587230 h 1795245"/>
              <a:gd name="connsiteX10" fmla="*/ 234891 w 2583809"/>
              <a:gd name="connsiteY10" fmla="*/ 637564 h 1795245"/>
              <a:gd name="connsiteX11" fmla="*/ 226502 w 2583809"/>
              <a:gd name="connsiteY11" fmla="*/ 662731 h 1795245"/>
              <a:gd name="connsiteX12" fmla="*/ 201335 w 2583809"/>
              <a:gd name="connsiteY12" fmla="*/ 679509 h 1795245"/>
              <a:gd name="connsiteX13" fmla="*/ 192946 w 2583809"/>
              <a:gd name="connsiteY13" fmla="*/ 713065 h 1795245"/>
              <a:gd name="connsiteX14" fmla="*/ 176168 w 2583809"/>
              <a:gd name="connsiteY14" fmla="*/ 763399 h 1795245"/>
              <a:gd name="connsiteX15" fmla="*/ 142612 w 2583809"/>
              <a:gd name="connsiteY15" fmla="*/ 864067 h 1795245"/>
              <a:gd name="connsiteX16" fmla="*/ 125835 w 2583809"/>
              <a:gd name="connsiteY16" fmla="*/ 914400 h 1795245"/>
              <a:gd name="connsiteX17" fmla="*/ 117446 w 2583809"/>
              <a:gd name="connsiteY17" fmla="*/ 939567 h 1795245"/>
              <a:gd name="connsiteX18" fmla="*/ 92279 w 2583809"/>
              <a:gd name="connsiteY18" fmla="*/ 989901 h 1795245"/>
              <a:gd name="connsiteX19" fmla="*/ 75501 w 2583809"/>
              <a:gd name="connsiteY19" fmla="*/ 1015068 h 1795245"/>
              <a:gd name="connsiteX20" fmla="*/ 67112 w 2583809"/>
              <a:gd name="connsiteY20" fmla="*/ 1040235 h 1795245"/>
              <a:gd name="connsiteX21" fmla="*/ 50334 w 2583809"/>
              <a:gd name="connsiteY21" fmla="*/ 1065402 h 1795245"/>
              <a:gd name="connsiteX22" fmla="*/ 33556 w 2583809"/>
              <a:gd name="connsiteY22" fmla="*/ 1124125 h 1795245"/>
              <a:gd name="connsiteX23" fmla="*/ 16778 w 2583809"/>
              <a:gd name="connsiteY23" fmla="*/ 1174459 h 1795245"/>
              <a:gd name="connsiteX24" fmla="*/ 0 w 2583809"/>
              <a:gd name="connsiteY24" fmla="*/ 1249960 h 1795245"/>
              <a:gd name="connsiteX25" fmla="*/ 16778 w 2583809"/>
              <a:gd name="connsiteY25" fmla="*/ 1392573 h 1795245"/>
              <a:gd name="connsiteX26" fmla="*/ 25167 w 2583809"/>
              <a:gd name="connsiteY26" fmla="*/ 1417740 h 1795245"/>
              <a:gd name="connsiteX27" fmla="*/ 50334 w 2583809"/>
              <a:gd name="connsiteY27" fmla="*/ 1501630 h 1795245"/>
              <a:gd name="connsiteX28" fmla="*/ 58723 w 2583809"/>
              <a:gd name="connsiteY28" fmla="*/ 1526797 h 1795245"/>
              <a:gd name="connsiteX29" fmla="*/ 67112 w 2583809"/>
              <a:gd name="connsiteY29" fmla="*/ 1551964 h 1795245"/>
              <a:gd name="connsiteX30" fmla="*/ 83890 w 2583809"/>
              <a:gd name="connsiteY30" fmla="*/ 1577131 h 1795245"/>
              <a:gd name="connsiteX31" fmla="*/ 109057 w 2583809"/>
              <a:gd name="connsiteY31" fmla="*/ 1627465 h 1795245"/>
              <a:gd name="connsiteX32" fmla="*/ 134223 w 2583809"/>
              <a:gd name="connsiteY32" fmla="*/ 1644243 h 1795245"/>
              <a:gd name="connsiteX33" fmla="*/ 159390 w 2583809"/>
              <a:gd name="connsiteY33" fmla="*/ 1669410 h 1795245"/>
              <a:gd name="connsiteX34" fmla="*/ 209724 w 2583809"/>
              <a:gd name="connsiteY34" fmla="*/ 1702966 h 1795245"/>
              <a:gd name="connsiteX35" fmla="*/ 234891 w 2583809"/>
              <a:gd name="connsiteY35" fmla="*/ 1719744 h 1795245"/>
              <a:gd name="connsiteX36" fmla="*/ 260058 w 2583809"/>
              <a:gd name="connsiteY36" fmla="*/ 1728133 h 1795245"/>
              <a:gd name="connsiteX37" fmla="*/ 285225 w 2583809"/>
              <a:gd name="connsiteY37" fmla="*/ 1753300 h 1795245"/>
              <a:gd name="connsiteX38" fmla="*/ 402671 w 2583809"/>
              <a:gd name="connsiteY38" fmla="*/ 1778467 h 1795245"/>
              <a:gd name="connsiteX39" fmla="*/ 427838 w 2583809"/>
              <a:gd name="connsiteY39" fmla="*/ 1786856 h 1795245"/>
              <a:gd name="connsiteX40" fmla="*/ 461394 w 2583809"/>
              <a:gd name="connsiteY40" fmla="*/ 1795245 h 1795245"/>
              <a:gd name="connsiteX41" fmla="*/ 755009 w 2583809"/>
              <a:gd name="connsiteY41" fmla="*/ 1770078 h 1795245"/>
              <a:gd name="connsiteX42" fmla="*/ 788565 w 2583809"/>
              <a:gd name="connsiteY42" fmla="*/ 1761689 h 1795245"/>
              <a:gd name="connsiteX43" fmla="*/ 813732 w 2583809"/>
              <a:gd name="connsiteY43" fmla="*/ 1744911 h 1795245"/>
              <a:gd name="connsiteX44" fmla="*/ 838899 w 2583809"/>
              <a:gd name="connsiteY44" fmla="*/ 1736522 h 1795245"/>
              <a:gd name="connsiteX45" fmla="*/ 889233 w 2583809"/>
              <a:gd name="connsiteY45" fmla="*/ 1702966 h 1795245"/>
              <a:gd name="connsiteX46" fmla="*/ 939567 w 2583809"/>
              <a:gd name="connsiteY46" fmla="*/ 1677799 h 1795245"/>
              <a:gd name="connsiteX47" fmla="*/ 981512 w 2583809"/>
              <a:gd name="connsiteY47" fmla="*/ 1627465 h 1795245"/>
              <a:gd name="connsiteX48" fmla="*/ 1006679 w 2583809"/>
              <a:gd name="connsiteY48" fmla="*/ 1610687 h 1795245"/>
              <a:gd name="connsiteX49" fmla="*/ 1057012 w 2583809"/>
              <a:gd name="connsiteY49" fmla="*/ 1535186 h 1795245"/>
              <a:gd name="connsiteX50" fmla="*/ 1073790 w 2583809"/>
              <a:gd name="connsiteY50" fmla="*/ 1510019 h 1795245"/>
              <a:gd name="connsiteX51" fmla="*/ 1098957 w 2583809"/>
              <a:gd name="connsiteY51" fmla="*/ 1493241 h 1795245"/>
              <a:gd name="connsiteX52" fmla="*/ 1124124 w 2583809"/>
              <a:gd name="connsiteY52" fmla="*/ 1442907 h 1795245"/>
              <a:gd name="connsiteX53" fmla="*/ 1149291 w 2583809"/>
              <a:gd name="connsiteY53" fmla="*/ 1417740 h 1795245"/>
              <a:gd name="connsiteX54" fmla="*/ 1166069 w 2583809"/>
              <a:gd name="connsiteY54" fmla="*/ 1392573 h 1795245"/>
              <a:gd name="connsiteX55" fmla="*/ 1216403 w 2583809"/>
              <a:gd name="connsiteY55" fmla="*/ 1359017 h 1795245"/>
              <a:gd name="connsiteX56" fmla="*/ 1233181 w 2583809"/>
              <a:gd name="connsiteY56" fmla="*/ 1333850 h 1795245"/>
              <a:gd name="connsiteX57" fmla="*/ 1283515 w 2583809"/>
              <a:gd name="connsiteY57" fmla="*/ 1291905 h 1795245"/>
              <a:gd name="connsiteX58" fmla="*/ 1300293 w 2583809"/>
              <a:gd name="connsiteY58" fmla="*/ 1266738 h 1795245"/>
              <a:gd name="connsiteX59" fmla="*/ 1325460 w 2583809"/>
              <a:gd name="connsiteY59" fmla="*/ 1258349 h 1795245"/>
              <a:gd name="connsiteX60" fmla="*/ 1350627 w 2583809"/>
              <a:gd name="connsiteY60" fmla="*/ 1241571 h 1795245"/>
              <a:gd name="connsiteX61" fmla="*/ 1384183 w 2583809"/>
              <a:gd name="connsiteY61" fmla="*/ 1191237 h 1795245"/>
              <a:gd name="connsiteX62" fmla="*/ 1434517 w 2583809"/>
              <a:gd name="connsiteY62" fmla="*/ 1157681 h 1795245"/>
              <a:gd name="connsiteX63" fmla="*/ 1442906 w 2583809"/>
              <a:gd name="connsiteY63" fmla="*/ 1132514 h 1795245"/>
              <a:gd name="connsiteX64" fmla="*/ 1493240 w 2583809"/>
              <a:gd name="connsiteY64" fmla="*/ 1098958 h 1795245"/>
              <a:gd name="connsiteX65" fmla="*/ 1526796 w 2583809"/>
              <a:gd name="connsiteY65" fmla="*/ 1057013 h 1795245"/>
              <a:gd name="connsiteX66" fmla="*/ 1535185 w 2583809"/>
              <a:gd name="connsiteY66" fmla="*/ 1031846 h 1795245"/>
              <a:gd name="connsiteX67" fmla="*/ 1577130 w 2583809"/>
              <a:gd name="connsiteY67" fmla="*/ 981512 h 1795245"/>
              <a:gd name="connsiteX68" fmla="*/ 1593908 w 2583809"/>
              <a:gd name="connsiteY68" fmla="*/ 956345 h 1795245"/>
              <a:gd name="connsiteX69" fmla="*/ 1619075 w 2583809"/>
              <a:gd name="connsiteY69" fmla="*/ 931178 h 1795245"/>
              <a:gd name="connsiteX70" fmla="*/ 1635853 w 2583809"/>
              <a:gd name="connsiteY70" fmla="*/ 906011 h 1795245"/>
              <a:gd name="connsiteX71" fmla="*/ 1661020 w 2583809"/>
              <a:gd name="connsiteY71" fmla="*/ 897622 h 1795245"/>
              <a:gd name="connsiteX72" fmla="*/ 1736521 w 2583809"/>
              <a:gd name="connsiteY72" fmla="*/ 847289 h 1795245"/>
              <a:gd name="connsiteX73" fmla="*/ 1761688 w 2583809"/>
              <a:gd name="connsiteY73" fmla="*/ 830511 h 1795245"/>
              <a:gd name="connsiteX74" fmla="*/ 1795244 w 2583809"/>
              <a:gd name="connsiteY74" fmla="*/ 813733 h 1795245"/>
              <a:gd name="connsiteX75" fmla="*/ 1820411 w 2583809"/>
              <a:gd name="connsiteY75" fmla="*/ 796955 h 1795245"/>
              <a:gd name="connsiteX76" fmla="*/ 1879134 w 2583809"/>
              <a:gd name="connsiteY76" fmla="*/ 780177 h 1795245"/>
              <a:gd name="connsiteX77" fmla="*/ 1904301 w 2583809"/>
              <a:gd name="connsiteY77" fmla="*/ 771788 h 1795245"/>
              <a:gd name="connsiteX78" fmla="*/ 2004968 w 2583809"/>
              <a:gd name="connsiteY78" fmla="*/ 746621 h 1795245"/>
              <a:gd name="connsiteX79" fmla="*/ 2080469 w 2583809"/>
              <a:gd name="connsiteY79" fmla="*/ 729843 h 1795245"/>
              <a:gd name="connsiteX80" fmla="*/ 2130803 w 2583809"/>
              <a:gd name="connsiteY80" fmla="*/ 713065 h 1795245"/>
              <a:gd name="connsiteX81" fmla="*/ 2164359 w 2583809"/>
              <a:gd name="connsiteY81" fmla="*/ 704676 h 1795245"/>
              <a:gd name="connsiteX82" fmla="*/ 2189526 w 2583809"/>
              <a:gd name="connsiteY82" fmla="*/ 687898 h 1795245"/>
              <a:gd name="connsiteX83" fmla="*/ 2214693 w 2583809"/>
              <a:gd name="connsiteY83" fmla="*/ 679509 h 1795245"/>
              <a:gd name="connsiteX84" fmla="*/ 2265027 w 2583809"/>
              <a:gd name="connsiteY84" fmla="*/ 645953 h 1795245"/>
              <a:gd name="connsiteX85" fmla="*/ 2290194 w 2583809"/>
              <a:gd name="connsiteY85" fmla="*/ 629175 h 1795245"/>
              <a:gd name="connsiteX86" fmla="*/ 2315361 w 2583809"/>
              <a:gd name="connsiteY86" fmla="*/ 620786 h 1795245"/>
              <a:gd name="connsiteX87" fmla="*/ 2340528 w 2583809"/>
              <a:gd name="connsiteY87" fmla="*/ 604008 h 1795245"/>
              <a:gd name="connsiteX88" fmla="*/ 2365695 w 2583809"/>
              <a:gd name="connsiteY88" fmla="*/ 578841 h 1795245"/>
              <a:gd name="connsiteX89" fmla="*/ 2416029 w 2583809"/>
              <a:gd name="connsiteY89" fmla="*/ 562063 h 1795245"/>
              <a:gd name="connsiteX90" fmla="*/ 2466363 w 2583809"/>
              <a:gd name="connsiteY90" fmla="*/ 528507 h 1795245"/>
              <a:gd name="connsiteX91" fmla="*/ 2491530 w 2583809"/>
              <a:gd name="connsiteY91" fmla="*/ 511729 h 1795245"/>
              <a:gd name="connsiteX92" fmla="*/ 2525086 w 2583809"/>
              <a:gd name="connsiteY92" fmla="*/ 478173 h 1795245"/>
              <a:gd name="connsiteX93" fmla="*/ 2533475 w 2583809"/>
              <a:gd name="connsiteY93" fmla="*/ 453006 h 1795245"/>
              <a:gd name="connsiteX94" fmla="*/ 2550253 w 2583809"/>
              <a:gd name="connsiteY94" fmla="*/ 427839 h 1795245"/>
              <a:gd name="connsiteX95" fmla="*/ 2558642 w 2583809"/>
              <a:gd name="connsiteY95" fmla="*/ 402672 h 1795245"/>
              <a:gd name="connsiteX96" fmla="*/ 2583809 w 2583809"/>
              <a:gd name="connsiteY96" fmla="*/ 352338 h 1795245"/>
              <a:gd name="connsiteX97" fmla="*/ 2558642 w 2583809"/>
              <a:gd name="connsiteY97" fmla="*/ 184558 h 1795245"/>
              <a:gd name="connsiteX98" fmla="*/ 2541864 w 2583809"/>
              <a:gd name="connsiteY98" fmla="*/ 151002 h 1795245"/>
              <a:gd name="connsiteX99" fmla="*/ 2525086 w 2583809"/>
              <a:gd name="connsiteY99" fmla="*/ 125835 h 1795245"/>
              <a:gd name="connsiteX100" fmla="*/ 2499919 w 2583809"/>
              <a:gd name="connsiteY100" fmla="*/ 100668 h 1795245"/>
              <a:gd name="connsiteX101" fmla="*/ 2474752 w 2583809"/>
              <a:gd name="connsiteY101" fmla="*/ 67112 h 1795245"/>
              <a:gd name="connsiteX102" fmla="*/ 2441196 w 2583809"/>
              <a:gd name="connsiteY102" fmla="*/ 50334 h 1795245"/>
              <a:gd name="connsiteX103" fmla="*/ 2390862 w 2583809"/>
              <a:gd name="connsiteY103" fmla="*/ 16778 h 1795245"/>
              <a:gd name="connsiteX104" fmla="*/ 2323750 w 2583809"/>
              <a:gd name="connsiteY104" fmla="*/ 0 h 1795245"/>
              <a:gd name="connsiteX105" fmla="*/ 2055302 w 2583809"/>
              <a:gd name="connsiteY105" fmla="*/ 16778 h 1795245"/>
              <a:gd name="connsiteX106" fmla="*/ 1921079 w 2583809"/>
              <a:gd name="connsiteY106" fmla="*/ 41945 h 1795245"/>
              <a:gd name="connsiteX107" fmla="*/ 1862356 w 2583809"/>
              <a:gd name="connsiteY107" fmla="*/ 50334 h 1795245"/>
              <a:gd name="connsiteX108" fmla="*/ 1828800 w 2583809"/>
              <a:gd name="connsiteY108" fmla="*/ 58723 h 1795245"/>
              <a:gd name="connsiteX109" fmla="*/ 1753299 w 2583809"/>
              <a:gd name="connsiteY109" fmla="*/ 75501 h 1795245"/>
              <a:gd name="connsiteX110" fmla="*/ 1392572 w 2583809"/>
              <a:gd name="connsiteY110" fmla="*/ 58723 h 1795245"/>
              <a:gd name="connsiteX111" fmla="*/ 1317071 w 2583809"/>
              <a:gd name="connsiteY111" fmla="*/ 50334 h 1795245"/>
              <a:gd name="connsiteX112" fmla="*/ 813732 w 2583809"/>
              <a:gd name="connsiteY112" fmla="*/ 67112 h 1795245"/>
              <a:gd name="connsiteX113" fmla="*/ 738231 w 2583809"/>
              <a:gd name="connsiteY113" fmla="*/ 92279 h 1795245"/>
              <a:gd name="connsiteX114" fmla="*/ 713064 w 2583809"/>
              <a:gd name="connsiteY114" fmla="*/ 100668 h 1795245"/>
              <a:gd name="connsiteX115" fmla="*/ 687897 w 2583809"/>
              <a:gd name="connsiteY115" fmla="*/ 109057 h 1795245"/>
              <a:gd name="connsiteX116" fmla="*/ 654341 w 2583809"/>
              <a:gd name="connsiteY116" fmla="*/ 117446 h 1795245"/>
              <a:gd name="connsiteX117" fmla="*/ 620785 w 2583809"/>
              <a:gd name="connsiteY117" fmla="*/ 134224 h 1795245"/>
              <a:gd name="connsiteX118" fmla="*/ 536895 w 2583809"/>
              <a:gd name="connsiteY118" fmla="*/ 159391 h 1795245"/>
              <a:gd name="connsiteX119" fmla="*/ 486561 w 2583809"/>
              <a:gd name="connsiteY119" fmla="*/ 176169 h 1795245"/>
              <a:gd name="connsiteX120" fmla="*/ 469783 w 2583809"/>
              <a:gd name="connsiteY120" fmla="*/ 201336 h 1795245"/>
              <a:gd name="connsiteX121" fmla="*/ 419449 w 2583809"/>
              <a:gd name="connsiteY121" fmla="*/ 218114 h 1795245"/>
              <a:gd name="connsiteX122" fmla="*/ 427838 w 2583809"/>
              <a:gd name="connsiteY122" fmla="*/ 234892 h 179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583809" h="1795245">
                <a:moveTo>
                  <a:pt x="427838" y="234892"/>
                </a:moveTo>
                <a:lnTo>
                  <a:pt x="427838" y="234892"/>
                </a:lnTo>
                <a:lnTo>
                  <a:pt x="385893" y="360727"/>
                </a:lnTo>
                <a:cubicBezTo>
                  <a:pt x="383097" y="369116"/>
                  <a:pt x="382409" y="378536"/>
                  <a:pt x="377504" y="385894"/>
                </a:cubicBezTo>
                <a:cubicBezTo>
                  <a:pt x="371911" y="394283"/>
                  <a:pt x="365235" y="402043"/>
                  <a:pt x="360726" y="411061"/>
                </a:cubicBezTo>
                <a:cubicBezTo>
                  <a:pt x="356771" y="418970"/>
                  <a:pt x="356631" y="428498"/>
                  <a:pt x="352337" y="436228"/>
                </a:cubicBezTo>
                <a:cubicBezTo>
                  <a:pt x="342544" y="453855"/>
                  <a:pt x="329966" y="469784"/>
                  <a:pt x="318781" y="486562"/>
                </a:cubicBezTo>
                <a:cubicBezTo>
                  <a:pt x="313188" y="494951"/>
                  <a:pt x="305191" y="502164"/>
                  <a:pt x="302003" y="511729"/>
                </a:cubicBezTo>
                <a:cubicBezTo>
                  <a:pt x="280917" y="574987"/>
                  <a:pt x="309361" y="497014"/>
                  <a:pt x="276836" y="562063"/>
                </a:cubicBezTo>
                <a:cubicBezTo>
                  <a:pt x="272881" y="569972"/>
                  <a:pt x="272741" y="579500"/>
                  <a:pt x="268447" y="587230"/>
                </a:cubicBezTo>
                <a:cubicBezTo>
                  <a:pt x="258654" y="604857"/>
                  <a:pt x="241268" y="618434"/>
                  <a:pt x="234891" y="637564"/>
                </a:cubicBezTo>
                <a:cubicBezTo>
                  <a:pt x="232095" y="645953"/>
                  <a:pt x="232026" y="655826"/>
                  <a:pt x="226502" y="662731"/>
                </a:cubicBezTo>
                <a:cubicBezTo>
                  <a:pt x="220204" y="670604"/>
                  <a:pt x="209724" y="673916"/>
                  <a:pt x="201335" y="679509"/>
                </a:cubicBezTo>
                <a:cubicBezTo>
                  <a:pt x="198539" y="690694"/>
                  <a:pt x="196259" y="702022"/>
                  <a:pt x="192946" y="713065"/>
                </a:cubicBezTo>
                <a:cubicBezTo>
                  <a:pt x="187864" y="730005"/>
                  <a:pt x="181761" y="746621"/>
                  <a:pt x="176168" y="763399"/>
                </a:cubicBezTo>
                <a:lnTo>
                  <a:pt x="142612" y="864067"/>
                </a:lnTo>
                <a:lnTo>
                  <a:pt x="125835" y="914400"/>
                </a:lnTo>
                <a:cubicBezTo>
                  <a:pt x="123039" y="922789"/>
                  <a:pt x="122351" y="932209"/>
                  <a:pt x="117446" y="939567"/>
                </a:cubicBezTo>
                <a:cubicBezTo>
                  <a:pt x="69363" y="1011692"/>
                  <a:pt x="127011" y="920437"/>
                  <a:pt x="92279" y="989901"/>
                </a:cubicBezTo>
                <a:cubicBezTo>
                  <a:pt x="87770" y="998919"/>
                  <a:pt x="80010" y="1006050"/>
                  <a:pt x="75501" y="1015068"/>
                </a:cubicBezTo>
                <a:cubicBezTo>
                  <a:pt x="71546" y="1022977"/>
                  <a:pt x="71067" y="1032326"/>
                  <a:pt x="67112" y="1040235"/>
                </a:cubicBezTo>
                <a:cubicBezTo>
                  <a:pt x="62603" y="1049253"/>
                  <a:pt x="54843" y="1056384"/>
                  <a:pt x="50334" y="1065402"/>
                </a:cubicBezTo>
                <a:cubicBezTo>
                  <a:pt x="43286" y="1079498"/>
                  <a:pt x="37588" y="1110686"/>
                  <a:pt x="33556" y="1124125"/>
                </a:cubicBezTo>
                <a:cubicBezTo>
                  <a:pt x="28474" y="1141065"/>
                  <a:pt x="20246" y="1157117"/>
                  <a:pt x="16778" y="1174459"/>
                </a:cubicBezTo>
                <a:cubicBezTo>
                  <a:pt x="6128" y="1227710"/>
                  <a:pt x="11847" y="1202571"/>
                  <a:pt x="0" y="1249960"/>
                </a:cubicBezTo>
                <a:cubicBezTo>
                  <a:pt x="5593" y="1297498"/>
                  <a:pt x="9678" y="1345237"/>
                  <a:pt x="16778" y="1392573"/>
                </a:cubicBezTo>
                <a:cubicBezTo>
                  <a:pt x="18090" y="1401318"/>
                  <a:pt x="22738" y="1409237"/>
                  <a:pt x="25167" y="1417740"/>
                </a:cubicBezTo>
                <a:cubicBezTo>
                  <a:pt x="50524" y="1506489"/>
                  <a:pt x="10462" y="1382015"/>
                  <a:pt x="50334" y="1501630"/>
                </a:cubicBezTo>
                <a:lnTo>
                  <a:pt x="58723" y="1526797"/>
                </a:lnTo>
                <a:cubicBezTo>
                  <a:pt x="61519" y="1535186"/>
                  <a:pt x="62207" y="1544606"/>
                  <a:pt x="67112" y="1551964"/>
                </a:cubicBezTo>
                <a:cubicBezTo>
                  <a:pt x="72705" y="1560353"/>
                  <a:pt x="79381" y="1568113"/>
                  <a:pt x="83890" y="1577131"/>
                </a:cubicBezTo>
                <a:cubicBezTo>
                  <a:pt x="97536" y="1604424"/>
                  <a:pt x="85015" y="1603422"/>
                  <a:pt x="109057" y="1627465"/>
                </a:cubicBezTo>
                <a:cubicBezTo>
                  <a:pt x="116186" y="1634594"/>
                  <a:pt x="126478" y="1637789"/>
                  <a:pt x="134223" y="1644243"/>
                </a:cubicBezTo>
                <a:cubicBezTo>
                  <a:pt x="143337" y="1651838"/>
                  <a:pt x="150025" y="1662126"/>
                  <a:pt x="159390" y="1669410"/>
                </a:cubicBezTo>
                <a:cubicBezTo>
                  <a:pt x="175307" y="1681790"/>
                  <a:pt x="192946" y="1691781"/>
                  <a:pt x="209724" y="1702966"/>
                </a:cubicBezTo>
                <a:cubicBezTo>
                  <a:pt x="218113" y="1708559"/>
                  <a:pt x="225326" y="1716556"/>
                  <a:pt x="234891" y="1719744"/>
                </a:cubicBezTo>
                <a:lnTo>
                  <a:pt x="260058" y="1728133"/>
                </a:lnTo>
                <a:cubicBezTo>
                  <a:pt x="268447" y="1736522"/>
                  <a:pt x="274425" y="1748391"/>
                  <a:pt x="285225" y="1753300"/>
                </a:cubicBezTo>
                <a:cubicBezTo>
                  <a:pt x="318913" y="1768613"/>
                  <a:pt x="366419" y="1770411"/>
                  <a:pt x="402671" y="1778467"/>
                </a:cubicBezTo>
                <a:cubicBezTo>
                  <a:pt x="411303" y="1780385"/>
                  <a:pt x="419335" y="1784427"/>
                  <a:pt x="427838" y="1786856"/>
                </a:cubicBezTo>
                <a:cubicBezTo>
                  <a:pt x="438924" y="1790023"/>
                  <a:pt x="450209" y="1792449"/>
                  <a:pt x="461394" y="1795245"/>
                </a:cubicBezTo>
                <a:cubicBezTo>
                  <a:pt x="524851" y="1790712"/>
                  <a:pt x="666730" y="1786129"/>
                  <a:pt x="755009" y="1770078"/>
                </a:cubicBezTo>
                <a:cubicBezTo>
                  <a:pt x="766353" y="1768016"/>
                  <a:pt x="777380" y="1764485"/>
                  <a:pt x="788565" y="1761689"/>
                </a:cubicBezTo>
                <a:cubicBezTo>
                  <a:pt x="796954" y="1756096"/>
                  <a:pt x="804714" y="1749420"/>
                  <a:pt x="813732" y="1744911"/>
                </a:cubicBezTo>
                <a:cubicBezTo>
                  <a:pt x="821641" y="1740956"/>
                  <a:pt x="831169" y="1740816"/>
                  <a:pt x="838899" y="1736522"/>
                </a:cubicBezTo>
                <a:cubicBezTo>
                  <a:pt x="856526" y="1726729"/>
                  <a:pt x="870103" y="1709343"/>
                  <a:pt x="889233" y="1702966"/>
                </a:cubicBezTo>
                <a:cubicBezTo>
                  <a:pt x="923965" y="1691389"/>
                  <a:pt x="907042" y="1699482"/>
                  <a:pt x="939567" y="1677799"/>
                </a:cubicBezTo>
                <a:cubicBezTo>
                  <a:pt x="956064" y="1653053"/>
                  <a:pt x="957290" y="1647650"/>
                  <a:pt x="981512" y="1627465"/>
                </a:cubicBezTo>
                <a:cubicBezTo>
                  <a:pt x="989257" y="1621010"/>
                  <a:pt x="998290" y="1616280"/>
                  <a:pt x="1006679" y="1610687"/>
                </a:cubicBezTo>
                <a:lnTo>
                  <a:pt x="1057012" y="1535186"/>
                </a:lnTo>
                <a:cubicBezTo>
                  <a:pt x="1062605" y="1526797"/>
                  <a:pt x="1065401" y="1515612"/>
                  <a:pt x="1073790" y="1510019"/>
                </a:cubicBezTo>
                <a:lnTo>
                  <a:pt x="1098957" y="1493241"/>
                </a:lnTo>
                <a:cubicBezTo>
                  <a:pt x="1107365" y="1468018"/>
                  <a:pt x="1106055" y="1464590"/>
                  <a:pt x="1124124" y="1442907"/>
                </a:cubicBezTo>
                <a:cubicBezTo>
                  <a:pt x="1131719" y="1433793"/>
                  <a:pt x="1141696" y="1426854"/>
                  <a:pt x="1149291" y="1417740"/>
                </a:cubicBezTo>
                <a:cubicBezTo>
                  <a:pt x="1155746" y="1409995"/>
                  <a:pt x="1158481" y="1399212"/>
                  <a:pt x="1166069" y="1392573"/>
                </a:cubicBezTo>
                <a:cubicBezTo>
                  <a:pt x="1181244" y="1379294"/>
                  <a:pt x="1216403" y="1359017"/>
                  <a:pt x="1216403" y="1359017"/>
                </a:cubicBezTo>
                <a:cubicBezTo>
                  <a:pt x="1221996" y="1350628"/>
                  <a:pt x="1226052" y="1340979"/>
                  <a:pt x="1233181" y="1333850"/>
                </a:cubicBezTo>
                <a:cubicBezTo>
                  <a:pt x="1299170" y="1267861"/>
                  <a:pt x="1214799" y="1374364"/>
                  <a:pt x="1283515" y="1291905"/>
                </a:cubicBezTo>
                <a:cubicBezTo>
                  <a:pt x="1289970" y="1284160"/>
                  <a:pt x="1292420" y="1273036"/>
                  <a:pt x="1300293" y="1266738"/>
                </a:cubicBezTo>
                <a:cubicBezTo>
                  <a:pt x="1307198" y="1261214"/>
                  <a:pt x="1317551" y="1262304"/>
                  <a:pt x="1325460" y="1258349"/>
                </a:cubicBezTo>
                <a:cubicBezTo>
                  <a:pt x="1334478" y="1253840"/>
                  <a:pt x="1342238" y="1247164"/>
                  <a:pt x="1350627" y="1241571"/>
                </a:cubicBezTo>
                <a:cubicBezTo>
                  <a:pt x="1361812" y="1224793"/>
                  <a:pt x="1367405" y="1202422"/>
                  <a:pt x="1384183" y="1191237"/>
                </a:cubicBezTo>
                <a:lnTo>
                  <a:pt x="1434517" y="1157681"/>
                </a:lnTo>
                <a:cubicBezTo>
                  <a:pt x="1437313" y="1149292"/>
                  <a:pt x="1436653" y="1138767"/>
                  <a:pt x="1442906" y="1132514"/>
                </a:cubicBezTo>
                <a:cubicBezTo>
                  <a:pt x="1457165" y="1118255"/>
                  <a:pt x="1493240" y="1098958"/>
                  <a:pt x="1493240" y="1098958"/>
                </a:cubicBezTo>
                <a:cubicBezTo>
                  <a:pt x="1514326" y="1035700"/>
                  <a:pt x="1483430" y="1111221"/>
                  <a:pt x="1526796" y="1057013"/>
                </a:cubicBezTo>
                <a:cubicBezTo>
                  <a:pt x="1532320" y="1050108"/>
                  <a:pt x="1531230" y="1039755"/>
                  <a:pt x="1535185" y="1031846"/>
                </a:cubicBezTo>
                <a:cubicBezTo>
                  <a:pt x="1550806" y="1000604"/>
                  <a:pt x="1553939" y="1009342"/>
                  <a:pt x="1577130" y="981512"/>
                </a:cubicBezTo>
                <a:cubicBezTo>
                  <a:pt x="1583585" y="973767"/>
                  <a:pt x="1587453" y="964090"/>
                  <a:pt x="1593908" y="956345"/>
                </a:cubicBezTo>
                <a:cubicBezTo>
                  <a:pt x="1601503" y="947231"/>
                  <a:pt x="1611480" y="940292"/>
                  <a:pt x="1619075" y="931178"/>
                </a:cubicBezTo>
                <a:cubicBezTo>
                  <a:pt x="1625530" y="923433"/>
                  <a:pt x="1627980" y="912309"/>
                  <a:pt x="1635853" y="906011"/>
                </a:cubicBezTo>
                <a:cubicBezTo>
                  <a:pt x="1642758" y="900487"/>
                  <a:pt x="1653290" y="901916"/>
                  <a:pt x="1661020" y="897622"/>
                </a:cubicBezTo>
                <a:cubicBezTo>
                  <a:pt x="1661030" y="897616"/>
                  <a:pt x="1723933" y="855681"/>
                  <a:pt x="1736521" y="847289"/>
                </a:cubicBezTo>
                <a:cubicBezTo>
                  <a:pt x="1744910" y="841696"/>
                  <a:pt x="1752670" y="835020"/>
                  <a:pt x="1761688" y="830511"/>
                </a:cubicBezTo>
                <a:cubicBezTo>
                  <a:pt x="1772873" y="824918"/>
                  <a:pt x="1784386" y="819938"/>
                  <a:pt x="1795244" y="813733"/>
                </a:cubicBezTo>
                <a:cubicBezTo>
                  <a:pt x="1803998" y="808731"/>
                  <a:pt x="1811393" y="801464"/>
                  <a:pt x="1820411" y="796955"/>
                </a:cubicBezTo>
                <a:cubicBezTo>
                  <a:pt x="1833820" y="790250"/>
                  <a:pt x="1866591" y="783761"/>
                  <a:pt x="1879134" y="780177"/>
                </a:cubicBezTo>
                <a:cubicBezTo>
                  <a:pt x="1887637" y="777748"/>
                  <a:pt x="1895757" y="774066"/>
                  <a:pt x="1904301" y="771788"/>
                </a:cubicBezTo>
                <a:cubicBezTo>
                  <a:pt x="1937722" y="762876"/>
                  <a:pt x="1972155" y="757559"/>
                  <a:pt x="2004968" y="746621"/>
                </a:cubicBezTo>
                <a:cubicBezTo>
                  <a:pt x="2076974" y="722619"/>
                  <a:pt x="1962356" y="759371"/>
                  <a:pt x="2080469" y="729843"/>
                </a:cubicBezTo>
                <a:cubicBezTo>
                  <a:pt x="2097627" y="725554"/>
                  <a:pt x="2113645" y="717354"/>
                  <a:pt x="2130803" y="713065"/>
                </a:cubicBezTo>
                <a:lnTo>
                  <a:pt x="2164359" y="704676"/>
                </a:lnTo>
                <a:cubicBezTo>
                  <a:pt x="2172748" y="699083"/>
                  <a:pt x="2180508" y="692407"/>
                  <a:pt x="2189526" y="687898"/>
                </a:cubicBezTo>
                <a:cubicBezTo>
                  <a:pt x="2197435" y="683943"/>
                  <a:pt x="2206963" y="683803"/>
                  <a:pt x="2214693" y="679509"/>
                </a:cubicBezTo>
                <a:cubicBezTo>
                  <a:pt x="2232320" y="669716"/>
                  <a:pt x="2248249" y="657138"/>
                  <a:pt x="2265027" y="645953"/>
                </a:cubicBezTo>
                <a:cubicBezTo>
                  <a:pt x="2273416" y="640360"/>
                  <a:pt x="2280629" y="632363"/>
                  <a:pt x="2290194" y="629175"/>
                </a:cubicBezTo>
                <a:cubicBezTo>
                  <a:pt x="2298583" y="626379"/>
                  <a:pt x="2307452" y="624741"/>
                  <a:pt x="2315361" y="620786"/>
                </a:cubicBezTo>
                <a:cubicBezTo>
                  <a:pt x="2324379" y="616277"/>
                  <a:pt x="2332783" y="610463"/>
                  <a:pt x="2340528" y="604008"/>
                </a:cubicBezTo>
                <a:cubicBezTo>
                  <a:pt x="2349642" y="596413"/>
                  <a:pt x="2355324" y="584603"/>
                  <a:pt x="2365695" y="578841"/>
                </a:cubicBezTo>
                <a:cubicBezTo>
                  <a:pt x="2381155" y="570252"/>
                  <a:pt x="2401314" y="571873"/>
                  <a:pt x="2416029" y="562063"/>
                </a:cubicBezTo>
                <a:lnTo>
                  <a:pt x="2466363" y="528507"/>
                </a:lnTo>
                <a:lnTo>
                  <a:pt x="2491530" y="511729"/>
                </a:lnTo>
                <a:cubicBezTo>
                  <a:pt x="2513901" y="444617"/>
                  <a:pt x="2480345" y="522914"/>
                  <a:pt x="2525086" y="478173"/>
                </a:cubicBezTo>
                <a:cubicBezTo>
                  <a:pt x="2531339" y="471920"/>
                  <a:pt x="2529520" y="460915"/>
                  <a:pt x="2533475" y="453006"/>
                </a:cubicBezTo>
                <a:cubicBezTo>
                  <a:pt x="2537984" y="443988"/>
                  <a:pt x="2545744" y="436857"/>
                  <a:pt x="2550253" y="427839"/>
                </a:cubicBezTo>
                <a:cubicBezTo>
                  <a:pt x="2554208" y="419930"/>
                  <a:pt x="2554687" y="410581"/>
                  <a:pt x="2558642" y="402672"/>
                </a:cubicBezTo>
                <a:cubicBezTo>
                  <a:pt x="2591167" y="337623"/>
                  <a:pt x="2562723" y="415596"/>
                  <a:pt x="2583809" y="352338"/>
                </a:cubicBezTo>
                <a:cubicBezTo>
                  <a:pt x="2579764" y="317960"/>
                  <a:pt x="2579624" y="233516"/>
                  <a:pt x="2558642" y="184558"/>
                </a:cubicBezTo>
                <a:cubicBezTo>
                  <a:pt x="2553716" y="173064"/>
                  <a:pt x="2548069" y="161860"/>
                  <a:pt x="2541864" y="151002"/>
                </a:cubicBezTo>
                <a:cubicBezTo>
                  <a:pt x="2536862" y="142248"/>
                  <a:pt x="2531541" y="133580"/>
                  <a:pt x="2525086" y="125835"/>
                </a:cubicBezTo>
                <a:cubicBezTo>
                  <a:pt x="2517491" y="116721"/>
                  <a:pt x="2507640" y="109676"/>
                  <a:pt x="2499919" y="100668"/>
                </a:cubicBezTo>
                <a:cubicBezTo>
                  <a:pt x="2490820" y="90052"/>
                  <a:pt x="2485368" y="76211"/>
                  <a:pt x="2474752" y="67112"/>
                </a:cubicBezTo>
                <a:cubicBezTo>
                  <a:pt x="2465257" y="58973"/>
                  <a:pt x="2451919" y="56768"/>
                  <a:pt x="2441196" y="50334"/>
                </a:cubicBezTo>
                <a:cubicBezTo>
                  <a:pt x="2423905" y="39959"/>
                  <a:pt x="2410425" y="21669"/>
                  <a:pt x="2390862" y="16778"/>
                </a:cubicBezTo>
                <a:lnTo>
                  <a:pt x="2323750" y="0"/>
                </a:lnTo>
                <a:lnTo>
                  <a:pt x="2055302" y="16778"/>
                </a:lnTo>
                <a:cubicBezTo>
                  <a:pt x="1894248" y="28857"/>
                  <a:pt x="2082743" y="18850"/>
                  <a:pt x="1921079" y="41945"/>
                </a:cubicBezTo>
                <a:cubicBezTo>
                  <a:pt x="1901505" y="44741"/>
                  <a:pt x="1881810" y="46797"/>
                  <a:pt x="1862356" y="50334"/>
                </a:cubicBezTo>
                <a:cubicBezTo>
                  <a:pt x="1851012" y="52396"/>
                  <a:pt x="1840055" y="56222"/>
                  <a:pt x="1828800" y="58723"/>
                </a:cubicBezTo>
                <a:cubicBezTo>
                  <a:pt x="1732949" y="80023"/>
                  <a:pt x="1835135" y="55042"/>
                  <a:pt x="1753299" y="75501"/>
                </a:cubicBezTo>
                <a:lnTo>
                  <a:pt x="1392572" y="58723"/>
                </a:lnTo>
                <a:cubicBezTo>
                  <a:pt x="1367292" y="57265"/>
                  <a:pt x="1342390" y="49967"/>
                  <a:pt x="1317071" y="50334"/>
                </a:cubicBezTo>
                <a:cubicBezTo>
                  <a:pt x="1149216" y="52767"/>
                  <a:pt x="981512" y="61519"/>
                  <a:pt x="813732" y="67112"/>
                </a:cubicBezTo>
                <a:lnTo>
                  <a:pt x="738231" y="92279"/>
                </a:lnTo>
                <a:lnTo>
                  <a:pt x="713064" y="100668"/>
                </a:lnTo>
                <a:cubicBezTo>
                  <a:pt x="704675" y="103464"/>
                  <a:pt x="696476" y="106912"/>
                  <a:pt x="687897" y="109057"/>
                </a:cubicBezTo>
                <a:cubicBezTo>
                  <a:pt x="676712" y="111853"/>
                  <a:pt x="665136" y="113398"/>
                  <a:pt x="654341" y="117446"/>
                </a:cubicBezTo>
                <a:cubicBezTo>
                  <a:pt x="642632" y="121837"/>
                  <a:pt x="632396" y="129580"/>
                  <a:pt x="620785" y="134224"/>
                </a:cubicBezTo>
                <a:cubicBezTo>
                  <a:pt x="561466" y="157952"/>
                  <a:pt x="586336" y="144559"/>
                  <a:pt x="536895" y="159391"/>
                </a:cubicBezTo>
                <a:cubicBezTo>
                  <a:pt x="519955" y="164473"/>
                  <a:pt x="486561" y="176169"/>
                  <a:pt x="486561" y="176169"/>
                </a:cubicBezTo>
                <a:cubicBezTo>
                  <a:pt x="480968" y="184558"/>
                  <a:pt x="478333" y="195992"/>
                  <a:pt x="469783" y="201336"/>
                </a:cubicBezTo>
                <a:cubicBezTo>
                  <a:pt x="454786" y="210709"/>
                  <a:pt x="419449" y="218114"/>
                  <a:pt x="419449" y="218114"/>
                </a:cubicBezTo>
                <a:cubicBezTo>
                  <a:pt x="410176" y="245934"/>
                  <a:pt x="419903" y="243281"/>
                  <a:pt x="427838" y="234892"/>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p:txBody>
          <a:bodyPr/>
          <a:lstStyle/>
          <a:p>
            <a:r>
              <a:rPr lang="en-US" dirty="0"/>
              <a:t>Graph Terminology</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3" y="1600200"/>
            <a:ext cx="9372599" cy="4114800"/>
          </a:xfrm>
        </p:spPr>
        <p:txBody>
          <a:bodyPr/>
          <a:lstStyle/>
          <a:p>
            <a:r>
              <a:rPr lang="en-US" b="1" dirty="0"/>
              <a:t>Path:</a:t>
            </a:r>
            <a:r>
              <a:rPr lang="en-US" dirty="0"/>
              <a:t> A sequence of Vertices </a:t>
            </a:r>
            <a:r>
              <a:rPr lang="en-US" i="1" dirty="0"/>
              <a:t>v</a:t>
            </a:r>
            <a:r>
              <a:rPr lang="en-US" i="1" baseline="-25000" dirty="0"/>
              <a:t>0 </a:t>
            </a:r>
            <a:r>
              <a:rPr lang="en-US" i="1" dirty="0"/>
              <a:t>, v</a:t>
            </a:r>
            <a:r>
              <a:rPr lang="en-US" i="1" baseline="-25000" dirty="0"/>
              <a:t>1</a:t>
            </a:r>
            <a:r>
              <a:rPr lang="en-US" i="1" dirty="0"/>
              <a:t>, v</a:t>
            </a:r>
            <a:r>
              <a:rPr lang="en-US" i="1" baseline="-25000" dirty="0"/>
              <a:t>2</a:t>
            </a:r>
            <a:r>
              <a:rPr lang="en-US" i="1" dirty="0"/>
              <a:t>, v</a:t>
            </a:r>
            <a:r>
              <a:rPr lang="en-US" i="1" baseline="-25000" dirty="0"/>
              <a:t>3 </a:t>
            </a:r>
            <a:r>
              <a:rPr lang="en-US" i="1" dirty="0"/>
              <a:t>… </a:t>
            </a:r>
            <a:r>
              <a:rPr lang="en-US" dirty="0"/>
              <a:t>where each vertex is connected to the next vertex. Length of path is number of edges.</a:t>
            </a:r>
          </a:p>
          <a:p>
            <a:pPr lvl="1"/>
            <a:r>
              <a:rPr lang="en-US" dirty="0"/>
              <a:t>e.g. A, E, C</a:t>
            </a:r>
          </a:p>
          <a:p>
            <a:r>
              <a:rPr lang="en-US" b="1" dirty="0"/>
              <a:t>Cycle:</a:t>
            </a:r>
            <a:r>
              <a:rPr lang="en-US" dirty="0"/>
              <a:t> A path that starts and ends with the same vertex</a:t>
            </a:r>
          </a:p>
          <a:p>
            <a:pPr lvl="1"/>
            <a:r>
              <a:rPr lang="en-US" dirty="0"/>
              <a:t>e.g. A, E, C, D, A</a:t>
            </a:r>
          </a:p>
          <a:p>
            <a:r>
              <a:rPr lang="en-US" b="1" dirty="0"/>
              <a:t>Sub Graph: </a:t>
            </a:r>
            <a:r>
              <a:rPr lang="en-US" dirty="0"/>
              <a:t>A subset of vertices and edges</a:t>
            </a:r>
          </a:p>
          <a:p>
            <a:pPr lvl="1"/>
            <a:r>
              <a:rPr lang="en-US" dirty="0"/>
              <a:t>Sub Graph SG</a:t>
            </a:r>
          </a:p>
          <a:p>
            <a:pPr lvl="2"/>
            <a:r>
              <a:rPr lang="en-US" b="1" dirty="0">
                <a:latin typeface="Courier New" panose="02070309020205020404" pitchFamily="49" charset="0"/>
                <a:cs typeface="Courier New" panose="02070309020205020404" pitchFamily="49" charset="0"/>
              </a:rPr>
              <a:t>V’ = {C, D, E}</a:t>
            </a:r>
          </a:p>
          <a:p>
            <a:pPr lvl="2"/>
            <a:r>
              <a:rPr lang="en-US" b="1" dirty="0">
                <a:latin typeface="Courier New" panose="02070309020205020404" pitchFamily="49" charset="0"/>
                <a:cs typeface="Courier New" panose="02070309020205020404" pitchFamily="49" charset="0"/>
              </a:rPr>
              <a:t>E’ = {(B, D), (C, D)}</a:t>
            </a:r>
          </a:p>
        </p:txBody>
      </p:sp>
      <p:sp>
        <p:nvSpPr>
          <p:cNvPr id="4" name="Oval 3">
            <a:extLst>
              <a:ext uri="{FF2B5EF4-FFF2-40B4-BE49-F238E27FC236}">
                <a16:creationId xmlns:a16="http://schemas.microsoft.com/office/drawing/2014/main" id="{88F79EA3-EF68-4DE2-98E2-FC4D660518BC}"/>
              </a:ext>
            </a:extLst>
          </p:cNvPr>
          <p:cNvSpPr/>
          <p:nvPr/>
        </p:nvSpPr>
        <p:spPr>
          <a:xfrm>
            <a:off x="8760877" y="3403005"/>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D35027-0F65-4345-982E-868D30C4C176}"/>
              </a:ext>
            </a:extLst>
          </p:cNvPr>
          <p:cNvSpPr/>
          <p:nvPr/>
        </p:nvSpPr>
        <p:spPr>
          <a:xfrm>
            <a:off x="10560162" y="423302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 name="Oval 5">
            <a:extLst>
              <a:ext uri="{FF2B5EF4-FFF2-40B4-BE49-F238E27FC236}">
                <a16:creationId xmlns:a16="http://schemas.microsoft.com/office/drawing/2014/main" id="{25A5871F-BEDD-45B1-B568-B299F55C1764}"/>
              </a:ext>
            </a:extLst>
          </p:cNvPr>
          <p:cNvSpPr/>
          <p:nvPr/>
        </p:nvSpPr>
        <p:spPr>
          <a:xfrm>
            <a:off x="8903093" y="5205810"/>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2EB73829-D206-4082-A9A1-F1658737C0AA}"/>
              </a:ext>
            </a:extLst>
          </p:cNvPr>
          <p:cNvSpPr/>
          <p:nvPr/>
        </p:nvSpPr>
        <p:spPr>
          <a:xfrm>
            <a:off x="9219642" y="423302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06A6A48E-1F60-4251-A173-D0670463B059}"/>
              </a:ext>
            </a:extLst>
          </p:cNvPr>
          <p:cNvSpPr/>
          <p:nvPr/>
        </p:nvSpPr>
        <p:spPr>
          <a:xfrm>
            <a:off x="10522586" y="3173324"/>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Connector 9">
            <a:extLst>
              <a:ext uri="{FF2B5EF4-FFF2-40B4-BE49-F238E27FC236}">
                <a16:creationId xmlns:a16="http://schemas.microsoft.com/office/drawing/2014/main" id="{DCF792A0-D667-413D-9C49-9943D1C72857}"/>
              </a:ext>
            </a:extLst>
          </p:cNvPr>
          <p:cNvCxnSpPr>
            <a:cxnSpLocks/>
            <a:stCxn id="4" idx="4"/>
            <a:endCxn id="7" idx="1"/>
          </p:cNvCxnSpPr>
          <p:nvPr/>
        </p:nvCxnSpPr>
        <p:spPr>
          <a:xfrm>
            <a:off x="9007421" y="3862365"/>
            <a:ext cx="284432" cy="437935"/>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28BE87-7E16-479B-8994-61CA023C9C9D}"/>
              </a:ext>
            </a:extLst>
          </p:cNvPr>
          <p:cNvCxnSpPr>
            <a:cxnSpLocks/>
            <a:stCxn id="6" idx="0"/>
            <a:endCxn id="7" idx="4"/>
          </p:cNvCxnSpPr>
          <p:nvPr/>
        </p:nvCxnSpPr>
        <p:spPr>
          <a:xfrm flipV="1">
            <a:off x="9149637" y="4692389"/>
            <a:ext cx="316549" cy="51342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ADC2A1-D44F-4913-8CF6-050F83AE17EB}"/>
              </a:ext>
            </a:extLst>
          </p:cNvPr>
          <p:cNvCxnSpPr>
            <a:cxnSpLocks/>
            <a:stCxn id="5" idx="2"/>
            <a:endCxn id="7" idx="6"/>
          </p:cNvCxnSpPr>
          <p:nvPr/>
        </p:nvCxnSpPr>
        <p:spPr>
          <a:xfrm flipH="1">
            <a:off x="9712729" y="4462709"/>
            <a:ext cx="847434"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826DA42-526C-4B7B-AD4F-906CD468E00C}"/>
              </a:ext>
            </a:extLst>
          </p:cNvPr>
          <p:cNvCxnSpPr>
            <a:cxnSpLocks/>
            <a:stCxn id="5" idx="0"/>
            <a:endCxn id="8" idx="4"/>
          </p:cNvCxnSpPr>
          <p:nvPr/>
        </p:nvCxnSpPr>
        <p:spPr>
          <a:xfrm flipH="1" flipV="1">
            <a:off x="10769130" y="3632685"/>
            <a:ext cx="37576" cy="60034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B8C983-3D46-45A6-8B39-A9D8FC27C1F9}"/>
              </a:ext>
            </a:extLst>
          </p:cNvPr>
          <p:cNvCxnSpPr>
            <a:cxnSpLocks/>
            <a:stCxn id="4" idx="6"/>
            <a:endCxn id="8" idx="2"/>
          </p:cNvCxnSpPr>
          <p:nvPr/>
        </p:nvCxnSpPr>
        <p:spPr>
          <a:xfrm flipV="1">
            <a:off x="9253965" y="3403005"/>
            <a:ext cx="1268622" cy="22968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44A46C7-16E7-4E84-8F5F-5B381C949D81}"/>
              </a:ext>
            </a:extLst>
          </p:cNvPr>
          <p:cNvCxnSpPr>
            <a:cxnSpLocks/>
            <a:stCxn id="7" idx="7"/>
            <a:endCxn id="8" idx="3"/>
          </p:cNvCxnSpPr>
          <p:nvPr/>
        </p:nvCxnSpPr>
        <p:spPr>
          <a:xfrm flipV="1">
            <a:off x="9640518" y="3565413"/>
            <a:ext cx="954279" cy="734887"/>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A5DA6D3D-C6F1-42BE-B727-43FF34E01C50}"/>
              </a:ext>
            </a:extLst>
          </p:cNvPr>
          <p:cNvSpPr/>
          <p:nvPr/>
        </p:nvSpPr>
        <p:spPr>
          <a:xfrm>
            <a:off x="9211112" y="3036815"/>
            <a:ext cx="1997948" cy="1359016"/>
          </a:xfrm>
          <a:custGeom>
            <a:avLst/>
            <a:gdLst>
              <a:gd name="connsiteX0" fmla="*/ 0 w 1997948"/>
              <a:gd name="connsiteY0" fmla="*/ 302003 h 1359016"/>
              <a:gd name="connsiteX1" fmla="*/ 41945 w 1997948"/>
              <a:gd name="connsiteY1" fmla="*/ 285225 h 1359016"/>
              <a:gd name="connsiteX2" fmla="*/ 117446 w 1997948"/>
              <a:gd name="connsiteY2" fmla="*/ 260058 h 1359016"/>
              <a:gd name="connsiteX3" fmla="*/ 167780 w 1997948"/>
              <a:gd name="connsiteY3" fmla="*/ 243280 h 1359016"/>
              <a:gd name="connsiteX4" fmla="*/ 192947 w 1997948"/>
              <a:gd name="connsiteY4" fmla="*/ 234891 h 1359016"/>
              <a:gd name="connsiteX5" fmla="*/ 226503 w 1997948"/>
              <a:gd name="connsiteY5" fmla="*/ 226502 h 1359016"/>
              <a:gd name="connsiteX6" fmla="*/ 268448 w 1997948"/>
              <a:gd name="connsiteY6" fmla="*/ 218113 h 1359016"/>
              <a:gd name="connsiteX7" fmla="*/ 318782 w 1997948"/>
              <a:gd name="connsiteY7" fmla="*/ 201335 h 1359016"/>
              <a:gd name="connsiteX8" fmla="*/ 394282 w 1997948"/>
              <a:gd name="connsiteY8" fmla="*/ 176168 h 1359016"/>
              <a:gd name="connsiteX9" fmla="*/ 419449 w 1997948"/>
              <a:gd name="connsiteY9" fmla="*/ 167779 h 1359016"/>
              <a:gd name="connsiteX10" fmla="*/ 453005 w 1997948"/>
              <a:gd name="connsiteY10" fmla="*/ 159391 h 1359016"/>
              <a:gd name="connsiteX11" fmla="*/ 503339 w 1997948"/>
              <a:gd name="connsiteY11" fmla="*/ 142613 h 1359016"/>
              <a:gd name="connsiteX12" fmla="*/ 570451 w 1997948"/>
              <a:gd name="connsiteY12" fmla="*/ 125835 h 1359016"/>
              <a:gd name="connsiteX13" fmla="*/ 604007 w 1997948"/>
              <a:gd name="connsiteY13" fmla="*/ 117446 h 1359016"/>
              <a:gd name="connsiteX14" fmla="*/ 629174 w 1997948"/>
              <a:gd name="connsiteY14" fmla="*/ 109057 h 1359016"/>
              <a:gd name="connsiteX15" fmla="*/ 721453 w 1997948"/>
              <a:gd name="connsiteY15" fmla="*/ 92279 h 1359016"/>
              <a:gd name="connsiteX16" fmla="*/ 746620 w 1997948"/>
              <a:gd name="connsiteY16" fmla="*/ 83890 h 1359016"/>
              <a:gd name="connsiteX17" fmla="*/ 780176 w 1997948"/>
              <a:gd name="connsiteY17" fmla="*/ 75501 h 1359016"/>
              <a:gd name="connsiteX18" fmla="*/ 830510 w 1997948"/>
              <a:gd name="connsiteY18" fmla="*/ 58723 h 1359016"/>
              <a:gd name="connsiteX19" fmla="*/ 1057013 w 1997948"/>
              <a:gd name="connsiteY19" fmla="*/ 41945 h 1359016"/>
              <a:gd name="connsiteX20" fmla="*/ 1090569 w 1997948"/>
              <a:gd name="connsiteY20" fmla="*/ 33556 h 1359016"/>
              <a:gd name="connsiteX21" fmla="*/ 1115736 w 1997948"/>
              <a:gd name="connsiteY21" fmla="*/ 25167 h 1359016"/>
              <a:gd name="connsiteX22" fmla="*/ 1174459 w 1997948"/>
              <a:gd name="connsiteY22" fmla="*/ 16778 h 1359016"/>
              <a:gd name="connsiteX23" fmla="*/ 1241571 w 1997948"/>
              <a:gd name="connsiteY23" fmla="*/ 0 h 1359016"/>
              <a:gd name="connsiteX24" fmla="*/ 1677798 w 1997948"/>
              <a:gd name="connsiteY24" fmla="*/ 16778 h 1359016"/>
              <a:gd name="connsiteX25" fmla="*/ 1795244 w 1997948"/>
              <a:gd name="connsiteY25" fmla="*/ 33556 h 1359016"/>
              <a:gd name="connsiteX26" fmla="*/ 1845578 w 1997948"/>
              <a:gd name="connsiteY26" fmla="*/ 50334 h 1359016"/>
              <a:gd name="connsiteX27" fmla="*/ 1870745 w 1997948"/>
              <a:gd name="connsiteY27" fmla="*/ 58723 h 1359016"/>
              <a:gd name="connsiteX28" fmla="*/ 1887523 w 1997948"/>
              <a:gd name="connsiteY28" fmla="*/ 109057 h 1359016"/>
              <a:gd name="connsiteX29" fmla="*/ 1904301 w 1997948"/>
              <a:gd name="connsiteY29" fmla="*/ 134224 h 1359016"/>
              <a:gd name="connsiteX30" fmla="*/ 1921079 w 1997948"/>
              <a:gd name="connsiteY30" fmla="*/ 184557 h 1359016"/>
              <a:gd name="connsiteX31" fmla="*/ 1929468 w 1997948"/>
              <a:gd name="connsiteY31" fmla="*/ 209724 h 1359016"/>
              <a:gd name="connsiteX32" fmla="*/ 1937857 w 1997948"/>
              <a:gd name="connsiteY32" fmla="*/ 260058 h 1359016"/>
              <a:gd name="connsiteX33" fmla="*/ 1946246 w 1997948"/>
              <a:gd name="connsiteY33" fmla="*/ 285225 h 1359016"/>
              <a:gd name="connsiteX34" fmla="*/ 1954635 w 1997948"/>
              <a:gd name="connsiteY34" fmla="*/ 327170 h 1359016"/>
              <a:gd name="connsiteX35" fmla="*/ 1963024 w 1997948"/>
              <a:gd name="connsiteY35" fmla="*/ 461394 h 1359016"/>
              <a:gd name="connsiteX36" fmla="*/ 1971413 w 1997948"/>
              <a:gd name="connsiteY36" fmla="*/ 536895 h 1359016"/>
              <a:gd name="connsiteX37" fmla="*/ 1988191 w 1997948"/>
              <a:gd name="connsiteY37" fmla="*/ 973123 h 1359016"/>
              <a:gd name="connsiteX38" fmla="*/ 1996580 w 1997948"/>
              <a:gd name="connsiteY38" fmla="*/ 1359016 h 135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97948" h="1359016">
                <a:moveTo>
                  <a:pt x="0" y="302003"/>
                </a:moveTo>
                <a:cubicBezTo>
                  <a:pt x="13982" y="296410"/>
                  <a:pt x="27793" y="290371"/>
                  <a:pt x="41945" y="285225"/>
                </a:cubicBezTo>
                <a:lnTo>
                  <a:pt x="117446" y="260058"/>
                </a:lnTo>
                <a:lnTo>
                  <a:pt x="167780" y="243280"/>
                </a:lnTo>
                <a:cubicBezTo>
                  <a:pt x="176169" y="240484"/>
                  <a:pt x="184368" y="237036"/>
                  <a:pt x="192947" y="234891"/>
                </a:cubicBezTo>
                <a:cubicBezTo>
                  <a:pt x="204132" y="232095"/>
                  <a:pt x="215248" y="229003"/>
                  <a:pt x="226503" y="226502"/>
                </a:cubicBezTo>
                <a:cubicBezTo>
                  <a:pt x="240422" y="223409"/>
                  <a:pt x="254692" y="221865"/>
                  <a:pt x="268448" y="218113"/>
                </a:cubicBezTo>
                <a:cubicBezTo>
                  <a:pt x="285510" y="213460"/>
                  <a:pt x="302004" y="206928"/>
                  <a:pt x="318782" y="201335"/>
                </a:cubicBezTo>
                <a:lnTo>
                  <a:pt x="394282" y="176168"/>
                </a:lnTo>
                <a:cubicBezTo>
                  <a:pt x="402671" y="173372"/>
                  <a:pt x="410870" y="169923"/>
                  <a:pt x="419449" y="167779"/>
                </a:cubicBezTo>
                <a:cubicBezTo>
                  <a:pt x="430634" y="164983"/>
                  <a:pt x="441962" y="162704"/>
                  <a:pt x="453005" y="159391"/>
                </a:cubicBezTo>
                <a:cubicBezTo>
                  <a:pt x="469945" y="154309"/>
                  <a:pt x="486181" y="146902"/>
                  <a:pt x="503339" y="142613"/>
                </a:cubicBezTo>
                <a:lnTo>
                  <a:pt x="570451" y="125835"/>
                </a:lnTo>
                <a:cubicBezTo>
                  <a:pt x="581636" y="123039"/>
                  <a:pt x="593069" y="121092"/>
                  <a:pt x="604007" y="117446"/>
                </a:cubicBezTo>
                <a:cubicBezTo>
                  <a:pt x="612396" y="114650"/>
                  <a:pt x="620595" y="111202"/>
                  <a:pt x="629174" y="109057"/>
                </a:cubicBezTo>
                <a:cubicBezTo>
                  <a:pt x="690242" y="93790"/>
                  <a:pt x="654139" y="107238"/>
                  <a:pt x="721453" y="92279"/>
                </a:cubicBezTo>
                <a:cubicBezTo>
                  <a:pt x="730085" y="90361"/>
                  <a:pt x="738117" y="86319"/>
                  <a:pt x="746620" y="83890"/>
                </a:cubicBezTo>
                <a:cubicBezTo>
                  <a:pt x="757706" y="80723"/>
                  <a:pt x="769133" y="78814"/>
                  <a:pt x="780176" y="75501"/>
                </a:cubicBezTo>
                <a:cubicBezTo>
                  <a:pt x="797116" y="70419"/>
                  <a:pt x="813002" y="61224"/>
                  <a:pt x="830510" y="58723"/>
                </a:cubicBezTo>
                <a:cubicBezTo>
                  <a:pt x="944667" y="42415"/>
                  <a:pt x="869485" y="51321"/>
                  <a:pt x="1057013" y="41945"/>
                </a:cubicBezTo>
                <a:cubicBezTo>
                  <a:pt x="1068198" y="39149"/>
                  <a:pt x="1079483" y="36723"/>
                  <a:pt x="1090569" y="33556"/>
                </a:cubicBezTo>
                <a:cubicBezTo>
                  <a:pt x="1099072" y="31127"/>
                  <a:pt x="1107065" y="26901"/>
                  <a:pt x="1115736" y="25167"/>
                </a:cubicBezTo>
                <a:cubicBezTo>
                  <a:pt x="1135125" y="21289"/>
                  <a:pt x="1154955" y="20029"/>
                  <a:pt x="1174459" y="16778"/>
                </a:cubicBezTo>
                <a:cubicBezTo>
                  <a:pt x="1214952" y="10029"/>
                  <a:pt x="1209155" y="10805"/>
                  <a:pt x="1241571" y="0"/>
                </a:cubicBezTo>
                <a:cubicBezTo>
                  <a:pt x="1386980" y="5593"/>
                  <a:pt x="1532548" y="7975"/>
                  <a:pt x="1677798" y="16778"/>
                </a:cubicBezTo>
                <a:cubicBezTo>
                  <a:pt x="1717272" y="19170"/>
                  <a:pt x="1795244" y="33556"/>
                  <a:pt x="1795244" y="33556"/>
                </a:cubicBezTo>
                <a:lnTo>
                  <a:pt x="1845578" y="50334"/>
                </a:lnTo>
                <a:lnTo>
                  <a:pt x="1870745" y="58723"/>
                </a:lnTo>
                <a:cubicBezTo>
                  <a:pt x="1876338" y="75501"/>
                  <a:pt x="1877713" y="94342"/>
                  <a:pt x="1887523" y="109057"/>
                </a:cubicBezTo>
                <a:cubicBezTo>
                  <a:pt x="1893116" y="117446"/>
                  <a:pt x="1900206" y="125011"/>
                  <a:pt x="1904301" y="134224"/>
                </a:cubicBezTo>
                <a:cubicBezTo>
                  <a:pt x="1911484" y="150385"/>
                  <a:pt x="1915486" y="167779"/>
                  <a:pt x="1921079" y="184557"/>
                </a:cubicBezTo>
                <a:cubicBezTo>
                  <a:pt x="1923875" y="192946"/>
                  <a:pt x="1928014" y="201002"/>
                  <a:pt x="1929468" y="209724"/>
                </a:cubicBezTo>
                <a:cubicBezTo>
                  <a:pt x="1932264" y="226502"/>
                  <a:pt x="1934167" y="243454"/>
                  <a:pt x="1937857" y="260058"/>
                </a:cubicBezTo>
                <a:cubicBezTo>
                  <a:pt x="1939775" y="268690"/>
                  <a:pt x="1944101" y="276646"/>
                  <a:pt x="1946246" y="285225"/>
                </a:cubicBezTo>
                <a:cubicBezTo>
                  <a:pt x="1949704" y="299058"/>
                  <a:pt x="1951839" y="313188"/>
                  <a:pt x="1954635" y="327170"/>
                </a:cubicBezTo>
                <a:cubicBezTo>
                  <a:pt x="1957431" y="371911"/>
                  <a:pt x="1959449" y="416708"/>
                  <a:pt x="1963024" y="461394"/>
                </a:cubicBezTo>
                <a:cubicBezTo>
                  <a:pt x="1965043" y="486635"/>
                  <a:pt x="1969833" y="511622"/>
                  <a:pt x="1971413" y="536895"/>
                </a:cubicBezTo>
                <a:cubicBezTo>
                  <a:pt x="1979640" y="668528"/>
                  <a:pt x="1982230" y="844963"/>
                  <a:pt x="1988191" y="973123"/>
                </a:cubicBezTo>
                <a:cubicBezTo>
                  <a:pt x="2002955" y="1290557"/>
                  <a:pt x="1996580" y="798854"/>
                  <a:pt x="1996580" y="1359016"/>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EBD967A-090F-4FC5-8125-3DD132CBCEC1}"/>
              </a:ext>
            </a:extLst>
          </p:cNvPr>
          <p:cNvSpPr/>
          <p:nvPr/>
        </p:nvSpPr>
        <p:spPr>
          <a:xfrm>
            <a:off x="4177717" y="2416029"/>
            <a:ext cx="914400" cy="75502"/>
          </a:xfrm>
          <a:custGeom>
            <a:avLst/>
            <a:gdLst>
              <a:gd name="connsiteX0" fmla="*/ 33556 w 914400"/>
              <a:gd name="connsiteY0" fmla="*/ 0 h 75502"/>
              <a:gd name="connsiteX1" fmla="*/ 75501 w 914400"/>
              <a:gd name="connsiteY1" fmla="*/ 25167 h 75502"/>
              <a:gd name="connsiteX2" fmla="*/ 167780 w 914400"/>
              <a:gd name="connsiteY2" fmla="*/ 50334 h 75502"/>
              <a:gd name="connsiteX3" fmla="*/ 268448 w 914400"/>
              <a:gd name="connsiteY3" fmla="*/ 58723 h 75502"/>
              <a:gd name="connsiteX4" fmla="*/ 335560 w 914400"/>
              <a:gd name="connsiteY4" fmla="*/ 67112 h 75502"/>
              <a:gd name="connsiteX5" fmla="*/ 721454 w 914400"/>
              <a:gd name="connsiteY5" fmla="*/ 75501 h 75502"/>
              <a:gd name="connsiteX6" fmla="*/ 696287 w 914400"/>
              <a:gd name="connsiteY6" fmla="*/ 58723 h 75502"/>
              <a:gd name="connsiteX7" fmla="*/ 612397 w 914400"/>
              <a:gd name="connsiteY7" fmla="*/ 33556 h 75502"/>
              <a:gd name="connsiteX8" fmla="*/ 520118 w 914400"/>
              <a:gd name="connsiteY8" fmla="*/ 25167 h 75502"/>
              <a:gd name="connsiteX9" fmla="*/ 109057 w 914400"/>
              <a:gd name="connsiteY9" fmla="*/ 8389 h 75502"/>
              <a:gd name="connsiteX10" fmla="*/ 201336 w 914400"/>
              <a:gd name="connsiteY10" fmla="*/ 33556 h 75502"/>
              <a:gd name="connsiteX11" fmla="*/ 142613 w 914400"/>
              <a:gd name="connsiteY11" fmla="*/ 41945 h 75502"/>
              <a:gd name="connsiteX12" fmla="*/ 100668 w 914400"/>
              <a:gd name="connsiteY12" fmla="*/ 50334 h 75502"/>
              <a:gd name="connsiteX13" fmla="*/ 0 w 914400"/>
              <a:gd name="connsiteY13" fmla="*/ 58723 h 75502"/>
              <a:gd name="connsiteX14" fmla="*/ 293615 w 914400"/>
              <a:gd name="connsiteY14" fmla="*/ 33556 h 75502"/>
              <a:gd name="connsiteX15" fmla="*/ 914400 w 914400"/>
              <a:gd name="connsiteY15" fmla="*/ 25167 h 75502"/>
              <a:gd name="connsiteX16" fmla="*/ 704676 w 914400"/>
              <a:gd name="connsiteY16" fmla="*/ 33556 h 75502"/>
              <a:gd name="connsiteX17" fmla="*/ 461395 w 914400"/>
              <a:gd name="connsiteY17" fmla="*/ 41945 h 75502"/>
              <a:gd name="connsiteX18" fmla="*/ 687898 w 914400"/>
              <a:gd name="connsiteY18" fmla="*/ 50334 h 75502"/>
              <a:gd name="connsiteX19" fmla="*/ 662731 w 914400"/>
              <a:gd name="connsiteY19" fmla="*/ 58723 h 75502"/>
              <a:gd name="connsiteX20" fmla="*/ 612397 w 914400"/>
              <a:gd name="connsiteY20" fmla="*/ 67112 h 75502"/>
              <a:gd name="connsiteX21" fmla="*/ 520118 w 914400"/>
              <a:gd name="connsiteY21" fmla="*/ 75501 h 7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14400" h="75502">
                <a:moveTo>
                  <a:pt x="33556" y="0"/>
                </a:moveTo>
                <a:cubicBezTo>
                  <a:pt x="47538" y="8389"/>
                  <a:pt x="60657" y="18420"/>
                  <a:pt x="75501" y="25167"/>
                </a:cubicBezTo>
                <a:cubicBezTo>
                  <a:pt x="98410" y="35580"/>
                  <a:pt x="141509" y="47243"/>
                  <a:pt x="167780" y="50334"/>
                </a:cubicBezTo>
                <a:cubicBezTo>
                  <a:pt x="201222" y="54268"/>
                  <a:pt x="234943" y="55372"/>
                  <a:pt x="268448" y="58723"/>
                </a:cubicBezTo>
                <a:cubicBezTo>
                  <a:pt x="290881" y="60966"/>
                  <a:pt x="313031" y="66278"/>
                  <a:pt x="335560" y="67112"/>
                </a:cubicBezTo>
                <a:cubicBezTo>
                  <a:pt x="464134" y="71874"/>
                  <a:pt x="592823" y="72705"/>
                  <a:pt x="721454" y="75501"/>
                </a:cubicBezTo>
                <a:cubicBezTo>
                  <a:pt x="713065" y="69908"/>
                  <a:pt x="705500" y="62818"/>
                  <a:pt x="696287" y="58723"/>
                </a:cubicBezTo>
                <a:cubicBezTo>
                  <a:pt x="686070" y="54182"/>
                  <a:pt x="629827" y="35880"/>
                  <a:pt x="612397" y="33556"/>
                </a:cubicBezTo>
                <a:cubicBezTo>
                  <a:pt x="581781" y="29474"/>
                  <a:pt x="550926" y="27368"/>
                  <a:pt x="520118" y="25167"/>
                </a:cubicBezTo>
                <a:cubicBezTo>
                  <a:pt x="360913" y="13795"/>
                  <a:pt x="288274" y="13990"/>
                  <a:pt x="109057" y="8389"/>
                </a:cubicBezTo>
                <a:cubicBezTo>
                  <a:pt x="371642" y="31222"/>
                  <a:pt x="347515" y="18169"/>
                  <a:pt x="201336" y="33556"/>
                </a:cubicBezTo>
                <a:cubicBezTo>
                  <a:pt x="181672" y="35626"/>
                  <a:pt x="162117" y="38694"/>
                  <a:pt x="142613" y="41945"/>
                </a:cubicBezTo>
                <a:cubicBezTo>
                  <a:pt x="128548" y="44289"/>
                  <a:pt x="114829" y="48668"/>
                  <a:pt x="100668" y="50334"/>
                </a:cubicBezTo>
                <a:cubicBezTo>
                  <a:pt x="67226" y="54268"/>
                  <a:pt x="33556" y="55927"/>
                  <a:pt x="0" y="58723"/>
                </a:cubicBezTo>
                <a:cubicBezTo>
                  <a:pt x="130042" y="21568"/>
                  <a:pt x="53827" y="38258"/>
                  <a:pt x="293615" y="33556"/>
                </a:cubicBezTo>
                <a:lnTo>
                  <a:pt x="914400" y="25167"/>
                </a:lnTo>
                <a:cubicBezTo>
                  <a:pt x="828366" y="-3511"/>
                  <a:pt x="913860" y="21251"/>
                  <a:pt x="704676" y="33556"/>
                </a:cubicBezTo>
                <a:cubicBezTo>
                  <a:pt x="623674" y="38321"/>
                  <a:pt x="542489" y="39149"/>
                  <a:pt x="461395" y="41945"/>
                </a:cubicBezTo>
                <a:cubicBezTo>
                  <a:pt x="536896" y="44741"/>
                  <a:pt x="612606" y="44060"/>
                  <a:pt x="687898" y="50334"/>
                </a:cubicBezTo>
                <a:cubicBezTo>
                  <a:pt x="696710" y="51068"/>
                  <a:pt x="671363" y="56805"/>
                  <a:pt x="662731" y="58723"/>
                </a:cubicBezTo>
                <a:cubicBezTo>
                  <a:pt x="646127" y="62413"/>
                  <a:pt x="629275" y="65002"/>
                  <a:pt x="612397" y="67112"/>
                </a:cubicBezTo>
                <a:cubicBezTo>
                  <a:pt x="543059" y="75779"/>
                  <a:pt x="554885" y="75501"/>
                  <a:pt x="520118" y="7550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91E1D65-92C9-4993-A864-AE8278B2F3A3}"/>
              </a:ext>
            </a:extLst>
          </p:cNvPr>
          <p:cNvSpPr/>
          <p:nvPr/>
        </p:nvSpPr>
        <p:spPr>
          <a:xfrm>
            <a:off x="4671581" y="3307360"/>
            <a:ext cx="1038081" cy="33556"/>
          </a:xfrm>
          <a:custGeom>
            <a:avLst/>
            <a:gdLst>
              <a:gd name="connsiteX0" fmla="*/ 41945 w 1038081"/>
              <a:gd name="connsiteY0" fmla="*/ 33556 h 33556"/>
              <a:gd name="connsiteX1" fmla="*/ 528506 w 1038081"/>
              <a:gd name="connsiteY1" fmla="*/ 16778 h 33556"/>
              <a:gd name="connsiteX2" fmla="*/ 939567 w 1038081"/>
              <a:gd name="connsiteY2" fmla="*/ 8389 h 33556"/>
              <a:gd name="connsiteX3" fmla="*/ 1031846 w 1038081"/>
              <a:gd name="connsiteY3" fmla="*/ 0 h 33556"/>
              <a:gd name="connsiteX4" fmla="*/ 0 w 1038081"/>
              <a:gd name="connsiteY4" fmla="*/ 0 h 3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081" h="33556">
                <a:moveTo>
                  <a:pt x="41945" y="33556"/>
                </a:moveTo>
                <a:lnTo>
                  <a:pt x="528506" y="16778"/>
                </a:lnTo>
                <a:lnTo>
                  <a:pt x="939567" y="8389"/>
                </a:lnTo>
                <a:cubicBezTo>
                  <a:pt x="970436" y="7360"/>
                  <a:pt x="1062731" y="276"/>
                  <a:pt x="1031846" y="0"/>
                </a:cubicBez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EB0C3A0-8C23-4B52-B5C6-97C1B1286C3F}"/>
              </a:ext>
            </a:extLst>
          </p:cNvPr>
          <p:cNvSpPr/>
          <p:nvPr/>
        </p:nvSpPr>
        <p:spPr>
          <a:xfrm>
            <a:off x="9241149" y="3549830"/>
            <a:ext cx="1458685" cy="926364"/>
          </a:xfrm>
          <a:custGeom>
            <a:avLst/>
            <a:gdLst>
              <a:gd name="connsiteX0" fmla="*/ 117463 w 1458685"/>
              <a:gd name="connsiteY0" fmla="*/ 159391 h 926364"/>
              <a:gd name="connsiteX1" fmla="*/ 176186 w 1458685"/>
              <a:gd name="connsiteY1" fmla="*/ 142613 h 926364"/>
              <a:gd name="connsiteX2" fmla="*/ 209742 w 1458685"/>
              <a:gd name="connsiteY2" fmla="*/ 134224 h 926364"/>
              <a:gd name="connsiteX3" fmla="*/ 528523 w 1458685"/>
              <a:gd name="connsiteY3" fmla="*/ 109057 h 926364"/>
              <a:gd name="connsiteX4" fmla="*/ 620802 w 1458685"/>
              <a:gd name="connsiteY4" fmla="*/ 92279 h 926364"/>
              <a:gd name="connsiteX5" fmla="*/ 721470 w 1458685"/>
              <a:gd name="connsiteY5" fmla="*/ 83890 h 926364"/>
              <a:gd name="connsiteX6" fmla="*/ 889250 w 1458685"/>
              <a:gd name="connsiteY6" fmla="*/ 67112 h 926364"/>
              <a:gd name="connsiteX7" fmla="*/ 1166087 w 1458685"/>
              <a:gd name="connsiteY7" fmla="*/ 50334 h 926364"/>
              <a:gd name="connsiteX8" fmla="*/ 1199643 w 1458685"/>
              <a:gd name="connsiteY8" fmla="*/ 41945 h 926364"/>
              <a:gd name="connsiteX9" fmla="*/ 1325478 w 1458685"/>
              <a:gd name="connsiteY9" fmla="*/ 16778 h 926364"/>
              <a:gd name="connsiteX10" fmla="*/ 1375811 w 1458685"/>
              <a:gd name="connsiteY10" fmla="*/ 0 h 926364"/>
              <a:gd name="connsiteX11" fmla="*/ 1400978 w 1458685"/>
              <a:gd name="connsiteY11" fmla="*/ 75501 h 926364"/>
              <a:gd name="connsiteX12" fmla="*/ 1409367 w 1458685"/>
              <a:gd name="connsiteY12" fmla="*/ 100668 h 926364"/>
              <a:gd name="connsiteX13" fmla="*/ 1417756 w 1458685"/>
              <a:gd name="connsiteY13" fmla="*/ 125835 h 926364"/>
              <a:gd name="connsiteX14" fmla="*/ 1434534 w 1458685"/>
              <a:gd name="connsiteY14" fmla="*/ 276837 h 926364"/>
              <a:gd name="connsiteX15" fmla="*/ 1442923 w 1458685"/>
              <a:gd name="connsiteY15" fmla="*/ 327171 h 926364"/>
              <a:gd name="connsiteX16" fmla="*/ 1434534 w 1458685"/>
              <a:gd name="connsiteY16" fmla="*/ 889233 h 926364"/>
              <a:gd name="connsiteX17" fmla="*/ 1057030 w 1458685"/>
              <a:gd name="connsiteY17" fmla="*/ 872455 h 926364"/>
              <a:gd name="connsiteX18" fmla="*/ 830527 w 1458685"/>
              <a:gd name="connsiteY18" fmla="*/ 855677 h 926364"/>
              <a:gd name="connsiteX19" fmla="*/ 746637 w 1458685"/>
              <a:gd name="connsiteY19" fmla="*/ 847288 h 926364"/>
              <a:gd name="connsiteX20" fmla="*/ 511745 w 1458685"/>
              <a:gd name="connsiteY20" fmla="*/ 830510 h 926364"/>
              <a:gd name="connsiteX21" fmla="*/ 461411 w 1458685"/>
              <a:gd name="connsiteY21" fmla="*/ 822121 h 926364"/>
              <a:gd name="connsiteX22" fmla="*/ 335577 w 1458685"/>
              <a:gd name="connsiteY22" fmla="*/ 813732 h 926364"/>
              <a:gd name="connsiteX23" fmla="*/ 310410 w 1458685"/>
              <a:gd name="connsiteY23" fmla="*/ 763398 h 926364"/>
              <a:gd name="connsiteX24" fmla="*/ 302021 w 1458685"/>
              <a:gd name="connsiteY24" fmla="*/ 738231 h 926364"/>
              <a:gd name="connsiteX25" fmla="*/ 285243 w 1458685"/>
              <a:gd name="connsiteY25" fmla="*/ 713064 h 926364"/>
              <a:gd name="connsiteX26" fmla="*/ 276854 w 1458685"/>
              <a:gd name="connsiteY26" fmla="*/ 687897 h 926364"/>
              <a:gd name="connsiteX27" fmla="*/ 243298 w 1458685"/>
              <a:gd name="connsiteY27" fmla="*/ 637563 h 926364"/>
              <a:gd name="connsiteX28" fmla="*/ 209742 w 1458685"/>
              <a:gd name="connsiteY28" fmla="*/ 587229 h 926364"/>
              <a:gd name="connsiteX29" fmla="*/ 192964 w 1458685"/>
              <a:gd name="connsiteY29" fmla="*/ 562062 h 926364"/>
              <a:gd name="connsiteX30" fmla="*/ 176186 w 1458685"/>
              <a:gd name="connsiteY30" fmla="*/ 536895 h 926364"/>
              <a:gd name="connsiteX31" fmla="*/ 151019 w 1458685"/>
              <a:gd name="connsiteY31" fmla="*/ 486562 h 926364"/>
              <a:gd name="connsiteX32" fmla="*/ 92296 w 1458685"/>
              <a:gd name="connsiteY32" fmla="*/ 411061 h 926364"/>
              <a:gd name="connsiteX33" fmla="*/ 75518 w 1458685"/>
              <a:gd name="connsiteY33" fmla="*/ 385894 h 926364"/>
              <a:gd name="connsiteX34" fmla="*/ 58740 w 1458685"/>
              <a:gd name="connsiteY34" fmla="*/ 360727 h 926364"/>
              <a:gd name="connsiteX35" fmla="*/ 33573 w 1458685"/>
              <a:gd name="connsiteY35" fmla="*/ 285226 h 926364"/>
              <a:gd name="connsiteX36" fmla="*/ 16795 w 1458685"/>
              <a:gd name="connsiteY36" fmla="*/ 234892 h 926364"/>
              <a:gd name="connsiteX37" fmla="*/ 8406 w 1458685"/>
              <a:gd name="connsiteY37" fmla="*/ 209725 h 926364"/>
              <a:gd name="connsiteX38" fmla="*/ 17 w 1458685"/>
              <a:gd name="connsiteY38" fmla="*/ 134224 h 9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8685" h="926364">
                <a:moveTo>
                  <a:pt x="117463" y="159391"/>
                </a:moveTo>
                <a:lnTo>
                  <a:pt x="176186" y="142613"/>
                </a:lnTo>
                <a:cubicBezTo>
                  <a:pt x="187309" y="139579"/>
                  <a:pt x="198278" y="135452"/>
                  <a:pt x="209742" y="134224"/>
                </a:cubicBezTo>
                <a:cubicBezTo>
                  <a:pt x="289889" y="125637"/>
                  <a:pt x="437327" y="115571"/>
                  <a:pt x="528523" y="109057"/>
                </a:cubicBezTo>
                <a:cubicBezTo>
                  <a:pt x="553407" y="104080"/>
                  <a:pt x="596653" y="94962"/>
                  <a:pt x="620802" y="92279"/>
                </a:cubicBezTo>
                <a:cubicBezTo>
                  <a:pt x="654268" y="88561"/>
                  <a:pt x="687914" y="86686"/>
                  <a:pt x="721470" y="83890"/>
                </a:cubicBezTo>
                <a:cubicBezTo>
                  <a:pt x="809915" y="66201"/>
                  <a:pt x="733626" y="79562"/>
                  <a:pt x="889250" y="67112"/>
                </a:cubicBezTo>
                <a:cubicBezTo>
                  <a:pt x="1118216" y="48795"/>
                  <a:pt x="759471" y="68013"/>
                  <a:pt x="1166087" y="50334"/>
                </a:cubicBezTo>
                <a:cubicBezTo>
                  <a:pt x="1177272" y="47538"/>
                  <a:pt x="1188299" y="44007"/>
                  <a:pt x="1199643" y="41945"/>
                </a:cubicBezTo>
                <a:cubicBezTo>
                  <a:pt x="1261463" y="30705"/>
                  <a:pt x="1262193" y="37873"/>
                  <a:pt x="1325478" y="16778"/>
                </a:cubicBezTo>
                <a:lnTo>
                  <a:pt x="1375811" y="0"/>
                </a:lnTo>
                <a:lnTo>
                  <a:pt x="1400978" y="75501"/>
                </a:lnTo>
                <a:lnTo>
                  <a:pt x="1409367" y="100668"/>
                </a:lnTo>
                <a:lnTo>
                  <a:pt x="1417756" y="125835"/>
                </a:lnTo>
                <a:cubicBezTo>
                  <a:pt x="1441374" y="291160"/>
                  <a:pt x="1407390" y="46109"/>
                  <a:pt x="1434534" y="276837"/>
                </a:cubicBezTo>
                <a:cubicBezTo>
                  <a:pt x="1436521" y="293730"/>
                  <a:pt x="1440127" y="310393"/>
                  <a:pt x="1442923" y="327171"/>
                </a:cubicBezTo>
                <a:cubicBezTo>
                  <a:pt x="1451070" y="465664"/>
                  <a:pt x="1478072" y="844769"/>
                  <a:pt x="1434534" y="889233"/>
                </a:cubicBezTo>
                <a:cubicBezTo>
                  <a:pt x="1346410" y="979232"/>
                  <a:pt x="1182865" y="878048"/>
                  <a:pt x="1057030" y="872455"/>
                </a:cubicBezTo>
                <a:cubicBezTo>
                  <a:pt x="914656" y="854658"/>
                  <a:pt x="1065456" y="871879"/>
                  <a:pt x="830527" y="855677"/>
                </a:cubicBezTo>
                <a:cubicBezTo>
                  <a:pt x="802491" y="853743"/>
                  <a:pt x="774600" y="850084"/>
                  <a:pt x="746637" y="847288"/>
                </a:cubicBezTo>
                <a:cubicBezTo>
                  <a:pt x="652577" y="815935"/>
                  <a:pt x="750238" y="845897"/>
                  <a:pt x="511745" y="830510"/>
                </a:cubicBezTo>
                <a:cubicBezTo>
                  <a:pt x="494771" y="829415"/>
                  <a:pt x="478344" y="823734"/>
                  <a:pt x="461411" y="822121"/>
                </a:cubicBezTo>
                <a:cubicBezTo>
                  <a:pt x="419563" y="818135"/>
                  <a:pt x="377522" y="816528"/>
                  <a:pt x="335577" y="813732"/>
                </a:cubicBezTo>
                <a:cubicBezTo>
                  <a:pt x="314491" y="750474"/>
                  <a:pt x="342935" y="828447"/>
                  <a:pt x="310410" y="763398"/>
                </a:cubicBezTo>
                <a:cubicBezTo>
                  <a:pt x="306455" y="755489"/>
                  <a:pt x="305976" y="746140"/>
                  <a:pt x="302021" y="738231"/>
                </a:cubicBezTo>
                <a:cubicBezTo>
                  <a:pt x="297512" y="729213"/>
                  <a:pt x="289752" y="722082"/>
                  <a:pt x="285243" y="713064"/>
                </a:cubicBezTo>
                <a:cubicBezTo>
                  <a:pt x="281288" y="705155"/>
                  <a:pt x="281148" y="695627"/>
                  <a:pt x="276854" y="687897"/>
                </a:cubicBezTo>
                <a:cubicBezTo>
                  <a:pt x="267061" y="670270"/>
                  <a:pt x="254483" y="654341"/>
                  <a:pt x="243298" y="637563"/>
                </a:cubicBezTo>
                <a:lnTo>
                  <a:pt x="209742" y="587229"/>
                </a:lnTo>
                <a:lnTo>
                  <a:pt x="192964" y="562062"/>
                </a:lnTo>
                <a:cubicBezTo>
                  <a:pt x="187371" y="553673"/>
                  <a:pt x="179374" y="546460"/>
                  <a:pt x="176186" y="536895"/>
                </a:cubicBezTo>
                <a:cubicBezTo>
                  <a:pt x="167778" y="511673"/>
                  <a:pt x="169088" y="508245"/>
                  <a:pt x="151019" y="486562"/>
                </a:cubicBezTo>
                <a:cubicBezTo>
                  <a:pt x="85310" y="407711"/>
                  <a:pt x="177107" y="538277"/>
                  <a:pt x="92296" y="411061"/>
                </a:cubicBezTo>
                <a:lnTo>
                  <a:pt x="75518" y="385894"/>
                </a:lnTo>
                <a:cubicBezTo>
                  <a:pt x="69925" y="377505"/>
                  <a:pt x="61928" y="370292"/>
                  <a:pt x="58740" y="360727"/>
                </a:cubicBezTo>
                <a:lnTo>
                  <a:pt x="33573" y="285226"/>
                </a:lnTo>
                <a:lnTo>
                  <a:pt x="16795" y="234892"/>
                </a:lnTo>
                <a:lnTo>
                  <a:pt x="8406" y="209725"/>
                </a:lnTo>
                <a:cubicBezTo>
                  <a:pt x="-774" y="145466"/>
                  <a:pt x="17" y="170775"/>
                  <a:pt x="17" y="134224"/>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79E1E6AA-03F3-49D9-A9E6-12489EF529D3}"/>
              </a:ext>
            </a:extLst>
          </p:cNvPr>
          <p:cNvSpPr/>
          <p:nvPr/>
        </p:nvSpPr>
        <p:spPr>
          <a:xfrm>
            <a:off x="4499607" y="4023188"/>
            <a:ext cx="343948" cy="327171"/>
          </a:xfrm>
          <a:custGeom>
            <a:avLst/>
            <a:gdLst>
              <a:gd name="connsiteX0" fmla="*/ 0 w 343948"/>
              <a:gd name="connsiteY0" fmla="*/ 50334 h 327171"/>
              <a:gd name="connsiteX1" fmla="*/ 0 w 343948"/>
              <a:gd name="connsiteY1" fmla="*/ 50334 h 327171"/>
              <a:gd name="connsiteX2" fmla="*/ 67112 w 343948"/>
              <a:gd name="connsiteY2" fmla="*/ 16778 h 327171"/>
              <a:gd name="connsiteX3" fmla="*/ 117445 w 343948"/>
              <a:gd name="connsiteY3" fmla="*/ 0 h 327171"/>
              <a:gd name="connsiteX4" fmla="*/ 151001 w 343948"/>
              <a:gd name="connsiteY4" fmla="*/ 16778 h 327171"/>
              <a:gd name="connsiteX5" fmla="*/ 176168 w 343948"/>
              <a:gd name="connsiteY5" fmla="*/ 25167 h 327171"/>
              <a:gd name="connsiteX6" fmla="*/ 226502 w 343948"/>
              <a:gd name="connsiteY6" fmla="*/ 58723 h 327171"/>
              <a:gd name="connsiteX7" fmla="*/ 243280 w 343948"/>
              <a:gd name="connsiteY7" fmla="*/ 83890 h 327171"/>
              <a:gd name="connsiteX8" fmla="*/ 293614 w 343948"/>
              <a:gd name="connsiteY8" fmla="*/ 125835 h 327171"/>
              <a:gd name="connsiteX9" fmla="*/ 327170 w 343948"/>
              <a:gd name="connsiteY9" fmla="*/ 201336 h 327171"/>
              <a:gd name="connsiteX10" fmla="*/ 335559 w 343948"/>
              <a:gd name="connsiteY10" fmla="*/ 226503 h 327171"/>
              <a:gd name="connsiteX11" fmla="*/ 343948 w 343948"/>
              <a:gd name="connsiteY11" fmla="*/ 251670 h 327171"/>
              <a:gd name="connsiteX12" fmla="*/ 327170 w 343948"/>
              <a:gd name="connsiteY12" fmla="*/ 310393 h 327171"/>
              <a:gd name="connsiteX13" fmla="*/ 302003 w 343948"/>
              <a:gd name="connsiteY13" fmla="*/ 327171 h 327171"/>
              <a:gd name="connsiteX14" fmla="*/ 167779 w 343948"/>
              <a:gd name="connsiteY14" fmla="*/ 310393 h 327171"/>
              <a:gd name="connsiteX15" fmla="*/ 92278 w 343948"/>
              <a:gd name="connsiteY15" fmla="*/ 268448 h 327171"/>
              <a:gd name="connsiteX16" fmla="*/ 67112 w 343948"/>
              <a:gd name="connsiteY16" fmla="*/ 251670 h 327171"/>
              <a:gd name="connsiteX17" fmla="*/ 50334 w 343948"/>
              <a:gd name="connsiteY17" fmla="*/ 201336 h 327171"/>
              <a:gd name="connsiteX18" fmla="*/ 33556 w 343948"/>
              <a:gd name="connsiteY18" fmla="*/ 176169 h 327171"/>
              <a:gd name="connsiteX19" fmla="*/ 8389 w 343948"/>
              <a:gd name="connsiteY19" fmla="*/ 125835 h 327171"/>
              <a:gd name="connsiteX20" fmla="*/ 0 w 343948"/>
              <a:gd name="connsiteY20" fmla="*/ 50334 h 3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3948" h="327171">
                <a:moveTo>
                  <a:pt x="0" y="50334"/>
                </a:moveTo>
                <a:lnTo>
                  <a:pt x="0" y="50334"/>
                </a:lnTo>
                <a:cubicBezTo>
                  <a:pt x="22371" y="39149"/>
                  <a:pt x="44123" y="26630"/>
                  <a:pt x="67112" y="16778"/>
                </a:cubicBezTo>
                <a:cubicBezTo>
                  <a:pt x="83367" y="9811"/>
                  <a:pt x="117445" y="0"/>
                  <a:pt x="117445" y="0"/>
                </a:cubicBezTo>
                <a:cubicBezTo>
                  <a:pt x="128630" y="5593"/>
                  <a:pt x="139507" y="11852"/>
                  <a:pt x="151001" y="16778"/>
                </a:cubicBezTo>
                <a:cubicBezTo>
                  <a:pt x="159129" y="20261"/>
                  <a:pt x="168438" y="20873"/>
                  <a:pt x="176168" y="25167"/>
                </a:cubicBezTo>
                <a:cubicBezTo>
                  <a:pt x="193795" y="34960"/>
                  <a:pt x="226502" y="58723"/>
                  <a:pt x="226502" y="58723"/>
                </a:cubicBezTo>
                <a:cubicBezTo>
                  <a:pt x="232095" y="67112"/>
                  <a:pt x="236825" y="76145"/>
                  <a:pt x="243280" y="83890"/>
                </a:cubicBezTo>
                <a:cubicBezTo>
                  <a:pt x="263465" y="108112"/>
                  <a:pt x="268868" y="109338"/>
                  <a:pt x="293614" y="125835"/>
                </a:cubicBezTo>
                <a:cubicBezTo>
                  <a:pt x="320202" y="165717"/>
                  <a:pt x="307204" y="141437"/>
                  <a:pt x="327170" y="201336"/>
                </a:cubicBezTo>
                <a:lnTo>
                  <a:pt x="335559" y="226503"/>
                </a:lnTo>
                <a:lnTo>
                  <a:pt x="343948" y="251670"/>
                </a:lnTo>
                <a:cubicBezTo>
                  <a:pt x="338355" y="271244"/>
                  <a:pt x="337057" y="292597"/>
                  <a:pt x="327170" y="310393"/>
                </a:cubicBezTo>
                <a:cubicBezTo>
                  <a:pt x="322274" y="319207"/>
                  <a:pt x="312085" y="327171"/>
                  <a:pt x="302003" y="327171"/>
                </a:cubicBezTo>
                <a:cubicBezTo>
                  <a:pt x="256913" y="327171"/>
                  <a:pt x="212520" y="315986"/>
                  <a:pt x="167779" y="310393"/>
                </a:cubicBezTo>
                <a:cubicBezTo>
                  <a:pt x="123483" y="295628"/>
                  <a:pt x="149968" y="306909"/>
                  <a:pt x="92278" y="268448"/>
                </a:cubicBezTo>
                <a:lnTo>
                  <a:pt x="67112" y="251670"/>
                </a:lnTo>
                <a:cubicBezTo>
                  <a:pt x="61519" y="234892"/>
                  <a:pt x="60144" y="216051"/>
                  <a:pt x="50334" y="201336"/>
                </a:cubicBezTo>
                <a:cubicBezTo>
                  <a:pt x="44741" y="192947"/>
                  <a:pt x="38065" y="185187"/>
                  <a:pt x="33556" y="176169"/>
                </a:cubicBezTo>
                <a:cubicBezTo>
                  <a:pt x="-1176" y="106705"/>
                  <a:pt x="56472" y="197960"/>
                  <a:pt x="8389" y="125835"/>
                </a:cubicBezTo>
                <a:cubicBezTo>
                  <a:pt x="-2758" y="58951"/>
                  <a:pt x="1398" y="62917"/>
                  <a:pt x="0" y="50334"/>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2B7051C-3599-47A0-A60C-8BDEA7EB0575}"/>
              </a:ext>
            </a:extLst>
          </p:cNvPr>
          <p:cNvSpPr/>
          <p:nvPr/>
        </p:nvSpPr>
        <p:spPr>
          <a:xfrm>
            <a:off x="9181633" y="3707800"/>
            <a:ext cx="220439" cy="154564"/>
          </a:xfrm>
          <a:custGeom>
            <a:avLst/>
            <a:gdLst>
              <a:gd name="connsiteX0" fmla="*/ 0 w 184558"/>
              <a:gd name="connsiteY0" fmla="*/ 125835 h 125835"/>
              <a:gd name="connsiteX1" fmla="*/ 33556 w 184558"/>
              <a:gd name="connsiteY1" fmla="*/ 33556 h 125835"/>
              <a:gd name="connsiteX2" fmla="*/ 41945 w 184558"/>
              <a:gd name="connsiteY2" fmla="*/ 8389 h 125835"/>
              <a:gd name="connsiteX3" fmla="*/ 67112 w 184558"/>
              <a:gd name="connsiteY3" fmla="*/ 0 h 125835"/>
              <a:gd name="connsiteX4" fmla="*/ 92279 w 184558"/>
              <a:gd name="connsiteY4" fmla="*/ 16778 h 125835"/>
              <a:gd name="connsiteX5" fmla="*/ 117446 w 184558"/>
              <a:gd name="connsiteY5" fmla="*/ 25167 h 125835"/>
              <a:gd name="connsiteX6" fmla="*/ 184558 w 184558"/>
              <a:gd name="connsiteY6" fmla="*/ 75501 h 12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558" h="125835">
                <a:moveTo>
                  <a:pt x="0" y="125835"/>
                </a:moveTo>
                <a:cubicBezTo>
                  <a:pt x="23346" y="67469"/>
                  <a:pt x="12016" y="98176"/>
                  <a:pt x="33556" y="33556"/>
                </a:cubicBezTo>
                <a:cubicBezTo>
                  <a:pt x="36352" y="25167"/>
                  <a:pt x="33556" y="11185"/>
                  <a:pt x="41945" y="8389"/>
                </a:cubicBezTo>
                <a:lnTo>
                  <a:pt x="67112" y="0"/>
                </a:lnTo>
                <a:cubicBezTo>
                  <a:pt x="75501" y="5593"/>
                  <a:pt x="83261" y="12269"/>
                  <a:pt x="92279" y="16778"/>
                </a:cubicBezTo>
                <a:cubicBezTo>
                  <a:pt x="100188" y="20733"/>
                  <a:pt x="109716" y="20873"/>
                  <a:pt x="117446" y="25167"/>
                </a:cubicBezTo>
                <a:cubicBezTo>
                  <a:pt x="160132" y="48882"/>
                  <a:pt x="159102" y="50045"/>
                  <a:pt x="184558" y="75501"/>
                </a:cubicBez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D7CBB93-6610-4721-863B-9D7C2156907C}"/>
              </a:ext>
            </a:extLst>
          </p:cNvPr>
          <p:cNvSpPr/>
          <p:nvPr/>
        </p:nvSpPr>
        <p:spPr>
          <a:xfrm rot="11647228">
            <a:off x="11077582" y="4223018"/>
            <a:ext cx="220439" cy="154564"/>
          </a:xfrm>
          <a:custGeom>
            <a:avLst/>
            <a:gdLst>
              <a:gd name="connsiteX0" fmla="*/ 0 w 184558"/>
              <a:gd name="connsiteY0" fmla="*/ 125835 h 125835"/>
              <a:gd name="connsiteX1" fmla="*/ 33556 w 184558"/>
              <a:gd name="connsiteY1" fmla="*/ 33556 h 125835"/>
              <a:gd name="connsiteX2" fmla="*/ 41945 w 184558"/>
              <a:gd name="connsiteY2" fmla="*/ 8389 h 125835"/>
              <a:gd name="connsiteX3" fmla="*/ 67112 w 184558"/>
              <a:gd name="connsiteY3" fmla="*/ 0 h 125835"/>
              <a:gd name="connsiteX4" fmla="*/ 92279 w 184558"/>
              <a:gd name="connsiteY4" fmla="*/ 16778 h 125835"/>
              <a:gd name="connsiteX5" fmla="*/ 117446 w 184558"/>
              <a:gd name="connsiteY5" fmla="*/ 25167 h 125835"/>
              <a:gd name="connsiteX6" fmla="*/ 184558 w 184558"/>
              <a:gd name="connsiteY6" fmla="*/ 75501 h 12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558" h="125835">
                <a:moveTo>
                  <a:pt x="0" y="125835"/>
                </a:moveTo>
                <a:cubicBezTo>
                  <a:pt x="23346" y="67469"/>
                  <a:pt x="12016" y="98176"/>
                  <a:pt x="33556" y="33556"/>
                </a:cubicBezTo>
                <a:cubicBezTo>
                  <a:pt x="36352" y="25167"/>
                  <a:pt x="33556" y="11185"/>
                  <a:pt x="41945" y="8389"/>
                </a:cubicBezTo>
                <a:lnTo>
                  <a:pt x="67112" y="0"/>
                </a:lnTo>
                <a:cubicBezTo>
                  <a:pt x="75501" y="5593"/>
                  <a:pt x="83261" y="12269"/>
                  <a:pt x="92279" y="16778"/>
                </a:cubicBezTo>
                <a:cubicBezTo>
                  <a:pt x="100188" y="20733"/>
                  <a:pt x="109716" y="20873"/>
                  <a:pt x="117446" y="25167"/>
                </a:cubicBezTo>
                <a:cubicBezTo>
                  <a:pt x="160132" y="48882"/>
                  <a:pt x="159102" y="50045"/>
                  <a:pt x="184558" y="75501"/>
                </a:cubicBezTo>
              </a:path>
            </a:pathLst>
          </a:cu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988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Arrow: Right 24">
            <a:extLst>
              <a:ext uri="{FF2B5EF4-FFF2-40B4-BE49-F238E27FC236}">
                <a16:creationId xmlns:a16="http://schemas.microsoft.com/office/drawing/2014/main" id="{D3CDB35B-899C-41A2-A819-53FC8B5F6642}"/>
              </a:ext>
            </a:extLst>
          </p:cNvPr>
          <p:cNvSpPr/>
          <p:nvPr/>
        </p:nvSpPr>
        <p:spPr>
          <a:xfrm>
            <a:off x="7357662" y="286949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661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Arrow: Right 24">
            <a:extLst>
              <a:ext uri="{FF2B5EF4-FFF2-40B4-BE49-F238E27FC236}">
                <a16:creationId xmlns:a16="http://schemas.microsoft.com/office/drawing/2014/main" id="{D3CDB35B-899C-41A2-A819-53FC8B5F6642}"/>
              </a:ext>
            </a:extLst>
          </p:cNvPr>
          <p:cNvSpPr/>
          <p:nvPr/>
        </p:nvSpPr>
        <p:spPr>
          <a:xfrm>
            <a:off x="7599229"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233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F,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5" name="Arrow: Right 24">
            <a:extLst>
              <a:ext uri="{FF2B5EF4-FFF2-40B4-BE49-F238E27FC236}">
                <a16:creationId xmlns:a16="http://schemas.microsoft.com/office/drawing/2014/main" id="{D3CDB35B-899C-41A2-A819-53FC8B5F6642}"/>
              </a:ext>
            </a:extLst>
          </p:cNvPr>
          <p:cNvSpPr/>
          <p:nvPr/>
        </p:nvSpPr>
        <p:spPr>
          <a:xfrm>
            <a:off x="7116095"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890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387319" y="27216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339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218577"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079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394480" y="335399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109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406497" y="3564626"/>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07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394480" y="375078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1387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394480" y="375078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137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376295" y="4186247"/>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a:xfrm>
            <a:off x="2208213" y="304800"/>
            <a:ext cx="9372600" cy="1200416"/>
          </a:xfrm>
        </p:spPr>
        <p:txBody>
          <a:bodyPr/>
          <a:lstStyle/>
          <a:p>
            <a:r>
              <a:rPr lang="en-US" dirty="0"/>
              <a:t>Types of Graphs</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4" y="1600199"/>
            <a:ext cx="6013440" cy="3366645"/>
          </a:xfrm>
        </p:spPr>
        <p:txBody>
          <a:bodyPr>
            <a:normAutofit/>
          </a:bodyPr>
          <a:lstStyle/>
          <a:p>
            <a:r>
              <a:rPr lang="en-US" b="1" dirty="0"/>
              <a:t>Sparse: </a:t>
            </a:r>
            <a:r>
              <a:rPr lang="en-US" dirty="0"/>
              <a:t>graph has few edges compared to vertices. (E ~ V)</a:t>
            </a:r>
            <a:endParaRPr lang="en-US" b="1" dirty="0"/>
          </a:p>
          <a:p>
            <a:r>
              <a:rPr lang="en-US" b="1" dirty="0"/>
              <a:t>Dense: </a:t>
            </a:r>
            <a:r>
              <a:rPr lang="en-US" dirty="0"/>
              <a:t>graph has many edges compared to vertices. (E ~ V</a:t>
            </a:r>
            <a:r>
              <a:rPr lang="en-US" baseline="30000" dirty="0"/>
              <a:t>2</a:t>
            </a:r>
            <a:r>
              <a:rPr lang="en-US" dirty="0"/>
              <a:t>)</a:t>
            </a:r>
            <a:endParaRPr lang="en-US" b="1" dirty="0"/>
          </a:p>
          <a:p>
            <a:r>
              <a:rPr lang="en-US" b="1" dirty="0"/>
              <a:t>Connected:</a:t>
            </a:r>
            <a:r>
              <a:rPr lang="en-US" dirty="0"/>
              <a:t> All pairs of vertices are connected by a path.</a:t>
            </a:r>
            <a:endParaRPr lang="en-US" b="1" dirty="0"/>
          </a:p>
          <a:p>
            <a:r>
              <a:rPr lang="en-US" b="1" dirty="0"/>
              <a:t>Disconnected: </a:t>
            </a:r>
            <a:r>
              <a:rPr lang="en-US" dirty="0"/>
              <a:t>Not Connected Graph.</a:t>
            </a:r>
          </a:p>
        </p:txBody>
      </p:sp>
      <p:grpSp>
        <p:nvGrpSpPr>
          <p:cNvPr id="106" name="Group 105">
            <a:extLst>
              <a:ext uri="{FF2B5EF4-FFF2-40B4-BE49-F238E27FC236}">
                <a16:creationId xmlns:a16="http://schemas.microsoft.com/office/drawing/2014/main" id="{C33B83AB-38BD-46E9-BA67-1F39EE6C4281}"/>
              </a:ext>
            </a:extLst>
          </p:cNvPr>
          <p:cNvGrpSpPr/>
          <p:nvPr/>
        </p:nvGrpSpPr>
        <p:grpSpPr>
          <a:xfrm>
            <a:off x="8221654" y="988339"/>
            <a:ext cx="1731117" cy="1817931"/>
            <a:chOff x="8957241" y="542218"/>
            <a:chExt cx="1731117" cy="1817931"/>
          </a:xfrm>
        </p:grpSpPr>
        <p:sp>
          <p:nvSpPr>
            <p:cNvPr id="28" name="Oval 27">
              <a:extLst>
                <a:ext uri="{FF2B5EF4-FFF2-40B4-BE49-F238E27FC236}">
                  <a16:creationId xmlns:a16="http://schemas.microsoft.com/office/drawing/2014/main" id="{F7B5FD40-9EC2-412D-BB4B-4173C283F8C5}"/>
                </a:ext>
              </a:extLst>
            </p:cNvPr>
            <p:cNvSpPr/>
            <p:nvPr/>
          </p:nvSpPr>
          <p:spPr>
            <a:xfrm>
              <a:off x="8957241" y="568705"/>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Oval 28">
              <a:extLst>
                <a:ext uri="{FF2B5EF4-FFF2-40B4-BE49-F238E27FC236}">
                  <a16:creationId xmlns:a16="http://schemas.microsoft.com/office/drawing/2014/main" id="{D59F2C06-28A4-4DBF-A98E-095490458895}"/>
                </a:ext>
              </a:extLst>
            </p:cNvPr>
            <p:cNvSpPr/>
            <p:nvPr/>
          </p:nvSpPr>
          <p:spPr>
            <a:xfrm>
              <a:off x="10195271" y="1601922"/>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Oval 29">
              <a:extLst>
                <a:ext uri="{FF2B5EF4-FFF2-40B4-BE49-F238E27FC236}">
                  <a16:creationId xmlns:a16="http://schemas.microsoft.com/office/drawing/2014/main" id="{EED21E77-B22C-4543-914C-902B25A002FF}"/>
                </a:ext>
              </a:extLst>
            </p:cNvPr>
            <p:cNvSpPr/>
            <p:nvPr/>
          </p:nvSpPr>
          <p:spPr>
            <a:xfrm>
              <a:off x="8973447" y="190078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Oval 30">
              <a:extLst>
                <a:ext uri="{FF2B5EF4-FFF2-40B4-BE49-F238E27FC236}">
                  <a16:creationId xmlns:a16="http://schemas.microsoft.com/office/drawing/2014/main" id="{43B4E18F-F76D-413A-B254-A27DC8EA6CD6}"/>
                </a:ext>
              </a:extLst>
            </p:cNvPr>
            <p:cNvSpPr/>
            <p:nvPr/>
          </p:nvSpPr>
          <p:spPr>
            <a:xfrm>
              <a:off x="9265241" y="1291970"/>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2" name="Oval 31">
              <a:extLst>
                <a:ext uri="{FF2B5EF4-FFF2-40B4-BE49-F238E27FC236}">
                  <a16:creationId xmlns:a16="http://schemas.microsoft.com/office/drawing/2014/main" id="{69DB16FD-4A7B-4F67-ABB8-51F07D7C366F}"/>
                </a:ext>
              </a:extLst>
            </p:cNvPr>
            <p:cNvSpPr/>
            <p:nvPr/>
          </p:nvSpPr>
          <p:spPr>
            <a:xfrm>
              <a:off x="10157695" y="54221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3" name="Straight Connector 32">
              <a:extLst>
                <a:ext uri="{FF2B5EF4-FFF2-40B4-BE49-F238E27FC236}">
                  <a16:creationId xmlns:a16="http://schemas.microsoft.com/office/drawing/2014/main" id="{8B969006-0CBC-45B5-8C43-90C7338ED37A}"/>
                </a:ext>
              </a:extLst>
            </p:cNvPr>
            <p:cNvCxnSpPr>
              <a:cxnSpLocks/>
              <a:stCxn id="32" idx="3"/>
              <a:endCxn id="31" idx="7"/>
            </p:cNvCxnSpPr>
            <p:nvPr/>
          </p:nvCxnSpPr>
          <p:spPr>
            <a:xfrm flipH="1">
              <a:off x="9686117" y="934307"/>
              <a:ext cx="543789" cy="424935"/>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C15DAA-AD0A-40A9-8ACE-58D3E8BFA70C}"/>
                </a:ext>
              </a:extLst>
            </p:cNvPr>
            <p:cNvCxnSpPr>
              <a:cxnSpLocks/>
              <a:stCxn id="30" idx="0"/>
              <a:endCxn id="31" idx="3"/>
            </p:cNvCxnSpPr>
            <p:nvPr/>
          </p:nvCxnSpPr>
          <p:spPr>
            <a:xfrm flipV="1">
              <a:off x="9219991" y="1684059"/>
              <a:ext cx="117461" cy="21672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4CE6AF-0EFE-458E-AFAD-1334E71A230C}"/>
                </a:ext>
              </a:extLst>
            </p:cNvPr>
            <p:cNvCxnSpPr>
              <a:cxnSpLocks/>
              <a:stCxn id="29" idx="0"/>
              <a:endCxn id="32" idx="4"/>
            </p:cNvCxnSpPr>
            <p:nvPr/>
          </p:nvCxnSpPr>
          <p:spPr>
            <a:xfrm flipH="1" flipV="1">
              <a:off x="10404239" y="1001579"/>
              <a:ext cx="37576" cy="60034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7B6ADE1-1265-4691-BEA7-FCCCEDB1FF46}"/>
                </a:ext>
              </a:extLst>
            </p:cNvPr>
            <p:cNvCxnSpPr>
              <a:cxnSpLocks/>
              <a:stCxn id="28" idx="6"/>
              <a:endCxn id="32" idx="2"/>
            </p:cNvCxnSpPr>
            <p:nvPr/>
          </p:nvCxnSpPr>
          <p:spPr>
            <a:xfrm flipV="1">
              <a:off x="9450328" y="771899"/>
              <a:ext cx="707367" cy="26487"/>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3B0E25A-9DB1-4952-8660-6C9853D56F6F}"/>
              </a:ext>
            </a:extLst>
          </p:cNvPr>
          <p:cNvGrpSpPr/>
          <p:nvPr/>
        </p:nvGrpSpPr>
        <p:grpSpPr>
          <a:xfrm>
            <a:off x="8254770" y="2952438"/>
            <a:ext cx="2267836" cy="1965529"/>
            <a:chOff x="8254770" y="2952438"/>
            <a:chExt cx="2267836" cy="1965529"/>
          </a:xfrm>
        </p:grpSpPr>
        <p:sp>
          <p:nvSpPr>
            <p:cNvPr id="39" name="Oval 38">
              <a:extLst>
                <a:ext uri="{FF2B5EF4-FFF2-40B4-BE49-F238E27FC236}">
                  <a16:creationId xmlns:a16="http://schemas.microsoft.com/office/drawing/2014/main" id="{0D7FF098-5EEF-40A1-BCB9-EC9DC0097B81}"/>
                </a:ext>
              </a:extLst>
            </p:cNvPr>
            <p:cNvSpPr/>
            <p:nvPr/>
          </p:nvSpPr>
          <p:spPr>
            <a:xfrm>
              <a:off x="8254770" y="3184599"/>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0" name="Oval 39">
              <a:extLst>
                <a:ext uri="{FF2B5EF4-FFF2-40B4-BE49-F238E27FC236}">
                  <a16:creationId xmlns:a16="http://schemas.microsoft.com/office/drawing/2014/main" id="{8D283E46-FB76-4A8D-8299-62968315B214}"/>
                </a:ext>
              </a:extLst>
            </p:cNvPr>
            <p:cNvSpPr/>
            <p:nvPr/>
          </p:nvSpPr>
          <p:spPr>
            <a:xfrm>
              <a:off x="10029519" y="4012142"/>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1" name="Oval 40">
              <a:extLst>
                <a:ext uri="{FF2B5EF4-FFF2-40B4-BE49-F238E27FC236}">
                  <a16:creationId xmlns:a16="http://schemas.microsoft.com/office/drawing/2014/main" id="{57F42DDD-325B-40BA-8048-0D48F18C852F}"/>
                </a:ext>
              </a:extLst>
            </p:cNvPr>
            <p:cNvSpPr/>
            <p:nvPr/>
          </p:nvSpPr>
          <p:spPr>
            <a:xfrm>
              <a:off x="8394980" y="4458606"/>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2" name="Oval 41">
              <a:extLst>
                <a:ext uri="{FF2B5EF4-FFF2-40B4-BE49-F238E27FC236}">
                  <a16:creationId xmlns:a16="http://schemas.microsoft.com/office/drawing/2014/main" id="{A82346F4-B652-4467-A884-B1846760D0C4}"/>
                </a:ext>
              </a:extLst>
            </p:cNvPr>
            <p:cNvSpPr/>
            <p:nvPr/>
          </p:nvSpPr>
          <p:spPr>
            <a:xfrm>
              <a:off x="9261782" y="4397805"/>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3" name="Oval 42">
              <a:extLst>
                <a:ext uri="{FF2B5EF4-FFF2-40B4-BE49-F238E27FC236}">
                  <a16:creationId xmlns:a16="http://schemas.microsoft.com/office/drawing/2014/main" id="{6819D96A-CB30-4FA1-BE5D-59C1D5354AD7}"/>
                </a:ext>
              </a:extLst>
            </p:cNvPr>
            <p:cNvSpPr/>
            <p:nvPr/>
          </p:nvSpPr>
          <p:spPr>
            <a:xfrm>
              <a:off x="9991943" y="295243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47" name="Straight Connector 46">
              <a:extLst>
                <a:ext uri="{FF2B5EF4-FFF2-40B4-BE49-F238E27FC236}">
                  <a16:creationId xmlns:a16="http://schemas.microsoft.com/office/drawing/2014/main" id="{9F6A1079-EA43-4CE6-9B39-DCB2BC793742}"/>
                </a:ext>
              </a:extLst>
            </p:cNvPr>
            <p:cNvCxnSpPr>
              <a:cxnSpLocks/>
              <a:stCxn id="43" idx="3"/>
              <a:endCxn id="42" idx="7"/>
            </p:cNvCxnSpPr>
            <p:nvPr/>
          </p:nvCxnSpPr>
          <p:spPr>
            <a:xfrm flipH="1">
              <a:off x="9682658" y="3344527"/>
              <a:ext cx="381496" cy="112055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115877-5D8B-4DA5-BF51-8FC624B950CD}"/>
                </a:ext>
              </a:extLst>
            </p:cNvPr>
            <p:cNvCxnSpPr>
              <a:cxnSpLocks/>
              <a:stCxn id="41" idx="0"/>
              <a:endCxn id="43" idx="2"/>
            </p:cNvCxnSpPr>
            <p:nvPr/>
          </p:nvCxnSpPr>
          <p:spPr>
            <a:xfrm flipV="1">
              <a:off x="8641524" y="3182119"/>
              <a:ext cx="1350419" cy="1276487"/>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1FE8F21-7192-402F-9213-44C6ADBD7263}"/>
                </a:ext>
              </a:extLst>
            </p:cNvPr>
            <p:cNvCxnSpPr>
              <a:cxnSpLocks/>
              <a:stCxn id="40" idx="0"/>
              <a:endCxn id="43" idx="4"/>
            </p:cNvCxnSpPr>
            <p:nvPr/>
          </p:nvCxnSpPr>
          <p:spPr>
            <a:xfrm flipH="1" flipV="1">
              <a:off x="10238487" y="3411799"/>
              <a:ext cx="37576" cy="60034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C08E3E-8D2A-479A-8AFB-7D9126D80300}"/>
                </a:ext>
              </a:extLst>
            </p:cNvPr>
            <p:cNvCxnSpPr>
              <a:cxnSpLocks/>
              <a:stCxn id="39" idx="6"/>
              <a:endCxn id="43" idx="2"/>
            </p:cNvCxnSpPr>
            <p:nvPr/>
          </p:nvCxnSpPr>
          <p:spPr>
            <a:xfrm flipV="1">
              <a:off x="8747857" y="3182119"/>
              <a:ext cx="1244086" cy="23216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88D42FD-01A6-47EC-84A1-355E79BE67D4}"/>
                </a:ext>
              </a:extLst>
            </p:cNvPr>
            <p:cNvCxnSpPr>
              <a:cxnSpLocks/>
              <a:stCxn id="41" idx="1"/>
              <a:endCxn id="39" idx="4"/>
            </p:cNvCxnSpPr>
            <p:nvPr/>
          </p:nvCxnSpPr>
          <p:spPr>
            <a:xfrm flipV="1">
              <a:off x="8467191" y="3643960"/>
              <a:ext cx="34123" cy="881918"/>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8FBC20-D5C0-416D-803C-506856357E27}"/>
                </a:ext>
              </a:extLst>
            </p:cNvPr>
            <p:cNvCxnSpPr>
              <a:cxnSpLocks/>
              <a:endCxn id="40" idx="1"/>
            </p:cNvCxnSpPr>
            <p:nvPr/>
          </p:nvCxnSpPr>
          <p:spPr>
            <a:xfrm>
              <a:off x="8722477" y="3502990"/>
              <a:ext cx="1379253" cy="57642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B75263-CAAB-4385-AB16-4B15A506686C}"/>
                </a:ext>
              </a:extLst>
            </p:cNvPr>
            <p:cNvCxnSpPr>
              <a:cxnSpLocks/>
              <a:stCxn id="41" idx="6"/>
              <a:endCxn id="42" idx="3"/>
            </p:cNvCxnSpPr>
            <p:nvPr/>
          </p:nvCxnSpPr>
          <p:spPr>
            <a:xfrm>
              <a:off x="8888067" y="4688287"/>
              <a:ext cx="445926" cy="101607"/>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56F0102-CC2A-4DD1-B9E5-010E81A80C9C}"/>
                </a:ext>
              </a:extLst>
            </p:cNvPr>
            <p:cNvCxnSpPr>
              <a:cxnSpLocks/>
              <a:stCxn id="40" idx="3"/>
              <a:endCxn id="42" idx="6"/>
            </p:cNvCxnSpPr>
            <p:nvPr/>
          </p:nvCxnSpPr>
          <p:spPr>
            <a:xfrm flipH="1">
              <a:off x="9754869" y="4404231"/>
              <a:ext cx="346861" cy="223255"/>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25B1010-5CF4-49E1-8058-DEE3253CDCB2}"/>
                </a:ext>
              </a:extLst>
            </p:cNvPr>
            <p:cNvCxnSpPr>
              <a:cxnSpLocks/>
              <a:stCxn id="42" idx="1"/>
              <a:endCxn id="39" idx="5"/>
            </p:cNvCxnSpPr>
            <p:nvPr/>
          </p:nvCxnSpPr>
          <p:spPr>
            <a:xfrm flipH="1" flipV="1">
              <a:off x="8675646" y="3576688"/>
              <a:ext cx="658347" cy="888389"/>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8037A788-CD73-4DF1-9367-E09A1147B2C7}"/>
              </a:ext>
            </a:extLst>
          </p:cNvPr>
          <p:cNvSpPr/>
          <p:nvPr/>
        </p:nvSpPr>
        <p:spPr>
          <a:xfrm>
            <a:off x="9827201" y="1645036"/>
            <a:ext cx="1763203" cy="369332"/>
          </a:xfrm>
          <a:prstGeom prst="rect">
            <a:avLst/>
          </a:prstGeom>
        </p:spPr>
        <p:txBody>
          <a:bodyPr wrap="square">
            <a:spAutoFit/>
          </a:bodyPr>
          <a:lstStyle/>
          <a:p>
            <a:r>
              <a:rPr lang="en-US" dirty="0"/>
              <a:t>Sparse Graph</a:t>
            </a:r>
          </a:p>
        </p:txBody>
      </p:sp>
      <p:sp>
        <p:nvSpPr>
          <p:cNvPr id="107" name="Rectangle 106">
            <a:extLst>
              <a:ext uri="{FF2B5EF4-FFF2-40B4-BE49-F238E27FC236}">
                <a16:creationId xmlns:a16="http://schemas.microsoft.com/office/drawing/2014/main" id="{56D0D75B-A8A4-4522-980E-5C257C59DF20}"/>
              </a:ext>
            </a:extLst>
          </p:cNvPr>
          <p:cNvSpPr/>
          <p:nvPr/>
        </p:nvSpPr>
        <p:spPr>
          <a:xfrm>
            <a:off x="9915195" y="4679757"/>
            <a:ext cx="1763203" cy="369332"/>
          </a:xfrm>
          <a:prstGeom prst="rect">
            <a:avLst/>
          </a:prstGeom>
        </p:spPr>
        <p:txBody>
          <a:bodyPr wrap="square">
            <a:spAutoFit/>
          </a:bodyPr>
          <a:lstStyle/>
          <a:p>
            <a:r>
              <a:rPr lang="en-US" dirty="0"/>
              <a:t>Dense Graph</a:t>
            </a:r>
          </a:p>
        </p:txBody>
      </p:sp>
      <p:sp>
        <p:nvSpPr>
          <p:cNvPr id="110" name="Oval 109">
            <a:extLst>
              <a:ext uri="{FF2B5EF4-FFF2-40B4-BE49-F238E27FC236}">
                <a16:creationId xmlns:a16="http://schemas.microsoft.com/office/drawing/2014/main" id="{E2A62DD4-CF65-4919-B23C-72544F4CE13A}"/>
              </a:ext>
            </a:extLst>
          </p:cNvPr>
          <p:cNvSpPr/>
          <p:nvPr/>
        </p:nvSpPr>
        <p:spPr>
          <a:xfrm>
            <a:off x="4635289" y="4754687"/>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1" name="Oval 110">
            <a:extLst>
              <a:ext uri="{FF2B5EF4-FFF2-40B4-BE49-F238E27FC236}">
                <a16:creationId xmlns:a16="http://schemas.microsoft.com/office/drawing/2014/main" id="{094D2F8F-9EA7-4BDA-9DF6-C729A9DCED00}"/>
              </a:ext>
            </a:extLst>
          </p:cNvPr>
          <p:cNvSpPr/>
          <p:nvPr/>
        </p:nvSpPr>
        <p:spPr>
          <a:xfrm>
            <a:off x="6438422" y="556603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2" name="Oval 111">
            <a:extLst>
              <a:ext uri="{FF2B5EF4-FFF2-40B4-BE49-F238E27FC236}">
                <a16:creationId xmlns:a16="http://schemas.microsoft.com/office/drawing/2014/main" id="{D04DDBC0-CE84-4AA2-ACCE-AD212A32A147}"/>
              </a:ext>
            </a:extLst>
          </p:cNvPr>
          <p:cNvSpPr/>
          <p:nvPr/>
        </p:nvSpPr>
        <p:spPr>
          <a:xfrm>
            <a:off x="4635288" y="5501772"/>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3" name="Oval 112">
            <a:extLst>
              <a:ext uri="{FF2B5EF4-FFF2-40B4-BE49-F238E27FC236}">
                <a16:creationId xmlns:a16="http://schemas.microsoft.com/office/drawing/2014/main" id="{2321E598-1881-4CC1-8DED-DE3C13F10778}"/>
              </a:ext>
            </a:extLst>
          </p:cNvPr>
          <p:cNvSpPr/>
          <p:nvPr/>
        </p:nvSpPr>
        <p:spPr>
          <a:xfrm>
            <a:off x="5624823" y="5578856"/>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4" name="Oval 113">
            <a:extLst>
              <a:ext uri="{FF2B5EF4-FFF2-40B4-BE49-F238E27FC236}">
                <a16:creationId xmlns:a16="http://schemas.microsoft.com/office/drawing/2014/main" id="{98A209F1-DEBC-4500-AB1B-D8C7C906619F}"/>
              </a:ext>
            </a:extLst>
          </p:cNvPr>
          <p:cNvSpPr/>
          <p:nvPr/>
        </p:nvSpPr>
        <p:spPr>
          <a:xfrm>
            <a:off x="5785079" y="4654456"/>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7" name="Straight Connector 116">
            <a:extLst>
              <a:ext uri="{FF2B5EF4-FFF2-40B4-BE49-F238E27FC236}">
                <a16:creationId xmlns:a16="http://schemas.microsoft.com/office/drawing/2014/main" id="{40316018-C469-4C2D-A9EB-4FC3599ECAF7}"/>
              </a:ext>
            </a:extLst>
          </p:cNvPr>
          <p:cNvCxnSpPr>
            <a:cxnSpLocks/>
            <a:stCxn id="111" idx="2"/>
            <a:endCxn id="113" idx="6"/>
          </p:cNvCxnSpPr>
          <p:nvPr/>
        </p:nvCxnSpPr>
        <p:spPr>
          <a:xfrm flipH="1">
            <a:off x="6117910" y="5795719"/>
            <a:ext cx="320512" cy="12818"/>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50E2210-4A39-4BEB-8995-AE9E7095CA14}"/>
              </a:ext>
            </a:extLst>
          </p:cNvPr>
          <p:cNvCxnSpPr>
            <a:cxnSpLocks/>
            <a:stCxn id="110" idx="6"/>
            <a:endCxn id="114" idx="2"/>
          </p:cNvCxnSpPr>
          <p:nvPr/>
        </p:nvCxnSpPr>
        <p:spPr>
          <a:xfrm flipV="1">
            <a:off x="5128376" y="4884137"/>
            <a:ext cx="656703" cy="10023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E6F3875-84B6-4BE9-8BE2-107F0DAA0A60}"/>
              </a:ext>
            </a:extLst>
          </p:cNvPr>
          <p:cNvCxnSpPr>
            <a:cxnSpLocks/>
            <a:stCxn id="112" idx="0"/>
            <a:endCxn id="110" idx="4"/>
          </p:cNvCxnSpPr>
          <p:nvPr/>
        </p:nvCxnSpPr>
        <p:spPr>
          <a:xfrm flipV="1">
            <a:off x="4881832" y="5214048"/>
            <a:ext cx="1" cy="28772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B7AD8E08-FD40-48B1-B423-404D4EEDA9C0}"/>
              </a:ext>
            </a:extLst>
          </p:cNvPr>
          <p:cNvSpPr/>
          <p:nvPr/>
        </p:nvSpPr>
        <p:spPr>
          <a:xfrm>
            <a:off x="6944445" y="5501772"/>
            <a:ext cx="1763203" cy="646331"/>
          </a:xfrm>
          <a:prstGeom prst="rect">
            <a:avLst/>
          </a:prstGeom>
        </p:spPr>
        <p:txBody>
          <a:bodyPr wrap="square">
            <a:spAutoFit/>
          </a:bodyPr>
          <a:lstStyle/>
          <a:p>
            <a:r>
              <a:rPr lang="en-US" dirty="0"/>
              <a:t>Disconnected Graph</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E6DF8E4-0A42-47B0-A828-88764D862150}"/>
                  </a:ext>
                </a:extLst>
              </p14:cNvPr>
              <p14:cNvContentPartPr/>
              <p14:nvPr/>
            </p14:nvContentPartPr>
            <p14:xfrm>
              <a:off x="1671480" y="1811880"/>
              <a:ext cx="561240" cy="2333160"/>
            </p14:xfrm>
          </p:contentPart>
        </mc:Choice>
        <mc:Fallback>
          <p:pic>
            <p:nvPicPr>
              <p:cNvPr id="4" name="Ink 3">
                <a:extLst>
                  <a:ext uri="{FF2B5EF4-FFF2-40B4-BE49-F238E27FC236}">
                    <a16:creationId xmlns:a16="http://schemas.microsoft.com/office/drawing/2014/main" id="{FE6DF8E4-0A42-47B0-A828-88764D862150}"/>
                  </a:ext>
                </a:extLst>
              </p:cNvPr>
              <p:cNvPicPr/>
              <p:nvPr/>
            </p:nvPicPr>
            <p:blipFill>
              <a:blip r:embed="rId3"/>
              <a:stretch>
                <a:fillRect/>
              </a:stretch>
            </p:blipFill>
            <p:spPr>
              <a:xfrm>
                <a:off x="1662120" y="1802520"/>
                <a:ext cx="579960" cy="2351880"/>
              </a:xfrm>
              <a:prstGeom prst="rect">
                <a:avLst/>
              </a:prstGeom>
            </p:spPr>
          </p:pic>
        </mc:Fallback>
      </mc:AlternateContent>
    </p:spTree>
    <p:extLst>
      <p:ext uri="{BB962C8B-B14F-4D97-AF65-F5344CB8AC3E}">
        <p14:creationId xmlns:p14="http://schemas.microsoft.com/office/powerpoint/2010/main" val="1751436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C,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F</a:t>
            </a:r>
          </a:p>
        </p:txBody>
      </p:sp>
      <p:sp>
        <p:nvSpPr>
          <p:cNvPr id="25" name="Arrow: Right 24">
            <a:extLst>
              <a:ext uri="{FF2B5EF4-FFF2-40B4-BE49-F238E27FC236}">
                <a16:creationId xmlns:a16="http://schemas.microsoft.com/office/drawing/2014/main" id="{D3CDB35B-899C-41A2-A819-53FC8B5F6642}"/>
              </a:ext>
            </a:extLst>
          </p:cNvPr>
          <p:cNvSpPr/>
          <p:nvPr/>
        </p:nvSpPr>
        <p:spPr>
          <a:xfrm>
            <a:off x="7152913"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3849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3502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4696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Arrow: Right 24">
            <a:extLst>
              <a:ext uri="{FF2B5EF4-FFF2-40B4-BE49-F238E27FC236}">
                <a16:creationId xmlns:a16="http://schemas.microsoft.com/office/drawing/2014/main" id="{D3CDB35B-899C-41A2-A819-53FC8B5F6642}"/>
              </a:ext>
            </a:extLst>
          </p:cNvPr>
          <p:cNvSpPr/>
          <p:nvPr/>
        </p:nvSpPr>
        <p:spPr>
          <a:xfrm>
            <a:off x="7665982"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4715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 A</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C</a:t>
            </a:r>
          </a:p>
        </p:txBody>
      </p:sp>
      <p:sp>
        <p:nvSpPr>
          <p:cNvPr id="25" name="Arrow: Right 24">
            <a:extLst>
              <a:ext uri="{FF2B5EF4-FFF2-40B4-BE49-F238E27FC236}">
                <a16:creationId xmlns:a16="http://schemas.microsoft.com/office/drawing/2014/main" id="{D3CDB35B-899C-41A2-A819-53FC8B5F6642}"/>
              </a:ext>
            </a:extLst>
          </p:cNvPr>
          <p:cNvSpPr/>
          <p:nvPr/>
        </p:nvSpPr>
        <p:spPr>
          <a:xfrm>
            <a:off x="7186847" y="243973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5985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260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Arrow: Right 24">
            <a:extLst>
              <a:ext uri="{FF2B5EF4-FFF2-40B4-BE49-F238E27FC236}">
                <a16:creationId xmlns:a16="http://schemas.microsoft.com/office/drawing/2014/main" id="{D3CDB35B-899C-41A2-A819-53FC8B5F6642}"/>
              </a:ext>
            </a:extLst>
          </p:cNvPr>
          <p:cNvSpPr/>
          <p:nvPr/>
        </p:nvSpPr>
        <p:spPr>
          <a:xfrm>
            <a:off x="7420358" y="291591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5062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Arrow: Right 24">
            <a:extLst>
              <a:ext uri="{FF2B5EF4-FFF2-40B4-BE49-F238E27FC236}">
                <a16:creationId xmlns:a16="http://schemas.microsoft.com/office/drawing/2014/main" id="{D3CDB35B-899C-41A2-A819-53FC8B5F6642}"/>
              </a:ext>
            </a:extLst>
          </p:cNvPr>
          <p:cNvSpPr/>
          <p:nvPr/>
        </p:nvSpPr>
        <p:spPr>
          <a:xfrm>
            <a:off x="7696744" y="313051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448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Arrow: Right 24">
            <a:extLst>
              <a:ext uri="{FF2B5EF4-FFF2-40B4-BE49-F238E27FC236}">
                <a16:creationId xmlns:a16="http://schemas.microsoft.com/office/drawing/2014/main" id="{D3CDB35B-899C-41A2-A819-53FC8B5F6642}"/>
              </a:ext>
            </a:extLst>
          </p:cNvPr>
          <p:cNvSpPr/>
          <p:nvPr/>
        </p:nvSpPr>
        <p:spPr>
          <a:xfrm>
            <a:off x="7186847" y="2444221"/>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2210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5" name="Arrow: Right 24">
            <a:extLst>
              <a:ext uri="{FF2B5EF4-FFF2-40B4-BE49-F238E27FC236}">
                <a16:creationId xmlns:a16="http://schemas.microsoft.com/office/drawing/2014/main" id="{D3CDB35B-899C-41A2-A819-53FC8B5F6642}"/>
              </a:ext>
            </a:extLst>
          </p:cNvPr>
          <p:cNvSpPr/>
          <p:nvPr/>
        </p:nvSpPr>
        <p:spPr>
          <a:xfrm>
            <a:off x="7059145" y="4384243"/>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78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EC23-D155-4377-B4E8-5D4AB8929CFE}"/>
              </a:ext>
            </a:extLst>
          </p:cNvPr>
          <p:cNvSpPr>
            <a:spLocks noGrp="1"/>
          </p:cNvSpPr>
          <p:nvPr>
            <p:ph type="title"/>
          </p:nvPr>
        </p:nvSpPr>
        <p:spPr/>
        <p:txBody>
          <a:bodyPr/>
          <a:lstStyle/>
          <a:p>
            <a:r>
              <a:rPr lang="en-US" dirty="0"/>
              <a:t>Types of Graphs cont.</a:t>
            </a:r>
          </a:p>
        </p:txBody>
      </p:sp>
      <p:sp>
        <p:nvSpPr>
          <p:cNvPr id="3" name="Content Placeholder 2">
            <a:extLst>
              <a:ext uri="{FF2B5EF4-FFF2-40B4-BE49-F238E27FC236}">
                <a16:creationId xmlns:a16="http://schemas.microsoft.com/office/drawing/2014/main" id="{6DA72099-F068-470E-BD84-B156B3612C66}"/>
              </a:ext>
            </a:extLst>
          </p:cNvPr>
          <p:cNvSpPr>
            <a:spLocks noGrp="1"/>
          </p:cNvSpPr>
          <p:nvPr>
            <p:ph idx="1"/>
          </p:nvPr>
        </p:nvSpPr>
        <p:spPr>
          <a:xfrm>
            <a:off x="2208214" y="1600198"/>
            <a:ext cx="6013440" cy="4481819"/>
          </a:xfrm>
        </p:spPr>
        <p:txBody>
          <a:bodyPr>
            <a:normAutofit fontScale="92500" lnSpcReduction="10000"/>
          </a:bodyPr>
          <a:lstStyle/>
          <a:p>
            <a:r>
              <a:rPr lang="en-US" b="1" dirty="0"/>
              <a:t>Weighted </a:t>
            </a:r>
            <a:r>
              <a:rPr lang="en-US" dirty="0"/>
              <a:t>Edges have a numerical value (e.g. Distance cost, Time cost).</a:t>
            </a:r>
            <a:endParaRPr lang="en-US" b="1" dirty="0"/>
          </a:p>
          <a:p>
            <a:r>
              <a:rPr lang="en-US" b="1" dirty="0"/>
              <a:t>Undirected: </a:t>
            </a:r>
            <a:r>
              <a:rPr lang="en-US" dirty="0"/>
              <a:t>Edges are bidirectional. Edge (u, v) and (v, u) both exist.</a:t>
            </a:r>
            <a:endParaRPr lang="en-US" b="1" dirty="0"/>
          </a:p>
          <a:p>
            <a:r>
              <a:rPr lang="en-US" b="1" dirty="0"/>
              <a:t>Directed: </a:t>
            </a:r>
            <a:r>
              <a:rPr lang="en-US" dirty="0"/>
              <a:t>Edges are unidirectional. Edge (u, v) represents only u -&gt; v.</a:t>
            </a:r>
            <a:endParaRPr lang="en-US" b="1" dirty="0"/>
          </a:p>
          <a:p>
            <a:r>
              <a:rPr lang="en-US" b="1" dirty="0"/>
              <a:t>Cyclic: </a:t>
            </a:r>
            <a:r>
              <a:rPr lang="en-US" dirty="0"/>
              <a:t>Graph has a cycle.</a:t>
            </a:r>
          </a:p>
          <a:p>
            <a:r>
              <a:rPr lang="en-US" b="1" dirty="0"/>
              <a:t>Acyclic: </a:t>
            </a:r>
            <a:r>
              <a:rPr lang="en-US" dirty="0"/>
              <a:t>Graph has no cycles.</a:t>
            </a:r>
          </a:p>
          <a:p>
            <a:r>
              <a:rPr lang="en-US" b="1" dirty="0"/>
              <a:t>What type of graph is a Tree?</a:t>
            </a:r>
          </a:p>
          <a:p>
            <a:pPr lvl="1"/>
            <a:r>
              <a:rPr lang="en-US" dirty="0"/>
              <a:t>*Undirected, Acyclic Graph</a:t>
            </a:r>
          </a:p>
          <a:p>
            <a:pPr lvl="2"/>
            <a:r>
              <a:rPr lang="en-US" dirty="0"/>
              <a:t>*The tree’s we’ve looked at are technically directed, acyclic graphs where removing any edge would disconnect the graph.</a:t>
            </a:r>
          </a:p>
        </p:txBody>
      </p:sp>
      <p:sp>
        <p:nvSpPr>
          <p:cNvPr id="4" name="Oval 3">
            <a:extLst>
              <a:ext uri="{FF2B5EF4-FFF2-40B4-BE49-F238E27FC236}">
                <a16:creationId xmlns:a16="http://schemas.microsoft.com/office/drawing/2014/main" id="{88F79EA3-EF68-4DE2-98E2-FC4D660518BC}"/>
              </a:ext>
            </a:extLst>
          </p:cNvPr>
          <p:cNvSpPr/>
          <p:nvPr/>
        </p:nvSpPr>
        <p:spPr>
          <a:xfrm>
            <a:off x="8442252" y="36620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5" name="Oval 4">
            <a:extLst>
              <a:ext uri="{FF2B5EF4-FFF2-40B4-BE49-F238E27FC236}">
                <a16:creationId xmlns:a16="http://schemas.microsoft.com/office/drawing/2014/main" id="{3ED35027-0F65-4345-982E-868D30C4C176}"/>
              </a:ext>
            </a:extLst>
          </p:cNvPr>
          <p:cNvSpPr/>
          <p:nvPr/>
        </p:nvSpPr>
        <p:spPr>
          <a:xfrm>
            <a:off x="10205223" y="4504039"/>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 name="Oval 5">
            <a:extLst>
              <a:ext uri="{FF2B5EF4-FFF2-40B4-BE49-F238E27FC236}">
                <a16:creationId xmlns:a16="http://schemas.microsoft.com/office/drawing/2014/main" id="{25A5871F-BEDD-45B1-B568-B299F55C1764}"/>
              </a:ext>
            </a:extLst>
          </p:cNvPr>
          <p:cNvSpPr/>
          <p:nvPr/>
        </p:nvSpPr>
        <p:spPr>
          <a:xfrm>
            <a:off x="8600104" y="5420046"/>
            <a:ext cx="483135" cy="466009"/>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7" name="Oval 6">
            <a:extLst>
              <a:ext uri="{FF2B5EF4-FFF2-40B4-BE49-F238E27FC236}">
                <a16:creationId xmlns:a16="http://schemas.microsoft.com/office/drawing/2014/main" id="{2EB73829-D206-4082-A9A1-F1658737C0AA}"/>
              </a:ext>
            </a:extLst>
          </p:cNvPr>
          <p:cNvSpPr/>
          <p:nvPr/>
        </p:nvSpPr>
        <p:spPr>
          <a:xfrm>
            <a:off x="8891757" y="4504039"/>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06A6A48E-1F60-4251-A173-D0670463B059}"/>
              </a:ext>
            </a:extLst>
          </p:cNvPr>
          <p:cNvSpPr/>
          <p:nvPr/>
        </p:nvSpPr>
        <p:spPr>
          <a:xfrm>
            <a:off x="10168405" y="34290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sp>
        <p:nvSpPr>
          <p:cNvPr id="9" name="TextBox 8">
            <a:extLst>
              <a:ext uri="{FF2B5EF4-FFF2-40B4-BE49-F238E27FC236}">
                <a16:creationId xmlns:a16="http://schemas.microsoft.com/office/drawing/2014/main" id="{67103879-2E8D-454B-B3F4-E9DC32D93167}"/>
              </a:ext>
            </a:extLst>
          </p:cNvPr>
          <p:cNvSpPr txBox="1"/>
          <p:nvPr/>
        </p:nvSpPr>
        <p:spPr>
          <a:xfrm>
            <a:off x="9310312" y="3507421"/>
            <a:ext cx="196421" cy="229801"/>
          </a:xfrm>
          <a:prstGeom prst="rect">
            <a:avLst/>
          </a:prstGeom>
          <a:noFill/>
        </p:spPr>
        <p:txBody>
          <a:bodyPr wrap="square" rtlCol="0">
            <a:spAutoFit/>
          </a:bodyPr>
          <a:lstStyle/>
          <a:p>
            <a:r>
              <a:rPr lang="en-US" sz="1400" dirty="0"/>
              <a:t>3</a:t>
            </a:r>
          </a:p>
        </p:txBody>
      </p:sp>
      <p:sp>
        <p:nvSpPr>
          <p:cNvPr id="20" name="TextBox 19">
            <a:extLst>
              <a:ext uri="{FF2B5EF4-FFF2-40B4-BE49-F238E27FC236}">
                <a16:creationId xmlns:a16="http://schemas.microsoft.com/office/drawing/2014/main" id="{6608F904-5B15-42C0-9224-A2D76A72611C}"/>
              </a:ext>
            </a:extLst>
          </p:cNvPr>
          <p:cNvSpPr txBox="1"/>
          <p:nvPr/>
        </p:nvSpPr>
        <p:spPr>
          <a:xfrm>
            <a:off x="8551979" y="4296523"/>
            <a:ext cx="196421" cy="229801"/>
          </a:xfrm>
          <a:prstGeom prst="rect">
            <a:avLst/>
          </a:prstGeom>
          <a:noFill/>
        </p:spPr>
        <p:txBody>
          <a:bodyPr wrap="square" rtlCol="0">
            <a:spAutoFit/>
          </a:bodyPr>
          <a:lstStyle/>
          <a:p>
            <a:r>
              <a:rPr lang="en-US" sz="1400" dirty="0"/>
              <a:t>6</a:t>
            </a:r>
          </a:p>
        </p:txBody>
      </p:sp>
      <p:sp>
        <p:nvSpPr>
          <p:cNvPr id="22" name="TextBox 21">
            <a:extLst>
              <a:ext uri="{FF2B5EF4-FFF2-40B4-BE49-F238E27FC236}">
                <a16:creationId xmlns:a16="http://schemas.microsoft.com/office/drawing/2014/main" id="{C56395B5-33FD-4C3C-8E36-94FACF3F8841}"/>
              </a:ext>
            </a:extLst>
          </p:cNvPr>
          <p:cNvSpPr txBox="1"/>
          <p:nvPr/>
        </p:nvSpPr>
        <p:spPr>
          <a:xfrm>
            <a:off x="9509650" y="3985032"/>
            <a:ext cx="158609" cy="229801"/>
          </a:xfrm>
          <a:prstGeom prst="rect">
            <a:avLst/>
          </a:prstGeom>
          <a:noFill/>
        </p:spPr>
        <p:txBody>
          <a:bodyPr wrap="square" rtlCol="0">
            <a:spAutoFit/>
          </a:bodyPr>
          <a:lstStyle/>
          <a:p>
            <a:r>
              <a:rPr lang="en-US" sz="1400" dirty="0"/>
              <a:t>5</a:t>
            </a:r>
          </a:p>
        </p:txBody>
      </p:sp>
      <p:sp>
        <p:nvSpPr>
          <p:cNvPr id="25" name="TextBox 24">
            <a:extLst>
              <a:ext uri="{FF2B5EF4-FFF2-40B4-BE49-F238E27FC236}">
                <a16:creationId xmlns:a16="http://schemas.microsoft.com/office/drawing/2014/main" id="{13C7FBF5-83F2-4EE8-BBB6-65B198E41357}"/>
              </a:ext>
            </a:extLst>
          </p:cNvPr>
          <p:cNvSpPr txBox="1"/>
          <p:nvPr/>
        </p:nvSpPr>
        <p:spPr>
          <a:xfrm>
            <a:off x="9684904" y="4737043"/>
            <a:ext cx="196421" cy="229801"/>
          </a:xfrm>
          <a:prstGeom prst="rect">
            <a:avLst/>
          </a:prstGeom>
          <a:noFill/>
        </p:spPr>
        <p:txBody>
          <a:bodyPr wrap="square" rtlCol="0">
            <a:spAutoFit/>
          </a:bodyPr>
          <a:lstStyle/>
          <a:p>
            <a:r>
              <a:rPr lang="en-US" sz="1400" dirty="0"/>
              <a:t>7</a:t>
            </a:r>
          </a:p>
        </p:txBody>
      </p:sp>
      <p:sp>
        <p:nvSpPr>
          <p:cNvPr id="26" name="TextBox 25">
            <a:extLst>
              <a:ext uri="{FF2B5EF4-FFF2-40B4-BE49-F238E27FC236}">
                <a16:creationId xmlns:a16="http://schemas.microsoft.com/office/drawing/2014/main" id="{345916F9-4407-4E69-942E-F1906F96367E}"/>
              </a:ext>
            </a:extLst>
          </p:cNvPr>
          <p:cNvSpPr txBox="1"/>
          <p:nvPr/>
        </p:nvSpPr>
        <p:spPr>
          <a:xfrm>
            <a:off x="8869947" y="5166234"/>
            <a:ext cx="373408" cy="229801"/>
          </a:xfrm>
          <a:prstGeom prst="rect">
            <a:avLst/>
          </a:prstGeom>
          <a:noFill/>
        </p:spPr>
        <p:txBody>
          <a:bodyPr wrap="square" rtlCol="0">
            <a:spAutoFit/>
          </a:bodyPr>
          <a:lstStyle/>
          <a:p>
            <a:r>
              <a:rPr lang="en-US" sz="1400" dirty="0"/>
              <a:t>-2</a:t>
            </a:r>
          </a:p>
        </p:txBody>
      </p:sp>
      <p:grpSp>
        <p:nvGrpSpPr>
          <p:cNvPr id="18" name="Group 17">
            <a:extLst>
              <a:ext uri="{FF2B5EF4-FFF2-40B4-BE49-F238E27FC236}">
                <a16:creationId xmlns:a16="http://schemas.microsoft.com/office/drawing/2014/main" id="{69E3B8F7-98DB-4483-BF1D-BC4A33670C04}"/>
              </a:ext>
            </a:extLst>
          </p:cNvPr>
          <p:cNvGrpSpPr/>
          <p:nvPr/>
        </p:nvGrpSpPr>
        <p:grpSpPr>
          <a:xfrm>
            <a:off x="8395986" y="542218"/>
            <a:ext cx="2292372" cy="2491847"/>
            <a:chOff x="8760877" y="3173324"/>
            <a:chExt cx="2292372" cy="2491847"/>
          </a:xfrm>
        </p:grpSpPr>
        <p:sp>
          <p:nvSpPr>
            <p:cNvPr id="28" name="Oval 27">
              <a:extLst>
                <a:ext uri="{FF2B5EF4-FFF2-40B4-BE49-F238E27FC236}">
                  <a16:creationId xmlns:a16="http://schemas.microsoft.com/office/drawing/2014/main" id="{F7B5FD40-9EC2-412D-BB4B-4173C283F8C5}"/>
                </a:ext>
              </a:extLst>
            </p:cNvPr>
            <p:cNvSpPr/>
            <p:nvPr/>
          </p:nvSpPr>
          <p:spPr>
            <a:xfrm>
              <a:off x="8760877" y="3403005"/>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Oval 28">
              <a:extLst>
                <a:ext uri="{FF2B5EF4-FFF2-40B4-BE49-F238E27FC236}">
                  <a16:creationId xmlns:a16="http://schemas.microsoft.com/office/drawing/2014/main" id="{D59F2C06-28A4-4DBF-A98E-095490458895}"/>
                </a:ext>
              </a:extLst>
            </p:cNvPr>
            <p:cNvSpPr/>
            <p:nvPr/>
          </p:nvSpPr>
          <p:spPr>
            <a:xfrm>
              <a:off x="10560162" y="423302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Oval 29">
              <a:extLst>
                <a:ext uri="{FF2B5EF4-FFF2-40B4-BE49-F238E27FC236}">
                  <a16:creationId xmlns:a16="http://schemas.microsoft.com/office/drawing/2014/main" id="{EED21E77-B22C-4543-914C-902B25A002FF}"/>
                </a:ext>
              </a:extLst>
            </p:cNvPr>
            <p:cNvSpPr/>
            <p:nvPr/>
          </p:nvSpPr>
          <p:spPr>
            <a:xfrm>
              <a:off x="8903093" y="5205810"/>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Oval 30">
              <a:extLst>
                <a:ext uri="{FF2B5EF4-FFF2-40B4-BE49-F238E27FC236}">
                  <a16:creationId xmlns:a16="http://schemas.microsoft.com/office/drawing/2014/main" id="{43B4E18F-F76D-413A-B254-A27DC8EA6CD6}"/>
                </a:ext>
              </a:extLst>
            </p:cNvPr>
            <p:cNvSpPr/>
            <p:nvPr/>
          </p:nvSpPr>
          <p:spPr>
            <a:xfrm>
              <a:off x="9219642" y="4233028"/>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2" name="Oval 31">
              <a:extLst>
                <a:ext uri="{FF2B5EF4-FFF2-40B4-BE49-F238E27FC236}">
                  <a16:creationId xmlns:a16="http://schemas.microsoft.com/office/drawing/2014/main" id="{69DB16FD-4A7B-4F67-ABB8-51F07D7C366F}"/>
                </a:ext>
              </a:extLst>
            </p:cNvPr>
            <p:cNvSpPr/>
            <p:nvPr/>
          </p:nvSpPr>
          <p:spPr>
            <a:xfrm>
              <a:off x="10522586" y="3173324"/>
              <a:ext cx="493087" cy="459361"/>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3" name="Straight Connector 32">
              <a:extLst>
                <a:ext uri="{FF2B5EF4-FFF2-40B4-BE49-F238E27FC236}">
                  <a16:creationId xmlns:a16="http://schemas.microsoft.com/office/drawing/2014/main" id="{8B969006-0CBC-45B5-8C43-90C7338ED37A}"/>
                </a:ext>
              </a:extLst>
            </p:cNvPr>
            <p:cNvCxnSpPr>
              <a:cxnSpLocks/>
              <a:stCxn id="28" idx="4"/>
              <a:endCxn id="31" idx="1"/>
            </p:cNvCxnSpPr>
            <p:nvPr/>
          </p:nvCxnSpPr>
          <p:spPr>
            <a:xfrm>
              <a:off x="9007421" y="3862365"/>
              <a:ext cx="284432" cy="437935"/>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C15DAA-AD0A-40A9-8ACE-58D3E8BFA70C}"/>
                </a:ext>
              </a:extLst>
            </p:cNvPr>
            <p:cNvCxnSpPr>
              <a:cxnSpLocks/>
              <a:stCxn id="30" idx="0"/>
              <a:endCxn id="31" idx="4"/>
            </p:cNvCxnSpPr>
            <p:nvPr/>
          </p:nvCxnSpPr>
          <p:spPr>
            <a:xfrm flipV="1">
              <a:off x="9149637" y="4692389"/>
              <a:ext cx="316549" cy="51342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407FE4-A8ED-49EE-B8A3-2C98ECD0C401}"/>
                </a:ext>
              </a:extLst>
            </p:cNvPr>
            <p:cNvCxnSpPr>
              <a:cxnSpLocks/>
              <a:stCxn id="29" idx="2"/>
              <a:endCxn id="31" idx="6"/>
            </p:cNvCxnSpPr>
            <p:nvPr/>
          </p:nvCxnSpPr>
          <p:spPr>
            <a:xfrm flipH="1">
              <a:off x="9712729" y="4462709"/>
              <a:ext cx="847434"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4CE6AF-0EFE-458E-AFAD-1334E71A230C}"/>
                </a:ext>
              </a:extLst>
            </p:cNvPr>
            <p:cNvCxnSpPr>
              <a:cxnSpLocks/>
              <a:stCxn id="29" idx="0"/>
              <a:endCxn id="32" idx="4"/>
            </p:cNvCxnSpPr>
            <p:nvPr/>
          </p:nvCxnSpPr>
          <p:spPr>
            <a:xfrm flipH="1" flipV="1">
              <a:off x="10769130" y="3632685"/>
              <a:ext cx="37576" cy="600344"/>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7B6ADE1-1265-4691-BEA7-FCCCEDB1FF46}"/>
                </a:ext>
              </a:extLst>
            </p:cNvPr>
            <p:cNvCxnSpPr>
              <a:cxnSpLocks/>
              <a:stCxn id="28" idx="6"/>
              <a:endCxn id="32" idx="2"/>
            </p:cNvCxnSpPr>
            <p:nvPr/>
          </p:nvCxnSpPr>
          <p:spPr>
            <a:xfrm flipV="1">
              <a:off x="9253965" y="3403005"/>
              <a:ext cx="1268622" cy="229681"/>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5E0B53-F717-47D8-9F0C-6C1F8B594603}"/>
                </a:ext>
              </a:extLst>
            </p:cNvPr>
            <p:cNvCxnSpPr>
              <a:cxnSpLocks/>
              <a:stCxn id="31" idx="7"/>
              <a:endCxn id="32" idx="3"/>
            </p:cNvCxnSpPr>
            <p:nvPr/>
          </p:nvCxnSpPr>
          <p:spPr>
            <a:xfrm flipV="1">
              <a:off x="9640518" y="3565413"/>
              <a:ext cx="954279" cy="734887"/>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02AA42EA-7FE1-4B5A-8DBD-305970611684}"/>
              </a:ext>
            </a:extLst>
          </p:cNvPr>
          <p:cNvSpPr txBox="1"/>
          <p:nvPr/>
        </p:nvSpPr>
        <p:spPr>
          <a:xfrm>
            <a:off x="9202103" y="2204653"/>
            <a:ext cx="1787144" cy="923330"/>
          </a:xfrm>
          <a:prstGeom prst="rect">
            <a:avLst/>
          </a:prstGeom>
          <a:noFill/>
        </p:spPr>
        <p:txBody>
          <a:bodyPr wrap="square" rtlCol="0">
            <a:spAutoFit/>
          </a:bodyPr>
          <a:lstStyle/>
          <a:p>
            <a:r>
              <a:rPr lang="en-US" dirty="0"/>
              <a:t>Unweighted, Undirected, Cyclic Graph</a:t>
            </a:r>
          </a:p>
        </p:txBody>
      </p:sp>
      <p:sp>
        <p:nvSpPr>
          <p:cNvPr id="44" name="TextBox 43">
            <a:extLst>
              <a:ext uri="{FF2B5EF4-FFF2-40B4-BE49-F238E27FC236}">
                <a16:creationId xmlns:a16="http://schemas.microsoft.com/office/drawing/2014/main" id="{9C9AB9CD-F827-4A6E-B5D6-60B13506DF2D}"/>
              </a:ext>
            </a:extLst>
          </p:cNvPr>
          <p:cNvSpPr txBox="1"/>
          <p:nvPr/>
        </p:nvSpPr>
        <p:spPr>
          <a:xfrm>
            <a:off x="9320574" y="5087115"/>
            <a:ext cx="1787144" cy="923330"/>
          </a:xfrm>
          <a:prstGeom prst="rect">
            <a:avLst/>
          </a:prstGeom>
          <a:noFill/>
        </p:spPr>
        <p:txBody>
          <a:bodyPr wrap="square" rtlCol="0">
            <a:spAutoFit/>
          </a:bodyPr>
          <a:lstStyle/>
          <a:p>
            <a:r>
              <a:rPr lang="en-US" dirty="0"/>
              <a:t>Weighted, Directed, Acyclic Graph</a:t>
            </a:r>
          </a:p>
        </p:txBody>
      </p:sp>
      <p:cxnSp>
        <p:nvCxnSpPr>
          <p:cNvPr id="45" name="Straight Arrow Connector 44">
            <a:extLst>
              <a:ext uri="{FF2B5EF4-FFF2-40B4-BE49-F238E27FC236}">
                <a16:creationId xmlns:a16="http://schemas.microsoft.com/office/drawing/2014/main" id="{D21CB13F-8B0B-4249-AE50-AF80391D8583}"/>
              </a:ext>
            </a:extLst>
          </p:cNvPr>
          <p:cNvCxnSpPr>
            <a:stCxn id="6" idx="0"/>
            <a:endCxn id="7" idx="3"/>
          </p:cNvCxnSpPr>
          <p:nvPr/>
        </p:nvCxnSpPr>
        <p:spPr>
          <a:xfrm flipV="1">
            <a:off x="8841672" y="4901802"/>
            <a:ext cx="120838" cy="51824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B79692-AE29-472C-8FEE-432269AA7F88}"/>
              </a:ext>
            </a:extLst>
          </p:cNvPr>
          <p:cNvCxnSpPr>
            <a:cxnSpLocks/>
            <a:stCxn id="7" idx="1"/>
            <a:endCxn id="4" idx="5"/>
          </p:cNvCxnSpPr>
          <p:nvPr/>
        </p:nvCxnSpPr>
        <p:spPr>
          <a:xfrm flipH="1" flipV="1">
            <a:off x="8854634" y="4059768"/>
            <a:ext cx="107876" cy="512516"/>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75CEE98-32E0-4635-BE68-145480016A43}"/>
              </a:ext>
            </a:extLst>
          </p:cNvPr>
          <p:cNvCxnSpPr>
            <a:cxnSpLocks/>
            <a:stCxn id="4" idx="6"/>
            <a:endCxn id="8" idx="2"/>
          </p:cNvCxnSpPr>
          <p:nvPr/>
        </p:nvCxnSpPr>
        <p:spPr>
          <a:xfrm flipV="1">
            <a:off x="8925387" y="3662004"/>
            <a:ext cx="1243018" cy="23300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4F01A7E-E85E-47BA-BD43-9BECAC3AFD6F}"/>
              </a:ext>
            </a:extLst>
          </p:cNvPr>
          <p:cNvCxnSpPr>
            <a:cxnSpLocks/>
            <a:stCxn id="7" idx="7"/>
            <a:endCxn id="8" idx="3"/>
          </p:cNvCxnSpPr>
          <p:nvPr/>
        </p:nvCxnSpPr>
        <p:spPr>
          <a:xfrm flipV="1">
            <a:off x="9304139" y="3826763"/>
            <a:ext cx="935019" cy="74552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4401E45-CBB3-480B-AACF-DF8F7BD2ABCE}"/>
              </a:ext>
            </a:extLst>
          </p:cNvPr>
          <p:cNvCxnSpPr>
            <a:cxnSpLocks/>
            <a:stCxn id="8" idx="4"/>
          </p:cNvCxnSpPr>
          <p:nvPr/>
        </p:nvCxnSpPr>
        <p:spPr>
          <a:xfrm flipH="1">
            <a:off x="10350828" y="3895008"/>
            <a:ext cx="59145" cy="60272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BFA26DA-CBB2-4FA1-9650-A599AC5D87A3}"/>
              </a:ext>
            </a:extLst>
          </p:cNvPr>
          <p:cNvCxnSpPr>
            <a:cxnSpLocks/>
            <a:stCxn id="7" idx="6"/>
            <a:endCxn id="5" idx="2"/>
          </p:cNvCxnSpPr>
          <p:nvPr/>
        </p:nvCxnSpPr>
        <p:spPr>
          <a:xfrm>
            <a:off x="9374892" y="4737043"/>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1F39F5A-4FCE-4C0D-95FA-342CF30552CA}"/>
              </a:ext>
            </a:extLst>
          </p:cNvPr>
          <p:cNvSpPr txBox="1"/>
          <p:nvPr/>
        </p:nvSpPr>
        <p:spPr>
          <a:xfrm>
            <a:off x="10106402" y="4129649"/>
            <a:ext cx="140610" cy="307777"/>
          </a:xfrm>
          <a:prstGeom prst="rect">
            <a:avLst/>
          </a:prstGeom>
          <a:noFill/>
        </p:spPr>
        <p:txBody>
          <a:bodyPr wrap="square" rtlCol="0">
            <a:spAutoFit/>
          </a:bodyPr>
          <a:lstStyle/>
          <a:p>
            <a:r>
              <a:rPr lang="en-US" sz="1400" dirty="0"/>
              <a:t>2</a:t>
            </a:r>
          </a:p>
        </p:txBody>
      </p:sp>
    </p:spTree>
    <p:extLst>
      <p:ext uri="{BB962C8B-B14F-4D97-AF65-F5344CB8AC3E}">
        <p14:creationId xmlns:p14="http://schemas.microsoft.com/office/powerpoint/2010/main" val="14917160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Queue</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2F6DD4E-C2FB-4C35-A600-3B32CFDE2484}"/>
                  </a:ext>
                </a:extLst>
              </p14:cNvPr>
              <p14:cNvContentPartPr/>
              <p14:nvPr/>
            </p14:nvContentPartPr>
            <p14:xfrm>
              <a:off x="3793680" y="1401480"/>
              <a:ext cx="3263760" cy="3134160"/>
            </p14:xfrm>
          </p:contentPart>
        </mc:Choice>
        <mc:Fallback>
          <p:pic>
            <p:nvPicPr>
              <p:cNvPr id="4" name="Ink 3">
                <a:extLst>
                  <a:ext uri="{FF2B5EF4-FFF2-40B4-BE49-F238E27FC236}">
                    <a16:creationId xmlns:a16="http://schemas.microsoft.com/office/drawing/2014/main" id="{F2F6DD4E-C2FB-4C35-A600-3B32CFDE2484}"/>
                  </a:ext>
                </a:extLst>
              </p:cNvPr>
              <p:cNvPicPr/>
              <p:nvPr/>
            </p:nvPicPr>
            <p:blipFill>
              <a:blip r:embed="rId3"/>
              <a:stretch>
                <a:fillRect/>
              </a:stretch>
            </p:blipFill>
            <p:spPr>
              <a:xfrm>
                <a:off x="3784320" y="1392120"/>
                <a:ext cx="3282480" cy="3152880"/>
              </a:xfrm>
              <a:prstGeom prst="rect">
                <a:avLst/>
              </a:prstGeom>
            </p:spPr>
          </p:pic>
        </mc:Fallback>
      </mc:AlternateContent>
    </p:spTree>
    <p:extLst>
      <p:ext uri="{BB962C8B-B14F-4D97-AF65-F5344CB8AC3E}">
        <p14:creationId xmlns:p14="http://schemas.microsoft.com/office/powerpoint/2010/main" val="8331158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5" name="Oval 4">
            <a:extLst>
              <a:ext uri="{FF2B5EF4-FFF2-40B4-BE49-F238E27FC236}">
                <a16:creationId xmlns:a16="http://schemas.microsoft.com/office/drawing/2014/main" id="{3CC1CB82-4DBE-432E-8E3F-54E7170C5B1B}"/>
              </a:ext>
            </a:extLst>
          </p:cNvPr>
          <p:cNvSpPr/>
          <p:nvPr/>
        </p:nvSpPr>
        <p:spPr>
          <a:xfrm>
            <a:off x="5232630" y="239402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5370853"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4448925"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514225" y="2431358"/>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a:endCxn id="15" idx="1"/>
          </p:cNvCxnSpPr>
          <p:nvPr/>
        </p:nvCxnSpPr>
        <p:spPr>
          <a:xfrm>
            <a:off x="4690493" y="3867832"/>
            <a:ext cx="442075" cy="59935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1"/>
            <a:endCxn id="5" idx="5"/>
          </p:cNvCxnSpPr>
          <p:nvPr/>
        </p:nvCxnSpPr>
        <p:spPr>
          <a:xfrm flipH="1" flipV="1">
            <a:off x="5645012" y="2791784"/>
            <a:ext cx="957400" cy="8303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5715765" y="2627025"/>
            <a:ext cx="798460" cy="3733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3"/>
            <a:endCxn id="6" idx="7"/>
          </p:cNvCxnSpPr>
          <p:nvPr/>
        </p:nvCxnSpPr>
        <p:spPr>
          <a:xfrm flipH="1">
            <a:off x="5783235" y="2829121"/>
            <a:ext cx="801743" cy="640948"/>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4932060" y="3634828"/>
            <a:ext cx="438793"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6531659" y="3553879"/>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061815" y="440347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0"/>
            <a:endCxn id="5" idx="3"/>
          </p:cNvCxnSpPr>
          <p:nvPr/>
        </p:nvCxnSpPr>
        <p:spPr>
          <a:xfrm flipV="1">
            <a:off x="4690493" y="2791784"/>
            <a:ext cx="612890" cy="6100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a:endCxn id="7" idx="5"/>
          </p:cNvCxnSpPr>
          <p:nvPr/>
        </p:nvCxnSpPr>
        <p:spPr>
          <a:xfrm flipH="1" flipV="1">
            <a:off x="4861307" y="3799587"/>
            <a:ext cx="442076" cy="60389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6"/>
            <a:endCxn id="14" idx="2"/>
          </p:cNvCxnSpPr>
          <p:nvPr/>
        </p:nvCxnSpPr>
        <p:spPr>
          <a:xfrm>
            <a:off x="5853988" y="3634828"/>
            <a:ext cx="677671" cy="15205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3802573" y="3492727"/>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27" name="TextBox 26">
            <a:extLst>
              <a:ext uri="{FF2B5EF4-FFF2-40B4-BE49-F238E27FC236}">
                <a16:creationId xmlns:a16="http://schemas.microsoft.com/office/drawing/2014/main" id="{99F1BCBA-FE17-4B5F-BDB1-436DBBB78129}"/>
              </a:ext>
            </a:extLst>
          </p:cNvPr>
          <p:cNvSpPr txBox="1"/>
          <p:nvPr/>
        </p:nvSpPr>
        <p:spPr>
          <a:xfrm>
            <a:off x="6647052" y="4544360"/>
            <a:ext cx="4152099" cy="369332"/>
          </a:xfrm>
          <a:prstGeom prst="rect">
            <a:avLst/>
          </a:prstGeom>
          <a:noFill/>
        </p:spPr>
        <p:txBody>
          <a:bodyPr wrap="none" rtlCol="0">
            <a:spAutoFit/>
          </a:bodyPr>
          <a:lstStyle/>
          <a:p>
            <a:r>
              <a:rPr lang="en-US" dirty="0"/>
              <a:t>Traverses by edge distance from start</a:t>
            </a:r>
          </a:p>
        </p:txBody>
      </p:sp>
    </p:spTree>
    <p:extLst>
      <p:ext uri="{BB962C8B-B14F-4D97-AF65-F5344CB8AC3E}">
        <p14:creationId xmlns:p14="http://schemas.microsoft.com/office/powerpoint/2010/main" val="1970395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5" name="Oval 4">
            <a:extLst>
              <a:ext uri="{FF2B5EF4-FFF2-40B4-BE49-F238E27FC236}">
                <a16:creationId xmlns:a16="http://schemas.microsoft.com/office/drawing/2014/main" id="{3CC1CB82-4DBE-432E-8E3F-54E7170C5B1B}"/>
              </a:ext>
            </a:extLst>
          </p:cNvPr>
          <p:cNvSpPr/>
          <p:nvPr/>
        </p:nvSpPr>
        <p:spPr>
          <a:xfrm>
            <a:off x="5232630" y="239402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5370853"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4448925"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514225" y="2431358"/>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a:endCxn id="15" idx="1"/>
          </p:cNvCxnSpPr>
          <p:nvPr/>
        </p:nvCxnSpPr>
        <p:spPr>
          <a:xfrm>
            <a:off x="4690493" y="3867832"/>
            <a:ext cx="442075" cy="59935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1"/>
            <a:endCxn id="5" idx="5"/>
          </p:cNvCxnSpPr>
          <p:nvPr/>
        </p:nvCxnSpPr>
        <p:spPr>
          <a:xfrm flipH="1" flipV="1">
            <a:off x="5645012" y="2791784"/>
            <a:ext cx="957400" cy="8303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5715765" y="2627025"/>
            <a:ext cx="798460" cy="3733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3"/>
            <a:endCxn id="6" idx="7"/>
          </p:cNvCxnSpPr>
          <p:nvPr/>
        </p:nvCxnSpPr>
        <p:spPr>
          <a:xfrm flipH="1">
            <a:off x="5783235" y="2829121"/>
            <a:ext cx="801743" cy="640948"/>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4932060" y="3634828"/>
            <a:ext cx="438793"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6531659" y="3553879"/>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061815" y="440347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0"/>
            <a:endCxn id="5" idx="3"/>
          </p:cNvCxnSpPr>
          <p:nvPr/>
        </p:nvCxnSpPr>
        <p:spPr>
          <a:xfrm flipV="1">
            <a:off x="4690493" y="2791784"/>
            <a:ext cx="612890" cy="6100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a:endCxn id="7" idx="5"/>
          </p:cNvCxnSpPr>
          <p:nvPr/>
        </p:nvCxnSpPr>
        <p:spPr>
          <a:xfrm flipH="1" flipV="1">
            <a:off x="4861307" y="3799587"/>
            <a:ext cx="442076" cy="60389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6"/>
            <a:endCxn id="14" idx="2"/>
          </p:cNvCxnSpPr>
          <p:nvPr/>
        </p:nvCxnSpPr>
        <p:spPr>
          <a:xfrm>
            <a:off x="5853988" y="3634828"/>
            <a:ext cx="677671" cy="15205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3802573" y="3492727"/>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3" name="Arc 2">
            <a:extLst>
              <a:ext uri="{FF2B5EF4-FFF2-40B4-BE49-F238E27FC236}">
                <a16:creationId xmlns:a16="http://schemas.microsoft.com/office/drawing/2014/main" id="{43D8C4CE-887D-4AFF-90B4-3DE6AB8F93C3}"/>
              </a:ext>
            </a:extLst>
          </p:cNvPr>
          <p:cNvSpPr/>
          <p:nvPr/>
        </p:nvSpPr>
        <p:spPr>
          <a:xfrm>
            <a:off x="1942333" y="2170174"/>
            <a:ext cx="3224152" cy="3133196"/>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9F1BCBA-FE17-4B5F-BDB1-436DBBB78129}"/>
              </a:ext>
            </a:extLst>
          </p:cNvPr>
          <p:cNvSpPr txBox="1"/>
          <p:nvPr/>
        </p:nvSpPr>
        <p:spPr>
          <a:xfrm>
            <a:off x="6647052" y="4544360"/>
            <a:ext cx="4152099" cy="369332"/>
          </a:xfrm>
          <a:prstGeom prst="rect">
            <a:avLst/>
          </a:prstGeom>
          <a:noFill/>
        </p:spPr>
        <p:txBody>
          <a:bodyPr wrap="none" rtlCol="0">
            <a:spAutoFit/>
          </a:bodyPr>
          <a:lstStyle/>
          <a:p>
            <a:r>
              <a:rPr lang="en-US" dirty="0"/>
              <a:t>Traverses by edge distance from start</a:t>
            </a:r>
          </a:p>
        </p:txBody>
      </p:sp>
      <p:sp>
        <p:nvSpPr>
          <p:cNvPr id="28" name="TextBox 27">
            <a:extLst>
              <a:ext uri="{FF2B5EF4-FFF2-40B4-BE49-F238E27FC236}">
                <a16:creationId xmlns:a16="http://schemas.microsoft.com/office/drawing/2014/main" id="{84A8513E-3D8E-4CEB-8F28-BF03FDFCA84A}"/>
              </a:ext>
            </a:extLst>
          </p:cNvPr>
          <p:cNvSpPr txBox="1"/>
          <p:nvPr/>
        </p:nvSpPr>
        <p:spPr>
          <a:xfrm>
            <a:off x="4127619" y="2394021"/>
            <a:ext cx="319318"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0342797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5" name="Oval 4">
            <a:extLst>
              <a:ext uri="{FF2B5EF4-FFF2-40B4-BE49-F238E27FC236}">
                <a16:creationId xmlns:a16="http://schemas.microsoft.com/office/drawing/2014/main" id="{3CC1CB82-4DBE-432E-8E3F-54E7170C5B1B}"/>
              </a:ext>
            </a:extLst>
          </p:cNvPr>
          <p:cNvSpPr/>
          <p:nvPr/>
        </p:nvSpPr>
        <p:spPr>
          <a:xfrm>
            <a:off x="5232630" y="239402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5370853"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4448925"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514225" y="2431358"/>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a:endCxn id="15" idx="1"/>
          </p:cNvCxnSpPr>
          <p:nvPr/>
        </p:nvCxnSpPr>
        <p:spPr>
          <a:xfrm>
            <a:off x="4690493" y="3867832"/>
            <a:ext cx="442075" cy="59935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1"/>
            <a:endCxn id="5" idx="5"/>
          </p:cNvCxnSpPr>
          <p:nvPr/>
        </p:nvCxnSpPr>
        <p:spPr>
          <a:xfrm flipH="1" flipV="1">
            <a:off x="5645012" y="2791784"/>
            <a:ext cx="957400" cy="8303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5715765" y="2627025"/>
            <a:ext cx="798460" cy="3733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3"/>
            <a:endCxn id="6" idx="7"/>
          </p:cNvCxnSpPr>
          <p:nvPr/>
        </p:nvCxnSpPr>
        <p:spPr>
          <a:xfrm flipH="1">
            <a:off x="5783235" y="2829121"/>
            <a:ext cx="801743" cy="640948"/>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4932060" y="3634828"/>
            <a:ext cx="438793"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6531659" y="3553879"/>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061815" y="440347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0"/>
            <a:endCxn id="5" idx="3"/>
          </p:cNvCxnSpPr>
          <p:nvPr/>
        </p:nvCxnSpPr>
        <p:spPr>
          <a:xfrm flipV="1">
            <a:off x="4690493" y="2791784"/>
            <a:ext cx="612890" cy="6100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a:endCxn id="7" idx="5"/>
          </p:cNvCxnSpPr>
          <p:nvPr/>
        </p:nvCxnSpPr>
        <p:spPr>
          <a:xfrm flipH="1" flipV="1">
            <a:off x="4861307" y="3799587"/>
            <a:ext cx="442076" cy="60389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6"/>
            <a:endCxn id="14" idx="2"/>
          </p:cNvCxnSpPr>
          <p:nvPr/>
        </p:nvCxnSpPr>
        <p:spPr>
          <a:xfrm>
            <a:off x="5853988" y="3634828"/>
            <a:ext cx="677671" cy="15205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3802573" y="3492727"/>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3" name="Arc 2">
            <a:extLst>
              <a:ext uri="{FF2B5EF4-FFF2-40B4-BE49-F238E27FC236}">
                <a16:creationId xmlns:a16="http://schemas.microsoft.com/office/drawing/2014/main" id="{43D8C4CE-887D-4AFF-90B4-3DE6AB8F93C3}"/>
              </a:ext>
            </a:extLst>
          </p:cNvPr>
          <p:cNvSpPr/>
          <p:nvPr/>
        </p:nvSpPr>
        <p:spPr>
          <a:xfrm>
            <a:off x="1942333" y="2170174"/>
            <a:ext cx="3224152" cy="3133196"/>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00FB9000-1623-491F-9C9F-252F9073C91F}"/>
              </a:ext>
            </a:extLst>
          </p:cNvPr>
          <p:cNvSpPr/>
          <p:nvPr/>
        </p:nvSpPr>
        <p:spPr>
          <a:xfrm>
            <a:off x="2465392" y="1217750"/>
            <a:ext cx="3809088" cy="5038044"/>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9F1BCBA-FE17-4B5F-BDB1-436DBBB78129}"/>
              </a:ext>
            </a:extLst>
          </p:cNvPr>
          <p:cNvSpPr txBox="1"/>
          <p:nvPr/>
        </p:nvSpPr>
        <p:spPr>
          <a:xfrm>
            <a:off x="6647052" y="4544360"/>
            <a:ext cx="4152099" cy="369332"/>
          </a:xfrm>
          <a:prstGeom prst="rect">
            <a:avLst/>
          </a:prstGeom>
          <a:noFill/>
        </p:spPr>
        <p:txBody>
          <a:bodyPr wrap="none" rtlCol="0">
            <a:spAutoFit/>
          </a:bodyPr>
          <a:lstStyle/>
          <a:p>
            <a:r>
              <a:rPr lang="en-US" dirty="0"/>
              <a:t>Traverses by edge distance from start</a:t>
            </a:r>
          </a:p>
        </p:txBody>
      </p:sp>
      <p:sp>
        <p:nvSpPr>
          <p:cNvPr id="28" name="TextBox 27">
            <a:extLst>
              <a:ext uri="{FF2B5EF4-FFF2-40B4-BE49-F238E27FC236}">
                <a16:creationId xmlns:a16="http://schemas.microsoft.com/office/drawing/2014/main" id="{84A8513E-3D8E-4CEB-8F28-BF03FDFCA84A}"/>
              </a:ext>
            </a:extLst>
          </p:cNvPr>
          <p:cNvSpPr txBox="1"/>
          <p:nvPr/>
        </p:nvSpPr>
        <p:spPr>
          <a:xfrm>
            <a:off x="4127619" y="2394021"/>
            <a:ext cx="319318" cy="369332"/>
          </a:xfrm>
          <a:prstGeom prst="rect">
            <a:avLst/>
          </a:prstGeom>
          <a:noFill/>
        </p:spPr>
        <p:txBody>
          <a:bodyPr wrap="none" rtlCol="0">
            <a:spAutoFit/>
          </a:bodyPr>
          <a:lstStyle/>
          <a:p>
            <a:r>
              <a:rPr lang="en-US" dirty="0"/>
              <a:t>0</a:t>
            </a:r>
          </a:p>
        </p:txBody>
      </p:sp>
      <p:sp>
        <p:nvSpPr>
          <p:cNvPr id="29" name="TextBox 28">
            <a:extLst>
              <a:ext uri="{FF2B5EF4-FFF2-40B4-BE49-F238E27FC236}">
                <a16:creationId xmlns:a16="http://schemas.microsoft.com/office/drawing/2014/main" id="{E9009A39-4CDB-437F-9250-BB1EF35062C2}"/>
              </a:ext>
            </a:extLst>
          </p:cNvPr>
          <p:cNvSpPr txBox="1"/>
          <p:nvPr/>
        </p:nvSpPr>
        <p:spPr>
          <a:xfrm>
            <a:off x="5061815" y="1889607"/>
            <a:ext cx="319318" cy="369332"/>
          </a:xfrm>
          <a:prstGeom prst="rect">
            <a:avLst/>
          </a:prstGeom>
          <a:noFill/>
        </p:spPr>
        <p:txBody>
          <a:bodyPr wrap="none" rtlCol="0">
            <a:spAutoFit/>
          </a:bodyPr>
          <a:lstStyle/>
          <a:p>
            <a:r>
              <a:rPr lang="en-US" dirty="0"/>
              <a:t>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12020B3-9AE6-4EB4-B32C-CDFCDAAE3146}"/>
                  </a:ext>
                </a:extLst>
              </p14:cNvPr>
              <p14:cNvContentPartPr/>
              <p14:nvPr/>
            </p14:nvContentPartPr>
            <p14:xfrm>
              <a:off x="1191240" y="2222640"/>
              <a:ext cx="881280" cy="150480"/>
            </p14:xfrm>
          </p:contentPart>
        </mc:Choice>
        <mc:Fallback>
          <p:pic>
            <p:nvPicPr>
              <p:cNvPr id="4" name="Ink 3">
                <a:extLst>
                  <a:ext uri="{FF2B5EF4-FFF2-40B4-BE49-F238E27FC236}">
                    <a16:creationId xmlns:a16="http://schemas.microsoft.com/office/drawing/2014/main" id="{112020B3-9AE6-4EB4-B32C-CDFCDAAE3146}"/>
                  </a:ext>
                </a:extLst>
              </p:cNvPr>
              <p:cNvPicPr/>
              <p:nvPr/>
            </p:nvPicPr>
            <p:blipFill>
              <a:blip r:embed="rId3"/>
              <a:stretch>
                <a:fillRect/>
              </a:stretch>
            </p:blipFill>
            <p:spPr>
              <a:xfrm>
                <a:off x="1181880" y="2213280"/>
                <a:ext cx="900000" cy="169200"/>
              </a:xfrm>
              <a:prstGeom prst="rect">
                <a:avLst/>
              </a:prstGeom>
            </p:spPr>
          </p:pic>
        </mc:Fallback>
      </mc:AlternateContent>
    </p:spTree>
    <p:extLst>
      <p:ext uri="{BB962C8B-B14F-4D97-AF65-F5344CB8AC3E}">
        <p14:creationId xmlns:p14="http://schemas.microsoft.com/office/powerpoint/2010/main" val="869883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Breadth First Search Example</a:t>
            </a:r>
          </a:p>
        </p:txBody>
      </p:sp>
      <p:sp>
        <p:nvSpPr>
          <p:cNvPr id="5" name="Oval 4">
            <a:extLst>
              <a:ext uri="{FF2B5EF4-FFF2-40B4-BE49-F238E27FC236}">
                <a16:creationId xmlns:a16="http://schemas.microsoft.com/office/drawing/2014/main" id="{3CC1CB82-4DBE-432E-8E3F-54E7170C5B1B}"/>
              </a:ext>
            </a:extLst>
          </p:cNvPr>
          <p:cNvSpPr/>
          <p:nvPr/>
        </p:nvSpPr>
        <p:spPr>
          <a:xfrm>
            <a:off x="5232630" y="2394021"/>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5370853"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4448925" y="3401824"/>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514225" y="2431358"/>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a:endCxn id="15" idx="1"/>
          </p:cNvCxnSpPr>
          <p:nvPr/>
        </p:nvCxnSpPr>
        <p:spPr>
          <a:xfrm>
            <a:off x="4690493" y="3867832"/>
            <a:ext cx="442075" cy="59935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1"/>
            <a:endCxn id="5" idx="5"/>
          </p:cNvCxnSpPr>
          <p:nvPr/>
        </p:nvCxnSpPr>
        <p:spPr>
          <a:xfrm flipH="1" flipV="1">
            <a:off x="5645012" y="2791784"/>
            <a:ext cx="957400" cy="8303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5715765" y="2627025"/>
            <a:ext cx="798460" cy="3733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3"/>
            <a:endCxn id="6" idx="7"/>
          </p:cNvCxnSpPr>
          <p:nvPr/>
        </p:nvCxnSpPr>
        <p:spPr>
          <a:xfrm flipH="1">
            <a:off x="5783235" y="2829121"/>
            <a:ext cx="801743" cy="640948"/>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4932060" y="3634828"/>
            <a:ext cx="438793"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6531659" y="3553879"/>
            <a:ext cx="483135" cy="46600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061815" y="4403479"/>
            <a:ext cx="483135" cy="434998"/>
          </a:xfrm>
          <a:prstGeom prst="ellipse">
            <a:avLst/>
          </a:prstGeom>
          <a:solidFill>
            <a:schemeClr val="accent4">
              <a:lumMod val="75000"/>
            </a:schemeClr>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0"/>
            <a:endCxn id="5" idx="3"/>
          </p:cNvCxnSpPr>
          <p:nvPr/>
        </p:nvCxnSpPr>
        <p:spPr>
          <a:xfrm flipV="1">
            <a:off x="4690493" y="2791784"/>
            <a:ext cx="612890" cy="61004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a:endCxn id="7" idx="5"/>
          </p:cNvCxnSpPr>
          <p:nvPr/>
        </p:nvCxnSpPr>
        <p:spPr>
          <a:xfrm flipH="1" flipV="1">
            <a:off x="4861307" y="3799587"/>
            <a:ext cx="442076" cy="603892"/>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6"/>
            <a:endCxn id="14" idx="2"/>
          </p:cNvCxnSpPr>
          <p:nvPr/>
        </p:nvCxnSpPr>
        <p:spPr>
          <a:xfrm>
            <a:off x="5853988" y="3634828"/>
            <a:ext cx="677671" cy="152055"/>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3802573" y="3492727"/>
            <a:ext cx="724703" cy="338554"/>
          </a:xfrm>
          <a:prstGeom prst="rect">
            <a:avLst/>
          </a:prstGeom>
          <a:noFill/>
        </p:spPr>
        <p:txBody>
          <a:bodyPr wrap="square" rtlCol="0">
            <a:spAutoFit/>
          </a:bodyPr>
          <a:lstStyle/>
          <a:p>
            <a:r>
              <a:rPr lang="en-US" sz="1600" dirty="0"/>
              <a:t>Start</a:t>
            </a:r>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490833"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 D, A, B, C, E, F</a:t>
            </a:r>
          </a:p>
        </p:txBody>
      </p:sp>
      <p:sp>
        <p:nvSpPr>
          <p:cNvPr id="23" name="Rectangle 22">
            <a:extLst>
              <a:ext uri="{FF2B5EF4-FFF2-40B4-BE49-F238E27FC236}">
                <a16:creationId xmlns:a16="http://schemas.microsoft.com/office/drawing/2014/main" id="{5C9DB6BD-F5C6-4D9D-90CC-8F9FFC47EC21}"/>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Queue:</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A</a:t>
            </a:r>
          </a:p>
        </p:txBody>
      </p:sp>
      <p:sp>
        <p:nvSpPr>
          <p:cNvPr id="3" name="Arc 2">
            <a:extLst>
              <a:ext uri="{FF2B5EF4-FFF2-40B4-BE49-F238E27FC236}">
                <a16:creationId xmlns:a16="http://schemas.microsoft.com/office/drawing/2014/main" id="{43D8C4CE-887D-4AFF-90B4-3DE6AB8F93C3}"/>
              </a:ext>
            </a:extLst>
          </p:cNvPr>
          <p:cNvSpPr/>
          <p:nvPr/>
        </p:nvSpPr>
        <p:spPr>
          <a:xfrm>
            <a:off x="1942333" y="2170174"/>
            <a:ext cx="3224152" cy="3133196"/>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00FB9000-1623-491F-9C9F-252F9073C91F}"/>
              </a:ext>
            </a:extLst>
          </p:cNvPr>
          <p:cNvSpPr/>
          <p:nvPr/>
        </p:nvSpPr>
        <p:spPr>
          <a:xfrm>
            <a:off x="2465392" y="1217750"/>
            <a:ext cx="3809088" cy="5038044"/>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a:extLst>
              <a:ext uri="{FF2B5EF4-FFF2-40B4-BE49-F238E27FC236}">
                <a16:creationId xmlns:a16="http://schemas.microsoft.com/office/drawing/2014/main" id="{A5993426-EB08-43AE-9EEE-65CF2589E7F6}"/>
              </a:ext>
            </a:extLst>
          </p:cNvPr>
          <p:cNvSpPr/>
          <p:nvPr/>
        </p:nvSpPr>
        <p:spPr>
          <a:xfrm>
            <a:off x="3398421" y="633613"/>
            <a:ext cx="4208288" cy="6056781"/>
          </a:xfrm>
          <a:prstGeom prst="arc">
            <a:avLst>
              <a:gd name="adj1" fmla="val 18806083"/>
              <a:gd name="adj2" fmla="val 2525219"/>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9F1BCBA-FE17-4B5F-BDB1-436DBBB78129}"/>
              </a:ext>
            </a:extLst>
          </p:cNvPr>
          <p:cNvSpPr txBox="1"/>
          <p:nvPr/>
        </p:nvSpPr>
        <p:spPr>
          <a:xfrm>
            <a:off x="6647052" y="4544360"/>
            <a:ext cx="4152099" cy="369332"/>
          </a:xfrm>
          <a:prstGeom prst="rect">
            <a:avLst/>
          </a:prstGeom>
          <a:noFill/>
        </p:spPr>
        <p:txBody>
          <a:bodyPr wrap="none" rtlCol="0">
            <a:spAutoFit/>
          </a:bodyPr>
          <a:lstStyle/>
          <a:p>
            <a:r>
              <a:rPr lang="en-US" dirty="0"/>
              <a:t>Traverses by edge distance from start</a:t>
            </a:r>
          </a:p>
        </p:txBody>
      </p:sp>
      <p:sp>
        <p:nvSpPr>
          <p:cNvPr id="28" name="TextBox 27">
            <a:extLst>
              <a:ext uri="{FF2B5EF4-FFF2-40B4-BE49-F238E27FC236}">
                <a16:creationId xmlns:a16="http://schemas.microsoft.com/office/drawing/2014/main" id="{84A8513E-3D8E-4CEB-8F28-BF03FDFCA84A}"/>
              </a:ext>
            </a:extLst>
          </p:cNvPr>
          <p:cNvSpPr txBox="1"/>
          <p:nvPr/>
        </p:nvSpPr>
        <p:spPr>
          <a:xfrm>
            <a:off x="4127619" y="2394021"/>
            <a:ext cx="319318" cy="369332"/>
          </a:xfrm>
          <a:prstGeom prst="rect">
            <a:avLst/>
          </a:prstGeom>
          <a:noFill/>
        </p:spPr>
        <p:txBody>
          <a:bodyPr wrap="none" rtlCol="0">
            <a:spAutoFit/>
          </a:bodyPr>
          <a:lstStyle/>
          <a:p>
            <a:r>
              <a:rPr lang="en-US" dirty="0"/>
              <a:t>0</a:t>
            </a:r>
          </a:p>
        </p:txBody>
      </p:sp>
      <p:sp>
        <p:nvSpPr>
          <p:cNvPr id="29" name="TextBox 28">
            <a:extLst>
              <a:ext uri="{FF2B5EF4-FFF2-40B4-BE49-F238E27FC236}">
                <a16:creationId xmlns:a16="http://schemas.microsoft.com/office/drawing/2014/main" id="{E9009A39-4CDB-437F-9250-BB1EF35062C2}"/>
              </a:ext>
            </a:extLst>
          </p:cNvPr>
          <p:cNvSpPr txBox="1"/>
          <p:nvPr/>
        </p:nvSpPr>
        <p:spPr>
          <a:xfrm>
            <a:off x="5061815" y="1889607"/>
            <a:ext cx="319318" cy="369332"/>
          </a:xfrm>
          <a:prstGeom prst="rect">
            <a:avLst/>
          </a:prstGeom>
          <a:noFill/>
        </p:spPr>
        <p:txBody>
          <a:bodyPr wrap="none" rtlCol="0">
            <a:spAutoFit/>
          </a:bodyPr>
          <a:lstStyle/>
          <a:p>
            <a:r>
              <a:rPr lang="en-US" dirty="0"/>
              <a:t>1</a:t>
            </a:r>
          </a:p>
        </p:txBody>
      </p:sp>
      <p:sp>
        <p:nvSpPr>
          <p:cNvPr id="32" name="TextBox 31">
            <a:extLst>
              <a:ext uri="{FF2B5EF4-FFF2-40B4-BE49-F238E27FC236}">
                <a16:creationId xmlns:a16="http://schemas.microsoft.com/office/drawing/2014/main" id="{89131D7D-34F0-48DB-82BA-8F669BE659A9}"/>
              </a:ext>
            </a:extLst>
          </p:cNvPr>
          <p:cNvSpPr txBox="1"/>
          <p:nvPr/>
        </p:nvSpPr>
        <p:spPr>
          <a:xfrm>
            <a:off x="6461617" y="1725749"/>
            <a:ext cx="319318"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371872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2208213" y="1600200"/>
            <a:ext cx="4713965" cy="4114800"/>
          </a:xfrm>
        </p:spPr>
        <p:txBody>
          <a:bodyPr/>
          <a:lstStyle/>
          <a:p>
            <a:r>
              <a:rPr lang="en-US" dirty="0"/>
              <a:t>Using the General Graph Search Algorithm, </a:t>
            </a:r>
            <a:r>
              <a:rPr lang="en-US" b="1" dirty="0"/>
              <a:t>Structure s = Stack</a:t>
            </a:r>
          </a:p>
          <a:p>
            <a:r>
              <a:rPr lang="en-US" dirty="0"/>
              <a:t>Starting at a vertex v, the search will go down one path as far as it can until it hits a dead end.  It then backtracks till it can go down another path.</a:t>
            </a:r>
          </a:p>
          <a:p>
            <a:endParaRPr lang="en-US" b="1" dirty="0"/>
          </a:p>
        </p:txBody>
      </p:sp>
      <p:grpSp>
        <p:nvGrpSpPr>
          <p:cNvPr id="4" name="Group 3">
            <a:extLst>
              <a:ext uri="{FF2B5EF4-FFF2-40B4-BE49-F238E27FC236}">
                <a16:creationId xmlns:a16="http://schemas.microsoft.com/office/drawing/2014/main" id="{60C7E1D6-C33E-4C55-AFD7-47A37E387E3F}"/>
              </a:ext>
            </a:extLst>
          </p:cNvPr>
          <p:cNvGrpSpPr/>
          <p:nvPr/>
        </p:nvGrpSpPr>
        <p:grpSpPr>
          <a:xfrm>
            <a:off x="8353195" y="1505216"/>
            <a:ext cx="3227618" cy="3356281"/>
            <a:chOff x="6998926" y="1600200"/>
            <a:chExt cx="3227618" cy="3356281"/>
          </a:xfrm>
        </p:grpSpPr>
        <p:sp>
          <p:nvSpPr>
            <p:cNvPr id="5" name="Oval 4">
              <a:extLst>
                <a:ext uri="{FF2B5EF4-FFF2-40B4-BE49-F238E27FC236}">
                  <a16:creationId xmlns:a16="http://schemas.microsoft.com/office/drawing/2014/main" id="{3CC1CB82-4DBE-432E-8E3F-54E7170C5B1B}"/>
                </a:ext>
              </a:extLst>
            </p:cNvPr>
            <p:cNvSpPr/>
            <p:nvPr/>
          </p:nvSpPr>
          <p:spPr>
            <a:xfrm>
              <a:off x="6998926" y="208547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9743409"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8429943" y="3397505"/>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9706591" y="232246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8671511" y="3863513"/>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7411308" y="1833204"/>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7482061" y="2318480"/>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9948159" y="2788474"/>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8913078" y="3630509"/>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8500696" y="1600200"/>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8519329" y="4521483"/>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7411308" y="2483239"/>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8586799" y="3863513"/>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8913078" y="1997963"/>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38124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6847" y="2259744"/>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a:t>
            </a:r>
          </a:p>
        </p:txBody>
      </p:sp>
      <p:sp>
        <p:nvSpPr>
          <p:cNvPr id="23" name="Rectangle 22">
            <a:extLst>
              <a:ext uri="{FF2B5EF4-FFF2-40B4-BE49-F238E27FC236}">
                <a16:creationId xmlns:a16="http://schemas.microsoft.com/office/drawing/2014/main" id="{FB448D3E-1F1A-497F-8DDE-211441B48ADE}"/>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D</a:t>
            </a:r>
          </a:p>
        </p:txBody>
      </p:sp>
    </p:spTree>
    <p:extLst>
      <p:ext uri="{BB962C8B-B14F-4D97-AF65-F5344CB8AC3E}">
        <p14:creationId xmlns:p14="http://schemas.microsoft.com/office/powerpoint/2010/main" val="27442930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2"/>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183771" y="245323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a:t>
            </a:r>
          </a:p>
        </p:txBody>
      </p:sp>
      <p:sp>
        <p:nvSpPr>
          <p:cNvPr id="23" name="Rectangle 22">
            <a:extLst>
              <a:ext uri="{FF2B5EF4-FFF2-40B4-BE49-F238E27FC236}">
                <a16:creationId xmlns:a16="http://schemas.microsoft.com/office/drawing/2014/main" id="{C17455AD-37CC-40DF-9523-ACEBB5B754C3}"/>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 D</a:t>
            </a:r>
          </a:p>
        </p:txBody>
      </p:sp>
    </p:spTree>
    <p:extLst>
      <p:ext uri="{BB962C8B-B14F-4D97-AF65-F5344CB8AC3E}">
        <p14:creationId xmlns:p14="http://schemas.microsoft.com/office/powerpoint/2010/main" val="40229883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676720"/>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3" name="Rectangle 22">
            <a:extLst>
              <a:ext uri="{FF2B5EF4-FFF2-40B4-BE49-F238E27FC236}">
                <a16:creationId xmlns:a16="http://schemas.microsoft.com/office/drawing/2014/main" id="{C2CED726-66A5-4742-BB29-6B25465CFD99}"/>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41455981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7CC0-19FE-48F1-9387-61F92E92DA2B}"/>
              </a:ext>
            </a:extLst>
          </p:cNvPr>
          <p:cNvSpPr>
            <a:spLocks noGrp="1"/>
          </p:cNvSpPr>
          <p:nvPr>
            <p:ph type="title"/>
          </p:nvPr>
        </p:nvSpPr>
        <p:spPr/>
        <p:txBody>
          <a:bodyPr/>
          <a:lstStyle/>
          <a:p>
            <a:r>
              <a:rPr lang="en-US" dirty="0"/>
              <a:t>Depth First Search Example</a:t>
            </a:r>
          </a:p>
        </p:txBody>
      </p:sp>
      <p:sp>
        <p:nvSpPr>
          <p:cNvPr id="3" name="Content Placeholder 2">
            <a:extLst>
              <a:ext uri="{FF2B5EF4-FFF2-40B4-BE49-F238E27FC236}">
                <a16:creationId xmlns:a16="http://schemas.microsoft.com/office/drawing/2014/main" id="{0F2A51C2-32ED-4DEB-BADD-DECC219BF1E3}"/>
              </a:ext>
            </a:extLst>
          </p:cNvPr>
          <p:cNvSpPr>
            <a:spLocks noGrp="1"/>
          </p:cNvSpPr>
          <p:nvPr>
            <p:ph idx="1"/>
          </p:nvPr>
        </p:nvSpPr>
        <p:spPr>
          <a:xfrm>
            <a:off x="7357662" y="1540877"/>
            <a:ext cx="4997930" cy="4114800"/>
          </a:xfrm>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GraphSearch</a:t>
            </a:r>
            <a:r>
              <a:rPr lang="en-US" sz="1600" dirty="0">
                <a:latin typeface="Courier New" panose="02070309020205020404" pitchFamily="49" charset="0"/>
                <a:cs typeface="Courier New" panose="02070309020205020404" pitchFamily="49" charset="0"/>
              </a:rPr>
              <a:t>(start,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Set</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Stack</a:t>
            </a:r>
            <a:r>
              <a:rPr lang="en-US" sz="1600" dirty="0">
                <a:latin typeface="Courier New" panose="02070309020205020404" pitchFamily="49" charset="0"/>
                <a:cs typeface="Courier New" panose="02070309020205020404" pitchFamily="49" charset="0"/>
              </a:rPr>
              <a:t> 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(start)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not</a:t>
            </a:r>
            <a:r>
              <a:rPr lang="en-US" sz="1600" dirty="0">
                <a:latin typeface="Courier New" panose="02070309020205020404" pitchFamily="49" charset="0"/>
                <a:cs typeface="Courier New" panose="02070309020205020404" pitchFamily="49" charset="0"/>
              </a:rPr>
              <a:t> empty)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s.remove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r>
              <a:rPr lang="en-US" sz="1600" dirty="0">
                <a:latin typeface="Courier New" panose="02070309020205020404" pitchFamily="49" charset="0"/>
                <a:cs typeface="Courier New" panose="02070309020205020404" pitchFamily="49" charset="0"/>
              </a:rPr>
              <a:t> visited)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visited.add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evaluate(</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 // check if goal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Vertex u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neighbors(</a:t>
            </a:r>
            <a:r>
              <a:rPr lang="en-US" sz="1600" dirty="0" err="1">
                <a:latin typeface="Courier New" panose="02070309020205020404" pitchFamily="49" charset="0"/>
                <a:cs typeface="Courier New" panose="02070309020205020404" pitchFamily="49" charset="0"/>
              </a:rPr>
              <a:t>curr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s.add</a:t>
            </a:r>
            <a:r>
              <a:rPr lang="en-US" sz="1600" dirty="0">
                <a:latin typeface="Courier New" panose="02070309020205020404" pitchFamily="49" charset="0"/>
                <a:cs typeface="Courier New" panose="02070309020205020404" pitchFamily="49" charset="0"/>
              </a:rPr>
              <a:t>(u)</a:t>
            </a:r>
          </a:p>
          <a:p>
            <a:endParaRPr lang="en-US" sz="1600" dirty="0"/>
          </a:p>
        </p:txBody>
      </p:sp>
      <p:sp>
        <p:nvSpPr>
          <p:cNvPr id="5" name="Oval 4">
            <a:extLst>
              <a:ext uri="{FF2B5EF4-FFF2-40B4-BE49-F238E27FC236}">
                <a16:creationId xmlns:a16="http://schemas.microsoft.com/office/drawing/2014/main" id="{3CC1CB82-4DBE-432E-8E3F-54E7170C5B1B}"/>
              </a:ext>
            </a:extLst>
          </p:cNvPr>
          <p:cNvSpPr/>
          <p:nvPr/>
        </p:nvSpPr>
        <p:spPr>
          <a:xfrm>
            <a:off x="3730861" y="197372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 name="Oval 5">
            <a:extLst>
              <a:ext uri="{FF2B5EF4-FFF2-40B4-BE49-F238E27FC236}">
                <a16:creationId xmlns:a16="http://schemas.microsoft.com/office/drawing/2014/main" id="{41A25942-F47D-4A4B-AD42-B476B0350FA6}"/>
              </a:ext>
            </a:extLst>
          </p:cNvPr>
          <p:cNvSpPr/>
          <p:nvPr/>
        </p:nvSpPr>
        <p:spPr>
          <a:xfrm>
            <a:off x="6475344" y="3285751"/>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7" name="Oval 6">
            <a:extLst>
              <a:ext uri="{FF2B5EF4-FFF2-40B4-BE49-F238E27FC236}">
                <a16:creationId xmlns:a16="http://schemas.microsoft.com/office/drawing/2014/main" id="{F1B10846-50F6-4680-8D98-38818A79229C}"/>
              </a:ext>
            </a:extLst>
          </p:cNvPr>
          <p:cNvSpPr/>
          <p:nvPr/>
        </p:nvSpPr>
        <p:spPr>
          <a:xfrm>
            <a:off x="5161878" y="3285751"/>
            <a:ext cx="483135" cy="466008"/>
          </a:xfrm>
          <a:prstGeom prst="ellipse">
            <a:avLst/>
          </a:prstGeom>
          <a:solidFill>
            <a:schemeClr val="accent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8" name="Oval 7">
            <a:extLst>
              <a:ext uri="{FF2B5EF4-FFF2-40B4-BE49-F238E27FC236}">
                <a16:creationId xmlns:a16="http://schemas.microsoft.com/office/drawing/2014/main" id="{4CE15EBA-AB1D-43B9-BE6D-97EDD3D3D39C}"/>
              </a:ext>
            </a:extLst>
          </p:cNvPr>
          <p:cNvSpPr/>
          <p:nvPr/>
        </p:nvSpPr>
        <p:spPr>
          <a:xfrm>
            <a:off x="6438526" y="2210712"/>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cxnSp>
        <p:nvCxnSpPr>
          <p:cNvPr id="9" name="Straight Arrow Connector 8">
            <a:extLst>
              <a:ext uri="{FF2B5EF4-FFF2-40B4-BE49-F238E27FC236}">
                <a16:creationId xmlns:a16="http://schemas.microsoft.com/office/drawing/2014/main" id="{B726E4DB-B6BC-4588-BA84-6D74732A1096}"/>
              </a:ext>
            </a:extLst>
          </p:cNvPr>
          <p:cNvCxnSpPr>
            <a:cxnSpLocks/>
            <a:stCxn id="7" idx="4"/>
          </p:cNvCxnSpPr>
          <p:nvPr/>
        </p:nvCxnSpPr>
        <p:spPr>
          <a:xfrm>
            <a:off x="5403446" y="3751759"/>
            <a:ext cx="138221" cy="632484"/>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A01371-ACD8-44EB-A24D-B0220B072977}"/>
              </a:ext>
            </a:extLst>
          </p:cNvPr>
          <p:cNvCxnSpPr>
            <a:cxnSpLocks/>
            <a:stCxn id="14" idx="2"/>
            <a:endCxn id="5" idx="7"/>
          </p:cNvCxnSpPr>
          <p:nvPr/>
        </p:nvCxnSpPr>
        <p:spPr>
          <a:xfrm flipH="1">
            <a:off x="4143243" y="1721450"/>
            <a:ext cx="1089388" cy="32051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112FD-A053-45DF-924F-ACB789582222}"/>
              </a:ext>
            </a:extLst>
          </p:cNvPr>
          <p:cNvCxnSpPr>
            <a:cxnSpLocks/>
            <a:stCxn id="5" idx="6"/>
            <a:endCxn id="8" idx="2"/>
          </p:cNvCxnSpPr>
          <p:nvPr/>
        </p:nvCxnSpPr>
        <p:spPr>
          <a:xfrm>
            <a:off x="4213996" y="2206726"/>
            <a:ext cx="2224530" cy="23699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0112CD-D02D-4A94-A712-83138E692B3F}"/>
              </a:ext>
            </a:extLst>
          </p:cNvPr>
          <p:cNvCxnSpPr>
            <a:cxnSpLocks/>
            <a:stCxn id="8" idx="4"/>
            <a:endCxn id="6" idx="0"/>
          </p:cNvCxnSpPr>
          <p:nvPr/>
        </p:nvCxnSpPr>
        <p:spPr>
          <a:xfrm>
            <a:off x="6680094" y="2676720"/>
            <a:ext cx="36818" cy="609031"/>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40B4BC-89A2-4EE3-B9CD-50C9695B9D9F}"/>
              </a:ext>
            </a:extLst>
          </p:cNvPr>
          <p:cNvCxnSpPr>
            <a:cxnSpLocks/>
            <a:stCxn id="7" idx="6"/>
            <a:endCxn id="6" idx="2"/>
          </p:cNvCxnSpPr>
          <p:nvPr/>
        </p:nvCxnSpPr>
        <p:spPr>
          <a:xfrm>
            <a:off x="5645013" y="3518755"/>
            <a:ext cx="830331" cy="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FDD3EB2-00F1-4A1B-BDA3-06085B0C4264}"/>
              </a:ext>
            </a:extLst>
          </p:cNvPr>
          <p:cNvSpPr/>
          <p:nvPr/>
        </p:nvSpPr>
        <p:spPr>
          <a:xfrm>
            <a:off x="5232631" y="1488446"/>
            <a:ext cx="483135" cy="46600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5" name="Oval 14">
            <a:extLst>
              <a:ext uri="{FF2B5EF4-FFF2-40B4-BE49-F238E27FC236}">
                <a16:creationId xmlns:a16="http://schemas.microsoft.com/office/drawing/2014/main" id="{3945CAE8-9AE0-40A0-BAA7-DC4BA9BBA98E}"/>
              </a:ext>
            </a:extLst>
          </p:cNvPr>
          <p:cNvSpPr/>
          <p:nvPr/>
        </p:nvSpPr>
        <p:spPr>
          <a:xfrm>
            <a:off x="5251264" y="4409729"/>
            <a:ext cx="483135" cy="434998"/>
          </a:xfrm>
          <a:prstGeom prst="ellipse">
            <a:avLst/>
          </a:prstGeom>
          <a:solidFill>
            <a:schemeClr val="tx1"/>
          </a:solid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cxnSp>
        <p:nvCxnSpPr>
          <p:cNvPr id="16" name="Straight Arrow Connector 15">
            <a:extLst>
              <a:ext uri="{FF2B5EF4-FFF2-40B4-BE49-F238E27FC236}">
                <a16:creationId xmlns:a16="http://schemas.microsoft.com/office/drawing/2014/main" id="{E483F08E-F83D-4C9C-A085-684DFDCBFC90}"/>
              </a:ext>
            </a:extLst>
          </p:cNvPr>
          <p:cNvCxnSpPr>
            <a:cxnSpLocks/>
            <a:stCxn id="7" idx="2"/>
            <a:endCxn id="5" idx="5"/>
          </p:cNvCxnSpPr>
          <p:nvPr/>
        </p:nvCxnSpPr>
        <p:spPr>
          <a:xfrm flipH="1" flipV="1">
            <a:off x="4143243" y="2371485"/>
            <a:ext cx="1018635" cy="11472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CAFC37-41F1-4D05-AB0B-9EC8A076FC53}"/>
              </a:ext>
            </a:extLst>
          </p:cNvPr>
          <p:cNvCxnSpPr>
            <a:cxnSpLocks/>
            <a:stCxn id="15" idx="0"/>
          </p:cNvCxnSpPr>
          <p:nvPr/>
        </p:nvCxnSpPr>
        <p:spPr>
          <a:xfrm flipH="1" flipV="1">
            <a:off x="5318734" y="3751759"/>
            <a:ext cx="174098" cy="657970"/>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217C96-6EF4-41A9-97C3-6D5CF80DD28D}"/>
              </a:ext>
            </a:extLst>
          </p:cNvPr>
          <p:cNvCxnSpPr>
            <a:cxnSpLocks/>
            <a:stCxn id="6" idx="1"/>
            <a:endCxn id="14" idx="5"/>
          </p:cNvCxnSpPr>
          <p:nvPr/>
        </p:nvCxnSpPr>
        <p:spPr>
          <a:xfrm flipH="1" flipV="1">
            <a:off x="5645013" y="1886209"/>
            <a:ext cx="901084" cy="1467787"/>
          </a:xfrm>
          <a:prstGeom prst="straightConnector1">
            <a:avLst/>
          </a:prstGeom>
          <a:ln w="28575">
            <a:solidFill>
              <a:schemeClr val="tx2">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2BCB934-F66E-4393-957D-892045734861}"/>
              </a:ext>
            </a:extLst>
          </p:cNvPr>
          <p:cNvSpPr txBox="1"/>
          <p:nvPr/>
        </p:nvSpPr>
        <p:spPr>
          <a:xfrm>
            <a:off x="4449622" y="3412230"/>
            <a:ext cx="724703" cy="338554"/>
          </a:xfrm>
          <a:prstGeom prst="rect">
            <a:avLst/>
          </a:prstGeom>
          <a:noFill/>
        </p:spPr>
        <p:txBody>
          <a:bodyPr wrap="square" rtlCol="0">
            <a:spAutoFit/>
          </a:bodyPr>
          <a:lstStyle/>
          <a:p>
            <a:r>
              <a:rPr lang="en-US" sz="1600" dirty="0"/>
              <a:t>Start</a:t>
            </a:r>
          </a:p>
        </p:txBody>
      </p:sp>
      <p:sp>
        <p:nvSpPr>
          <p:cNvPr id="20" name="Arrow: Right 19">
            <a:extLst>
              <a:ext uri="{FF2B5EF4-FFF2-40B4-BE49-F238E27FC236}">
                <a16:creationId xmlns:a16="http://schemas.microsoft.com/office/drawing/2014/main" id="{7858E64C-E644-43F7-8FA3-4CF3A90FD7E2}"/>
              </a:ext>
            </a:extLst>
          </p:cNvPr>
          <p:cNvSpPr/>
          <p:nvPr/>
        </p:nvSpPr>
        <p:spPr>
          <a:xfrm>
            <a:off x="7420358" y="2883208"/>
            <a:ext cx="491249" cy="223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6C7FC3-25FE-4C2C-BA51-3C0A6E7E84D8}"/>
              </a:ext>
            </a:extLst>
          </p:cNvPr>
          <p:cNvSpPr/>
          <p:nvPr/>
        </p:nvSpPr>
        <p:spPr>
          <a:xfrm>
            <a:off x="81267" y="1785783"/>
            <a:ext cx="2630959" cy="512367"/>
          </a:xfrm>
          <a:prstGeom prst="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Visited:</a:t>
            </a:r>
          </a:p>
        </p:txBody>
      </p:sp>
      <p:sp>
        <p:nvSpPr>
          <p:cNvPr id="24" name="Rectangle 23">
            <a:extLst>
              <a:ext uri="{FF2B5EF4-FFF2-40B4-BE49-F238E27FC236}">
                <a16:creationId xmlns:a16="http://schemas.microsoft.com/office/drawing/2014/main" id="{5C60438F-41D2-447E-8A42-6E170B4A4CEF}"/>
              </a:ext>
            </a:extLst>
          </p:cNvPr>
          <p:cNvSpPr/>
          <p:nvPr/>
        </p:nvSpPr>
        <p:spPr>
          <a:xfrm>
            <a:off x="76443" y="3429000"/>
            <a:ext cx="1317071" cy="466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Curr</a:t>
            </a:r>
            <a:r>
              <a:rPr lang="en-US" dirty="0"/>
              <a:t>: D</a:t>
            </a:r>
          </a:p>
        </p:txBody>
      </p:sp>
      <p:sp>
        <p:nvSpPr>
          <p:cNvPr id="23" name="Rectangle 22">
            <a:extLst>
              <a:ext uri="{FF2B5EF4-FFF2-40B4-BE49-F238E27FC236}">
                <a16:creationId xmlns:a16="http://schemas.microsoft.com/office/drawing/2014/main" id="{C51A8CCA-0AC9-4CA1-90ED-8BF4230726D4}"/>
              </a:ext>
            </a:extLst>
          </p:cNvPr>
          <p:cNvSpPr/>
          <p:nvPr/>
        </p:nvSpPr>
        <p:spPr>
          <a:xfrm>
            <a:off x="81266" y="2627025"/>
            <a:ext cx="3064606" cy="512367"/>
          </a:xfrm>
          <a:prstGeom prst="rect">
            <a:avLst/>
          </a:prstGeom>
          <a:solidFill>
            <a:schemeClr val="accent2"/>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Stack:</a:t>
            </a:r>
          </a:p>
        </p:txBody>
      </p:sp>
    </p:spTree>
    <p:extLst>
      <p:ext uri="{BB962C8B-B14F-4D97-AF65-F5344CB8AC3E}">
        <p14:creationId xmlns:p14="http://schemas.microsoft.com/office/powerpoint/2010/main" val="3559589119"/>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492</TotalTime>
  <Words>5859</Words>
  <Application>Microsoft Office PowerPoint</Application>
  <PresentationFormat>Widescreen</PresentationFormat>
  <Paragraphs>1883</Paragraphs>
  <Slides>152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152</vt:i4>
      </vt:variant>
    </vt:vector>
  </HeadingPairs>
  <TitlesOfParts>
    <vt:vector size="157" baseType="lpstr">
      <vt:lpstr>Arial</vt:lpstr>
      <vt:lpstr>Courier New</vt:lpstr>
      <vt:lpstr>Euphemia</vt:lpstr>
      <vt:lpstr>Wingdings</vt:lpstr>
      <vt:lpstr>Children Playing 16x9</vt:lpstr>
      <vt:lpstr>Graphs</vt:lpstr>
      <vt:lpstr>Instructions</vt:lpstr>
      <vt:lpstr>Announcements</vt:lpstr>
      <vt:lpstr>Last Time…</vt:lpstr>
      <vt:lpstr>Data Structure Representations</vt:lpstr>
      <vt:lpstr>What is a Graph?</vt:lpstr>
      <vt:lpstr>Graph Terminology</vt:lpstr>
      <vt:lpstr>Types of Graphs</vt:lpstr>
      <vt:lpstr>Types of Graphs cont.</vt:lpstr>
      <vt:lpstr>Vertex Terminology</vt:lpstr>
      <vt:lpstr>Practice</vt:lpstr>
      <vt:lpstr>Practice</vt:lpstr>
      <vt:lpstr>Representing Graphs</vt:lpstr>
      <vt:lpstr>Edge List</vt:lpstr>
      <vt:lpstr>Adjacency List</vt:lpstr>
      <vt:lpstr>Adjacency Matrix</vt:lpstr>
      <vt:lpstr>Which to Choose</vt:lpstr>
      <vt:lpstr>Practice</vt:lpstr>
      <vt:lpstr>Practice</vt:lpstr>
      <vt:lpstr>Graph Traversals</vt:lpstr>
      <vt:lpstr>Graph Traversal Example</vt:lpstr>
      <vt:lpstr>General Graph Search Algorithm</vt:lpstr>
      <vt:lpstr>Breadth First Search</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Breadth First Search Example</vt:lpstr>
      <vt:lpstr>Depth First Search</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Depth First Search Example</vt:lpstr>
      <vt:lpstr>Practice</vt:lpstr>
      <vt:lpstr>Practice</vt:lpstr>
      <vt:lpstr>Graph Traversal Usage</vt:lpstr>
      <vt:lpstr>To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Joonho Kim</dc:creator>
  <cp:lastModifiedBy>Joonho Kim</cp:lastModifiedBy>
  <cp:revision>31</cp:revision>
  <dcterms:created xsi:type="dcterms:W3CDTF">2018-07-10T03:53:48Z</dcterms:created>
  <dcterms:modified xsi:type="dcterms:W3CDTF">2018-07-10T18:19:30Z</dcterms:modified>
</cp:coreProperties>
</file>