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511" r:id="rId2"/>
    <p:sldId id="530" r:id="rId3"/>
    <p:sldId id="534" r:id="rId4"/>
    <p:sldId id="537" r:id="rId5"/>
    <p:sldId id="491" r:id="rId6"/>
    <p:sldId id="531" r:id="rId7"/>
    <p:sldId id="532" r:id="rId8"/>
    <p:sldId id="513" r:id="rId9"/>
    <p:sldId id="514" r:id="rId10"/>
    <p:sldId id="536" r:id="rId11"/>
    <p:sldId id="523" r:id="rId12"/>
    <p:sldId id="529" r:id="rId13"/>
    <p:sldId id="519" r:id="rId14"/>
    <p:sldId id="524" r:id="rId15"/>
    <p:sldId id="526" r:id="rId16"/>
    <p:sldId id="527" r:id="rId17"/>
    <p:sldId id="497" r:id="rId18"/>
    <p:sldId id="538" r:id="rId19"/>
    <p:sldId id="516" r:id="rId20"/>
    <p:sldId id="517" r:id="rId21"/>
    <p:sldId id="528" r:id="rId22"/>
    <p:sldId id="539" r:id="rId23"/>
    <p:sldId id="543" r:id="rId24"/>
  </p:sldIdLst>
  <p:sldSz cx="9144000" cy="6858000" type="screen4x3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anmardi, Mahmoud" initials="JM" lastIdx="3" clrIdx="0">
    <p:extLst>
      <p:ext uri="{19B8F6BF-5375-455C-9EA6-DF929625EA0E}">
        <p15:presenceInfo xmlns:p15="http://schemas.microsoft.com/office/powerpoint/2012/main" userId="S-1-5-21-2035299757-743199251-48716514-656911" providerId="AD"/>
      </p:ext>
    </p:extLst>
  </p:cmAuthor>
  <p:cmAuthor id="2" name="Manoj Kumar Cebol Sundarrajan" initials="MKCS" lastIdx="1" clrIdx="1">
    <p:extLst>
      <p:ext uri="{19B8F6BF-5375-455C-9EA6-DF929625EA0E}">
        <p15:presenceInfo xmlns:p15="http://schemas.microsoft.com/office/powerpoint/2012/main" userId="S::ManojKumar.CebolSundarrajan@inl.gov::e9f90325-463f-4b08-8e3b-fbbd35a11d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D1C"/>
    <a:srgbClr val="DADADC"/>
    <a:srgbClr val="0079C1"/>
    <a:srgbClr val="E15759"/>
    <a:srgbClr val="F28E2B"/>
    <a:srgbClr val="F4761D"/>
    <a:srgbClr val="4E79A7"/>
    <a:srgbClr val="5B0091"/>
    <a:srgbClr val="FFCA9A"/>
    <a:srgbClr val="FBE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2" autoAdjust="0"/>
    <p:restoredTop sz="96224" autoAdjust="0"/>
  </p:normalViewPr>
  <p:slideViewPr>
    <p:cSldViewPr snapToGrid="0">
      <p:cViewPr varScale="1">
        <p:scale>
          <a:sx n="114" d="100"/>
          <a:sy n="114" d="100"/>
        </p:scale>
        <p:origin x="1872" y="102"/>
      </p:cViewPr>
      <p:guideLst>
        <p:guide orient="horz" pos="2880"/>
        <p:guide pos="2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18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BB2FD5A-06B6-954A-831D-A8E8E8D0F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E235D8D-F6D1-514C-9C26-1A40596F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DCD9FB3-46C9-481E-9C2F-1AEFB0389D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4350" y="868363"/>
            <a:ext cx="3127375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44723"/>
            <a:ext cx="7388860" cy="273659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721A929-D165-4178-92D2-077AB47A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3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4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9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8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7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7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Michael’s Questions:</a:t>
            </a:r>
          </a:p>
          <a:p>
            <a:endParaRPr lang="en-US" sz="1050" dirty="0"/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help answer the questions of utility managers asking ‘what do I need to do?’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smart charging provide value? 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he was asking this in the regard that EV drivers will get a ‘check’ for providing services.  We probably need to work to frame this appropriately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implement smart charging technology?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net good or bad that EVs produce?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A929-D165-4178-92D2-077AB47A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2" y="365128"/>
            <a:ext cx="8539741" cy="895855"/>
          </a:xfrm>
          <a:solidFill>
            <a:srgbClr val="77BD1C"/>
          </a:solidFill>
        </p:spPr>
        <p:txBody>
          <a:bodyPr lIns="228600" tIns="45720" r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62" y="1492371"/>
            <a:ext cx="8539741" cy="4688047"/>
          </a:xfrm>
        </p:spPr>
        <p:txBody>
          <a:bodyPr/>
          <a:lstStyle>
            <a:lvl2pPr marL="346075" indent="-169863">
              <a:tabLst/>
              <a:defRPr/>
            </a:lvl2pPr>
            <a:lvl3pPr marL="515938" indent="-169863">
              <a:tabLst/>
              <a:defRPr/>
            </a:lvl3pPr>
            <a:lvl4pPr marL="685800" indent="-169863">
              <a:tabLst/>
              <a:defRPr/>
            </a:lvl4pPr>
            <a:lvl5pPr marL="862013" indent="-17621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365128"/>
            <a:ext cx="310962" cy="895855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lIns="0" tIns="0" rIns="0" bIns="0"/>
          <a:lstStyle/>
          <a:p>
            <a:fld id="{B9696785-F0B2-4BDE-878D-D3B47AE91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625" y="-1"/>
            <a:ext cx="9152626" cy="6297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2" y="2088403"/>
            <a:ext cx="8833039" cy="2095408"/>
          </a:xfrm>
          <a:solidFill>
            <a:srgbClr val="77BD1C">
              <a:alpha val="86000"/>
            </a:srgbClr>
          </a:solidFill>
        </p:spPr>
        <p:txBody>
          <a:bodyPr lIns="228600" rIns="228600"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088403"/>
            <a:ext cx="310962" cy="2095408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1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055220" y="6297283"/>
            <a:ext cx="4088780" cy="56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9144000" cy="6297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297283"/>
          </a:xfrm>
          <a:solidFill>
            <a:srgbClr val="77BD1C">
              <a:alpha val="86000"/>
            </a:srgbClr>
          </a:solidFill>
        </p:spPr>
        <p:txBody>
          <a:bodyPr lIns="530352" rIns="228600"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E7573-C6C9-41DC-BB55-1E5C31CF4E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5606" y="6358313"/>
            <a:ext cx="901337" cy="36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61657-1AD1-4764-9519-93817335D6A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52810" y="6382805"/>
            <a:ext cx="618185" cy="365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59" y="6382805"/>
            <a:ext cx="127590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2" y="365128"/>
            <a:ext cx="8539741" cy="895855"/>
          </a:xfrm>
          <a:solidFill>
            <a:srgbClr val="77BD1C"/>
          </a:solidFill>
        </p:spPr>
        <p:txBody>
          <a:bodyPr lIns="228600" r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962" y="1492371"/>
            <a:ext cx="4225724" cy="4688047"/>
          </a:xfrm>
        </p:spPr>
        <p:txBody>
          <a:bodyPr/>
          <a:lstStyle>
            <a:lvl1pPr marL="171450" indent="-171450">
              <a:tabLst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978" y="1492371"/>
            <a:ext cx="4225724" cy="4688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65128"/>
            <a:ext cx="310962" cy="895855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32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1" y="365128"/>
            <a:ext cx="8539741" cy="895855"/>
          </a:xfrm>
          <a:solidFill>
            <a:srgbClr val="77BD1C"/>
          </a:solidFill>
        </p:spPr>
        <p:txBody>
          <a:bodyPr lIns="228600" r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62" y="1423358"/>
            <a:ext cx="4225724" cy="690114"/>
          </a:xfrm>
          <a:solidFill>
            <a:srgbClr val="818286"/>
          </a:solidFill>
        </p:spPr>
        <p:txBody>
          <a:bodyPr lIns="228600" rIns="228600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62" y="2113474"/>
            <a:ext cx="4225724" cy="4066945"/>
          </a:xfrm>
        </p:spPr>
        <p:txBody>
          <a:bodyPr tIns="1371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978" y="1423358"/>
            <a:ext cx="4225724" cy="690114"/>
          </a:xfrm>
          <a:solidFill>
            <a:srgbClr val="818286"/>
          </a:solidFill>
        </p:spPr>
        <p:txBody>
          <a:bodyPr lIns="228600" rIns="228600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978" y="2113474"/>
            <a:ext cx="4225724" cy="4066945"/>
          </a:xfrm>
        </p:spPr>
        <p:txBody>
          <a:bodyPr tIns="13716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65128"/>
            <a:ext cx="310962" cy="895855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57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2" y="365128"/>
            <a:ext cx="8539741" cy="895855"/>
          </a:xfrm>
          <a:solidFill>
            <a:srgbClr val="77BD1C"/>
          </a:solidFill>
        </p:spPr>
        <p:txBody>
          <a:bodyPr lIns="228600" r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65128"/>
            <a:ext cx="310962" cy="895855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89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2" y="365128"/>
            <a:ext cx="3268058" cy="895855"/>
          </a:xfrm>
          <a:solidFill>
            <a:srgbClr val="77BD1C"/>
          </a:solidFill>
        </p:spPr>
        <p:txBody>
          <a:bodyPr lIns="228600" rIns="228600"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073" y="365128"/>
            <a:ext cx="5174629" cy="54959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62" y="1380226"/>
            <a:ext cx="3268058" cy="4488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65128"/>
            <a:ext cx="310962" cy="895855"/>
          </a:xfrm>
          <a:prstGeom prst="rect">
            <a:avLst/>
          </a:prstGeom>
          <a:solidFill>
            <a:srgbClr val="81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64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 -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7323221" cy="868947"/>
          </a:xfrm>
          <a:prstGeom prst="rect">
            <a:avLst/>
          </a:prstGeom>
          <a:solidFill>
            <a:srgbClr val="0079C1"/>
          </a:solidFill>
        </p:spPr>
        <p:txBody>
          <a:bodyPr vert="horz" lIns="91440" tIns="91440" rIns="91440" bIns="91440" anchor="ctr" anchorCtr="0"/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46087" y="1136316"/>
            <a:ext cx="8371341" cy="5186470"/>
          </a:xfrm>
          <a:prstGeom prst="rect">
            <a:avLst/>
          </a:prstGeom>
        </p:spPr>
        <p:txBody>
          <a:bodyPr vert="horz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946038" y="6654801"/>
            <a:ext cx="4045186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700" dirty="0"/>
              <a:t>NREL</a:t>
            </a:r>
            <a:r>
              <a:rPr lang="en-US" sz="700" baseline="0" dirty="0"/>
              <a:t>    </a:t>
            </a:r>
            <a:r>
              <a:rPr lang="en-US" sz="700" dirty="0"/>
              <a:t>|    </a:t>
            </a:r>
            <a:fld id="{BFD71CF8-5198-8441-A7C0-DC22FD64CBE4}" type="slidenum">
              <a:rPr lang="en-US" sz="700"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1079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62" y="365128"/>
            <a:ext cx="8539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62" y="1825625"/>
            <a:ext cx="8539741" cy="435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9713" y="6384698"/>
            <a:ext cx="3522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7731" y="6384698"/>
            <a:ext cx="63297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9696785-F0B2-4BDE-878D-D3B47AE913C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28255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BCE7573-C6C9-41DC-BB55-1E5C31CF4EB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506470" y="6409190"/>
            <a:ext cx="676003" cy="274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61657-1AD1-4764-9519-93817335D6A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979832" y="6433682"/>
            <a:ext cx="463639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72" y="6433682"/>
            <a:ext cx="95693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7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46075" indent="-169863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0"/>
        <a:buChar char="–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515938" indent="-169863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0"/>
        <a:buChar char="–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85800" indent="-169863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0"/>
        <a:buChar char="–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62013" indent="-176213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0"/>
        <a:buChar char="–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7861-E907-7849-943B-CF41C44B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29728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Co-Simulating Caldera and its control strategies with Open-DSS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Don Scoffield</a:t>
            </a:r>
            <a:br>
              <a:rPr lang="en-US" sz="2000" dirty="0"/>
            </a:br>
            <a:r>
              <a:rPr lang="en-US" sz="2000" dirty="0"/>
              <a:t>Manoj Kumar Cebol Sundarrajan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Important variables in the openDSS_aux.py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08529"/>
            <a:ext cx="85397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Important variables under </a:t>
            </a:r>
            <a:r>
              <a:rPr lang="en-US" sz="1600" dirty="0" err="1"/>
              <a:t>opendss</a:t>
            </a:r>
            <a:r>
              <a:rPr lang="en-US" sz="1600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dss_file_name</a:t>
            </a:r>
            <a:r>
              <a:rPr lang="en-US" sz="1600" dirty="0"/>
              <a:t> – filename of .</a:t>
            </a:r>
            <a:r>
              <a:rPr lang="en-US" sz="1600" dirty="0" err="1"/>
              <a:t>dss</a:t>
            </a:r>
            <a:r>
              <a:rPr lang="en-US" sz="1600" dirty="0"/>
              <a:t> file under </a:t>
            </a:r>
            <a:r>
              <a:rPr lang="en-US" sz="1600" dirty="0" err="1"/>
              <a:t>OpenDSS</a:t>
            </a:r>
            <a:r>
              <a:rPr lang="en-US" sz="1600" dirty="0"/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high level </a:t>
            </a:r>
            <a:r>
              <a:rPr lang="en-US" sz="1600" dirty="0" err="1"/>
              <a:t>opendss</a:t>
            </a:r>
            <a:r>
              <a:rPr lang="en-US" sz="1600" dirty="0"/>
              <a:t> functionality is divided in 4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open_dss_core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core power solving functionality is defined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open_dss_Caldera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interaction with Caldera and </a:t>
            </a:r>
            <a:r>
              <a:rPr lang="en-US" sz="1600" dirty="0" err="1"/>
              <a:t>opendss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open_dss_external_control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interaction with </a:t>
            </a:r>
            <a:r>
              <a:rPr lang="en-US" sz="1600" dirty="0" err="1"/>
              <a:t>opendss</a:t>
            </a:r>
            <a:r>
              <a:rPr lang="en-US" sz="1600" dirty="0"/>
              <a:t> and external control is defined under here.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open_dss_logger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logging functionality is defined here.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important variables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node_voltages_to_log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node_pev_charging_to_log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85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Global Input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08529"/>
            <a:ext cx="8760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feeder_power_limit_kW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Max feeder power in kW.  This value is used by some control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base_load_forecast_adjust_interval_hrs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Used when interpolating between the actual and forecasted feeder loads in the ‘</a:t>
            </a:r>
            <a:r>
              <a:rPr lang="en-US" sz="1600" dirty="0" err="1"/>
              <a:t>baseLD</a:t>
            </a:r>
            <a:r>
              <a:rPr lang="en-US" sz="1600" dirty="0"/>
              <a:t>_*.csv’ file. </a:t>
            </a:r>
          </a:p>
        </p:txBody>
      </p:sp>
    </p:spTree>
    <p:extLst>
      <p:ext uri="{BB962C8B-B14F-4D97-AF65-F5344CB8AC3E}">
        <p14:creationId xmlns:p14="http://schemas.microsoft.com/office/powerpoint/2010/main" val="8993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OpenDSS</a:t>
            </a:r>
            <a:r>
              <a:rPr lang="en-US" sz="2000" b="1" dirty="0"/>
              <a:t> Base Load Input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08529"/>
            <a:ext cx="85397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data_start_time_unix_time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unix</a:t>
            </a:r>
            <a:r>
              <a:rPr lang="en-US" sz="1600" dirty="0"/>
              <a:t> time of the beginning of the load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data_start_time_unix_time</a:t>
            </a:r>
            <a:r>
              <a:rPr lang="en-US" sz="1400" dirty="0"/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start_simulation_unix_time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then Caldera throws an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Beginning of the load data must proceed the beginning of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time_step_sec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time step in seconds corresponding to the load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actual_non_pev_net_load_akW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 The aggregate load profile of all loads on the feeder except electric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forecasted_non_pev_net_load_akW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forecasted aggregate load profile of all loads on the feeder except electric vehicles.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7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222-4B8C-4E69-8B95-2BF9E8C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Available Caldera Control strategies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1D0F7-F393-45AA-AAAC-A245118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29A7A-EC21-4362-B8F3-6151BE794623}"/>
              </a:ext>
            </a:extLst>
          </p:cNvPr>
          <p:cNvSpPr txBox="1"/>
          <p:nvPr/>
        </p:nvSpPr>
        <p:spPr>
          <a:xfrm>
            <a:off x="310961" y="1366897"/>
            <a:ext cx="85397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of use rate control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three different modes for this control strategy (M1, M2, M3)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Selects charge time randomly during the park.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Charging at any time during the park is equally likely.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ES500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Centralized Energy Shifting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Initially developed in the GM0085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Optimizes PEV charging via centralized aggregator / optimization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Voltage Support using reactive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Uses volt-var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95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222-4B8C-4E69-8B95-2BF9E8C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ES100 Parameters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1D0F7-F393-45AA-AAAC-A245118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29A7A-EC21-4362-B8F3-6151BE794623}"/>
              </a:ext>
            </a:extLst>
          </p:cNvPr>
          <p:cNvSpPr txBox="1"/>
          <p:nvPr/>
        </p:nvSpPr>
        <p:spPr>
          <a:xfrm>
            <a:off x="310961" y="1366897"/>
            <a:ext cx="85397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Located in ‘./Input/parameters/’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identical input files ‘ES100-A.csv’ and ‘ES-100-B.csv’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2 ‘time of use rate’ control strategies to be used in the same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beginning_of_TofU_rate_period__</a:t>
            </a:r>
            <a:r>
              <a:rPr lang="en-US" sz="1600" b="1" dirty="0" err="1"/>
              <a:t>time_from_midnight_hrs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the beginning of the time of use rate window.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-1 -&gt; 11 pm,  0 -&gt; 12 am,  3.25 -&gt; 3:15 am,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end_of_TofU_rate_period__</a:t>
            </a:r>
            <a:r>
              <a:rPr lang="en-US" sz="1600" b="1" dirty="0" err="1"/>
              <a:t>time_from_midnight_hrs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the end of the time of use rate window.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6 -&gt; 6 am,  7 -&gt; 7 am,  8.5 -&gt; 8:30 am,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randomization_method</a:t>
            </a:r>
            <a:r>
              <a:rPr lang="en-US" sz="1600" b="1" dirty="0"/>
              <a:t>  </a:t>
            </a:r>
            <a:r>
              <a:rPr lang="en-US" sz="1600" dirty="0"/>
              <a:t>(M1, M2, M3)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M1</a:t>
            </a:r>
            <a:r>
              <a:rPr lang="en-US" sz="1600" dirty="0"/>
              <a:t>  -&gt;  Randomize charge start times between start of time of use window and start of time of use window + M1_delay_period_hrs.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M2 </a:t>
            </a:r>
            <a:r>
              <a:rPr lang="en-US" sz="1600" dirty="0"/>
              <a:t> -&gt;  PEV charging that overlaps with the time of use rate window is randomized during the time of use rate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M3</a:t>
            </a:r>
            <a:r>
              <a:rPr lang="en-US" sz="1600" dirty="0"/>
              <a:t> - PEV charging that overlaps with the time of use rate window is randomized during the time of use rate window.  Other PEV charging is randomized during the park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M1_delay_period_hrs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Used only in M1 strategy.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the random window used to select PEV charge start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12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222-4B8C-4E69-8B95-2BF9E8C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ES110 Parameters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1D0F7-F393-45AA-AAAC-A245118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29A7A-EC21-4362-B8F3-6151BE794623}"/>
              </a:ext>
            </a:extLst>
          </p:cNvPr>
          <p:cNvSpPr txBox="1"/>
          <p:nvPr/>
        </p:nvSpPr>
        <p:spPr>
          <a:xfrm>
            <a:off x="310961" y="1366897"/>
            <a:ext cx="8539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Located Under ‘Input/parameters/ES110.csv’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 dirty="0" err="1">
                <a:solidFill>
                  <a:srgbClr val="000000"/>
                </a:solidFill>
                <a:effectLst/>
              </a:rPr>
              <a:t>random_seed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to generate random charge start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Useful for replicating results.</a:t>
            </a:r>
          </a:p>
        </p:txBody>
      </p:sp>
    </p:spTree>
    <p:extLst>
      <p:ext uri="{BB962C8B-B14F-4D97-AF65-F5344CB8AC3E}">
        <p14:creationId xmlns:p14="http://schemas.microsoft.com/office/powerpoint/2010/main" val="3141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222-4B8C-4E69-8B95-2BF9E8C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ES500 Parameters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1D0F7-F393-45AA-AAAC-A245118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29A7A-EC21-4362-B8F3-6151BE794623}"/>
              </a:ext>
            </a:extLst>
          </p:cNvPr>
          <p:cNvSpPr txBox="1"/>
          <p:nvPr/>
        </p:nvSpPr>
        <p:spPr>
          <a:xfrm>
            <a:off x="310961" y="1366897"/>
            <a:ext cx="85397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parameters in this file the most important are described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aggregator_timestep_mins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Size of the time step in minutes that the aggregator uses when optimizing PEV charging.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charging_needs_lead_time_sec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 seconds prior to the beginning of the next aggregator time step when the aggregator requests PEV charging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energy_setpoints_lead_time_sec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time in seconds prior to the beginning of the next aggregator time step when each PEV expects to have the energy setpoint from the aggregator.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prediction_horizon_duration_hrs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forward looking time period over which the optimization decision is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FDC8-3BF8-4028-91D0-622D5503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21" y="382340"/>
            <a:ext cx="6286410" cy="866167"/>
          </a:xfrm>
        </p:spPr>
        <p:txBody>
          <a:bodyPr>
            <a:normAutofit/>
          </a:bodyPr>
          <a:lstStyle/>
          <a:p>
            <a:r>
              <a:rPr lang="en-US" sz="2000" dirty="0"/>
              <a:t>VS200 Voltage support using Reactive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E57A-C790-4695-BEBF-BE08DB76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1336"/>
            <a:ext cx="5705430" cy="4602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volt var curve maps </a:t>
            </a:r>
            <a:r>
              <a:rPr lang="en-US" dirty="0" err="1"/>
              <a:t>pu</a:t>
            </a:r>
            <a:r>
              <a:rPr lang="en-US" dirty="0"/>
              <a:t> voltage to a reactive power setpoint</a:t>
            </a:r>
          </a:p>
          <a:p>
            <a:r>
              <a:rPr lang="en-US" dirty="0"/>
              <a:t>In Caldera the volt var curve can contain any number of points that defines a non-decreasing curve.</a:t>
            </a:r>
          </a:p>
          <a:p>
            <a:r>
              <a:rPr lang="en-US" dirty="0"/>
              <a:t>Sign convention of volt var curve views PEV as load not generator</a:t>
            </a:r>
          </a:p>
          <a:p>
            <a:pPr lvl="1"/>
            <a:r>
              <a:rPr lang="en-US" dirty="0"/>
              <a:t>Negative reactive power -&gt; Capacitive load that supplies Q</a:t>
            </a:r>
          </a:p>
          <a:p>
            <a:pPr lvl="1"/>
            <a:r>
              <a:rPr lang="en-US" dirty="0"/>
              <a:t>Positive reactive power -&gt; Inductive load that consumes Q</a:t>
            </a:r>
          </a:p>
          <a:p>
            <a:r>
              <a:rPr lang="en-US" dirty="0"/>
              <a:t>PEVs able to provide reactive power support if:</a:t>
            </a:r>
          </a:p>
          <a:p>
            <a:pPr lvl="1"/>
            <a:r>
              <a:rPr lang="en-US" dirty="0"/>
              <a:t>PEV is plugged in</a:t>
            </a:r>
          </a:p>
          <a:p>
            <a:pPr lvl="1"/>
            <a:r>
              <a:rPr lang="en-US" dirty="0"/>
              <a:t>PEV is not charging at max charge rate</a:t>
            </a:r>
          </a:p>
          <a:p>
            <a:r>
              <a:rPr lang="en-US" dirty="0"/>
              <a:t>A PEV charging setpoint is used to ensure PEVs can provide reactive power support when charging</a:t>
            </a:r>
          </a:p>
          <a:p>
            <a:r>
              <a:rPr lang="en-US" dirty="0"/>
              <a:t>In this scenario</a:t>
            </a:r>
          </a:p>
          <a:p>
            <a:pPr lvl="1"/>
            <a:r>
              <a:rPr lang="en-US" dirty="0"/>
              <a:t>Capacity of each PEV charger is 6.6 kVA</a:t>
            </a:r>
          </a:p>
          <a:p>
            <a:pPr lvl="1"/>
            <a:r>
              <a:rPr lang="en-US" dirty="0"/>
              <a:t>PEV charging setpoint is 70% of capacity (4.62 kW)</a:t>
            </a:r>
          </a:p>
          <a:p>
            <a:pPr lvl="1"/>
            <a:r>
              <a:rPr lang="en-US" dirty="0"/>
              <a:t>When charging, each PEV can provide reactive power from   -71.4% to 71.4% of capacity (-4.71 to 4.71 </a:t>
            </a:r>
            <a:r>
              <a:rPr lang="en-US" dirty="0" err="1"/>
              <a:t>kVAR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not charging each PEV can provide reactive power from -6.6 </a:t>
            </a:r>
            <a:r>
              <a:rPr lang="en-US" dirty="0" err="1"/>
              <a:t>kVAR</a:t>
            </a:r>
            <a:r>
              <a:rPr lang="en-US" dirty="0"/>
              <a:t> to 6.6 </a:t>
            </a:r>
            <a:r>
              <a:rPr lang="en-US" dirty="0" err="1"/>
              <a:t>kVAR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8FCBA-BE5F-4FFE-B9DA-E1F5CAD7C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BEEC3B-0EA6-480B-B109-237CC158263F}" type="slidenum">
              <a:rPr lang="en-US" smtClean="0"/>
              <a:t>17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E421A9-4403-4EAF-A767-FAF83DD8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31" y="603812"/>
            <a:ext cx="2397092" cy="3108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FFBE11-0D14-45C3-B4F6-AF995CAC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24" y="3749302"/>
            <a:ext cx="3627776" cy="23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222-4B8C-4E69-8B95-2BF9E8C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VS200 Parameters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1D0F7-F393-45AA-AAAC-A245118B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6785-F0B2-4BDE-878D-D3B47AE913CD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29A7A-EC21-4362-B8F3-6151BE794623}"/>
              </a:ext>
            </a:extLst>
          </p:cNvPr>
          <p:cNvSpPr txBox="1"/>
          <p:nvPr/>
        </p:nvSpPr>
        <p:spPr>
          <a:xfrm>
            <a:off x="310961" y="1366897"/>
            <a:ext cx="85397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target_P3_reference__percent_of_maxP3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PEV charging setpoint used to ensure PEVs can provide reactive power support when charging.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b="1" dirty="0"/>
              <a:t>max_delta_kVAR_per_min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 allowed ramping in Q between successive time steps (</a:t>
            </a:r>
            <a:r>
              <a:rPr lang="en-US" sz="1600" dirty="0" err="1"/>
              <a:t>kVAR</a:t>
            </a:r>
            <a:r>
              <a:rPr lang="en-US" sz="1600" dirty="0"/>
              <a:t> /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volt_var_curve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Volt-var curve (Non-decreasing curve that can contain any number of points).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can_provide_reactive_power_after_battery_full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True -&gt; PEV is able to provide reactive power support even after the PEV finishes charging.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False -&gt; PEV is able to provide reactive power only when PEV battery is not full.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voltage_LPF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low pass filter used to filter the node voltages before being used by the VS200 control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Caldera Input File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Caldera Input Files are checked for invalid data prior to starting the co-simulation.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invalid data is found in input files, then files containing descriptive error messages are created and the co-simulation is terminated.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Errors will be logged in a file saved in the Input directory.  The file name is created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(input file name)_errors.csv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Input file name: 	         CE_Scenario_2_EPRI_Med_2030_ChargeEventTable.csv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Error file name:	         CE_Scenario_2_EPRI_Med_2030_ChargeEventTable_errors.csv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error message is also printed to the command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Caldera:  Not Initialized Check Log Files.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57" y="3724239"/>
            <a:ext cx="285714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Composition and Purpose of Development and Testing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Caldera &amp; </a:t>
            </a:r>
            <a:r>
              <a:rPr lang="en-US" b="1" dirty="0" err="1"/>
              <a:t>OpenDSS</a:t>
            </a:r>
            <a:r>
              <a:rPr lang="en-US" b="1" dirty="0"/>
              <a:t> co-simulation platform has been set up to be able to develop, test, and debug PEV charging control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OpenDSS</a:t>
            </a:r>
            <a:r>
              <a:rPr lang="en-US" sz="1600" dirty="0"/>
              <a:t> is running the IEEE-34 node feeder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non-</a:t>
            </a:r>
            <a:r>
              <a:rPr lang="en-US" sz="1600" dirty="0" err="1"/>
              <a:t>pev</a:t>
            </a:r>
            <a:r>
              <a:rPr lang="en-US" sz="1600" dirty="0"/>
              <a:t> feeder load is a scaled version of a typical PG&amp;E residential load profile.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Peak feeder load:  3000 kW no </a:t>
            </a:r>
            <a:r>
              <a:rPr lang="en-US" sz="1600" dirty="0" err="1"/>
              <a:t>pev</a:t>
            </a:r>
            <a:r>
              <a:rPr lang="en-US" sz="1600" dirty="0"/>
              <a:t> charging, 3600 with uncontrolled </a:t>
            </a:r>
            <a:r>
              <a:rPr lang="en-US" sz="1600" dirty="0" err="1"/>
              <a:t>pev</a:t>
            </a:r>
            <a:r>
              <a:rPr lang="en-US" sz="1600" dirty="0"/>
              <a:t> charging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load profile can be found in the file ‘./Input/baseLD_*.csv’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load profile is ‘played’ into the non-</a:t>
            </a:r>
            <a:r>
              <a:rPr lang="en-US" sz="1600" dirty="0" err="1"/>
              <a:t>pev</a:t>
            </a:r>
            <a:r>
              <a:rPr lang="en-US" sz="1600" dirty="0"/>
              <a:t> loads in the </a:t>
            </a:r>
            <a:r>
              <a:rPr lang="en-US" sz="1600" dirty="0" err="1"/>
              <a:t>OpenDSS</a:t>
            </a:r>
            <a:r>
              <a:rPr lang="en-US" sz="1600" dirty="0"/>
              <a:t> simulation.  It is also used by control strategies that requires a feeder load forecast for non-</a:t>
            </a:r>
            <a:r>
              <a:rPr lang="en-US" sz="1600" dirty="0" err="1"/>
              <a:t>pev</a:t>
            </a:r>
            <a:r>
              <a:rPr lang="en-US" sz="1600" dirty="0"/>
              <a:t>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200 PEVs are charged each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PEV Charging needs for this simple example info was derived from EV Project Data for the PG&amp;E service territory.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Arrival Time, Departure Time, Initial SOC,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1D25F-DA02-468C-9012-74EAB3D1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35" y="3983640"/>
            <a:ext cx="3083065" cy="22796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89F304-A2FE-4605-BACA-EACDC47A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2" y="4416356"/>
            <a:ext cx="3609353" cy="17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0" y="365128"/>
            <a:ext cx="8539741" cy="895855"/>
          </a:xfrm>
        </p:spPr>
        <p:txBody>
          <a:bodyPr>
            <a:normAutofit/>
          </a:bodyPr>
          <a:lstStyle/>
          <a:p>
            <a:r>
              <a:rPr lang="en-US" sz="2000" b="1" dirty="0"/>
              <a:t>Mapping Supply Equipment to Open-DSS node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4932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Caldera input contains the Supply Equipment and Charge Events for the entire metro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Open-DSS only needs the Supply Equipment (and associated Charge Events) that is located on the feeder that is being simulated.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mapping of Supply Equipment to Open-DSS node ids is done in the Supply Equipment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fifth column (named ‘</a:t>
            </a:r>
            <a:r>
              <a:rPr lang="en-US" sz="1600" dirty="0" err="1"/>
              <a:t>node_id</a:t>
            </a:r>
            <a:r>
              <a:rPr lang="en-US" sz="1600" dirty="0"/>
              <a:t>’) facilitates this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</a:t>
            </a:r>
            <a:r>
              <a:rPr lang="en-US" sz="1600" dirty="0" err="1"/>
              <a:t>node_id</a:t>
            </a:r>
            <a:r>
              <a:rPr lang="en-US" sz="1600" dirty="0"/>
              <a:t> cell is blank then the corresponding Supply Equipment (and associated Charge Events) will not be loaded into Caldera.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node id can be any valid asci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node id must be valid Open-DSS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supply equipment that is not located on the feeder being simulated should be assigned an empty string as the node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SE_group</a:t>
            </a:r>
            <a:r>
              <a:rPr lang="en-US" sz="1600" dirty="0"/>
              <a:t> is an integer and can be used to group </a:t>
            </a:r>
            <a:r>
              <a:rPr lang="en-US" sz="1600" dirty="0" err="1"/>
              <a:t>supply_equipments</a:t>
            </a:r>
            <a:r>
              <a:rPr lang="en-US" sz="1600" dirty="0"/>
              <a:t> to provide targeted group control.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7" y="1366897"/>
            <a:ext cx="37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0" y="365128"/>
            <a:ext cx="8539741" cy="895855"/>
          </a:xfrm>
        </p:spPr>
        <p:txBody>
          <a:bodyPr>
            <a:normAutofit/>
          </a:bodyPr>
          <a:lstStyle/>
          <a:p>
            <a:r>
              <a:rPr lang="en-US" sz="2000" b="1" dirty="0"/>
              <a:t>Mapping Control Strategies to Charge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Charge Events file ‘CE_*.csv’ describes the charge events in Caldera.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last three columns describes the Energy Shifting (ES), Voltage Support (VS) and External Control strategies that are associated with each charge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there is no control strategy associated with the Charge events, NA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Currently, ES control strategies implemented in Caldera are ES100-A, ES100-B, ES110, ES500.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Ext_strategy</a:t>
            </a:r>
            <a:r>
              <a:rPr lang="en-US" sz="1600" dirty="0"/>
              <a:t> cannot be used with </a:t>
            </a:r>
            <a:r>
              <a:rPr lang="en-US" sz="1600" dirty="0" err="1"/>
              <a:t>ES_strategy</a:t>
            </a:r>
            <a:r>
              <a:rPr lang="en-US" sz="1600" dirty="0"/>
              <a:t> and </a:t>
            </a:r>
            <a:r>
              <a:rPr lang="en-US" sz="1600" dirty="0" err="1"/>
              <a:t>VS_strategy</a:t>
            </a:r>
            <a:r>
              <a:rPr lang="en-US" sz="1600" dirty="0"/>
              <a:t>, But </a:t>
            </a:r>
            <a:r>
              <a:rPr lang="en-US" sz="1600" dirty="0" err="1"/>
              <a:t>ES_strategy</a:t>
            </a:r>
            <a:r>
              <a:rPr lang="en-US" sz="1600" dirty="0"/>
              <a:t> and </a:t>
            </a:r>
            <a:r>
              <a:rPr lang="en-US" sz="1600" dirty="0" err="1"/>
              <a:t>VS_strategy</a:t>
            </a:r>
            <a:r>
              <a:rPr lang="en-US" sz="1600" dirty="0"/>
              <a:t> can be used together.</a:t>
            </a:r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DC41426-8F27-41FA-9C33-11FB66E9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9" y="3164817"/>
            <a:ext cx="6838943" cy="28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0" y="365128"/>
            <a:ext cx="8539741" cy="89585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Ext_strategy</a:t>
            </a:r>
            <a:r>
              <a:rPr lang="en-US" sz="2000" b="1" dirty="0"/>
              <a:t> 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last column in CE_*.csv file specifies the </a:t>
            </a:r>
            <a:r>
              <a:rPr lang="en-US" sz="1600" dirty="0" err="1"/>
              <a:t>Ext_strategy</a:t>
            </a:r>
            <a:r>
              <a:rPr lang="en-US" sz="1600" dirty="0"/>
              <a:t>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format is </a:t>
            </a:r>
            <a:r>
              <a:rPr lang="en-US" sz="1600" dirty="0" err="1"/>
              <a:t>extxxxx</a:t>
            </a:r>
            <a:r>
              <a:rPr lang="en-US" sz="1600" dirty="0"/>
              <a:t>(q)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ext</a:t>
            </a:r>
            <a:r>
              <a:rPr lang="en-US" sz="1600" dirty="0"/>
              <a:t> – fixed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xxxx</a:t>
            </a:r>
            <a:r>
              <a:rPr lang="en-US" sz="1600" dirty="0"/>
              <a:t> – Any 4 digit integer identifying the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q – optional, provides ability to control reactive power by the control strategy if specified. </a:t>
            </a:r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DC41426-8F27-41FA-9C33-11FB66E9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9" y="3164817"/>
            <a:ext cx="6838943" cy="28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60" y="365128"/>
            <a:ext cx="8539741" cy="895855"/>
          </a:xfrm>
        </p:spPr>
        <p:txBody>
          <a:bodyPr>
            <a:normAutofit/>
          </a:bodyPr>
          <a:lstStyle/>
          <a:p>
            <a:r>
              <a:rPr lang="en-US" sz="2000" b="1" dirty="0"/>
              <a:t>Volt/Watt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last column in CE_*.csv file should be changed to </a:t>
            </a:r>
            <a:r>
              <a:rPr lang="en-US" sz="1600" b="1" dirty="0"/>
              <a:t>ext0001</a:t>
            </a:r>
            <a:r>
              <a:rPr lang="en-US" sz="1600" dirty="0"/>
              <a:t> for Volt/Watt 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Fill </a:t>
            </a:r>
            <a:r>
              <a:rPr lang="en-US" sz="1600" dirty="0" err="1"/>
              <a:t>SE_group</a:t>
            </a:r>
            <a:r>
              <a:rPr lang="en-US" sz="1600" dirty="0"/>
              <a:t> and </a:t>
            </a:r>
            <a:r>
              <a:rPr lang="en-US" sz="1600" dirty="0" err="1"/>
              <a:t>node_id</a:t>
            </a:r>
            <a:r>
              <a:rPr lang="en-US" sz="1600" dirty="0"/>
              <a:t> columns in </a:t>
            </a:r>
            <a:r>
              <a:rPr lang="en-US" sz="1600" b="1" dirty="0"/>
              <a:t>SE_.csv</a:t>
            </a:r>
            <a:r>
              <a:rPr lang="en-US" sz="1600" dirty="0"/>
              <a:t>. </a:t>
            </a:r>
            <a:r>
              <a:rPr lang="en-US" sz="1600" b="1" dirty="0" err="1"/>
              <a:t>SE_group</a:t>
            </a:r>
            <a:r>
              <a:rPr lang="en-US" sz="1600" b="1" dirty="0"/>
              <a:t> </a:t>
            </a:r>
            <a:r>
              <a:rPr lang="en-US" sz="1600" dirty="0"/>
              <a:t>is the zone identifier.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DB475-70B7-4426-B238-AAF3D138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57"/>
          <a:stretch/>
        </p:blipFill>
        <p:spPr>
          <a:xfrm>
            <a:off x="310960" y="1907562"/>
            <a:ext cx="8137762" cy="179857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07276-F993-4406-A67C-C6EFB9128E6D}"/>
              </a:ext>
            </a:extLst>
          </p:cNvPr>
          <p:cNvSpPr/>
          <p:nvPr/>
        </p:nvSpPr>
        <p:spPr>
          <a:xfrm>
            <a:off x="7566870" y="2154578"/>
            <a:ext cx="881852" cy="16574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48EA7-801E-4CC0-BC9D-6ED578988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707"/>
          <a:stretch/>
        </p:blipFill>
        <p:spPr>
          <a:xfrm>
            <a:off x="696111" y="4736954"/>
            <a:ext cx="1990725" cy="12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Composition and Purpose of Development and Testing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50088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there is no PEV charging all voltages at the edge nodes or leaf nodes are between 0.95 and 1.05 </a:t>
            </a:r>
            <a:r>
              <a:rPr lang="en-US" sz="1600" dirty="0" err="1"/>
              <a:t>pu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simple example, nodes 856.2, 826.2, 810.2, 838.2 each consists of 50 Supply </a:t>
            </a:r>
            <a:r>
              <a:rPr lang="en-US" sz="1600" dirty="0" err="1"/>
              <a:t>equipments</a:t>
            </a:r>
            <a:r>
              <a:rPr lang="en-US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defined in the ‘SE_*.csv’ input file and </a:t>
            </a:r>
            <a:r>
              <a:rPr lang="en-US" sz="1600" dirty="0" err="1"/>
              <a:t>pev</a:t>
            </a:r>
            <a:r>
              <a:rPr lang="en-US" sz="1600" dirty="0"/>
              <a:t> charging locations should be moved to various points on the feeder when testing and debugging control strategies to support voltage.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1D25F-DA02-468C-9012-74EAB3D1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32" y="1066942"/>
            <a:ext cx="3711168" cy="26620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08791-E328-4BA6-823D-C0B61D9AC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" y="3392090"/>
            <a:ext cx="5372248" cy="2662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2A99F-4D15-4070-9F70-B47AD907A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832" y="3726750"/>
            <a:ext cx="3711168" cy="25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Demonstration of Recharge Control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02129" y="1366897"/>
            <a:ext cx="85397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Uncontrolled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‘CE_*.csv’ file add ‘NA’ to the records in the column named </a:t>
            </a:r>
            <a:r>
              <a:rPr lang="en-US" sz="1600" dirty="0" err="1"/>
              <a:t>ES_strategy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TOU Rates (Baseline)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‘CE_*.csv’ file add ‘ES100-A’ to the records in the column named </a:t>
            </a:r>
            <a:r>
              <a:rPr lang="en-US" sz="1600" dirty="0" err="1"/>
              <a:t>ES_strategy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Start – Dwell/TOU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‘CE_*.csv’ file add ‘ES100-B’ to the records in the column named </a:t>
            </a:r>
            <a:r>
              <a:rPr lang="en-US" sz="1600" dirty="0" err="1"/>
              <a:t>ES_strategy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Centralized Energy Shifting – Reduce Feeder Peak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‘CE_*.csv’ file add ‘ES500’ to the records in the column named </a:t>
            </a:r>
            <a:r>
              <a:rPr lang="en-US" sz="1600" dirty="0" err="1"/>
              <a:t>ES_strategy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01A85-C8FC-4E53-AAA2-63B92DD001BA}"/>
              </a:ext>
            </a:extLst>
          </p:cNvPr>
          <p:cNvSpPr txBox="1"/>
          <p:nvPr/>
        </p:nvSpPr>
        <p:spPr>
          <a:xfrm>
            <a:off x="4580832" y="4128476"/>
            <a:ext cx="3825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*In the example simulations the off-peak rate window is from 11 pm to 8 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D01BB-8A7E-4E6C-986A-9552778E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9" y="3447185"/>
            <a:ext cx="382524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Setting up the Simulation Environment and Running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highly recommended to use Anaconda to manage software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Steps to set up Anaconda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 Anaconda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new anaconda environment and install required software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Run following commands from Linux terminal or anaconda prompt in 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conda create --name Caldera python=3.7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conda activate Caldera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conda</a:t>
            </a:r>
            <a:r>
              <a:rPr lang="en-US" sz="1600" dirty="0"/>
              <a:t> install  -c anaconda pandas  </a:t>
            </a:r>
            <a:r>
              <a:rPr lang="en-US" sz="1600" dirty="0" err="1"/>
              <a:t>numpy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conda</a:t>
            </a:r>
            <a:r>
              <a:rPr lang="en-US" sz="1600" dirty="0"/>
              <a:t> install  -c anaconda </a:t>
            </a:r>
            <a:r>
              <a:rPr lang="en-US" sz="1600" dirty="0" err="1"/>
              <a:t>cvxopt</a:t>
            </a:r>
            <a:r>
              <a:rPr lang="en-US" sz="1600" dirty="0"/>
              <a:t> 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conda</a:t>
            </a:r>
            <a:r>
              <a:rPr lang="en-US" sz="1600" b="1" dirty="0"/>
              <a:t> install -c anaconda </a:t>
            </a:r>
            <a:r>
              <a:rPr lang="en-US" sz="1600" b="1" dirty="0" err="1"/>
              <a:t>scipy</a:t>
            </a:r>
            <a:endParaRPr lang="en-US" sz="16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pip install 'OpenDSSDirect.py[extras]’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conda</a:t>
            </a:r>
            <a:r>
              <a:rPr lang="en-US" sz="1600" dirty="0"/>
              <a:t> install -c </a:t>
            </a:r>
            <a:r>
              <a:rPr lang="en-US" sz="1600" dirty="0" err="1"/>
              <a:t>gmlc-tdc</a:t>
            </a:r>
            <a:r>
              <a:rPr lang="en-US" sz="1600" dirty="0"/>
              <a:t> helics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pip install </a:t>
            </a:r>
            <a:r>
              <a:rPr lang="en-US" sz="1600" dirty="0" err="1"/>
              <a:t>helics_apps</a:t>
            </a:r>
            <a:r>
              <a:rPr lang="en-US" sz="1600" dirty="0"/>
              <a:t>==2.5.0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Running 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Open Linux terminal or anaconda prompt in windows and run following commands: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conda activate Caldera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 start_execution.py </a:t>
            </a:r>
          </a:p>
        </p:txBody>
      </p:sp>
    </p:spTree>
    <p:extLst>
      <p:ext uri="{BB962C8B-B14F-4D97-AF65-F5344CB8AC3E}">
        <p14:creationId xmlns:p14="http://schemas.microsoft.com/office/powerpoint/2010/main" val="11069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Important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956B6-3129-47F1-B59A-99B6169DFE85}"/>
              </a:ext>
            </a:extLst>
          </p:cNvPr>
          <p:cNvSpPr txBox="1"/>
          <p:nvPr/>
        </p:nvSpPr>
        <p:spPr>
          <a:xfrm>
            <a:off x="310961" y="1366897"/>
            <a:ext cx="8539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important to make sure that all Caldera output files located in the ‘./Output’ directory are either deleted or closed prior to starting a Caldera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behavior of what happens when these files are open when a Caldera simulation is started depends on the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a windows 10 system the following error is thrown: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39822-75BD-4890-9D6F-B6F873BB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0" y="2896910"/>
            <a:ext cx="8592121" cy="656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11059B-4FC5-481D-83FC-45963237F689}"/>
              </a:ext>
            </a:extLst>
          </p:cNvPr>
          <p:cNvSpPr txBox="1"/>
          <p:nvPr/>
        </p:nvSpPr>
        <p:spPr>
          <a:xfrm>
            <a:off x="240916" y="3682198"/>
            <a:ext cx="853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an area for future improvement.  But in the meantime if you see this error, simply close or delete the Caldera output file.</a:t>
            </a:r>
          </a:p>
        </p:txBody>
      </p:sp>
    </p:spTree>
    <p:extLst>
      <p:ext uri="{BB962C8B-B14F-4D97-AF65-F5344CB8AC3E}">
        <p14:creationId xmlns:p14="http://schemas.microsoft.com/office/powerpoint/2010/main" val="314156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PEV charging load models in Open-DSS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366897"/>
            <a:ext cx="8539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OpenDSS</a:t>
            </a:r>
            <a:r>
              <a:rPr lang="en-US" sz="1600" dirty="0"/>
              <a:t> load objects for all </a:t>
            </a:r>
            <a:r>
              <a:rPr lang="en-US" sz="1600" dirty="0" err="1"/>
              <a:t>pev</a:t>
            </a:r>
            <a:r>
              <a:rPr lang="en-US" sz="1600" dirty="0"/>
              <a:t> loads are defined in the file named ‘./</a:t>
            </a:r>
            <a:r>
              <a:rPr lang="en-US" sz="1600" dirty="0" err="1"/>
              <a:t>OpenDSS</a:t>
            </a:r>
            <a:r>
              <a:rPr lang="en-US" sz="1600" dirty="0"/>
              <a:t>/</a:t>
            </a:r>
            <a:r>
              <a:rPr lang="en-US" sz="1600" dirty="0" err="1"/>
              <a:t>SE_Loads.dss</a:t>
            </a:r>
            <a:r>
              <a:rPr lang="en-US" sz="16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naming convention is used for these 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single phase Level 1 or Level 2 loads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pev1p_(</a:t>
            </a:r>
            <a:r>
              <a:rPr lang="en-US" sz="1600" dirty="0" err="1"/>
              <a:t>OpenDSS</a:t>
            </a:r>
            <a:r>
              <a:rPr lang="en-US" sz="1600" dirty="0"/>
              <a:t> node name)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pev1p_806.1  -&gt;  All Level 1 and Level 2 PEV charging on node 806.1 is aggregated and sent to this 1 phase </a:t>
            </a:r>
            <a:r>
              <a:rPr lang="en-US" sz="1600" dirty="0" err="1"/>
              <a:t>openDSS</a:t>
            </a:r>
            <a:r>
              <a:rPr lang="en-US" sz="1600" dirty="0"/>
              <a:t>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three phase DCFC or XFC loads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pev3p_(</a:t>
            </a:r>
            <a:r>
              <a:rPr lang="en-US" sz="1600" dirty="0" err="1"/>
              <a:t>OpenDSS</a:t>
            </a:r>
            <a:r>
              <a:rPr lang="en-US" sz="1600" dirty="0"/>
              <a:t> bus name)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pev3p_806 -&gt; All DCFC or XFC charging on bus 806 is aggregated and sent to this this 3 phase </a:t>
            </a:r>
            <a:r>
              <a:rPr lang="en-US" sz="1600" dirty="0" err="1"/>
              <a:t>openDSS</a:t>
            </a:r>
            <a:r>
              <a:rPr lang="en-US" sz="1600" dirty="0"/>
              <a:t>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</a:t>
            </a:r>
            <a:r>
              <a:rPr lang="en-US" sz="1600" dirty="0" err="1"/>
              <a:t>node_id</a:t>
            </a:r>
            <a:r>
              <a:rPr lang="en-US" sz="1600" dirty="0"/>
              <a:t> values specified in the supply equipment file ‘SE_*.csv’ are checked to ensure: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node with that name exists inside open </a:t>
            </a:r>
            <a:r>
              <a:rPr lang="en-US" sz="1600" dirty="0" err="1"/>
              <a:t>dss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exists a corresponding load object with the name consistent with the naming convention described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26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Files and Directory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10961" y="1276510"/>
            <a:ext cx="85397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four directories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Source -&gt;  Contains the compiled Caldera modules and helics Federates along with modifiable source code for </a:t>
            </a:r>
            <a:r>
              <a:rPr lang="en-US" sz="1600" dirty="0" err="1"/>
              <a:t>load_inputs</a:t>
            </a:r>
            <a:r>
              <a:rPr lang="en-US" sz="1600" dirty="0"/>
              <a:t>, </a:t>
            </a:r>
            <a:r>
              <a:rPr lang="en-US" sz="1600" dirty="0" err="1"/>
              <a:t>control_strategies</a:t>
            </a:r>
            <a:r>
              <a:rPr lang="en-US" sz="1600" dirty="0"/>
              <a:t> and </a:t>
            </a:r>
            <a:r>
              <a:rPr lang="en-US" sz="1600" dirty="0" err="1"/>
              <a:t>opendss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OpenDSS</a:t>
            </a:r>
            <a:r>
              <a:rPr lang="en-US" sz="1600" dirty="0"/>
              <a:t> -&gt; Contains .</a:t>
            </a:r>
            <a:r>
              <a:rPr lang="en-US" sz="1600" dirty="0" err="1"/>
              <a:t>dss</a:t>
            </a:r>
            <a:r>
              <a:rPr lang="en-US" sz="1600" dirty="0"/>
              <a:t> files which describes the feeder description to be loaded into </a:t>
            </a:r>
            <a:r>
              <a:rPr lang="en-US" sz="1600" dirty="0" err="1"/>
              <a:t>OpenDSS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Inputs -&gt; Contains the input files read by Caldera.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Output -&gt; Contains output files created in this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one python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start_execution.py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Sets up timing constraints (start, end, timestep)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Starts the Caldera and Open-DSS and external control strategy federates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FE3756-B3AB-4CAB-9F6A-276DBFF17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7" y="4126983"/>
            <a:ext cx="614448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Important variables in start_execution.py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96785-F0B2-4BDE-878D-D3B47AE913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F03B7-A326-4885-9C25-BE97FBF9FA9C}"/>
              </a:ext>
            </a:extLst>
          </p:cNvPr>
          <p:cNvSpPr txBox="1"/>
          <p:nvPr/>
        </p:nvSpPr>
        <p:spPr>
          <a:xfrm>
            <a:off x="302869" y="1308529"/>
            <a:ext cx="8539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few important variables defined in start_execution.py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grid_timestep_sec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simulation time step size between Caldera and </a:t>
            </a:r>
            <a:r>
              <a:rPr lang="en-US" sz="1600" dirty="0" err="1"/>
              <a:t>OpenDSS</a:t>
            </a:r>
            <a:r>
              <a:rPr lang="en-US" sz="1600" dirty="0"/>
              <a:t> in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start_simulation_unix_time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start of simulation in seconds or </a:t>
            </a:r>
            <a:r>
              <a:rPr lang="en-US" sz="1600" dirty="0" err="1"/>
              <a:t>unix</a:t>
            </a:r>
            <a:r>
              <a:rPr lang="en-US" sz="1600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end_simulation_unix_time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end of simulation in seconds or </a:t>
            </a:r>
            <a:r>
              <a:rPr lang="en-US" sz="1600" dirty="0" err="1"/>
              <a:t>unix</a:t>
            </a:r>
            <a:r>
              <a:rPr lang="en-US" sz="1600" dirty="0"/>
              <a:t> time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1DE7CA-1456-4A06-8830-12C5C161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34" y="3545515"/>
            <a:ext cx="551574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18013</TotalTime>
  <Words>3851</Words>
  <Application>Microsoft Office PowerPoint</Application>
  <PresentationFormat>On-screen Show (4:3)</PresentationFormat>
  <Paragraphs>383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.AppleSystemUIFont</vt:lpstr>
      <vt:lpstr>Arial</vt:lpstr>
      <vt:lpstr>Calibri</vt:lpstr>
      <vt:lpstr>Office Theme</vt:lpstr>
      <vt:lpstr>   Co-Simulating Caldera and its control strategies with Open-DSS      Don Scoffield Manoj Kumar Cebol Sundarrajan     </vt:lpstr>
      <vt:lpstr>Composition and Purpose of Development and Testing Platform</vt:lpstr>
      <vt:lpstr>Composition and Purpose of Development and Testing Platform</vt:lpstr>
      <vt:lpstr>Demonstration of Recharge Control Strategies</vt:lpstr>
      <vt:lpstr>Setting up the Simulation Environment and Running the Example</vt:lpstr>
      <vt:lpstr>Important Note</vt:lpstr>
      <vt:lpstr>PEV charging load models in Open-DSS</vt:lpstr>
      <vt:lpstr>Files and Directory Structure</vt:lpstr>
      <vt:lpstr>Important variables in start_execution.py</vt:lpstr>
      <vt:lpstr>Important variables in the openDSS_aux.py</vt:lpstr>
      <vt:lpstr>Global Input File</vt:lpstr>
      <vt:lpstr>OpenDSS Base Load Input File</vt:lpstr>
      <vt:lpstr>Available Caldera Control strategies</vt:lpstr>
      <vt:lpstr>ES100 Parameters File</vt:lpstr>
      <vt:lpstr>ES110 Parameters File</vt:lpstr>
      <vt:lpstr>ES500 Parameters File</vt:lpstr>
      <vt:lpstr>VS200 Voltage support using Reactive Power</vt:lpstr>
      <vt:lpstr>VS200 Parameters File</vt:lpstr>
      <vt:lpstr>Caldera Input File Validation</vt:lpstr>
      <vt:lpstr>Mapping Supply Equipment to Open-DSS node ids</vt:lpstr>
      <vt:lpstr>Mapping Control Strategies to Charge Events</vt:lpstr>
      <vt:lpstr>Ext_strategy identifier</vt:lpstr>
      <vt:lpstr>Volt/Watt control</vt:lpstr>
    </vt:vector>
  </TitlesOfParts>
  <Company>U.S. Department of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Nealer, Rachael</dc:creator>
  <cp:lastModifiedBy>Chaudhari, Kalpesh</cp:lastModifiedBy>
  <cp:revision>748</cp:revision>
  <cp:lastPrinted>2018-05-04T17:47:50Z</cp:lastPrinted>
  <dcterms:created xsi:type="dcterms:W3CDTF">2017-04-08T00:24:06Z</dcterms:created>
  <dcterms:modified xsi:type="dcterms:W3CDTF">2021-06-11T17:20:39Z</dcterms:modified>
</cp:coreProperties>
</file>