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sldIdLst>
    <p:sldId id="257" r:id="rId5"/>
    <p:sldId id="264" r:id="rId6"/>
    <p:sldId id="259" r:id="rId7"/>
    <p:sldId id="260" r:id="rId8"/>
    <p:sldId id="263" r:id="rId9"/>
    <p:sldId id="265" r:id="rId10"/>
    <p:sldId id="267" r:id="rId11"/>
    <p:sldId id="270" r:id="rId12"/>
    <p:sldId id="268" r:id="rId13"/>
    <p:sldId id="269" r:id="rId14"/>
    <p:sldId id="266" r:id="rId15"/>
    <p:sldId id="271" r:id="rId16"/>
    <p:sldId id="284" r:id="rId17"/>
    <p:sldId id="285" r:id="rId18"/>
    <p:sldId id="286" r:id="rId19"/>
    <p:sldId id="287" r:id="rId20"/>
    <p:sldId id="272" r:id="rId21"/>
    <p:sldId id="275" r:id="rId22"/>
    <p:sldId id="274" r:id="rId23"/>
    <p:sldId id="277" r:id="rId24"/>
    <p:sldId id="273" r:id="rId25"/>
    <p:sldId id="276" r:id="rId26"/>
    <p:sldId id="281" r:id="rId27"/>
    <p:sldId id="278" r:id="rId28"/>
    <p:sldId id="280" r:id="rId29"/>
    <p:sldId id="27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23C958-1B88-BA49-9FFD-F447B1353069}">
          <p14:sldIdLst>
            <p14:sldId id="257"/>
            <p14:sldId id="264"/>
            <p14:sldId id="259"/>
          </p14:sldIdLst>
        </p14:section>
        <p14:section name="Setup" id="{39B11892-2DBC-B745-9482-1BC2F9783E14}">
          <p14:sldIdLst>
            <p14:sldId id="260"/>
            <p14:sldId id="263"/>
            <p14:sldId id="265"/>
            <p14:sldId id="267"/>
            <p14:sldId id="270"/>
            <p14:sldId id="268"/>
            <p14:sldId id="269"/>
            <p14:sldId id="266"/>
            <p14:sldId id="271"/>
          </p14:sldIdLst>
        </p14:section>
        <p14:section name="Sweep" id="{F8CA66D8-39C0-E346-AEED-8747459D5BBA}">
          <p14:sldIdLst>
            <p14:sldId id="284"/>
            <p14:sldId id="285"/>
            <p14:sldId id="286"/>
          </p14:sldIdLst>
        </p14:section>
        <p14:section name="Opt" id="{4EC4D1C8-6C7C-6B4A-8696-CB79D17C3FA4}">
          <p14:sldIdLst>
            <p14:sldId id="287"/>
            <p14:sldId id="272"/>
            <p14:sldId id="275"/>
            <p14:sldId id="274"/>
            <p14:sldId id="277"/>
            <p14:sldId id="273"/>
            <p14:sldId id="276"/>
            <p14:sldId id="281"/>
            <p14:sldId id="278"/>
            <p14:sldId id="280"/>
          </p14:sldIdLst>
        </p14:section>
        <p14:section name="Conclusion" id="{AC5D00CC-BD93-674C-8B4D-5546B00C9C2B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51"/>
    <a:srgbClr val="015976"/>
    <a:srgbClr val="2BA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45"/>
    <p:restoredTop sz="96367"/>
  </p:normalViewPr>
  <p:slideViewPr>
    <p:cSldViewPr snapToObjects="1">
      <p:cViewPr varScale="1">
        <p:scale>
          <a:sx n="193" d="100"/>
          <a:sy n="193" d="100"/>
        </p:scale>
        <p:origin x="21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E2F6C-D24D-2347-A380-DC92178B62D5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B748C-B29F-3E42-97A2-F453C151F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72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E9452-CEA6-2A45-81E9-718CAE017D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40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Talk about </a:t>
            </a:r>
            <a:r>
              <a:rPr lang="en-US" dirty="0" err="1">
                <a:solidFill>
                  <a:srgbClr val="FF0000"/>
                </a:solidFill>
              </a:rPr>
              <a:t>ValuedParams</a:t>
            </a:r>
            <a:r>
              <a:rPr lang="en-US" dirty="0">
                <a:solidFill>
                  <a:srgbClr val="FF0000"/>
                </a:solidFill>
              </a:rPr>
              <a:t>, Fixed Value</a:t>
            </a:r>
          </a:p>
          <a:p>
            <a:r>
              <a:rPr lang="en-US" dirty="0">
                <a:solidFill>
                  <a:srgbClr val="FF0000"/>
                </a:solidFill>
              </a:rPr>
              <a:t>Depreciation, </a:t>
            </a:r>
            <a:r>
              <a:rPr lang="en-US" dirty="0" err="1">
                <a:solidFill>
                  <a:srgbClr val="FF0000"/>
                </a:solidFill>
              </a:rPr>
              <a:t>DiscountRate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resource conventions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B748C-B29F-3E42-97A2-F453C151F2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09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02DE202-27EF-184A-BEB4-A8B4E0909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548234" y="6706"/>
            <a:ext cx="13740233" cy="68579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6A7E548-E259-744B-BD3C-122448DC830E}"/>
              </a:ext>
            </a:extLst>
          </p:cNvPr>
          <p:cNvSpPr/>
          <p:nvPr userDrawn="1"/>
        </p:nvSpPr>
        <p:spPr>
          <a:xfrm>
            <a:off x="0" y="3353"/>
            <a:ext cx="12192000" cy="6864706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0">
                <a:schemeClr val="bg1">
                  <a:lumMod val="99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A8ED65-CBE3-E64F-9AFE-858FAA61F970}"/>
              </a:ext>
            </a:extLst>
          </p:cNvPr>
          <p:cNvSpPr/>
          <p:nvPr userDrawn="1"/>
        </p:nvSpPr>
        <p:spPr>
          <a:xfrm>
            <a:off x="0" y="4069809"/>
            <a:ext cx="6100763" cy="1734342"/>
          </a:xfrm>
          <a:prstGeom prst="rect">
            <a:avLst/>
          </a:prstGeom>
          <a:solidFill>
            <a:srgbClr val="01597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B7BA1C-B7EA-4948-A940-E2678C344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11771"/>
            <a:ext cx="9144000" cy="1405839"/>
          </a:xfrm>
          <a:effectLst/>
        </p:spPr>
        <p:txBody>
          <a:bodyPr anchor="t" anchorCtr="0">
            <a:normAutofit/>
          </a:bodyPr>
          <a:lstStyle>
            <a:lvl1pPr algn="l">
              <a:defRPr sz="4800">
                <a:solidFill>
                  <a:srgbClr val="01597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31B1E0-F1A1-404C-94EF-DE851D7D8827}"/>
              </a:ext>
            </a:extLst>
          </p:cNvPr>
          <p:cNvSpPr/>
          <p:nvPr userDrawn="1"/>
        </p:nvSpPr>
        <p:spPr>
          <a:xfrm>
            <a:off x="6096000" y="4069809"/>
            <a:ext cx="6096000" cy="1734342"/>
          </a:xfrm>
          <a:prstGeom prst="rect">
            <a:avLst/>
          </a:prstGeom>
          <a:solidFill>
            <a:srgbClr val="2BABE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D32E1-49B1-8B44-88E6-07E05F6B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CDB4-341F-EF46-B121-6B2E7CABFE28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8BBC9-632B-9049-8E0B-5C1E0450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E933D-86F4-0140-8BDF-8694B664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631E-3F45-1B47-9782-9C65F801446E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507007-C451-DF49-B1E5-AAE0C68257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3249" y="4222209"/>
            <a:ext cx="4873625" cy="142954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1" i="0">
                <a:solidFill>
                  <a:srgbClr val="015976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200" indent="0">
              <a:buFontTx/>
              <a:buNone/>
              <a:defRPr b="1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b="1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b="1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9CE15-939D-D949-BC91-2568102E28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80524" y="4222209"/>
            <a:ext cx="4929699" cy="1429542"/>
          </a:xfrm>
        </p:spPr>
        <p:txBody>
          <a:bodyPr/>
          <a:lstStyle>
            <a:lvl1pPr marL="0" indent="0" algn="r"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7E7C23-14CC-184A-8A63-141A4FEF38F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4069809"/>
            <a:ext cx="0" cy="173434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47CE1E6-AB95-4944-8313-79281222ED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8800" y="413673"/>
            <a:ext cx="4087368" cy="11645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8694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9C38D-CF4D-CE4C-A434-C5AE451B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278403-81D1-0146-8E44-B788B8D55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6D38A-6BF2-2148-91A5-F712ECA37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B5986-1BEE-7043-B482-3698CCDA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CDB4-341F-EF46-B121-6B2E7CABFE28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93933-8E92-6F4C-BE37-8D01E60C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A6DBE-0E63-194E-8F3F-313EF649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631E-3F45-1B47-9782-9C65F801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3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5B0A-A8CB-9E47-A5B1-17BC57AC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9395D-5477-054C-B004-6B91358E1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FDE3A-2BC1-DB4F-8854-E3DBE7146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CDB4-341F-EF46-B121-6B2E7CABFE28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72236-C91B-174C-A552-BF9816B2E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D7A82-69CE-CB4A-A9FF-D1244485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631E-3F45-1B47-9782-9C65F801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77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7DED6-116A-954B-90AE-0EAA91181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3DA06-B6B4-C34D-A6E7-9030E68E1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69997-7AFA-5349-A689-9CFC40EF9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CDB4-341F-EF46-B121-6B2E7CABFE28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85D01-1320-7F4A-80A4-D405A911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52B47-42A3-1345-8DF3-E83285D6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631E-3F45-1B47-9782-9C65F801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7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D9CE15-939D-D949-BC91-2568102E2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B7BA1C-B7EA-4948-A940-E2678C344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1597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D32E1-49B1-8B44-88E6-07E05F6B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CDB4-341F-EF46-B121-6B2E7CABFE28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8BBC9-632B-9049-8E0B-5C1E0450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E933D-86F4-0140-8BDF-8694B664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631E-3F45-1B47-9782-9C65F801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1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BCBA-77F5-A840-86AC-9F401CB8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1149"/>
            <a:ext cx="10515600" cy="132556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ED6E1-D7B9-AB47-8684-E05AE6664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9351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75D60-3EA3-1143-B164-6BA2FB166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85FFD-6CE7-F54D-813A-C90850B1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631E-3F45-1B47-9782-9C65F801446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D55F75-EFDA-1D40-B2CF-77C6E3BA55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" y="5827262"/>
            <a:ext cx="2122505" cy="859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55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FC7C-C095-884D-8B7A-628BD0DD6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62DB2-04C0-0842-8C07-5EC935525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6A1B2-0FD6-8A4A-AFD3-C96454DD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CDB4-341F-EF46-B121-6B2E7CABFE28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E0C5D-7201-8340-9CE6-FA4EB8CE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919E0-C128-1742-B9F2-6AF02BCE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631E-3F45-1B47-9782-9C65F801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9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1470C-2B73-1E49-8372-D5B0D61F3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8092"/>
            <a:ext cx="10515600" cy="132556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9ECE7-A324-A942-B943-8B13D1DDF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99351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811CE-7AC8-8441-9FF7-E7906BA90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99351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E3462-BE17-CA47-8225-62056826E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CDB4-341F-EF46-B121-6B2E7CABFE28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EF760-D745-5940-891A-9802F272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4295A-93BD-DD4A-8F18-FCCC8AC8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631E-3F45-1B47-9782-9C65F801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2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5592-435A-154A-9E5D-63987A9B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-158092"/>
            <a:ext cx="10515600" cy="132556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92C79-F157-B84B-B9FD-3FA5B02D8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5794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A93E2-A6B8-8B4C-B817-9F1F9D0C9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81858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D49D5-31E7-194A-8A1F-FCCEFE7E8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5794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77CE8-7115-F240-AC07-28EEBB55E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81858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A46522-30D3-4840-B67E-7ABE361B5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CDB4-341F-EF46-B121-6B2E7CABFE28}" type="datetimeFigureOut">
              <a:rPr lang="en-US" smtClean="0"/>
              <a:t>3/30/23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522DC5-F28B-7049-8E2E-D32DA55D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022E2-7A43-7F40-BFAC-13E7820B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631E-3F45-1B47-9782-9C65F801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7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AB285F-A499-DC45-BD19-EBD0C702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CDB4-341F-EF46-B121-6B2E7CABFE28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A4CE4-DBD6-1540-9F29-B127EC69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8A132-1ECB-7F4D-A0E1-171DA21B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631E-3F45-1B47-9782-9C65F801446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88852DB-304E-774C-83B3-85B7BA80C1CA}"/>
              </a:ext>
            </a:extLst>
          </p:cNvPr>
          <p:cNvSpPr txBox="1">
            <a:spLocks/>
          </p:cNvSpPr>
          <p:nvPr userDrawn="1"/>
        </p:nvSpPr>
        <p:spPr>
          <a:xfrm>
            <a:off x="838200" y="-1580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0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86393-2879-AF46-B7A1-D8D08ED8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CDB4-341F-EF46-B121-6B2E7CABFE28}" type="datetimeFigureOut">
              <a:rPr lang="en-US" smtClean="0"/>
              <a:t>3/30/23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7E6D2E-2BCD-C149-8587-163943CE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3D8E0-8167-6546-82B9-071E0D98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631E-3F45-1B47-9782-9C65F801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4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500D-E898-BC42-847B-F7938F7B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43FF2-EDE0-F945-9621-BDDB11A00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5CF98-DA4D-944A-B988-3F96964FC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4F426-C3E9-274B-ABF3-01C8856D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CDB4-341F-EF46-B121-6B2E7CABFE28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385FC-BA3E-4B4B-96F6-D2757D4F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7E2C3-4AE9-134A-8E66-B03BCF82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631E-3F45-1B47-9782-9C65F801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2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4B2FE7-F943-9B4D-B0EE-B33B1EE9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B3F96-45C6-AC44-8A26-76566B205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ED2EC-441C-1046-B117-D59D36CAD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ECDB4-341F-EF46-B121-6B2E7CABFE28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C7105-9E4B-CE43-9254-49678F613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38144-F410-6144-9AB8-58F5B586A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7631E-3F45-1B47-9782-9C65F801446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EA8135-A4F9-0049-95A1-5FCC4736D4E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82200" y="5970427"/>
            <a:ext cx="2050822" cy="5924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0B4CCB7-EF23-BA43-92E1-6C88F95ABA28}"/>
              </a:ext>
            </a:extLst>
          </p:cNvPr>
          <p:cNvSpPr/>
          <p:nvPr userDrawn="1"/>
        </p:nvSpPr>
        <p:spPr>
          <a:xfrm rot="5400000">
            <a:off x="5628933" y="-5628932"/>
            <a:ext cx="934134" cy="12192000"/>
          </a:xfrm>
          <a:prstGeom prst="rect">
            <a:avLst/>
          </a:prstGeom>
          <a:solidFill>
            <a:srgbClr val="015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53B0F9-1063-C944-8BBD-0BC432367949}"/>
              </a:ext>
            </a:extLst>
          </p:cNvPr>
          <p:cNvSpPr/>
          <p:nvPr userDrawn="1"/>
        </p:nvSpPr>
        <p:spPr>
          <a:xfrm>
            <a:off x="0" y="932548"/>
            <a:ext cx="12192000" cy="45719"/>
          </a:xfrm>
          <a:prstGeom prst="rect">
            <a:avLst/>
          </a:prstGeom>
          <a:solidFill>
            <a:srgbClr val="2B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9510DD-9FC5-034E-A7E7-E9B221B17D80}"/>
              </a:ext>
            </a:extLst>
          </p:cNvPr>
          <p:cNvSpPr/>
          <p:nvPr userDrawn="1"/>
        </p:nvSpPr>
        <p:spPr>
          <a:xfrm rot="5400000">
            <a:off x="5981700" y="647700"/>
            <a:ext cx="228600" cy="12192000"/>
          </a:xfrm>
          <a:prstGeom prst="rect">
            <a:avLst/>
          </a:prstGeom>
          <a:solidFill>
            <a:srgbClr val="015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1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1597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A651"/>
        </a:buClr>
        <a:buFont typeface="Arial" panose="020B0604020202020204" pitchFamily="34" charset="0"/>
        <a:buChar char="•"/>
        <a:defRPr sz="2800" kern="1200">
          <a:solidFill>
            <a:srgbClr val="01597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51"/>
        </a:buClr>
        <a:buFont typeface="Arial" panose="020B0604020202020204" pitchFamily="34" charset="0"/>
        <a:buChar char="•"/>
        <a:defRPr sz="2400" kern="1200">
          <a:solidFill>
            <a:srgbClr val="01597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51"/>
        </a:buClr>
        <a:buFont typeface="Arial" panose="020B0604020202020204" pitchFamily="34" charset="0"/>
        <a:buChar char="•"/>
        <a:defRPr sz="2000" kern="1200">
          <a:solidFill>
            <a:srgbClr val="01597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51"/>
        </a:buClr>
        <a:buFont typeface="Arial" panose="020B0604020202020204" pitchFamily="34" charset="0"/>
        <a:buChar char="•"/>
        <a:defRPr sz="1800" kern="1200">
          <a:solidFill>
            <a:srgbClr val="01597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51"/>
        </a:buClr>
        <a:buFont typeface="Arial" panose="020B0604020202020204" pitchFamily="34" charset="0"/>
        <a:buChar char="•"/>
        <a:defRPr sz="1800" kern="1200">
          <a:solidFill>
            <a:srgbClr val="01597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DD05D-D9EF-BB4A-91A3-5AAF65EEA6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E6881FA-84CE-4240-A6F8-F46418228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22209"/>
            <a:ext cx="5072023" cy="1429542"/>
          </a:xfrm>
        </p:spPr>
        <p:txBody>
          <a:bodyPr/>
          <a:lstStyle/>
          <a:p>
            <a:r>
              <a:rPr lang="en-US" dirty="0"/>
              <a:t>A case-by-case training in running HERON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AA5F5CF-A824-504F-9353-631F20B45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11771"/>
            <a:ext cx="9144000" cy="140583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HERON Workshop Examples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90816F-F682-4640-B6A6-2468A234F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34400" y="152400"/>
            <a:ext cx="3505828" cy="141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BF95AF-FC06-064C-9EAC-4CB8E68456B5}"/>
              </a:ext>
            </a:extLst>
          </p:cNvPr>
          <p:cNvSpPr/>
          <p:nvPr/>
        </p:nvSpPr>
        <p:spPr>
          <a:xfrm>
            <a:off x="10965382" y="6611779"/>
            <a:ext cx="12266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INL/MIS-22-65661</a:t>
            </a:r>
          </a:p>
        </p:txBody>
      </p:sp>
    </p:spTree>
    <p:extLst>
      <p:ext uri="{BB962C8B-B14F-4D97-AF65-F5344CB8AC3E}">
        <p14:creationId xmlns:p14="http://schemas.microsoft.com/office/powerpoint/2010/main" val="1806092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5EE6-4478-CB4A-AE44-24488C73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by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07B9E-AAFB-F14B-916D-5D6E03299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</a:t>
            </a:r>
          </a:p>
        </p:txBody>
      </p:sp>
      <p:pic>
        <p:nvPicPr>
          <p:cNvPr id="9" name="Graphic 8" descr="Money with solid fill">
            <a:extLst>
              <a:ext uri="{FF2B5EF4-FFF2-40B4-BE49-F238E27FC236}">
                <a16:creationId xmlns:a16="http://schemas.microsoft.com/office/drawing/2014/main" id="{C4370ED2-F612-9847-A57F-B6914EDCB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3000" y="3796894"/>
            <a:ext cx="1485900" cy="1485900"/>
          </a:xfrm>
          <a:prstGeom prst="rect">
            <a:avLst/>
          </a:prstGeom>
        </p:spPr>
      </p:pic>
      <p:pic>
        <p:nvPicPr>
          <p:cNvPr id="6" name="Graphic 5" descr="Cruise ship with solid fill">
            <a:extLst>
              <a:ext uri="{FF2B5EF4-FFF2-40B4-BE49-F238E27FC236}">
                <a16:creationId xmlns:a16="http://schemas.microsoft.com/office/drawing/2014/main" id="{1BEF1362-67EA-E24C-9594-06DB712D5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63000" y="1943099"/>
            <a:ext cx="1485900" cy="14859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4E6121-0CA8-E161-7EFC-153CA89C8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572314"/>
              </p:ext>
            </p:extLst>
          </p:nvPr>
        </p:nvGraphicFramePr>
        <p:xfrm>
          <a:off x="1447800" y="2088194"/>
          <a:ext cx="71628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616462154"/>
                    </a:ext>
                  </a:extLst>
                </a:gridCol>
                <a:gridCol w="5819775">
                  <a:extLst>
                    <a:ext uri="{9D8B030D-6E8A-4147-A177-3AD203B41FA5}">
                      <a16:colId xmlns:a16="http://schemas.microsoft.com/office/drawing/2014/main" val="40743214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Technical Specs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632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Produces electricity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Independent (0 to [Capacity] each hour)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0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 number (infinite source)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819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A18143-78F9-5CD1-E53A-98480F1FD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490047"/>
              </p:ext>
            </p:extLst>
          </p:nvPr>
        </p:nvGraphicFramePr>
        <p:xfrm>
          <a:off x="1447800" y="4136535"/>
          <a:ext cx="71628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616462154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40743214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Economics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632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O&amp;M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 costs per GWh imported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487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741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10F5-BEDE-1B49-A3BA-8C5DA98A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the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732FA-8BD3-2544-8258-8638D2F8B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Import?</a:t>
            </a:r>
          </a:p>
          <a:p>
            <a:pPr lvl="1"/>
            <a:r>
              <a:rPr lang="en-US" dirty="0"/>
              <a:t>Why not just have NGCC?</a:t>
            </a:r>
          </a:p>
          <a:p>
            <a:pPr lvl="1"/>
            <a:r>
              <a:rPr lang="en-US" dirty="0"/>
              <a:t>If NGCC not enough to meet demand, solve “fails”</a:t>
            </a:r>
          </a:p>
          <a:p>
            <a:pPr lvl="2"/>
            <a:r>
              <a:rPr lang="en-US" dirty="0"/>
              <a:t>This doesn’t provide useful feedback to optimizer; it doesn’t know what’s wrong</a:t>
            </a:r>
          </a:p>
          <a:p>
            <a:pPr lvl="2"/>
            <a:r>
              <a:rPr lang="en-US" dirty="0"/>
              <a:t>Instead, provide large incentive to meet demand with NGCC</a:t>
            </a:r>
          </a:p>
          <a:p>
            <a:pPr lvl="2"/>
            <a:r>
              <a:rPr lang="en-US" dirty="0"/>
              <a:t>Example:</a:t>
            </a:r>
          </a:p>
        </p:txBody>
      </p:sp>
      <p:pic>
        <p:nvPicPr>
          <p:cNvPr id="7" name="Picture 6" descr="Graph on document with pen">
            <a:extLst>
              <a:ext uri="{FF2B5EF4-FFF2-40B4-BE49-F238E27FC236}">
                <a16:creationId xmlns:a16="http://schemas.microsoft.com/office/drawing/2014/main" id="{0C00A9CF-3351-6945-9E2B-B696A765F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401" y="3357158"/>
            <a:ext cx="3319851" cy="221107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6E3E3-70DC-C849-BDC8-ADBE797EFFFC}"/>
              </a:ext>
            </a:extLst>
          </p:cNvPr>
          <p:cNvCxnSpPr>
            <a:cxnSpLocks/>
          </p:cNvCxnSpPr>
          <p:nvPr/>
        </p:nvCxnSpPr>
        <p:spPr>
          <a:xfrm>
            <a:off x="3678308" y="5568231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0C5399-78B3-8C48-8B62-A12E09098919}"/>
              </a:ext>
            </a:extLst>
          </p:cNvPr>
          <p:cNvCxnSpPr>
            <a:cxnSpLocks/>
          </p:cNvCxnSpPr>
          <p:nvPr/>
        </p:nvCxnSpPr>
        <p:spPr>
          <a:xfrm flipV="1">
            <a:off x="3678308" y="3656384"/>
            <a:ext cx="0" cy="1911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2F5A99-FAC7-E348-9A91-D42BB1892D28}"/>
              </a:ext>
            </a:extLst>
          </p:cNvPr>
          <p:cNvSpPr txBox="1"/>
          <p:nvPr/>
        </p:nvSpPr>
        <p:spPr>
          <a:xfrm>
            <a:off x="3410959" y="3336781"/>
            <a:ext cx="53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5FC1C8-0763-2549-93A5-F474C384A223}"/>
              </a:ext>
            </a:extLst>
          </p:cNvPr>
          <p:cNvSpPr txBox="1"/>
          <p:nvPr/>
        </p:nvSpPr>
        <p:spPr>
          <a:xfrm>
            <a:off x="4586825" y="480623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NGCC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C51631-D0DB-314D-8904-3445317D34CB}"/>
              </a:ext>
            </a:extLst>
          </p:cNvPr>
          <p:cNvSpPr/>
          <p:nvPr/>
        </p:nvSpPr>
        <p:spPr>
          <a:xfrm>
            <a:off x="3733817" y="4044236"/>
            <a:ext cx="401675" cy="152399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405C42-434E-F04C-BB7D-7337D2EF9C5E}"/>
              </a:ext>
            </a:extLst>
          </p:cNvPr>
          <p:cNvSpPr/>
          <p:nvPr/>
        </p:nvSpPr>
        <p:spPr>
          <a:xfrm>
            <a:off x="4191000" y="4571392"/>
            <a:ext cx="395825" cy="99097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AE9EAA-3485-1A4B-A9D6-A30F9BB973D5}"/>
              </a:ext>
            </a:extLst>
          </p:cNvPr>
          <p:cNvSpPr/>
          <p:nvPr/>
        </p:nvSpPr>
        <p:spPr>
          <a:xfrm>
            <a:off x="4191000" y="3574553"/>
            <a:ext cx="395825" cy="99097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3AF17D-9211-E54E-8CD2-D2731591D154}"/>
              </a:ext>
            </a:extLst>
          </p:cNvPr>
          <p:cNvSpPr txBox="1"/>
          <p:nvPr/>
        </p:nvSpPr>
        <p:spPr>
          <a:xfrm>
            <a:off x="4586825" y="375855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Import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6E8189-BB03-6D42-8792-327938FF4F68}"/>
              </a:ext>
            </a:extLst>
          </p:cNvPr>
          <p:cNvSpPr txBox="1"/>
          <p:nvPr/>
        </p:nvSpPr>
        <p:spPr>
          <a:xfrm>
            <a:off x="3243137" y="372944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Demand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8D8BE3-02D8-B144-9CF4-88B7E33FA651}"/>
              </a:ext>
            </a:extLst>
          </p:cNvPr>
          <p:cNvCxnSpPr>
            <a:cxnSpLocks/>
          </p:cNvCxnSpPr>
          <p:nvPr/>
        </p:nvCxnSpPr>
        <p:spPr>
          <a:xfrm>
            <a:off x="3672425" y="4026651"/>
            <a:ext cx="996483" cy="1758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Cruise ship with solid fill">
            <a:extLst>
              <a:ext uri="{FF2B5EF4-FFF2-40B4-BE49-F238E27FC236}">
                <a16:creationId xmlns:a16="http://schemas.microsoft.com/office/drawing/2014/main" id="{7A5A293F-95FB-4E31-3AE1-3954138BA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2681" y="3953121"/>
            <a:ext cx="619412" cy="619412"/>
          </a:xfrm>
          <a:prstGeom prst="rect">
            <a:avLst/>
          </a:prstGeom>
        </p:spPr>
      </p:pic>
      <p:pic>
        <p:nvPicPr>
          <p:cNvPr id="5" name="Graphic 4" descr="Oil Rig with solid fill">
            <a:extLst>
              <a:ext uri="{FF2B5EF4-FFF2-40B4-BE49-F238E27FC236}">
                <a16:creationId xmlns:a16="http://schemas.microsoft.com/office/drawing/2014/main" id="{1B6B17D7-CC42-B0AD-13F1-A95449CC42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13217" y="5024631"/>
            <a:ext cx="673696" cy="673696"/>
          </a:xfrm>
          <a:prstGeom prst="rect">
            <a:avLst/>
          </a:prstGeom>
        </p:spPr>
      </p:pic>
      <p:pic>
        <p:nvPicPr>
          <p:cNvPr id="6" name="Graphic 5" descr="Electric Tower with solid fill">
            <a:extLst>
              <a:ext uri="{FF2B5EF4-FFF2-40B4-BE49-F238E27FC236}">
                <a16:creationId xmlns:a16="http://schemas.microsoft.com/office/drawing/2014/main" id="{A320E3E7-1A1F-6FB0-4891-2549A0C59E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06031" y="3706113"/>
            <a:ext cx="415666" cy="41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62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01C7-5C8F-A443-B218-6E3F5777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AE062-84C2-F34E-86D4-C86077DBF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Stochastically Trained</a:t>
            </a:r>
          </a:p>
          <a:p>
            <a:r>
              <a:rPr lang="en-US" dirty="0"/>
              <a:t>Based on NYISO projections from EPRI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B5932-F81B-144B-B43E-AFA077470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362200"/>
            <a:ext cx="6248499" cy="41674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992EE3-9910-6347-8858-16376411DC9B}"/>
              </a:ext>
            </a:extLst>
          </p:cNvPr>
          <p:cNvSpPr txBox="1"/>
          <p:nvPr/>
        </p:nvSpPr>
        <p:spPr>
          <a:xfrm>
            <a:off x="8991600" y="2895598"/>
            <a:ext cx="3047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INL/EXT-21-65473, </a:t>
            </a:r>
          </a:p>
          <a:p>
            <a:r>
              <a:rPr lang="en-US" dirty="0"/>
              <a:t>“A Technical and Economic Assessment of LWR Flexible Operation for Generation/Demand Balancing to Optimize Plant Revenue”, Dec 2021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C30CA8-A338-7C4C-AFCD-B13F73607478}"/>
              </a:ext>
            </a:extLst>
          </p:cNvPr>
          <p:cNvSpPr/>
          <p:nvPr/>
        </p:nvSpPr>
        <p:spPr>
          <a:xfrm>
            <a:off x="2209800" y="2286000"/>
            <a:ext cx="2362200" cy="424367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54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AA0E5-82C7-564B-A0E2-5EAD78D9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D1917-9365-F548-A1CC-E8FED4328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Sweeping over 6 build sizes</a:t>
            </a:r>
          </a:p>
          <a:p>
            <a:pPr lvl="1"/>
            <a:r>
              <a:rPr lang="en-US" dirty="0"/>
              <a:t>~90 seconds, results may vary by OS, machine</a:t>
            </a:r>
          </a:p>
          <a:p>
            <a:endParaRPr lang="en-US" dirty="0"/>
          </a:p>
          <a:p>
            <a:r>
              <a:rPr lang="en-US" dirty="0"/>
              <a:t>Things to look at (see following slides):</a:t>
            </a:r>
          </a:p>
          <a:p>
            <a:pPr lvl="1"/>
            <a:r>
              <a:rPr lang="en-US" dirty="0"/>
              <a:t>Screen Output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1_simple_o/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sweep.csv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(spreadsheet) progress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7AF08B5-45BF-836B-F8A2-601AE54CFE36}"/>
              </a:ext>
            </a:extLst>
          </p:cNvPr>
          <p:cNvSpPr/>
          <p:nvPr/>
        </p:nvSpPr>
        <p:spPr>
          <a:xfrm>
            <a:off x="914400" y="1447800"/>
            <a:ext cx="6477000" cy="107075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/path/to/heron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heron_input.xml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/path/to/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raven_framework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outer.xml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148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CB79D94-43C5-6E02-54EB-6D5B894E6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31" y="2446337"/>
            <a:ext cx="11418607" cy="29395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6A19FB-BA82-D444-B61D-7712DDA4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Look At While 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BCF42-352D-2249-A2EB-F08649B82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90600"/>
            <a:ext cx="10515600" cy="4351338"/>
          </a:xfrm>
        </p:spPr>
        <p:txBody>
          <a:bodyPr/>
          <a:lstStyle/>
          <a:p>
            <a:r>
              <a:rPr lang="en-US" dirty="0"/>
              <a:t>Screen Output: How To Read the Matrix</a:t>
            </a:r>
          </a:p>
          <a:p>
            <a:pPr lvl="1"/>
            <a:r>
              <a:rPr lang="en-US" dirty="0"/>
              <a:t>Sweep Sample</a:t>
            </a:r>
          </a:p>
          <a:p>
            <a:pPr lvl="2"/>
            <a:r>
              <a:rPr lang="en-US" dirty="0"/>
              <a:t>Submission of each individual parametric sweep value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02A174-BAA3-1A45-AD0F-8EE49AFAC7B2}"/>
              </a:ext>
            </a:extLst>
          </p:cNvPr>
          <p:cNvSpPr/>
          <p:nvPr/>
        </p:nvSpPr>
        <p:spPr>
          <a:xfrm>
            <a:off x="3962400" y="3581399"/>
            <a:ext cx="4114799" cy="91440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24C68FB-9395-D749-B32E-CE56D894F42C}"/>
              </a:ext>
            </a:extLst>
          </p:cNvPr>
          <p:cNvSpPr/>
          <p:nvPr/>
        </p:nvSpPr>
        <p:spPr>
          <a:xfrm>
            <a:off x="4800600" y="3886200"/>
            <a:ext cx="1371600" cy="2286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16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CE0B233D-3B7A-DAC6-72B9-70AC16944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3718344"/>
            <a:ext cx="7772400" cy="14827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DD9ACA-88E9-A34A-BF14-B8D039228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Look At While 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1C58A-4DEC-6D42-83F5-B5BC6F0C0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1_simple_o/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sweep.csv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– progress of the sampler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68A2A-7A6A-0644-8FCD-A887EA9389B5}"/>
              </a:ext>
            </a:extLst>
          </p:cNvPr>
          <p:cNvSpPr txBox="1"/>
          <p:nvPr/>
        </p:nvSpPr>
        <p:spPr>
          <a:xfrm>
            <a:off x="1390420" y="1891489"/>
            <a:ext cx="11814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case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B0ADF-0049-2241-BDBF-82784F0F0973}"/>
              </a:ext>
            </a:extLst>
          </p:cNvPr>
          <p:cNvSpPr txBox="1"/>
          <p:nvPr/>
        </p:nvSpPr>
        <p:spPr>
          <a:xfrm>
            <a:off x="2571834" y="1881648"/>
            <a:ext cx="69833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outer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47376-761B-2C47-8A0D-AF5B1B1C3BB7}"/>
              </a:ext>
            </a:extLst>
          </p:cNvPr>
          <p:cNvSpPr txBox="1"/>
          <p:nvPr/>
        </p:nvSpPr>
        <p:spPr>
          <a:xfrm>
            <a:off x="3458156" y="1877917"/>
            <a:ext cx="168982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sampling record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A2A48A8-7E69-E64E-9343-011DE1C08B0E}"/>
              </a:ext>
            </a:extLst>
          </p:cNvPr>
          <p:cNvSpPr/>
          <p:nvPr/>
        </p:nvSpPr>
        <p:spPr>
          <a:xfrm>
            <a:off x="2270856" y="3809574"/>
            <a:ext cx="1767744" cy="139150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4858E2-F5D1-AF49-8C2A-B5FE96E3F61D}"/>
              </a:ext>
            </a:extLst>
          </p:cNvPr>
          <p:cNvCxnSpPr>
            <a:cxnSpLocks/>
            <a:stCxn id="15" idx="0"/>
            <a:endCxn id="36" idx="2"/>
          </p:cNvCxnSpPr>
          <p:nvPr/>
        </p:nvCxnSpPr>
        <p:spPr>
          <a:xfrm flipH="1" flipV="1">
            <a:off x="2210756" y="3431622"/>
            <a:ext cx="943972" cy="37795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8EB52C4-36B3-4144-9BCD-D8BB6188DD6B}"/>
              </a:ext>
            </a:extLst>
          </p:cNvPr>
          <p:cNvSpPr txBox="1"/>
          <p:nvPr/>
        </p:nvSpPr>
        <p:spPr>
          <a:xfrm>
            <a:off x="1286913" y="2785291"/>
            <a:ext cx="1847685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Component Sizes</a:t>
            </a:r>
          </a:p>
          <a:p>
            <a:r>
              <a:rPr lang="en-US" dirty="0"/>
              <a:t>(opt variables)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D216058-F203-2445-BD32-2DE8F6E740DD}"/>
              </a:ext>
            </a:extLst>
          </p:cNvPr>
          <p:cNvSpPr/>
          <p:nvPr/>
        </p:nvSpPr>
        <p:spPr>
          <a:xfrm>
            <a:off x="3962400" y="3805068"/>
            <a:ext cx="943973" cy="377952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C904449-3964-EE4C-9697-44A2CBF3971B}"/>
              </a:ext>
            </a:extLst>
          </p:cNvPr>
          <p:cNvCxnSpPr>
            <a:cxnSpLocks/>
            <a:stCxn id="38" idx="0"/>
            <a:endCxn id="40" idx="2"/>
          </p:cNvCxnSpPr>
          <p:nvPr/>
        </p:nvCxnSpPr>
        <p:spPr>
          <a:xfrm flipV="1">
            <a:off x="4434387" y="3226303"/>
            <a:ext cx="1038818" cy="57876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2BDFA5-AB65-B84A-AA2B-92C051DA99B1}"/>
              </a:ext>
            </a:extLst>
          </p:cNvPr>
          <p:cNvSpPr txBox="1"/>
          <p:nvPr/>
        </p:nvSpPr>
        <p:spPr>
          <a:xfrm>
            <a:off x="4882915" y="2579972"/>
            <a:ext cx="1180580" cy="64633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Mean NPV</a:t>
            </a:r>
          </a:p>
          <a:p>
            <a:r>
              <a:rPr lang="en-US" dirty="0"/>
              <a:t>(objective)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6AEF3E6C-FBC7-0840-96B8-190BECF43380}"/>
              </a:ext>
            </a:extLst>
          </p:cNvPr>
          <p:cNvSpPr/>
          <p:nvPr/>
        </p:nvSpPr>
        <p:spPr>
          <a:xfrm rot="5400000">
            <a:off x="1826027" y="1147385"/>
            <a:ext cx="260181" cy="1472565"/>
          </a:xfrm>
          <a:prstGeom prst="rightBrace">
            <a:avLst>
              <a:gd name="adj1" fmla="val 8333"/>
              <a:gd name="adj2" fmla="val 456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5AB10C18-FAF7-CE42-947B-E7B555A475D8}"/>
              </a:ext>
            </a:extLst>
          </p:cNvPr>
          <p:cNvSpPr/>
          <p:nvPr/>
        </p:nvSpPr>
        <p:spPr>
          <a:xfrm rot="5400000">
            <a:off x="2806728" y="1704652"/>
            <a:ext cx="260182" cy="353993"/>
          </a:xfrm>
          <a:prstGeom prst="rightBrace">
            <a:avLst>
              <a:gd name="adj1" fmla="val 8333"/>
              <a:gd name="adj2" fmla="val 456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8A6BB8FE-A573-6D46-991A-8EDE8979FD63}"/>
              </a:ext>
            </a:extLst>
          </p:cNvPr>
          <p:cNvSpPr/>
          <p:nvPr/>
        </p:nvSpPr>
        <p:spPr>
          <a:xfrm rot="5400000">
            <a:off x="4076301" y="1020483"/>
            <a:ext cx="220424" cy="1697850"/>
          </a:xfrm>
          <a:prstGeom prst="rightBrace">
            <a:avLst>
              <a:gd name="adj1" fmla="val 8333"/>
              <a:gd name="adj2" fmla="val 456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A51799-7BB2-B5E5-29B1-95FADA5E6814}"/>
              </a:ext>
            </a:extLst>
          </p:cNvPr>
          <p:cNvSpPr/>
          <p:nvPr/>
        </p:nvSpPr>
        <p:spPr>
          <a:xfrm>
            <a:off x="4873168" y="3845873"/>
            <a:ext cx="4982032" cy="42768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64222CE-9E02-5F8A-0FAE-6E1745694E34}"/>
              </a:ext>
            </a:extLst>
          </p:cNvPr>
          <p:cNvCxnSpPr>
            <a:cxnSpLocks/>
            <a:stCxn id="23" idx="0"/>
            <a:endCxn id="27" idx="2"/>
          </p:cNvCxnSpPr>
          <p:nvPr/>
        </p:nvCxnSpPr>
        <p:spPr>
          <a:xfrm flipH="1" flipV="1">
            <a:off x="7162368" y="2937581"/>
            <a:ext cx="201816" cy="90829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617710D-A658-6B0A-38AD-CB4887A19922}"/>
              </a:ext>
            </a:extLst>
          </p:cNvPr>
          <p:cNvSpPr txBox="1"/>
          <p:nvPr/>
        </p:nvSpPr>
        <p:spPr>
          <a:xfrm>
            <a:off x="6658608" y="2568249"/>
            <a:ext cx="1007520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Statistics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DE7223-328B-E671-5C2B-C930AAFD12DE}"/>
              </a:ext>
            </a:extLst>
          </p:cNvPr>
          <p:cNvSpPr txBox="1"/>
          <p:nvPr/>
        </p:nvSpPr>
        <p:spPr>
          <a:xfrm>
            <a:off x="5638800" y="5752745"/>
            <a:ext cx="1611275" cy="36933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Inflection Point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C9FB199-68E6-C9ED-1E38-3AA5BCBA37C6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4800600" y="4724400"/>
            <a:ext cx="1643838" cy="102834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154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AA0E5-82C7-564B-A0E2-5EAD78D9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D1917-9365-F548-A1CC-E8FED4328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Converting Input</a:t>
            </a:r>
          </a:p>
          <a:p>
            <a:pPr lvl="1"/>
            <a:r>
              <a:rPr lang="en-US" dirty="0"/>
              <a:t>Change &lt;mode&gt; to opt</a:t>
            </a:r>
          </a:p>
          <a:p>
            <a:pPr lvl="1"/>
            <a:r>
              <a:rPr lang="en-US" dirty="0"/>
              <a:t>Swap from &lt;</a:t>
            </a:r>
            <a:r>
              <a:rPr lang="en-US" dirty="0" err="1"/>
              <a:t>sweep_values</a:t>
            </a:r>
            <a:r>
              <a:rPr lang="en-US" dirty="0"/>
              <a:t>&gt; to &lt;</a:t>
            </a:r>
            <a:r>
              <a:rPr lang="en-US" dirty="0" err="1"/>
              <a:t>opt_bounds</a:t>
            </a:r>
            <a:r>
              <a:rPr lang="en-US" dirty="0"/>
              <a:t>&gt;</a:t>
            </a:r>
          </a:p>
          <a:p>
            <a:pPr lvl="2"/>
            <a:r>
              <a:rPr lang="en-US" dirty="0"/>
              <a:t>Use sweep results to establish bounds</a:t>
            </a:r>
          </a:p>
          <a:p>
            <a:endParaRPr lang="en-US" dirty="0"/>
          </a:p>
          <a:p>
            <a:r>
              <a:rPr lang="en-US" dirty="0"/>
              <a:t>Optimization requires many more “outer” samples!</a:t>
            </a:r>
          </a:p>
          <a:p>
            <a:pPr lvl="1"/>
            <a:r>
              <a:rPr lang="en-US" dirty="0"/>
              <a:t>~90 minutes for this case to converge</a:t>
            </a:r>
          </a:p>
          <a:p>
            <a:pPr lvl="2"/>
            <a:r>
              <a:rPr lang="en-US" dirty="0"/>
              <a:t>Time may vary by OS, machine</a:t>
            </a:r>
          </a:p>
          <a:p>
            <a:pPr lvl="1"/>
            <a:r>
              <a:rPr lang="en-US" dirty="0"/>
              <a:t>~250 iterations</a:t>
            </a:r>
          </a:p>
          <a:p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86665EE-83E9-9E7C-F34F-5FCA2BA13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3975920"/>
            <a:ext cx="4212514" cy="2604099"/>
          </a:xfrm>
          <a:prstGeom prst="rect">
            <a:avLst/>
          </a:prstGeom>
        </p:spPr>
      </p:pic>
      <p:pic>
        <p:nvPicPr>
          <p:cNvPr id="48" name="Picture 47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04968086-41C1-5B78-C113-EEC151CFFC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268"/>
          <a:stretch/>
        </p:blipFill>
        <p:spPr>
          <a:xfrm>
            <a:off x="8077200" y="1828800"/>
            <a:ext cx="3632200" cy="1482734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A625ABD0-F332-DEE1-C63B-AE9C886892CF}"/>
              </a:ext>
            </a:extLst>
          </p:cNvPr>
          <p:cNvSpPr txBox="1"/>
          <p:nvPr/>
        </p:nvSpPr>
        <p:spPr>
          <a:xfrm>
            <a:off x="8839200" y="2570166"/>
            <a:ext cx="2057400" cy="55403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60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AA0E5-82C7-564B-A0E2-5EAD78D9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D1917-9365-F548-A1CC-E8FED4328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Optimizing size (takes some time!)</a:t>
            </a:r>
          </a:p>
          <a:p>
            <a:endParaRPr lang="en-US" dirty="0"/>
          </a:p>
          <a:p>
            <a:r>
              <a:rPr lang="en-US" dirty="0"/>
              <a:t>Things to look at (see following slides):</a:t>
            </a:r>
          </a:p>
          <a:p>
            <a:pPr lvl="1"/>
            <a:r>
              <a:rPr lang="en-US" dirty="0"/>
              <a:t>Screen Output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1_simple_o/opt_soln_0.csv </a:t>
            </a:r>
            <a:r>
              <a:rPr lang="en-US" dirty="0"/>
              <a:t>(spreadsheet) optimizer progress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7AF08B5-45BF-836B-F8A2-601AE54CFE36}"/>
              </a:ext>
            </a:extLst>
          </p:cNvPr>
          <p:cNvSpPr/>
          <p:nvPr/>
        </p:nvSpPr>
        <p:spPr>
          <a:xfrm>
            <a:off x="914400" y="1447800"/>
            <a:ext cx="6477000" cy="107075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/path/to/heron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heron_input.xml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/path/to/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raven_framework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outer.xml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854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86F1B3F-D3C8-A643-A4A2-69FEB6872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3" y="2290763"/>
            <a:ext cx="11989354" cy="35095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6A19FB-BA82-D444-B61D-7712DDA4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Look At While 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BCF42-352D-2249-A2EB-F08649B82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90600"/>
            <a:ext cx="10515600" cy="4351338"/>
          </a:xfrm>
        </p:spPr>
        <p:txBody>
          <a:bodyPr/>
          <a:lstStyle/>
          <a:p>
            <a:r>
              <a:rPr lang="en-US" dirty="0"/>
              <a:t>Screen Output: How To Read the Matrix</a:t>
            </a:r>
          </a:p>
          <a:p>
            <a:pPr lvl="1"/>
            <a:r>
              <a:rPr lang="en-US" dirty="0"/>
              <a:t>Accepted Sample</a:t>
            </a:r>
          </a:p>
          <a:p>
            <a:pPr lvl="2"/>
            <a:r>
              <a:rPr lang="en-US" dirty="0"/>
              <a:t>This means a new optimal point has been found!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02A174-BAA3-1A45-AD0F-8EE49AFAC7B2}"/>
              </a:ext>
            </a:extLst>
          </p:cNvPr>
          <p:cNvSpPr/>
          <p:nvPr/>
        </p:nvSpPr>
        <p:spPr>
          <a:xfrm>
            <a:off x="4495800" y="2690876"/>
            <a:ext cx="7391400" cy="265106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24C68FB-9395-D749-B32E-CE56D894F42C}"/>
              </a:ext>
            </a:extLst>
          </p:cNvPr>
          <p:cNvSpPr/>
          <p:nvPr/>
        </p:nvSpPr>
        <p:spPr>
          <a:xfrm>
            <a:off x="5334000" y="3657600"/>
            <a:ext cx="914400" cy="2286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3CD1995-03CB-7740-944D-1F875B6B46C9}"/>
              </a:ext>
            </a:extLst>
          </p:cNvPr>
          <p:cNvSpPr/>
          <p:nvPr/>
        </p:nvSpPr>
        <p:spPr>
          <a:xfrm>
            <a:off x="5486400" y="4057712"/>
            <a:ext cx="3352800" cy="590487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75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19FB-BA82-D444-B61D-7712DDA4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Look At While 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BCF42-352D-2249-A2EB-F08649B82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90600"/>
            <a:ext cx="10515600" cy="4351338"/>
          </a:xfrm>
        </p:spPr>
        <p:txBody>
          <a:bodyPr/>
          <a:lstStyle/>
          <a:p>
            <a:r>
              <a:rPr lang="en-US" dirty="0"/>
              <a:t>Screen Output: How To Read the Matrix</a:t>
            </a:r>
          </a:p>
          <a:p>
            <a:pPr lvl="1"/>
            <a:r>
              <a:rPr lang="en-US" dirty="0"/>
              <a:t>Rejected Sample</a:t>
            </a:r>
          </a:p>
          <a:p>
            <a:pPr lvl="2"/>
            <a:r>
              <a:rPr lang="en-US" dirty="0"/>
              <a:t>This means the new proposed opt point is worse than the old opt point</a:t>
            </a:r>
          </a:p>
          <a:p>
            <a:pPr lvl="2"/>
            <a:r>
              <a:rPr lang="en-US" dirty="0"/>
              <a:t>Reasons: inaccurate gradient, too large step, no better points nearby</a:t>
            </a:r>
          </a:p>
          <a:p>
            <a:pPr lvl="2"/>
            <a:r>
              <a:rPr lang="en-US" dirty="0"/>
              <a:t>Happens frequently, especially near the end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EBCE487-40CA-E848-8026-70CB8DD10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88" y="2895600"/>
            <a:ext cx="11892821" cy="25146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D02A174-BAA3-1A45-AD0F-8EE49AFAC7B2}"/>
              </a:ext>
            </a:extLst>
          </p:cNvPr>
          <p:cNvSpPr/>
          <p:nvPr/>
        </p:nvSpPr>
        <p:spPr>
          <a:xfrm>
            <a:off x="4724400" y="3661718"/>
            <a:ext cx="5791200" cy="136748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F2FA88C-4772-1E48-BEAF-E18756029742}"/>
              </a:ext>
            </a:extLst>
          </p:cNvPr>
          <p:cNvSpPr/>
          <p:nvPr/>
        </p:nvSpPr>
        <p:spPr>
          <a:xfrm>
            <a:off x="5486400" y="4419600"/>
            <a:ext cx="914400" cy="2286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1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2B53-288A-124C-8139-967E8CAC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by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CAC0D-F680-484C-A4A6-365AD0D9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HERON cases from basic to complex</a:t>
            </a:r>
          </a:p>
          <a:p>
            <a:endParaRPr lang="en-US" dirty="0"/>
          </a:p>
          <a:p>
            <a:r>
              <a:rPr lang="en-US" dirty="0"/>
              <a:t>Exercises, follow-</a:t>
            </a:r>
            <a:r>
              <a:rPr lang="en-US" dirty="0" err="1"/>
              <a:t>alongs</a:t>
            </a:r>
            <a:endParaRPr lang="en-US" dirty="0"/>
          </a:p>
          <a:p>
            <a:endParaRPr lang="en-US" dirty="0"/>
          </a:p>
          <a:p>
            <a:r>
              <a:rPr lang="en-US" dirty="0"/>
              <a:t>Examples found in HERON/tests/workshop/</a:t>
            </a:r>
          </a:p>
          <a:p>
            <a:pPr lvl="1"/>
            <a:r>
              <a:rPr lang="en-US" dirty="0"/>
              <a:t>This case can be found in workshop/simple/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3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19FB-BA82-D444-B61D-7712DDA4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Look At While 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BCF42-352D-2249-A2EB-F08649B82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90600"/>
            <a:ext cx="10515600" cy="4351338"/>
          </a:xfrm>
        </p:spPr>
        <p:txBody>
          <a:bodyPr/>
          <a:lstStyle/>
          <a:p>
            <a:r>
              <a:rPr lang="en-US" dirty="0"/>
              <a:t>Screen Output: How To Read the Matrix</a:t>
            </a:r>
          </a:p>
          <a:p>
            <a:pPr lvl="1"/>
            <a:r>
              <a:rPr lang="en-US" dirty="0"/>
              <a:t>Rerun Sample</a:t>
            </a:r>
          </a:p>
          <a:p>
            <a:pPr lvl="2"/>
            <a:r>
              <a:rPr lang="en-US" dirty="0"/>
              <a:t>Return to best-so-far opt point and rerun the gradient, cut step size</a:t>
            </a:r>
          </a:p>
          <a:p>
            <a:pPr lvl="2"/>
            <a:r>
              <a:rPr lang="en-US" dirty="0"/>
              <a:t>Helps to resolve two reasons for rejecting proposed opt points</a:t>
            </a:r>
          </a:p>
        </p:txBody>
      </p:sp>
      <p:pic>
        <p:nvPicPr>
          <p:cNvPr id="7" name="Picture 6" descr="Text, timeline&#10;&#10;Description automatically generated">
            <a:extLst>
              <a:ext uri="{FF2B5EF4-FFF2-40B4-BE49-F238E27FC236}">
                <a16:creationId xmlns:a16="http://schemas.microsoft.com/office/drawing/2014/main" id="{5D30B7C2-5BAD-AD41-B3DD-8800918BE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6" y="2882728"/>
            <a:ext cx="12014546" cy="247238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D02A174-BAA3-1A45-AD0F-8EE49AFAC7B2}"/>
              </a:ext>
            </a:extLst>
          </p:cNvPr>
          <p:cNvSpPr/>
          <p:nvPr/>
        </p:nvSpPr>
        <p:spPr>
          <a:xfrm>
            <a:off x="4724400" y="3446463"/>
            <a:ext cx="7086600" cy="136748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5DA8998-F1E3-1A44-A981-9404231C8EBA}"/>
              </a:ext>
            </a:extLst>
          </p:cNvPr>
          <p:cNvSpPr/>
          <p:nvPr/>
        </p:nvSpPr>
        <p:spPr>
          <a:xfrm>
            <a:off x="5486400" y="4267200"/>
            <a:ext cx="635000" cy="1524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6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D9ACA-88E9-A34A-BF14-B8D039228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Look At While 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1C58A-4DEC-6D42-83F5-B5BC6F0C0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1_simple_o/opt_soln_0.csv </a:t>
            </a:r>
            <a:r>
              <a:rPr lang="en-US" dirty="0"/>
              <a:t>– progress of the optimizer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68A2A-7A6A-0644-8FCD-A887EA9389B5}"/>
              </a:ext>
            </a:extLst>
          </p:cNvPr>
          <p:cNvSpPr txBox="1"/>
          <p:nvPr/>
        </p:nvSpPr>
        <p:spPr>
          <a:xfrm>
            <a:off x="1390420" y="1891489"/>
            <a:ext cx="11814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case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B0ADF-0049-2241-BDBF-82784F0F0973}"/>
              </a:ext>
            </a:extLst>
          </p:cNvPr>
          <p:cNvSpPr txBox="1"/>
          <p:nvPr/>
        </p:nvSpPr>
        <p:spPr>
          <a:xfrm>
            <a:off x="2571834" y="1881648"/>
            <a:ext cx="69833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outer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47376-761B-2C47-8A0D-AF5B1B1C3BB7}"/>
              </a:ext>
            </a:extLst>
          </p:cNvPr>
          <p:cNvSpPr txBox="1"/>
          <p:nvPr/>
        </p:nvSpPr>
        <p:spPr>
          <a:xfrm>
            <a:off x="3458156" y="1877917"/>
            <a:ext cx="20258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optimization record</a:t>
            </a:r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E9B7ADBC-DC2B-AB43-B2F9-AA7932F6F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679049"/>
            <a:ext cx="4978400" cy="37592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24297201-6527-F848-9D09-150E8419B420}"/>
              </a:ext>
            </a:extLst>
          </p:cNvPr>
          <p:cNvSpPr/>
          <p:nvPr/>
        </p:nvSpPr>
        <p:spPr>
          <a:xfrm>
            <a:off x="4099202" y="3875188"/>
            <a:ext cx="1097996" cy="42768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35292C4-5D8D-204D-8CFF-5BA17383635B}"/>
              </a:ext>
            </a:extLst>
          </p:cNvPr>
          <p:cNvSpPr/>
          <p:nvPr/>
        </p:nvSpPr>
        <p:spPr>
          <a:xfrm>
            <a:off x="5029200" y="3994272"/>
            <a:ext cx="990600" cy="22098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A2A48A8-7E69-E64E-9343-011DE1C08B0E}"/>
              </a:ext>
            </a:extLst>
          </p:cNvPr>
          <p:cNvSpPr/>
          <p:nvPr/>
        </p:nvSpPr>
        <p:spPr>
          <a:xfrm>
            <a:off x="5969000" y="3916007"/>
            <a:ext cx="1905000" cy="42768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1A6FA3-2165-964B-A55F-34BA36FFFF54}"/>
              </a:ext>
            </a:extLst>
          </p:cNvPr>
          <p:cNvCxnSpPr>
            <a:cxnSpLocks/>
            <a:stCxn id="13" idx="2"/>
            <a:endCxn id="22" idx="3"/>
          </p:cNvCxnSpPr>
          <p:nvPr/>
        </p:nvCxnSpPr>
        <p:spPr>
          <a:xfrm flipH="1" flipV="1">
            <a:off x="3197741" y="3205094"/>
            <a:ext cx="901461" cy="88393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6ECFEC-DB2F-6849-8F68-7B0AB2E08625}"/>
              </a:ext>
            </a:extLst>
          </p:cNvPr>
          <p:cNvSpPr txBox="1"/>
          <p:nvPr/>
        </p:nvSpPr>
        <p:spPr>
          <a:xfrm>
            <a:off x="1438541" y="2881928"/>
            <a:ext cx="1759200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Optimizer Steps</a:t>
            </a:r>
          </a:p>
          <a:p>
            <a:r>
              <a:rPr lang="en-US" dirty="0"/>
              <a:t>(sets of samples)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8F9DAE-ADB9-1D4B-BA7E-FF32F7195991}"/>
              </a:ext>
            </a:extLst>
          </p:cNvPr>
          <p:cNvSpPr txBox="1"/>
          <p:nvPr/>
        </p:nvSpPr>
        <p:spPr>
          <a:xfrm>
            <a:off x="313622" y="3898843"/>
            <a:ext cx="2810578" cy="120032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Status of each step</a:t>
            </a:r>
          </a:p>
          <a:p>
            <a:pPr marL="285750" indent="-285750">
              <a:buFontTx/>
              <a:buChar char="-"/>
            </a:pPr>
            <a:r>
              <a:rPr lang="en-US" dirty="0"/>
              <a:t>Accepted: improvement!</a:t>
            </a:r>
          </a:p>
          <a:p>
            <a:pPr marL="285750" indent="-285750">
              <a:buFontTx/>
              <a:buChar char="-"/>
            </a:pPr>
            <a:r>
              <a:rPr lang="en-US" dirty="0"/>
              <a:t>Rejected: went too far</a:t>
            </a:r>
          </a:p>
          <a:p>
            <a:pPr marL="285750" indent="-285750">
              <a:buFontTx/>
              <a:buChar char="-"/>
            </a:pPr>
            <a:r>
              <a:rPr lang="en-US" dirty="0"/>
              <a:t>Rerun: re-check gradient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AEE6FC-4F8B-374B-85A6-2CEA7C57B009}"/>
              </a:ext>
            </a:extLst>
          </p:cNvPr>
          <p:cNvCxnSpPr>
            <a:cxnSpLocks/>
            <a:stCxn id="14" idx="2"/>
            <a:endCxn id="24" idx="3"/>
          </p:cNvCxnSpPr>
          <p:nvPr/>
        </p:nvCxnSpPr>
        <p:spPr>
          <a:xfrm flipH="1" flipV="1">
            <a:off x="3124200" y="4499008"/>
            <a:ext cx="1905000" cy="60016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4858E2-F5D1-AF49-8C2A-B5FE96E3F61D}"/>
              </a:ext>
            </a:extLst>
          </p:cNvPr>
          <p:cNvCxnSpPr>
            <a:cxnSpLocks/>
            <a:stCxn id="15" idx="0"/>
            <a:endCxn id="36" idx="2"/>
          </p:cNvCxnSpPr>
          <p:nvPr/>
        </p:nvCxnSpPr>
        <p:spPr>
          <a:xfrm flipH="1" flipV="1">
            <a:off x="5776267" y="3084269"/>
            <a:ext cx="1145233" cy="83173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8EB52C4-36B3-4144-9BCD-D8BB6188DD6B}"/>
              </a:ext>
            </a:extLst>
          </p:cNvPr>
          <p:cNvSpPr txBox="1"/>
          <p:nvPr/>
        </p:nvSpPr>
        <p:spPr>
          <a:xfrm>
            <a:off x="4852424" y="2437938"/>
            <a:ext cx="1847685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Component Sizes</a:t>
            </a:r>
          </a:p>
          <a:p>
            <a:r>
              <a:rPr lang="en-US" dirty="0"/>
              <a:t>(opt variables)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D216058-F203-2445-BD32-2DE8F6E740DD}"/>
              </a:ext>
            </a:extLst>
          </p:cNvPr>
          <p:cNvSpPr/>
          <p:nvPr/>
        </p:nvSpPr>
        <p:spPr>
          <a:xfrm>
            <a:off x="7844983" y="3916007"/>
            <a:ext cx="1019617" cy="427682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C904449-3964-EE4C-9697-44A2CBF3971B}"/>
              </a:ext>
            </a:extLst>
          </p:cNvPr>
          <p:cNvCxnSpPr>
            <a:cxnSpLocks/>
            <a:stCxn id="38" idx="0"/>
            <a:endCxn id="40" idx="2"/>
          </p:cNvCxnSpPr>
          <p:nvPr/>
        </p:nvCxnSpPr>
        <p:spPr>
          <a:xfrm flipV="1">
            <a:off x="8354792" y="2966421"/>
            <a:ext cx="1100098" cy="949586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2BDFA5-AB65-B84A-AA2B-92C051DA99B1}"/>
              </a:ext>
            </a:extLst>
          </p:cNvPr>
          <p:cNvSpPr txBox="1"/>
          <p:nvPr/>
        </p:nvSpPr>
        <p:spPr>
          <a:xfrm>
            <a:off x="8864600" y="2320090"/>
            <a:ext cx="1180580" cy="64633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Mean NPV</a:t>
            </a:r>
          </a:p>
          <a:p>
            <a:r>
              <a:rPr lang="en-US" dirty="0"/>
              <a:t>(objective)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17210D-8B12-7045-ACD7-A4CD4A56E858}"/>
              </a:ext>
            </a:extLst>
          </p:cNvPr>
          <p:cNvSpPr txBox="1"/>
          <p:nvPr/>
        </p:nvSpPr>
        <p:spPr>
          <a:xfrm>
            <a:off x="8877820" y="4936746"/>
            <a:ext cx="273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our losses are getting smaller!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6AEF3E6C-FBC7-0840-96B8-190BECF43380}"/>
              </a:ext>
            </a:extLst>
          </p:cNvPr>
          <p:cNvSpPr/>
          <p:nvPr/>
        </p:nvSpPr>
        <p:spPr>
          <a:xfrm rot="5400000">
            <a:off x="1826027" y="1147385"/>
            <a:ext cx="260181" cy="1472565"/>
          </a:xfrm>
          <a:prstGeom prst="rightBrace">
            <a:avLst>
              <a:gd name="adj1" fmla="val 8333"/>
              <a:gd name="adj2" fmla="val 456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5AB10C18-FAF7-CE42-947B-E7B555A475D8}"/>
              </a:ext>
            </a:extLst>
          </p:cNvPr>
          <p:cNvSpPr/>
          <p:nvPr/>
        </p:nvSpPr>
        <p:spPr>
          <a:xfrm rot="5400000">
            <a:off x="2806728" y="1704652"/>
            <a:ext cx="260182" cy="353993"/>
          </a:xfrm>
          <a:prstGeom prst="rightBrace">
            <a:avLst>
              <a:gd name="adj1" fmla="val 8333"/>
              <a:gd name="adj2" fmla="val 456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8A6BB8FE-A573-6D46-991A-8EDE8979FD63}"/>
              </a:ext>
            </a:extLst>
          </p:cNvPr>
          <p:cNvSpPr/>
          <p:nvPr/>
        </p:nvSpPr>
        <p:spPr>
          <a:xfrm rot="5400000">
            <a:off x="4546657" y="531877"/>
            <a:ext cx="238673" cy="2656812"/>
          </a:xfrm>
          <a:prstGeom prst="rightBrace">
            <a:avLst>
              <a:gd name="adj1" fmla="val 8333"/>
              <a:gd name="adj2" fmla="val 456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81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1BECD980-5844-CC07-8F60-E8ED4DD87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458" y="4277122"/>
            <a:ext cx="3729304" cy="14286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B47956-4DAD-0B44-9264-2DCB132B3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that it’s done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BAE51-4178-7744-BE38-353C7615C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look at (see next slides)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opt_soln_0.csv</a:t>
            </a:r>
          </a:p>
          <a:p>
            <a:pPr lvl="2"/>
            <a:r>
              <a:rPr lang="en-US" dirty="0"/>
              <a:t>filter opt CSV by “accepted” to see acceptance path</a:t>
            </a:r>
          </a:p>
          <a:p>
            <a:pPr lvl="2"/>
            <a:r>
              <a:rPr lang="en-US" dirty="0"/>
              <a:t>final solution is the last “accepted” point in the CSV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opt_path.png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/>
              <a:t>visualization of opt_soln_0.csv</a:t>
            </a:r>
          </a:p>
          <a:p>
            <a:pPr lvl="1"/>
            <a:r>
              <a:rPr lang="en-US" dirty="0"/>
              <a:t>screen output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166E3EA-C9CA-E848-B6A7-EF9B275B02E5}"/>
              </a:ext>
            </a:extLst>
          </p:cNvPr>
          <p:cNvSpPr/>
          <p:nvPr/>
        </p:nvSpPr>
        <p:spPr>
          <a:xfrm>
            <a:off x="2286000" y="4695177"/>
            <a:ext cx="3124200" cy="863472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D1097150-BAE7-F847-ADC3-A05CD869A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1066800"/>
            <a:ext cx="2425700" cy="250685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52CDCDB-D19F-BE40-8964-D2A0C58EC263}"/>
              </a:ext>
            </a:extLst>
          </p:cNvPr>
          <p:cNvSpPr/>
          <p:nvPr/>
        </p:nvSpPr>
        <p:spPr>
          <a:xfrm>
            <a:off x="8915400" y="1524000"/>
            <a:ext cx="2826327" cy="1524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43C291B-7972-7A27-0B9A-ADF979E2A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524" y="3429000"/>
            <a:ext cx="3321627" cy="249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69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1E9C-873C-AF46-BAD0-61DFFA179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look at now that it’s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33A92-A804-9A48-B4F3-B5313649B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12954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Screen Output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176B30-6F30-544A-ABD7-58ACDEECDB7C}"/>
              </a:ext>
            </a:extLst>
          </p:cNvPr>
          <p:cNvSpPr txBox="1">
            <a:spLocks/>
          </p:cNvSpPr>
          <p:nvPr/>
        </p:nvSpPr>
        <p:spPr>
          <a:xfrm>
            <a:off x="533400" y="17526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28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24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Summary of optimizer status</a:t>
            </a:r>
          </a:p>
          <a:p>
            <a:pPr lvl="1"/>
            <a:r>
              <a:rPr lang="en-US" dirty="0"/>
              <a:t>Trajectory that found best point</a:t>
            </a:r>
          </a:p>
          <a:p>
            <a:pPr lvl="1"/>
            <a:r>
              <a:rPr lang="en-US" dirty="0"/>
              <a:t>Objective value</a:t>
            </a:r>
          </a:p>
          <a:p>
            <a:pPr lvl="1"/>
            <a:r>
              <a:rPr lang="en-US" dirty="0" err="1"/>
              <a:t>Opt</a:t>
            </a:r>
            <a:r>
              <a:rPr lang="en-US" dirty="0"/>
              <a:t> Vars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BAC372-9D51-0C46-86A3-1F1CC3613D35}"/>
              </a:ext>
            </a:extLst>
          </p:cNvPr>
          <p:cNvSpPr txBox="1"/>
          <p:nvPr/>
        </p:nvSpPr>
        <p:spPr>
          <a:xfrm>
            <a:off x="7187612" y="4569790"/>
            <a:ext cx="8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opt var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8A3519-54A0-2441-B04F-64CD93F0B2AA}"/>
              </a:ext>
            </a:extLst>
          </p:cNvPr>
          <p:cNvSpPr txBox="1"/>
          <p:nvPr/>
        </p:nvSpPr>
        <p:spPr>
          <a:xfrm>
            <a:off x="7187612" y="4136569"/>
            <a:ext cx="104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objective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91E4D13-8492-A5C2-50CF-0E5420FA0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581400"/>
            <a:ext cx="3729304" cy="142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76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1E9C-873C-AF46-BAD0-61DFFA179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look at now that it’s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33A92-A804-9A48-B4F3-B5313649B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12954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1_simple_o/opt_soln_0.csv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176B30-6F30-544A-ABD7-58ACDEECDB7C}"/>
              </a:ext>
            </a:extLst>
          </p:cNvPr>
          <p:cNvSpPr txBox="1">
            <a:spLocks/>
          </p:cNvSpPr>
          <p:nvPr/>
        </p:nvSpPr>
        <p:spPr>
          <a:xfrm>
            <a:off x="533400" y="17526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28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24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“final” point is solution</a:t>
            </a:r>
          </a:p>
          <a:p>
            <a:pPr lvl="1"/>
            <a:r>
              <a:rPr lang="en-US" dirty="0"/>
              <a:t>243 iterations is low (good!)</a:t>
            </a:r>
          </a:p>
          <a:p>
            <a:pPr lvl="1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BAC372-9D51-0C46-86A3-1F1CC3613D35}"/>
              </a:ext>
            </a:extLst>
          </p:cNvPr>
          <p:cNvSpPr txBox="1"/>
          <p:nvPr/>
        </p:nvSpPr>
        <p:spPr>
          <a:xfrm>
            <a:off x="4419600" y="5714728"/>
            <a:ext cx="8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opt var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8A3519-54A0-2441-B04F-64CD93F0B2AA}"/>
              </a:ext>
            </a:extLst>
          </p:cNvPr>
          <p:cNvSpPr txBox="1"/>
          <p:nvPr/>
        </p:nvSpPr>
        <p:spPr>
          <a:xfrm>
            <a:off x="6402091" y="5714634"/>
            <a:ext cx="104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objective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684B1655-E388-E191-389E-748A072F0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453" y="2854552"/>
            <a:ext cx="7772400" cy="28039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13D4B9-A70B-62BA-5169-920502307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453" y="2545028"/>
            <a:ext cx="7801708" cy="801841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B159929-8470-5E4B-8BC2-A79C7753CFFB}"/>
              </a:ext>
            </a:extLst>
          </p:cNvPr>
          <p:cNvSpPr/>
          <p:nvPr/>
        </p:nvSpPr>
        <p:spPr>
          <a:xfrm>
            <a:off x="2133599" y="5373673"/>
            <a:ext cx="7453561" cy="381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87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4D985C0B-3EED-7414-F226-0A3785B75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339" y="1238250"/>
            <a:ext cx="5842000" cy="4381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341E9C-873C-AF46-BAD0-61DFFA179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look at now that it’s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33A92-A804-9A48-B4F3-B5313649B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12" y="1275666"/>
            <a:ext cx="4923692" cy="66606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1_simple_o/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opt_path.png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176B30-6F30-544A-ABD7-58ACDEECDB7C}"/>
              </a:ext>
            </a:extLst>
          </p:cNvPr>
          <p:cNvSpPr txBox="1">
            <a:spLocks/>
          </p:cNvSpPr>
          <p:nvPr/>
        </p:nvSpPr>
        <p:spPr>
          <a:xfrm>
            <a:off x="433312" y="1983350"/>
            <a:ext cx="46736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28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24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Messy plot</a:t>
            </a:r>
          </a:p>
          <a:p>
            <a:endParaRPr lang="en-US" sz="2400" dirty="0"/>
          </a:p>
          <a:p>
            <a:r>
              <a:rPr lang="en-US" sz="2400" dirty="0"/>
              <a:t>Many plots are bad</a:t>
            </a:r>
          </a:p>
          <a:p>
            <a:pPr lvl="2"/>
            <a:r>
              <a:rPr lang="en-US" sz="1800" dirty="0"/>
              <a:t>but some are useful</a:t>
            </a:r>
          </a:p>
          <a:p>
            <a:pPr lvl="1"/>
            <a:endParaRPr lang="en-US" sz="2000" dirty="0"/>
          </a:p>
          <a:p>
            <a:r>
              <a:rPr lang="en-US" sz="2400" dirty="0"/>
              <a:t>Not intended for report quality</a:t>
            </a:r>
          </a:p>
          <a:p>
            <a:pPr lvl="2"/>
            <a:r>
              <a:rPr lang="en-US" sz="1600" dirty="0"/>
              <a:t>Indicative of process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BAC372-9D51-0C46-86A3-1F1CC3613D35}"/>
              </a:ext>
            </a:extLst>
          </p:cNvPr>
          <p:cNvSpPr txBox="1"/>
          <p:nvPr/>
        </p:nvSpPr>
        <p:spPr>
          <a:xfrm>
            <a:off x="4872515" y="2650784"/>
            <a:ext cx="1109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capacities</a:t>
            </a:r>
          </a:p>
          <a:p>
            <a:r>
              <a:rPr lang="en-US" dirty="0">
                <a:solidFill>
                  <a:schemeClr val="accent6"/>
                </a:solidFill>
              </a:rPr>
              <a:t>(opt vars)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8A3519-54A0-2441-B04F-64CD93F0B2AA}"/>
              </a:ext>
            </a:extLst>
          </p:cNvPr>
          <p:cNvSpPr txBox="1"/>
          <p:nvPr/>
        </p:nvSpPr>
        <p:spPr>
          <a:xfrm>
            <a:off x="8639024" y="2173850"/>
            <a:ext cx="353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towards the end only small changes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B159929-8470-5E4B-8BC2-A79C7753CFFB}"/>
              </a:ext>
            </a:extLst>
          </p:cNvPr>
          <p:cNvSpPr/>
          <p:nvPr/>
        </p:nvSpPr>
        <p:spPr>
          <a:xfrm>
            <a:off x="6970439" y="1488050"/>
            <a:ext cx="381000" cy="40005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4BDBED3-A003-744C-925A-5BBA09DA3271}"/>
              </a:ext>
            </a:extLst>
          </p:cNvPr>
          <p:cNvSpPr/>
          <p:nvPr/>
        </p:nvSpPr>
        <p:spPr>
          <a:xfrm>
            <a:off x="5979839" y="2057400"/>
            <a:ext cx="381000" cy="1752600"/>
          </a:xfrm>
          <a:custGeom>
            <a:avLst/>
            <a:gdLst>
              <a:gd name="connsiteX0" fmla="*/ 381000 w 381000"/>
              <a:gd name="connsiteY0" fmla="*/ 1752600 h 1752600"/>
              <a:gd name="connsiteX1" fmla="*/ 190500 w 381000"/>
              <a:gd name="connsiteY1" fmla="*/ 1720851 h 1752600"/>
              <a:gd name="connsiteX2" fmla="*/ 190500 w 381000"/>
              <a:gd name="connsiteY2" fmla="*/ 1298194 h 1752600"/>
              <a:gd name="connsiteX3" fmla="*/ 190500 w 381000"/>
              <a:gd name="connsiteY3" fmla="*/ 908049 h 1752600"/>
              <a:gd name="connsiteX4" fmla="*/ 0 w 381000"/>
              <a:gd name="connsiteY4" fmla="*/ 876300 h 1752600"/>
              <a:gd name="connsiteX5" fmla="*/ 190500 w 381000"/>
              <a:gd name="connsiteY5" fmla="*/ 844551 h 1752600"/>
              <a:gd name="connsiteX6" fmla="*/ 190500 w 381000"/>
              <a:gd name="connsiteY6" fmla="*/ 454406 h 1752600"/>
              <a:gd name="connsiteX7" fmla="*/ 190500 w 381000"/>
              <a:gd name="connsiteY7" fmla="*/ 31749 h 1752600"/>
              <a:gd name="connsiteX8" fmla="*/ 381000 w 381000"/>
              <a:gd name="connsiteY8" fmla="*/ 0 h 1752600"/>
              <a:gd name="connsiteX9" fmla="*/ 381000 w 381000"/>
              <a:gd name="connsiteY9" fmla="*/ 619252 h 1752600"/>
              <a:gd name="connsiteX10" fmla="*/ 381000 w 381000"/>
              <a:gd name="connsiteY10" fmla="*/ 1220978 h 1752600"/>
              <a:gd name="connsiteX11" fmla="*/ 381000 w 381000"/>
              <a:gd name="connsiteY11" fmla="*/ 1752600 h 1752600"/>
              <a:gd name="connsiteX0" fmla="*/ 381000 w 381000"/>
              <a:gd name="connsiteY0" fmla="*/ 1752600 h 1752600"/>
              <a:gd name="connsiteX1" fmla="*/ 190500 w 381000"/>
              <a:gd name="connsiteY1" fmla="*/ 1720851 h 1752600"/>
              <a:gd name="connsiteX2" fmla="*/ 190500 w 381000"/>
              <a:gd name="connsiteY2" fmla="*/ 1314450 h 1752600"/>
              <a:gd name="connsiteX3" fmla="*/ 190500 w 381000"/>
              <a:gd name="connsiteY3" fmla="*/ 908049 h 1752600"/>
              <a:gd name="connsiteX4" fmla="*/ 0 w 381000"/>
              <a:gd name="connsiteY4" fmla="*/ 876300 h 1752600"/>
              <a:gd name="connsiteX5" fmla="*/ 190500 w 381000"/>
              <a:gd name="connsiteY5" fmla="*/ 844551 h 1752600"/>
              <a:gd name="connsiteX6" fmla="*/ 190500 w 381000"/>
              <a:gd name="connsiteY6" fmla="*/ 446278 h 1752600"/>
              <a:gd name="connsiteX7" fmla="*/ 190500 w 381000"/>
              <a:gd name="connsiteY7" fmla="*/ 31749 h 1752600"/>
              <a:gd name="connsiteX8" fmla="*/ 381000 w 381000"/>
              <a:gd name="connsiteY8" fmla="*/ 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00" h="1752600" stroke="0" extrusionOk="0">
                <a:moveTo>
                  <a:pt x="381000" y="1752600"/>
                </a:moveTo>
                <a:cubicBezTo>
                  <a:pt x="273078" y="1750927"/>
                  <a:pt x="187663" y="1739450"/>
                  <a:pt x="190500" y="1720851"/>
                </a:cubicBezTo>
                <a:cubicBezTo>
                  <a:pt x="209183" y="1616744"/>
                  <a:pt x="178126" y="1403329"/>
                  <a:pt x="190500" y="1298194"/>
                </a:cubicBezTo>
                <a:cubicBezTo>
                  <a:pt x="202874" y="1193059"/>
                  <a:pt x="172845" y="1018423"/>
                  <a:pt x="190500" y="908049"/>
                </a:cubicBezTo>
                <a:cubicBezTo>
                  <a:pt x="172895" y="880883"/>
                  <a:pt x="112152" y="879617"/>
                  <a:pt x="0" y="876300"/>
                </a:cubicBezTo>
                <a:cubicBezTo>
                  <a:pt x="106652" y="876471"/>
                  <a:pt x="191231" y="860581"/>
                  <a:pt x="190500" y="844551"/>
                </a:cubicBezTo>
                <a:cubicBezTo>
                  <a:pt x="180729" y="754382"/>
                  <a:pt x="182151" y="561802"/>
                  <a:pt x="190500" y="454406"/>
                </a:cubicBezTo>
                <a:cubicBezTo>
                  <a:pt x="198849" y="347011"/>
                  <a:pt x="195000" y="153228"/>
                  <a:pt x="190500" y="31749"/>
                </a:cubicBezTo>
                <a:cubicBezTo>
                  <a:pt x="195984" y="17285"/>
                  <a:pt x="295831" y="4819"/>
                  <a:pt x="381000" y="0"/>
                </a:cubicBezTo>
                <a:cubicBezTo>
                  <a:pt x="394571" y="130158"/>
                  <a:pt x="372285" y="377779"/>
                  <a:pt x="381000" y="619252"/>
                </a:cubicBezTo>
                <a:cubicBezTo>
                  <a:pt x="389715" y="860725"/>
                  <a:pt x="378150" y="971301"/>
                  <a:pt x="381000" y="1220978"/>
                </a:cubicBezTo>
                <a:cubicBezTo>
                  <a:pt x="383850" y="1470655"/>
                  <a:pt x="359567" y="1637335"/>
                  <a:pt x="381000" y="1752600"/>
                </a:cubicBezTo>
                <a:close/>
              </a:path>
              <a:path w="381000" h="1752600" fill="none" extrusionOk="0">
                <a:moveTo>
                  <a:pt x="381000" y="1752600"/>
                </a:moveTo>
                <a:cubicBezTo>
                  <a:pt x="275661" y="1749130"/>
                  <a:pt x="194520" y="1739223"/>
                  <a:pt x="190500" y="1720851"/>
                </a:cubicBezTo>
                <a:cubicBezTo>
                  <a:pt x="208974" y="1561981"/>
                  <a:pt x="184712" y="1460693"/>
                  <a:pt x="190500" y="1314450"/>
                </a:cubicBezTo>
                <a:cubicBezTo>
                  <a:pt x="196288" y="1168207"/>
                  <a:pt x="186223" y="1087700"/>
                  <a:pt x="190500" y="908049"/>
                </a:cubicBezTo>
                <a:cubicBezTo>
                  <a:pt x="196148" y="892492"/>
                  <a:pt x="108492" y="887357"/>
                  <a:pt x="0" y="876300"/>
                </a:cubicBezTo>
                <a:cubicBezTo>
                  <a:pt x="106215" y="876004"/>
                  <a:pt x="191140" y="861945"/>
                  <a:pt x="190500" y="844551"/>
                </a:cubicBezTo>
                <a:cubicBezTo>
                  <a:pt x="209141" y="689729"/>
                  <a:pt x="191190" y="541534"/>
                  <a:pt x="190500" y="446278"/>
                </a:cubicBezTo>
                <a:cubicBezTo>
                  <a:pt x="189810" y="351022"/>
                  <a:pt x="196912" y="134359"/>
                  <a:pt x="190500" y="31749"/>
                </a:cubicBezTo>
                <a:cubicBezTo>
                  <a:pt x="195974" y="7678"/>
                  <a:pt x="290231" y="13391"/>
                  <a:pt x="381000" y="0"/>
                </a:cubicBezTo>
              </a:path>
              <a:path w="381000" h="1752600" fill="none" stroke="0" extrusionOk="0">
                <a:moveTo>
                  <a:pt x="381000" y="1752600"/>
                </a:moveTo>
                <a:cubicBezTo>
                  <a:pt x="274792" y="1752345"/>
                  <a:pt x="190838" y="1737966"/>
                  <a:pt x="190500" y="1720851"/>
                </a:cubicBezTo>
                <a:cubicBezTo>
                  <a:pt x="171674" y="1596155"/>
                  <a:pt x="173359" y="1480361"/>
                  <a:pt x="190500" y="1298194"/>
                </a:cubicBezTo>
                <a:cubicBezTo>
                  <a:pt x="207641" y="1116027"/>
                  <a:pt x="171616" y="1055190"/>
                  <a:pt x="190500" y="908049"/>
                </a:cubicBezTo>
                <a:cubicBezTo>
                  <a:pt x="189375" y="894751"/>
                  <a:pt x="103163" y="870143"/>
                  <a:pt x="0" y="876300"/>
                </a:cubicBezTo>
                <a:cubicBezTo>
                  <a:pt x="106087" y="876122"/>
                  <a:pt x="192276" y="862374"/>
                  <a:pt x="190500" y="844551"/>
                </a:cubicBezTo>
                <a:cubicBezTo>
                  <a:pt x="188363" y="698060"/>
                  <a:pt x="208167" y="552128"/>
                  <a:pt x="190500" y="454406"/>
                </a:cubicBezTo>
                <a:cubicBezTo>
                  <a:pt x="172833" y="356685"/>
                  <a:pt x="201493" y="133965"/>
                  <a:pt x="190500" y="31749"/>
                </a:cubicBezTo>
                <a:cubicBezTo>
                  <a:pt x="191737" y="25965"/>
                  <a:pt x="290363" y="-4902"/>
                  <a:pt x="381000" y="0"/>
                </a:cubicBezTo>
              </a:path>
            </a:pathLst>
          </a:custGeom>
          <a:ln w="3810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C36A97-0236-7F4F-98E7-55CC94794BE6}"/>
              </a:ext>
            </a:extLst>
          </p:cNvPr>
          <p:cNvSpPr txBox="1"/>
          <p:nvPr/>
        </p:nvSpPr>
        <p:spPr>
          <a:xfrm>
            <a:off x="5176540" y="4060484"/>
            <a:ext cx="1184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E[NPV]</a:t>
            </a:r>
          </a:p>
          <a:p>
            <a:r>
              <a:rPr lang="en-US" dirty="0">
                <a:solidFill>
                  <a:schemeClr val="accent6"/>
                </a:solidFill>
              </a:rPr>
              <a:t>(objective)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CCAAD-52C4-B94F-A2E6-092E3BD3434E}"/>
              </a:ext>
            </a:extLst>
          </p:cNvPr>
          <p:cNvSpPr txBox="1"/>
          <p:nvPr/>
        </p:nvSpPr>
        <p:spPr>
          <a:xfrm>
            <a:off x="6284639" y="5440022"/>
            <a:ext cx="375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most optimization happens in the first</a:t>
            </a:r>
          </a:p>
          <a:p>
            <a:r>
              <a:rPr lang="en-US" dirty="0">
                <a:solidFill>
                  <a:schemeClr val="accent6"/>
                </a:solidFill>
              </a:rPr>
              <a:t>few time steps</a:t>
            </a:r>
          </a:p>
        </p:txBody>
      </p:sp>
    </p:spTree>
    <p:extLst>
      <p:ext uri="{BB962C8B-B14F-4D97-AF65-F5344CB8AC3E}">
        <p14:creationId xmlns:p14="http://schemas.microsoft.com/office/powerpoint/2010/main" val="3845929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C24F-8FFB-F549-945B-64F58222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45407-777A-D64B-9164-458392EEE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That’s it!</a:t>
            </a:r>
          </a:p>
          <a:p>
            <a:r>
              <a:rPr lang="en-US" dirty="0"/>
              <a:t>Takeaways:</a:t>
            </a:r>
          </a:p>
          <a:p>
            <a:pPr lvl="1"/>
            <a:r>
              <a:rPr lang="en-US" dirty="0"/>
              <a:t>3-unit problem, single resource</a:t>
            </a:r>
          </a:p>
          <a:p>
            <a:pPr lvl="1"/>
            <a:r>
              <a:rPr lang="en-US" dirty="0"/>
              <a:t>Setting up feasible problems</a:t>
            </a:r>
          </a:p>
          <a:p>
            <a:pPr lvl="1"/>
            <a:r>
              <a:rPr lang="en-US" dirty="0"/>
              <a:t>Running and observing HERON runs</a:t>
            </a:r>
          </a:p>
          <a:p>
            <a:pPr lvl="1"/>
            <a:r>
              <a:rPr lang="en-US" dirty="0"/>
              <a:t>Viewing results</a:t>
            </a:r>
          </a:p>
        </p:txBody>
      </p:sp>
      <p:pic>
        <p:nvPicPr>
          <p:cNvPr id="4" name="Graphic 3" descr="Cruise ship with solid fill">
            <a:extLst>
              <a:ext uri="{FF2B5EF4-FFF2-40B4-BE49-F238E27FC236}">
                <a16:creationId xmlns:a16="http://schemas.microsoft.com/office/drawing/2014/main" id="{9CEA89E1-4315-4B4D-43F9-2628055AA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2600" y="4191000"/>
            <a:ext cx="914400" cy="914400"/>
          </a:xfrm>
          <a:prstGeom prst="rect">
            <a:avLst/>
          </a:prstGeom>
        </p:spPr>
      </p:pic>
      <p:pic>
        <p:nvPicPr>
          <p:cNvPr id="5" name="Graphic 4" descr="Oil Rig with solid fill">
            <a:extLst>
              <a:ext uri="{FF2B5EF4-FFF2-40B4-BE49-F238E27FC236}">
                <a16:creationId xmlns:a16="http://schemas.microsoft.com/office/drawing/2014/main" id="{E08BAD43-E2B1-EAFF-EDEF-3480112A4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5300" y="2895600"/>
            <a:ext cx="914400" cy="914400"/>
          </a:xfrm>
          <a:prstGeom prst="rect">
            <a:avLst/>
          </a:prstGeom>
        </p:spPr>
      </p:pic>
      <p:pic>
        <p:nvPicPr>
          <p:cNvPr id="6" name="Graphic 5" descr="Electric Tower with solid fill">
            <a:extLst>
              <a:ext uri="{FF2B5EF4-FFF2-40B4-BE49-F238E27FC236}">
                <a16:creationId xmlns:a16="http://schemas.microsoft.com/office/drawing/2014/main" id="{EFFDC846-8AE1-5297-51B8-31640A614C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72600" y="16402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4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F631501-1000-B540-2C6D-CF0D0AA79A13}"/>
              </a:ext>
            </a:extLst>
          </p:cNvPr>
          <p:cNvGrpSpPr/>
          <p:nvPr/>
        </p:nvGrpSpPr>
        <p:grpSpPr>
          <a:xfrm>
            <a:off x="198947" y="247105"/>
            <a:ext cx="10466677" cy="6464246"/>
            <a:chOff x="198947" y="247105"/>
            <a:chExt cx="10466677" cy="6464246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78EDD0AE-6B98-DD4A-91E2-E1ACE6DE8A38}"/>
                </a:ext>
              </a:extLst>
            </p:cNvPr>
            <p:cNvSpPr/>
            <p:nvPr/>
          </p:nvSpPr>
          <p:spPr>
            <a:xfrm>
              <a:off x="198947" y="247105"/>
              <a:ext cx="1300976" cy="121176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HERON:</a:t>
              </a:r>
            </a:p>
            <a:p>
              <a:pPr algn="ctr"/>
              <a:r>
                <a:rPr lang="en-US" dirty="0"/>
                <a:t>Workflow Writer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78EFB5C-0CC4-0A4C-AF6E-35DF22C66530}"/>
                </a:ext>
              </a:extLst>
            </p:cNvPr>
            <p:cNvSpPr/>
            <p:nvPr/>
          </p:nvSpPr>
          <p:spPr>
            <a:xfrm>
              <a:off x="1846574" y="514676"/>
              <a:ext cx="1300976" cy="148968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RAVEN Outer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270C518-3204-424B-81B3-FC697E397A8E}"/>
                </a:ext>
              </a:extLst>
            </p:cNvPr>
            <p:cNvCxnSpPr>
              <a:cxnSpLocks/>
              <a:stCxn id="63" idx="3"/>
              <a:endCxn id="6" idx="1"/>
            </p:cNvCxnSpPr>
            <p:nvPr/>
          </p:nvCxnSpPr>
          <p:spPr>
            <a:xfrm flipV="1">
              <a:off x="3082786" y="1373504"/>
              <a:ext cx="541312" cy="14465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D3C92DE-6377-1A49-BDE7-E34CC0ED32B3}"/>
                </a:ext>
              </a:extLst>
            </p:cNvPr>
            <p:cNvGrpSpPr/>
            <p:nvPr/>
          </p:nvGrpSpPr>
          <p:grpSpPr>
            <a:xfrm>
              <a:off x="6096000" y="539074"/>
              <a:ext cx="1929909" cy="1693259"/>
              <a:chOff x="6562449" y="3498850"/>
              <a:chExt cx="1929909" cy="1693259"/>
            </a:xfrm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47380625-F797-FA42-A0FE-9EA800756820}"/>
                  </a:ext>
                </a:extLst>
              </p:cNvPr>
              <p:cNvSpPr/>
              <p:nvPr/>
            </p:nvSpPr>
            <p:spPr>
              <a:xfrm>
                <a:off x="6562449" y="3498850"/>
                <a:ext cx="1929909" cy="1693259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/>
                  <a:t>Ensemble: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78F97C65-8B82-714E-9565-052F20C7F3D5}"/>
                  </a:ext>
                </a:extLst>
              </p:cNvPr>
              <p:cNvSpPr/>
              <p:nvPr/>
            </p:nvSpPr>
            <p:spPr>
              <a:xfrm>
                <a:off x="6938823" y="3941822"/>
                <a:ext cx="1177159" cy="325821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SynthHist</a:t>
                </a:r>
                <a:endParaRPr lang="en-US" dirty="0"/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DEF7C90-53E3-2340-979D-9895949CA1C9}"/>
                  </a:ext>
                </a:extLst>
              </p:cNvPr>
              <p:cNvSpPr/>
              <p:nvPr/>
            </p:nvSpPr>
            <p:spPr>
              <a:xfrm>
                <a:off x="6938823" y="4323145"/>
                <a:ext cx="1177158" cy="325821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Dispatch</a:t>
                </a:r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A2195D1F-A182-0547-A46E-903DB6F0483E}"/>
                  </a:ext>
                </a:extLst>
              </p:cNvPr>
              <p:cNvSpPr/>
              <p:nvPr/>
            </p:nvSpPr>
            <p:spPr>
              <a:xfrm>
                <a:off x="6938823" y="4713244"/>
                <a:ext cx="1177158" cy="325821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TEAL</a:t>
                </a:r>
              </a:p>
            </p:txBody>
          </p: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A7FBF2D-CE16-8848-9AC9-0B25DC6B2344}"/>
                </a:ext>
              </a:extLst>
            </p:cNvPr>
            <p:cNvCxnSpPr>
              <a:cxnSpLocks/>
              <a:stCxn id="49" idx="1"/>
              <a:endCxn id="36" idx="3"/>
            </p:cNvCxnSpPr>
            <p:nvPr/>
          </p:nvCxnSpPr>
          <p:spPr>
            <a:xfrm flipH="1">
              <a:off x="7649532" y="1332737"/>
              <a:ext cx="831515" cy="19354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6EB9CE4-C57A-5B7A-CA97-7C48D363108D}"/>
                </a:ext>
              </a:extLst>
            </p:cNvPr>
            <p:cNvGrpSpPr/>
            <p:nvPr/>
          </p:nvGrpSpPr>
          <p:grpSpPr>
            <a:xfrm>
              <a:off x="3624098" y="514675"/>
              <a:ext cx="2221125" cy="1717657"/>
              <a:chOff x="4200729" y="1825890"/>
              <a:chExt cx="2221125" cy="1717657"/>
            </a:xfrm>
          </p:grpSpPr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8F4FDA0B-E36E-0245-BAC0-E0D159550B94}"/>
                  </a:ext>
                </a:extLst>
              </p:cNvPr>
              <p:cNvSpPr/>
              <p:nvPr/>
            </p:nvSpPr>
            <p:spPr>
              <a:xfrm>
                <a:off x="4200729" y="1825890"/>
                <a:ext cx="2221125" cy="1717657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/>
                  <a:t>RAVEN Inner</a:t>
                </a:r>
              </a:p>
            </p:txBody>
          </p:sp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E14B5729-32FE-FF4E-855F-1F2F777DA8A3}"/>
                  </a:ext>
                </a:extLst>
              </p:cNvPr>
              <p:cNvSpPr/>
              <p:nvPr/>
            </p:nvSpPr>
            <p:spPr>
              <a:xfrm>
                <a:off x="4259501" y="2228427"/>
                <a:ext cx="1396742" cy="413408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/>
                  <a:t>Sample</a:t>
                </a:r>
              </a:p>
            </p:txBody>
          </p:sp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A146DA5D-FC0E-884C-9DA8-16D793A174FF}"/>
                  </a:ext>
                </a:extLst>
              </p:cNvPr>
              <p:cNvSpPr/>
              <p:nvPr/>
            </p:nvSpPr>
            <p:spPr>
              <a:xfrm>
                <a:off x="4635469" y="3077314"/>
                <a:ext cx="1396743" cy="413408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/>
                  <a:t>Postprocess</a:t>
                </a:r>
              </a:p>
            </p:txBody>
          </p:sp>
        </p:grp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82152AA1-17A4-5248-94FC-2B918E36B9A5}"/>
                </a:ext>
              </a:extLst>
            </p:cNvPr>
            <p:cNvSpPr/>
            <p:nvPr/>
          </p:nvSpPr>
          <p:spPr>
            <a:xfrm>
              <a:off x="1918513" y="1200528"/>
              <a:ext cx="1164273" cy="635267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Optimize Capacity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A1F91EC-56EA-D072-C89C-3E0FC6F3CB9E}"/>
                </a:ext>
              </a:extLst>
            </p:cNvPr>
            <p:cNvSpPr/>
            <p:nvPr/>
          </p:nvSpPr>
          <p:spPr>
            <a:xfrm rot="16200000">
              <a:off x="2945631" y="1085729"/>
              <a:ext cx="833273" cy="22959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Portfolio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6365E7C-D5E2-BE46-AE53-A3EDD5C63E07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 flipV="1">
              <a:off x="5764830" y="1385704"/>
              <a:ext cx="331170" cy="10940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03E3D64-AB60-BF0B-2C48-3F1539DC37F2}"/>
                </a:ext>
              </a:extLst>
            </p:cNvPr>
            <p:cNvGrpSpPr/>
            <p:nvPr/>
          </p:nvGrpSpPr>
          <p:grpSpPr>
            <a:xfrm>
              <a:off x="8481047" y="568112"/>
              <a:ext cx="2184577" cy="1529249"/>
              <a:chOff x="7770344" y="518844"/>
              <a:chExt cx="2184577" cy="1529249"/>
            </a:xfrm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18BE135C-42E2-FD42-9EE0-FFE85A38A592}"/>
                  </a:ext>
                </a:extLst>
              </p:cNvPr>
              <p:cNvSpPr/>
              <p:nvPr/>
            </p:nvSpPr>
            <p:spPr>
              <a:xfrm>
                <a:off x="7770344" y="518844"/>
                <a:ext cx="2184577" cy="1529249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err="1"/>
                  <a:t>DispatchManager</a:t>
                </a:r>
                <a:endParaRPr lang="en-US" dirty="0"/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68F093F8-221A-9745-B8F7-11172EF27472}"/>
                  </a:ext>
                </a:extLst>
              </p:cNvPr>
              <p:cNvSpPr/>
              <p:nvPr/>
            </p:nvSpPr>
            <p:spPr>
              <a:xfrm>
                <a:off x="8194997" y="1360536"/>
                <a:ext cx="1428754" cy="6085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Optimize Dispatch</a:t>
                </a: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BCF61197-0846-EAD2-70DD-D52C51AF42D7}"/>
                  </a:ext>
                </a:extLst>
              </p:cNvPr>
              <p:cNvSpPr/>
              <p:nvPr/>
            </p:nvSpPr>
            <p:spPr>
              <a:xfrm>
                <a:off x="8136216" y="903237"/>
                <a:ext cx="1567929" cy="420667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Loop Structure</a:t>
                </a:r>
              </a:p>
            </p:txBody>
          </p:sp>
        </p:grp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45FF4FCA-FB7A-5610-97B6-BAA745CC1C85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 flipV="1">
              <a:off x="1499923" y="514676"/>
              <a:ext cx="997139" cy="338312"/>
            </a:xfrm>
            <a:prstGeom prst="bentConnector4">
              <a:avLst>
                <a:gd name="adj1" fmla="val 17382"/>
                <a:gd name="adj2" fmla="val 14414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>
              <a:extLst>
                <a:ext uri="{FF2B5EF4-FFF2-40B4-BE49-F238E27FC236}">
                  <a16:creationId xmlns:a16="http://schemas.microsoft.com/office/drawing/2014/main" id="{EA2480BE-1854-0F34-BBBB-9B576BBE7A10}"/>
                </a:ext>
              </a:extLst>
            </p:cNvPr>
            <p:cNvCxnSpPr>
              <a:cxnSpLocks/>
              <a:stCxn id="4" idx="3"/>
              <a:endCxn id="6" idx="0"/>
            </p:cNvCxnSpPr>
            <p:nvPr/>
          </p:nvCxnSpPr>
          <p:spPr>
            <a:xfrm flipV="1">
              <a:off x="1499923" y="514675"/>
              <a:ext cx="3234738" cy="338313"/>
            </a:xfrm>
            <a:prstGeom prst="bentConnector4">
              <a:avLst>
                <a:gd name="adj1" fmla="val 5366"/>
                <a:gd name="adj2" fmla="val 144667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433CE8D-5425-5249-AF36-76D130E759D1}"/>
                </a:ext>
              </a:extLst>
            </p:cNvPr>
            <p:cNvCxnSpPr>
              <a:cxnSpLocks/>
              <a:stCxn id="56" idx="1"/>
              <a:endCxn id="37" idx="3"/>
            </p:cNvCxnSpPr>
            <p:nvPr/>
          </p:nvCxnSpPr>
          <p:spPr>
            <a:xfrm flipH="1">
              <a:off x="7649532" y="1714060"/>
              <a:ext cx="1256168" cy="20231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7E5E590-E62D-5CE8-10B7-23F22392EB72}"/>
                </a:ext>
              </a:extLst>
            </p:cNvPr>
            <p:cNvSpPr/>
            <p:nvPr/>
          </p:nvSpPr>
          <p:spPr>
            <a:xfrm>
              <a:off x="3824812" y="1016100"/>
              <a:ext cx="1396742" cy="413408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Sample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290B22DB-C472-CB29-64AC-DDAB751CAF87}"/>
                </a:ext>
              </a:extLst>
            </p:cNvPr>
            <p:cNvSpPr/>
            <p:nvPr/>
          </p:nvSpPr>
          <p:spPr>
            <a:xfrm>
              <a:off x="3989970" y="1097696"/>
              <a:ext cx="1396742" cy="413408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Sample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24AB4B22-A5E5-DE76-2179-03C8C7098A85}"/>
                </a:ext>
              </a:extLst>
            </p:cNvPr>
            <p:cNvSpPr/>
            <p:nvPr/>
          </p:nvSpPr>
          <p:spPr>
            <a:xfrm>
              <a:off x="4195434" y="1185916"/>
              <a:ext cx="1396742" cy="413408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Sample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A781D123-B007-07EF-70D5-3F0835E1D536}"/>
                </a:ext>
              </a:extLst>
            </p:cNvPr>
            <p:cNvSpPr/>
            <p:nvPr/>
          </p:nvSpPr>
          <p:spPr>
            <a:xfrm>
              <a:off x="4368088" y="1288403"/>
              <a:ext cx="1396742" cy="413408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Sample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B1F2E2E-BBC3-26CC-0C4E-52A2E81BFCB1}"/>
                </a:ext>
              </a:extLst>
            </p:cNvPr>
            <p:cNvCxnSpPr>
              <a:cxnSpLocks/>
              <a:stCxn id="61" idx="1"/>
            </p:cNvCxnSpPr>
            <p:nvPr/>
          </p:nvCxnSpPr>
          <p:spPr>
            <a:xfrm flipH="1" flipV="1">
              <a:off x="3074335" y="1806233"/>
              <a:ext cx="984503" cy="1665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44D5EDBC-71DE-7C53-148A-15D1EEE0FFDF}"/>
                </a:ext>
              </a:extLst>
            </p:cNvPr>
            <p:cNvSpPr/>
            <p:nvPr/>
          </p:nvSpPr>
          <p:spPr>
            <a:xfrm>
              <a:off x="3109104" y="1780539"/>
              <a:ext cx="744703" cy="22959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E[NPV]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38ED15-1435-765F-4C5F-FB1F92FE7758}"/>
                </a:ext>
              </a:extLst>
            </p:cNvPr>
            <p:cNvGrpSpPr/>
            <p:nvPr/>
          </p:nvGrpSpPr>
          <p:grpSpPr>
            <a:xfrm>
              <a:off x="407634" y="2437169"/>
              <a:ext cx="7105974" cy="4274182"/>
              <a:chOff x="7770344" y="518844"/>
              <a:chExt cx="7105974" cy="4274182"/>
            </a:xfrm>
          </p:grpSpPr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DA00E04F-50CB-8BAB-C379-E879D0734543}"/>
                  </a:ext>
                </a:extLst>
              </p:cNvPr>
              <p:cNvSpPr/>
              <p:nvPr/>
            </p:nvSpPr>
            <p:spPr>
              <a:xfrm>
                <a:off x="7770344" y="518844"/>
                <a:ext cx="7105974" cy="4274182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err="1"/>
                  <a:t>DispatchManager</a:t>
                </a:r>
                <a:endParaRPr lang="en-US" dirty="0"/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10B4B606-4254-BAD9-9B9A-221278A6CE0A}"/>
                  </a:ext>
                </a:extLst>
              </p:cNvPr>
              <p:cNvSpPr/>
              <p:nvPr/>
            </p:nvSpPr>
            <p:spPr>
              <a:xfrm>
                <a:off x="8242447" y="1042412"/>
                <a:ext cx="6507188" cy="370000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600" dirty="0">
                    <a:solidFill>
                      <a:schemeClr val="tx1"/>
                    </a:solidFill>
                  </a:rPr>
                  <a:t>For each year …</a:t>
                </a:r>
              </a:p>
            </p:txBody>
          </p:sp>
        </p:grp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E9F22364-5109-8448-1CB5-19DDB7201BA4}"/>
                </a:ext>
              </a:extLst>
            </p:cNvPr>
            <p:cNvSpPr/>
            <p:nvPr/>
          </p:nvSpPr>
          <p:spPr>
            <a:xfrm>
              <a:off x="1114494" y="3429000"/>
              <a:ext cx="6200706" cy="318189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For each cluster …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96FCF4EF-8304-E88F-20F5-D8C25E8A74C4}"/>
                </a:ext>
              </a:extLst>
            </p:cNvPr>
            <p:cNvSpPr/>
            <p:nvPr/>
          </p:nvSpPr>
          <p:spPr>
            <a:xfrm>
              <a:off x="1420976" y="3947114"/>
              <a:ext cx="5807960" cy="260033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… optimize dispatch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E6BF7AC6-64C6-A455-D4A5-7859C4CAC75C}"/>
                </a:ext>
              </a:extLst>
            </p:cNvPr>
            <p:cNvSpPr/>
            <p:nvPr/>
          </p:nvSpPr>
          <p:spPr>
            <a:xfrm>
              <a:off x="1530771" y="4606539"/>
              <a:ext cx="5588370" cy="41340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Time History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65924E47-FB58-A18A-C7A2-ADAEEE955D8D}"/>
                </a:ext>
              </a:extLst>
            </p:cNvPr>
            <p:cNvSpPr/>
            <p:nvPr/>
          </p:nvSpPr>
          <p:spPr>
            <a:xfrm>
              <a:off x="1788447" y="4506485"/>
              <a:ext cx="1428754" cy="6085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Optimization Window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AFFFAE5-D69A-9AB5-5B02-7BECA70F1493}"/>
                </a:ext>
              </a:extLst>
            </p:cNvPr>
            <p:cNvCxnSpPr>
              <a:cxnSpLocks/>
            </p:cNvCxnSpPr>
            <p:nvPr/>
          </p:nvCxnSpPr>
          <p:spPr>
            <a:xfrm>
              <a:off x="3217201" y="4815908"/>
              <a:ext cx="2425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601C74A-548A-44EE-1844-E71D1552DC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558"/>
            <a:stretch/>
          </p:blipFill>
          <p:spPr>
            <a:xfrm>
              <a:off x="1649968" y="5242943"/>
              <a:ext cx="3027994" cy="1121452"/>
            </a:xfrm>
            <a:prstGeom prst="rect">
              <a:avLst/>
            </a:prstGeom>
          </p:spPr>
        </p:pic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5A3B9058-DCB8-484B-EB0C-B0EC81407357}"/>
                </a:ext>
              </a:extLst>
            </p:cNvPr>
            <p:cNvCxnSpPr>
              <a:stCxn id="49" idx="2"/>
              <a:endCxn id="28" idx="3"/>
            </p:cNvCxnSpPr>
            <p:nvPr/>
          </p:nvCxnSpPr>
          <p:spPr>
            <a:xfrm rot="5400000">
              <a:off x="7305023" y="2305946"/>
              <a:ext cx="2476899" cy="2059728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25B924A-16B9-BCE0-F28E-22CCA2318C6A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849435" y="1458871"/>
              <a:ext cx="243871" cy="9723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BE252831-60B3-D959-009C-959411B8E1B2}"/>
                </a:ext>
              </a:extLst>
            </p:cNvPr>
            <p:cNvSpPr/>
            <p:nvPr/>
          </p:nvSpPr>
          <p:spPr>
            <a:xfrm>
              <a:off x="293460" y="1684715"/>
              <a:ext cx="1314840" cy="4633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Technology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Characteristics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886011-8AE1-AED4-90E1-1BBEAE29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7900" y="4478106"/>
            <a:ext cx="24384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HERON Calculation Flow</a:t>
            </a:r>
          </a:p>
        </p:txBody>
      </p:sp>
    </p:spTree>
    <p:extLst>
      <p:ext uri="{BB962C8B-B14F-4D97-AF65-F5344CB8AC3E}">
        <p14:creationId xmlns:p14="http://schemas.microsoft.com/office/powerpoint/2010/main" val="364031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3B2340E-CB6B-914C-91F7-027E2A97BF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 Simple As They Come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6373C9-40C1-EC41-8BFA-835313EF57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142905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2B53-288A-124C-8139-967E8CAC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Starter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CAC0D-F680-484C-A4A6-365AD0D9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NGCC (natural gas electricity generator)</a:t>
            </a:r>
          </a:p>
          <a:p>
            <a:pPr lvl="1"/>
            <a:r>
              <a:rPr lang="en-US" dirty="0"/>
              <a:t>Import (imports electricity from external)</a:t>
            </a:r>
          </a:p>
          <a:p>
            <a:pPr lvl="1"/>
            <a:r>
              <a:rPr lang="en-US" dirty="0"/>
              <a:t>Grid (demand to be met)</a:t>
            </a:r>
          </a:p>
          <a:p>
            <a:endParaRPr lang="en-US" dirty="0"/>
          </a:p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How big should the NGCC be built to minimize costs?</a:t>
            </a:r>
          </a:p>
        </p:txBody>
      </p:sp>
      <p:pic>
        <p:nvPicPr>
          <p:cNvPr id="4" name="Graphic 3" descr="Cruise ship with solid fill">
            <a:extLst>
              <a:ext uri="{FF2B5EF4-FFF2-40B4-BE49-F238E27FC236}">
                <a16:creationId xmlns:a16="http://schemas.microsoft.com/office/drawing/2014/main" id="{A2A3E6EE-2C9A-EC49-BE7C-C131976AF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5400" y="1905000"/>
            <a:ext cx="914400" cy="914400"/>
          </a:xfrm>
          <a:prstGeom prst="rect">
            <a:avLst/>
          </a:prstGeom>
        </p:spPr>
      </p:pic>
      <p:pic>
        <p:nvPicPr>
          <p:cNvPr id="5" name="Graphic 4" descr="Oil Rig with solid fill">
            <a:extLst>
              <a:ext uri="{FF2B5EF4-FFF2-40B4-BE49-F238E27FC236}">
                <a16:creationId xmlns:a16="http://schemas.microsoft.com/office/drawing/2014/main" id="{7A4015B5-4141-0E40-83AF-F582B2764B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54461" y="1828800"/>
            <a:ext cx="914400" cy="914400"/>
          </a:xfrm>
          <a:prstGeom prst="rect">
            <a:avLst/>
          </a:prstGeom>
        </p:spPr>
      </p:pic>
      <p:pic>
        <p:nvPicPr>
          <p:cNvPr id="6" name="Graphic 5" descr="Electric Tower with solid fill">
            <a:extLst>
              <a:ext uri="{FF2B5EF4-FFF2-40B4-BE49-F238E27FC236}">
                <a16:creationId xmlns:a16="http://schemas.microsoft.com/office/drawing/2014/main" id="{5406B99B-4158-6741-BCC9-51AEE8B687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17000" y="1741876"/>
            <a:ext cx="914400" cy="914400"/>
          </a:xfrm>
          <a:prstGeom prst="rect">
            <a:avLst/>
          </a:prstGeom>
        </p:spPr>
      </p:pic>
      <p:pic>
        <p:nvPicPr>
          <p:cNvPr id="7" name="Graphic 6" descr="Money with solid fill">
            <a:extLst>
              <a:ext uri="{FF2B5EF4-FFF2-40B4-BE49-F238E27FC236}">
                <a16:creationId xmlns:a16="http://schemas.microsoft.com/office/drawing/2014/main" id="{6297D792-C055-FA46-A264-8E48D58FBC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74200" y="3649390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9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2B53-288A-124C-8139-967E8CAC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Starter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CAC0D-F680-484C-A4A6-365AD0D9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Guiding Physics/Economics (Drivers)</a:t>
            </a:r>
          </a:p>
          <a:p>
            <a:pPr lvl="1"/>
            <a:r>
              <a:rPr lang="en-US" dirty="0"/>
              <a:t>Grid</a:t>
            </a:r>
          </a:p>
          <a:p>
            <a:pPr lvl="2"/>
            <a:r>
              <a:rPr lang="en-US" dirty="0"/>
              <a:t>fixed demand to be met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NGCC</a:t>
            </a:r>
          </a:p>
          <a:p>
            <a:pPr lvl="2"/>
            <a:r>
              <a:rPr lang="en-US" dirty="0"/>
              <a:t>Capital cost for sizing</a:t>
            </a:r>
          </a:p>
          <a:p>
            <a:pPr lvl="2"/>
            <a:r>
              <a:rPr lang="en-US" dirty="0"/>
              <a:t>Variable cost for dispatching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Import</a:t>
            </a:r>
          </a:p>
          <a:p>
            <a:pPr lvl="2"/>
            <a:r>
              <a:rPr lang="en-US" dirty="0"/>
              <a:t>Variable cost (expensive!) for providing electricity</a:t>
            </a:r>
          </a:p>
        </p:txBody>
      </p:sp>
      <p:pic>
        <p:nvPicPr>
          <p:cNvPr id="5" name="Graphic 4" descr="Cruise ship with solid fill">
            <a:extLst>
              <a:ext uri="{FF2B5EF4-FFF2-40B4-BE49-F238E27FC236}">
                <a16:creationId xmlns:a16="http://schemas.microsoft.com/office/drawing/2014/main" id="{3113DE4A-9793-754D-B663-C61282D8D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2600" y="4191000"/>
            <a:ext cx="914400" cy="914400"/>
          </a:xfrm>
          <a:prstGeom prst="rect">
            <a:avLst/>
          </a:prstGeom>
        </p:spPr>
      </p:pic>
      <p:pic>
        <p:nvPicPr>
          <p:cNvPr id="7" name="Graphic 6" descr="Oil Rig with solid fill">
            <a:extLst>
              <a:ext uri="{FF2B5EF4-FFF2-40B4-BE49-F238E27FC236}">
                <a16:creationId xmlns:a16="http://schemas.microsoft.com/office/drawing/2014/main" id="{3BF1D2A9-FCDD-FC47-A49F-24438C0485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5300" y="2895600"/>
            <a:ext cx="914400" cy="914400"/>
          </a:xfrm>
          <a:prstGeom prst="rect">
            <a:avLst/>
          </a:prstGeom>
        </p:spPr>
      </p:pic>
      <p:pic>
        <p:nvPicPr>
          <p:cNvPr id="9" name="Graphic 8" descr="Electric Tower with solid fill">
            <a:extLst>
              <a:ext uri="{FF2B5EF4-FFF2-40B4-BE49-F238E27FC236}">
                <a16:creationId xmlns:a16="http://schemas.microsoft.com/office/drawing/2014/main" id="{2A840810-9206-9642-920C-EA4AB12E1C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72600" y="16402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1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0AB2-9C10-6348-97B3-7B5E8B57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to HERON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A48FD-7AF9-4A45-8676-2A3C95C2E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1231900"/>
            <a:ext cx="10515600" cy="4720449"/>
          </a:xfrm>
        </p:spPr>
        <p:txBody>
          <a:bodyPr>
            <a:normAutofit/>
          </a:bodyPr>
          <a:lstStyle/>
          <a:p>
            <a:r>
              <a:rPr lang="en-US" dirty="0"/>
              <a:t>See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HERON/tests/workshop/simple/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heron_input.xml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Case</a:t>
            </a:r>
          </a:p>
          <a:p>
            <a:pPr lvl="1"/>
            <a:r>
              <a:rPr lang="en-US" dirty="0"/>
              <a:t>Global information about the problem</a:t>
            </a:r>
          </a:p>
          <a:p>
            <a:pPr lvl="1"/>
            <a:r>
              <a:rPr lang="en-US" dirty="0"/>
              <a:t>Time shape, discount rates, solvers, etc.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Technical and economic properties of each component</a:t>
            </a:r>
          </a:p>
          <a:p>
            <a:pPr lvl="1"/>
            <a:r>
              <a:rPr lang="en-US" dirty="0"/>
              <a:t>Produces and Demands</a:t>
            </a:r>
          </a:p>
          <a:p>
            <a:pPr lvl="1"/>
            <a:r>
              <a:rPr lang="en-US" dirty="0"/>
              <a:t>Dispatch: Independent and Fixed</a:t>
            </a:r>
          </a:p>
          <a:p>
            <a:r>
              <a:rPr lang="en-US" dirty="0" err="1"/>
              <a:t>DataGenerators</a:t>
            </a:r>
            <a:endParaRPr lang="en-US" dirty="0"/>
          </a:p>
          <a:p>
            <a:pPr lvl="1"/>
            <a:r>
              <a:rPr lang="en-US" dirty="0"/>
              <a:t>Synthetic History Data Source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Graphic 4" descr="World with solid fill">
            <a:extLst>
              <a:ext uri="{FF2B5EF4-FFF2-40B4-BE49-F238E27FC236}">
                <a16:creationId xmlns:a16="http://schemas.microsoft.com/office/drawing/2014/main" id="{997A5B95-3C40-6A41-AC8D-93D51C102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1981200"/>
            <a:ext cx="914400" cy="914400"/>
          </a:xfrm>
          <a:prstGeom prst="rect">
            <a:avLst/>
          </a:prstGeom>
        </p:spPr>
      </p:pic>
      <p:pic>
        <p:nvPicPr>
          <p:cNvPr id="7" name="Graphic 6" descr="Cylinder with solid fill">
            <a:extLst>
              <a:ext uri="{FF2B5EF4-FFF2-40B4-BE49-F238E27FC236}">
                <a16:creationId xmlns:a16="http://schemas.microsoft.com/office/drawing/2014/main" id="{197EBB55-51F7-5644-A17E-58FAAA12E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000" y="3255186"/>
            <a:ext cx="914400" cy="914400"/>
          </a:xfrm>
          <a:prstGeom prst="rect">
            <a:avLst/>
          </a:prstGeom>
        </p:spPr>
      </p:pic>
      <p:pic>
        <p:nvPicPr>
          <p:cNvPr id="9" name="Graphic 8" descr="Statistics outline">
            <a:extLst>
              <a:ext uri="{FF2B5EF4-FFF2-40B4-BE49-F238E27FC236}">
                <a16:creationId xmlns:a16="http://schemas.microsoft.com/office/drawing/2014/main" id="{4A4FD109-3A41-AC44-B5E5-5914ED10F9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000" y="45291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44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5EE6-4478-CB4A-AE44-24488C73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by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07B9E-AAFB-F14B-916D-5D6E03299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Graphic 8" descr="Money with solid fill">
            <a:extLst>
              <a:ext uri="{FF2B5EF4-FFF2-40B4-BE49-F238E27FC236}">
                <a16:creationId xmlns:a16="http://schemas.microsoft.com/office/drawing/2014/main" id="{C4370ED2-F612-9847-A57F-B6914EDCB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3000" y="3796894"/>
            <a:ext cx="1485900" cy="1485900"/>
          </a:xfrm>
          <a:prstGeom prst="rect">
            <a:avLst/>
          </a:prstGeom>
        </p:spPr>
      </p:pic>
      <p:pic>
        <p:nvPicPr>
          <p:cNvPr id="7" name="Graphic 6" descr="Electric Tower with solid fill">
            <a:extLst>
              <a:ext uri="{FF2B5EF4-FFF2-40B4-BE49-F238E27FC236}">
                <a16:creationId xmlns:a16="http://schemas.microsoft.com/office/drawing/2014/main" id="{3208DF2D-5CA7-0740-A1F2-2FCA41CF1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53500" y="2133600"/>
            <a:ext cx="1104900" cy="110490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BAC91A-25E1-C812-A5EE-7050CF34F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878132"/>
              </p:ext>
            </p:extLst>
          </p:nvPr>
        </p:nvGraphicFramePr>
        <p:xfrm>
          <a:off x="1447800" y="2075032"/>
          <a:ext cx="71628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616462154"/>
                    </a:ext>
                  </a:extLst>
                </a:gridCol>
                <a:gridCol w="5819775">
                  <a:extLst>
                    <a:ext uri="{9D8B030D-6E8A-4147-A177-3AD203B41FA5}">
                      <a16:colId xmlns:a16="http://schemas.microsoft.com/office/drawing/2014/main" val="40743214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Technical Specs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632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Demands electricity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Fixed (must meet demand)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0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From synthetic time series (trained separately)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819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FC34F5-25D6-065D-274A-16FFECC37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636484"/>
              </p:ext>
            </p:extLst>
          </p:nvPr>
        </p:nvGraphicFramePr>
        <p:xfrm>
          <a:off x="1447800" y="4114800"/>
          <a:ext cx="7162800" cy="101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616462154"/>
                    </a:ext>
                  </a:extLst>
                </a:gridCol>
                <a:gridCol w="5819775">
                  <a:extLst>
                    <a:ext uri="{9D8B030D-6E8A-4147-A177-3AD203B41FA5}">
                      <a16:colId xmlns:a16="http://schemas.microsoft.com/office/drawing/2014/main" val="40743214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Economics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632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is regulated market; minimize cost to meet demand, so there is no sales profit at the grid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42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589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5EE6-4478-CB4A-AE44-24488C73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by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07B9E-AAFB-F14B-916D-5D6E03299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NGCC</a:t>
            </a:r>
          </a:p>
        </p:txBody>
      </p:sp>
      <p:pic>
        <p:nvPicPr>
          <p:cNvPr id="9" name="Graphic 8" descr="Money with solid fill">
            <a:extLst>
              <a:ext uri="{FF2B5EF4-FFF2-40B4-BE49-F238E27FC236}">
                <a16:creationId xmlns:a16="http://schemas.microsoft.com/office/drawing/2014/main" id="{C4370ED2-F612-9847-A57F-B6914EDCB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63000" y="3796894"/>
            <a:ext cx="1485900" cy="1485900"/>
          </a:xfrm>
          <a:prstGeom prst="rect">
            <a:avLst/>
          </a:prstGeom>
        </p:spPr>
      </p:pic>
      <p:pic>
        <p:nvPicPr>
          <p:cNvPr id="13" name="Graphic 12" descr="Oil Rig with solid fill">
            <a:extLst>
              <a:ext uri="{FF2B5EF4-FFF2-40B4-BE49-F238E27FC236}">
                <a16:creationId xmlns:a16="http://schemas.microsoft.com/office/drawing/2014/main" id="{5DBA7655-EF2A-3D46-91C1-4EB669707A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63000" y="2057400"/>
            <a:ext cx="1371600" cy="13716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534B37-373F-22B8-7534-E280ADD07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997775"/>
              </p:ext>
            </p:extLst>
          </p:nvPr>
        </p:nvGraphicFramePr>
        <p:xfrm>
          <a:off x="1447800" y="2090253"/>
          <a:ext cx="71628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616462154"/>
                    </a:ext>
                  </a:extLst>
                </a:gridCol>
                <a:gridCol w="5819775">
                  <a:extLst>
                    <a:ext uri="{9D8B030D-6E8A-4147-A177-3AD203B41FA5}">
                      <a16:colId xmlns:a16="http://schemas.microsoft.com/office/drawing/2014/main" val="40743214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Technical Specs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632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Produces electricity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Independent (0 to [Capacity] each hour)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0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 from 10 to 60 GW (note: units not included)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819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700F3FB-4832-D340-4021-324F7925E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281181"/>
              </p:ext>
            </p:extLst>
          </p:nvPr>
        </p:nvGraphicFramePr>
        <p:xfrm>
          <a:off x="1447800" y="4116375"/>
          <a:ext cx="71628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616462154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40743214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Economics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632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Capex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Overnight cost of building component per GW installed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O&amp;M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 and fuel costs per GWh produced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487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603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ES_PPT_2020b.potx  -  Read-Only" id="{F265BF94-FD12-41FA-85C7-01A48AF2C1E2}" vid="{16EFB42D-B802-47C1-81EB-0AE9EF9B68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04969E66C47D43B72D976B0F2EDCB6" ma:contentTypeVersion="6" ma:contentTypeDescription="Create a new document." ma:contentTypeScope="" ma:versionID="13e6ed2efaa4ce3fbe5a4f36be18c7a4">
  <xsd:schema xmlns:xsd="http://www.w3.org/2001/XMLSchema" xmlns:xs="http://www.w3.org/2001/XMLSchema" xmlns:p="http://schemas.microsoft.com/office/2006/metadata/properties" xmlns:ns2="e6cba3a1-1013-472a-b3ba-ce16017401c5" targetNamespace="http://schemas.microsoft.com/office/2006/metadata/properties" ma:root="true" ma:fieldsID="d42b92556487916bf4d2534ff3c1106f" ns2:_="">
    <xsd:import namespace="e6cba3a1-1013-472a-b3ba-ce16017401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cba3a1-1013-472a-b3ba-ce16017401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E3AEFE-1C34-44CA-B70B-BE67A40DE8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705A7F-6DFC-4B35-AFD3-DB524E283762}">
  <ds:schemaRefs>
    <ds:schemaRef ds:uri="http://schemas.microsoft.com/office/2006/metadata/properties"/>
    <ds:schemaRef ds:uri="http://schemas.microsoft.com/office/2006/documentManagement/types"/>
    <ds:schemaRef ds:uri="e6cba3a1-1013-472a-b3ba-ce16017401c5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  <ds:schemaRef ds:uri="http://purl.org/dc/dcmitype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341FA3DD-A973-45F0-B699-FDE12A4E63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cba3a1-1013-472a-b3ba-ce16017401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6177</TotalTime>
  <Words>1114</Words>
  <Application>Microsoft Macintosh PowerPoint</Application>
  <PresentationFormat>Widescreen</PresentationFormat>
  <Paragraphs>256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Arial Narrow</vt:lpstr>
      <vt:lpstr>Calibri</vt:lpstr>
      <vt:lpstr>Consolas</vt:lpstr>
      <vt:lpstr>Office Theme</vt:lpstr>
      <vt:lpstr>HERON Workshop Examples</vt:lpstr>
      <vt:lpstr>Learning by Example</vt:lpstr>
      <vt:lpstr>HERON Calculation Flow</vt:lpstr>
      <vt:lpstr>Example 1</vt:lpstr>
      <vt:lpstr>Starter Case</vt:lpstr>
      <vt:lpstr>Starter Case</vt:lpstr>
      <vt:lpstr>Translating to HERON</vt:lpstr>
      <vt:lpstr>Component by Component</vt:lpstr>
      <vt:lpstr>Component by Component</vt:lpstr>
      <vt:lpstr>Component by Component</vt:lpstr>
      <vt:lpstr>Consider the Case</vt:lpstr>
      <vt:lpstr>Demand</vt:lpstr>
      <vt:lpstr>Running the Case</vt:lpstr>
      <vt:lpstr>Things to Look At While Running</vt:lpstr>
      <vt:lpstr>Things to Look At While Running</vt:lpstr>
      <vt:lpstr>Converting to Optimization</vt:lpstr>
      <vt:lpstr>Running the Case</vt:lpstr>
      <vt:lpstr>Things to Look At While Running</vt:lpstr>
      <vt:lpstr>Things to Look At While Running</vt:lpstr>
      <vt:lpstr>Things to Look At While Running</vt:lpstr>
      <vt:lpstr>Things to Look At While Running</vt:lpstr>
      <vt:lpstr>Now that it’s done …</vt:lpstr>
      <vt:lpstr>Things to look at now that it’s done</vt:lpstr>
      <vt:lpstr>Things to look at now that it’s done</vt:lpstr>
      <vt:lpstr>Things to look at now that it’s done</vt:lpstr>
      <vt:lpstr>Wrap up Example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Title 02</dc:title>
  <dc:creator>Daniel L. Campbell</dc:creator>
  <cp:lastModifiedBy>Paul W. Talbot</cp:lastModifiedBy>
  <cp:revision>17</cp:revision>
  <dcterms:created xsi:type="dcterms:W3CDTF">2020-04-15T18:48:10Z</dcterms:created>
  <dcterms:modified xsi:type="dcterms:W3CDTF">2023-03-30T21:05:28Z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0x0101004404969E66C47D43B72D976B0F2EDCB6</vt:lpwstr>
  </property>
</Properties>
</file>