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5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fld id="{303E1434-89D5-4136-B205-27008AA1FB2D}" type="datetimeFigureOut">
              <a:rPr lang="en-US" smtClean="0"/>
              <a:t>2/14/2019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5F868368-EC15-444D-9EFB-42436E21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A Volume Visualization Tool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14650" y="3276600"/>
            <a:ext cx="5775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84213" indent="-227013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0" kern="0" dirty="0" smtClean="0"/>
              <a:t>Randall Reese</a:t>
            </a:r>
            <a:endParaRPr lang="en-US" b="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05" y="3276600"/>
            <a:ext cx="329611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4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549381"/>
          </a:xfrm>
        </p:spPr>
        <p:txBody>
          <a:bodyPr/>
          <a:lstStyle/>
          <a:p>
            <a:r>
              <a:rPr lang="en-US" sz="2400" dirty="0"/>
              <a:t>PRISM: </a:t>
            </a:r>
            <a:r>
              <a:rPr lang="en-US" sz="1800" dirty="0">
                <a:solidFill>
                  <a:srgbClr val="C00000"/>
                </a:solidFill>
              </a:rPr>
              <a:t>P</a:t>
            </a:r>
            <a:r>
              <a:rPr lang="en-US" sz="1800" dirty="0"/>
              <a:t>rogressive </a:t>
            </a:r>
            <a:r>
              <a:rPr lang="en-US" sz="1800" dirty="0">
                <a:solidFill>
                  <a:srgbClr val="C00000"/>
                </a:solidFill>
              </a:rPr>
              <a:t>R</a:t>
            </a:r>
            <a:r>
              <a:rPr lang="en-US" sz="1800" dirty="0"/>
              <a:t>esolution for </a:t>
            </a:r>
            <a:r>
              <a:rPr lang="en-US" sz="1800" dirty="0">
                <a:solidFill>
                  <a:srgbClr val="C00000"/>
                </a:solidFill>
              </a:rPr>
              <a:t>I</a:t>
            </a:r>
            <a:r>
              <a:rPr lang="en-US" sz="1800" dirty="0"/>
              <a:t>maging and </a:t>
            </a:r>
            <a:r>
              <a:rPr lang="en-US" sz="1800" dirty="0">
                <a:solidFill>
                  <a:srgbClr val="C00000"/>
                </a:solidFill>
              </a:rPr>
              <a:t>S</a:t>
            </a:r>
            <a:r>
              <a:rPr lang="en-US" sz="1800" dirty="0"/>
              <a:t>torage </a:t>
            </a:r>
            <a:r>
              <a:rPr lang="en-US" sz="1800" dirty="0">
                <a:solidFill>
                  <a:srgbClr val="C00000"/>
                </a:solidFill>
              </a:rPr>
              <a:t>M</a:t>
            </a:r>
            <a:r>
              <a:rPr lang="en-US" sz="1800" dirty="0"/>
              <a:t>anagement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1" y="1800543"/>
            <a:ext cx="8713470" cy="45243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PRISM is a framework for rendering high scale volumetric data.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This tool was developed by the following people, under the support of Idaho National Laboratory:</a:t>
            </a:r>
          </a:p>
          <a:p>
            <a:pPr lvl="1"/>
            <a:r>
              <a:rPr lang="en-US" sz="1800" dirty="0"/>
              <a:t>James </a:t>
            </a:r>
            <a:r>
              <a:rPr lang="en-US" sz="1800" dirty="0" smtClean="0"/>
              <a:t>Money</a:t>
            </a:r>
          </a:p>
          <a:p>
            <a:pPr lvl="1"/>
            <a:r>
              <a:rPr lang="en-US" sz="1800" dirty="0" smtClean="0"/>
              <a:t>Marko </a:t>
            </a:r>
            <a:r>
              <a:rPr lang="en-US" sz="1800" dirty="0" err="1" smtClean="0"/>
              <a:t>Sterbentz</a:t>
            </a:r>
            <a:endParaRPr lang="en-US" sz="1800" dirty="0"/>
          </a:p>
          <a:p>
            <a:pPr lvl="1"/>
            <a:r>
              <a:rPr lang="en-US" sz="1800" dirty="0" smtClean="0"/>
              <a:t>Nathan </a:t>
            </a:r>
            <a:r>
              <a:rPr lang="en-US" sz="1800" dirty="0" err="1" smtClean="0"/>
              <a:t>Morrical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Landon Woolley</a:t>
            </a:r>
          </a:p>
          <a:p>
            <a:pPr lvl="1"/>
            <a:r>
              <a:rPr lang="en-US" sz="1800" dirty="0" smtClean="0"/>
              <a:t>Thomas </a:t>
            </a:r>
            <a:r>
              <a:rPr lang="en-US" sz="1800" dirty="0" err="1" smtClean="0"/>
              <a:t>Szewczyk</a:t>
            </a:r>
            <a:endParaRPr lang="en-US" sz="1800" dirty="0"/>
          </a:p>
          <a:p>
            <a:pPr lvl="1"/>
            <a:r>
              <a:rPr lang="en-US" sz="1800" dirty="0" smtClean="0"/>
              <a:t>Randall Reese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Current point of contact is Thomas </a:t>
            </a:r>
            <a:r>
              <a:rPr lang="en-US" dirty="0" err="1" smtClean="0"/>
              <a:t>Szewczyk</a:t>
            </a:r>
            <a:r>
              <a:rPr lang="en-US" dirty="0" smtClean="0"/>
              <a:t> (thomas.szewczyk@inl.gov)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Unity 3D game engine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5"/>
            <a:ext cx="7488236" cy="2005646"/>
          </a:xfrm>
        </p:spPr>
        <p:txBody>
          <a:bodyPr/>
          <a:lstStyle/>
          <a:p>
            <a:r>
              <a:rPr lang="en-US" dirty="0" smtClean="0"/>
              <a:t>PRISM is based in the Unity 3D game engine.</a:t>
            </a:r>
          </a:p>
          <a:p>
            <a:r>
              <a:rPr lang="en-US" dirty="0" smtClean="0"/>
              <a:t>By using a commodity game engine, one can utilize PRISM on a large variety of platforms:</a:t>
            </a:r>
          </a:p>
          <a:p>
            <a:pPr lvl="1"/>
            <a:r>
              <a:rPr lang="en-US" dirty="0" smtClean="0"/>
              <a:t>Desktop computers</a:t>
            </a:r>
          </a:p>
          <a:p>
            <a:pPr lvl="1"/>
            <a:r>
              <a:rPr lang="en-US" dirty="0" smtClean="0"/>
              <a:t>Virtual reality headsets</a:t>
            </a:r>
          </a:p>
          <a:p>
            <a:pPr lvl="1"/>
            <a:r>
              <a:rPr lang="en-US" dirty="0" smtClean="0"/>
              <a:t>Smart phones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 smtClean="0"/>
              <a:t>ave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utomatic 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irtual 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nvironment (CAVE)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5012453"/>
            <a:ext cx="1664970" cy="1110535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34" y="4667568"/>
            <a:ext cx="2182064" cy="14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mart phone S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998" y="4667568"/>
            <a:ext cx="1468176" cy="146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ave visualization IN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55" y="4601051"/>
            <a:ext cx="2384169" cy="158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02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Z-Ordering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Volumes are taken as a collection of voxels. </a:t>
            </a:r>
          </a:p>
          <a:p>
            <a:endParaRPr lang="en-US" dirty="0" smtClean="0"/>
          </a:p>
          <a:p>
            <a:r>
              <a:rPr lang="en-US" dirty="0" smtClean="0"/>
              <a:t>Given a volume to be rendered, we divide each volume into a collection of cubes (“bricks”). </a:t>
            </a:r>
          </a:p>
          <a:p>
            <a:endParaRPr lang="en-US" dirty="0" smtClean="0"/>
          </a:p>
          <a:p>
            <a:r>
              <a:rPr lang="en-US" dirty="0" smtClean="0"/>
              <a:t>Each brick has edge length a power of 2.</a:t>
            </a:r>
          </a:p>
          <a:p>
            <a:pPr lvl="1"/>
            <a:r>
              <a:rPr lang="en-US" dirty="0" smtClean="0"/>
              <a:t>E.g. 256 x 256 x 256 voxels.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Different bricks can have different edge lengths. </a:t>
            </a:r>
          </a:p>
          <a:p>
            <a:endParaRPr lang="en-US" dirty="0" smtClean="0"/>
          </a:p>
          <a:p>
            <a:r>
              <a:rPr lang="en-US" dirty="0" smtClean="0"/>
              <a:t>By ordering the voxels of each brick in a hierarchical Z-order Morton curve (a type of space filling curve), we can control the rendered level of detail for each brick. 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Z-Level: Sheep Heart.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810326"/>
            <a:ext cx="8231187" cy="900549"/>
          </a:xfrm>
        </p:spPr>
      </p:pic>
      <p:sp>
        <p:nvSpPr>
          <p:cNvPr id="5" name="TextBox 4"/>
          <p:cNvSpPr txBox="1"/>
          <p:nvPr/>
        </p:nvSpPr>
        <p:spPr>
          <a:xfrm>
            <a:off x="432751" y="2682240"/>
            <a:ext cx="82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Z = 0 	  Z = 1	  Z = 2	  Z = 3	  Z = 4	  Z = 5 	  Z = 6	  Z = 7	  Z = 8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2751" y="3387090"/>
            <a:ext cx="8475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Z-level increases, the level of detail also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allows the user to cull the level of detail as desired</a:t>
            </a:r>
            <a:r>
              <a:rPr lang="en-US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less than “full” level of detail is sufficient.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decreases the amount of necessary data and render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6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Visibility-based Level of Detail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We can cull the level of detail of individual bricks or voxels based on their visibility relative to the camera by reducing the Z-level of occluded bricks. </a:t>
            </a:r>
          </a:p>
          <a:p>
            <a:r>
              <a:rPr lang="en-US" sz="1800" dirty="0" smtClean="0"/>
              <a:t>This can exponentially reduce the amount of data that must be displayed without noticeably reducing the image quality. 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6857" y="3107690"/>
            <a:ext cx="9038239" cy="3291509"/>
            <a:chOff x="120667" y="2844800"/>
            <a:chExt cx="9038239" cy="3291509"/>
          </a:xfrm>
        </p:grpSpPr>
        <p:grpSp>
          <p:nvGrpSpPr>
            <p:cNvPr id="6" name="Group 5"/>
            <p:cNvGrpSpPr/>
            <p:nvPr/>
          </p:nvGrpSpPr>
          <p:grpSpPr>
            <a:xfrm>
              <a:off x="138430" y="2844800"/>
              <a:ext cx="4154119" cy="2977995"/>
              <a:chOff x="603250" y="2844800"/>
              <a:chExt cx="4154119" cy="297799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250" y="2844800"/>
                <a:ext cx="2059297" cy="29718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2547" y="2844800"/>
                <a:ext cx="2094822" cy="2977995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4673548" y="2844800"/>
              <a:ext cx="4328377" cy="2971800"/>
              <a:chOff x="4818328" y="2844800"/>
              <a:chExt cx="4328377" cy="29718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52" t="6820" r="14683" b="10036"/>
              <a:stretch/>
            </p:blipFill>
            <p:spPr>
              <a:xfrm>
                <a:off x="4818328" y="2844800"/>
                <a:ext cx="2091439" cy="29718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11" t="4936" r="7516" b="10048"/>
              <a:stretch/>
            </p:blipFill>
            <p:spPr>
              <a:xfrm>
                <a:off x="6909766" y="2844800"/>
                <a:ext cx="2236939" cy="2971800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20667" y="5822795"/>
              <a:ext cx="4154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Culled (left) and non-culled (right) skull volume.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07230" y="5828532"/>
              <a:ext cx="4651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Culled (left) and non-culled (right) sheep heart volume.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8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Revealing </a:t>
            </a:r>
            <a:r>
              <a:rPr lang="en-US" dirty="0" err="1" smtClean="0"/>
              <a:t>Isolayers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794067"/>
          </a:xfrm>
        </p:spPr>
        <p:txBody>
          <a:bodyPr/>
          <a:lstStyle/>
          <a:p>
            <a:r>
              <a:rPr lang="en-US" dirty="0" smtClean="0"/>
              <a:t>Using the transfer function manipulation capabilities of PRISM, we can reveal different </a:t>
            </a:r>
            <a:r>
              <a:rPr lang="en-US" dirty="0" err="1" smtClean="0"/>
              <a:t>isolayers</a:t>
            </a:r>
            <a:r>
              <a:rPr lang="en-US" dirty="0" smtClean="0"/>
              <a:t> of the volume in question: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8121" y="2240281"/>
            <a:ext cx="8766809" cy="4053303"/>
            <a:chOff x="198121" y="2240281"/>
            <a:chExt cx="8766809" cy="4053303"/>
          </a:xfrm>
        </p:grpSpPr>
        <p:grpSp>
          <p:nvGrpSpPr>
            <p:cNvPr id="7" name="Group 6"/>
            <p:cNvGrpSpPr/>
            <p:nvPr/>
          </p:nvGrpSpPr>
          <p:grpSpPr>
            <a:xfrm>
              <a:off x="198121" y="2240281"/>
              <a:ext cx="8766809" cy="3657600"/>
              <a:chOff x="0" y="2590800"/>
              <a:chExt cx="10291679" cy="383568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590800"/>
                <a:ext cx="3399183" cy="383568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9183" y="2590800"/>
                <a:ext cx="3597700" cy="383568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6883" y="2590800"/>
                <a:ext cx="3294796" cy="3835680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78004" y="5955030"/>
              <a:ext cx="7771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Three </a:t>
              </a:r>
              <a:r>
                <a:rPr lang="en-US" sz="1600" dirty="0" err="1" smtClean="0"/>
                <a:t>isolayers</a:t>
              </a:r>
              <a:r>
                <a:rPr lang="en-US" sz="1600" dirty="0" smtClean="0"/>
                <a:t> of the Visible Male (left to right): [1] Skin   [2] Skull in skin   [3] Skull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5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_Presentation-2016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tandard_Presentation-2016" id="{AA70F70C-FE74-4105-B56D-A478567CF02D}" vid="{32DB2BA5-14E2-4538-A7F0-90025315B3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C255676BE044408856C5C66FC5842F" ma:contentTypeVersion="0" ma:contentTypeDescription="Create a new document." ma:contentTypeScope="" ma:versionID="5e104a319a2a62e3b9ae34eba57525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58447ac103a8dc4d0e9daeaf8f4e61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4C2D5B-5EF2-4373-B421-BF98377A13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99E4FF-E4C4-4EB8-A78F-0D89612FC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F6FEB2-2A2B-42C0-A0BE-DB6FCB8EBCA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Standard_Presentation-2016</Template>
  <TotalTime>868</TotalTime>
  <Words>390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Times New Roman</vt:lpstr>
      <vt:lpstr>Standard_Presentation-2016</vt:lpstr>
      <vt:lpstr>PRISM</vt:lpstr>
      <vt:lpstr>PRISM: Progressive Resolution for Imaging and Storage Management </vt:lpstr>
      <vt:lpstr>Use of Unity 3D game engine </vt:lpstr>
      <vt:lpstr>Hierarchical Z-Ordering</vt:lpstr>
      <vt:lpstr>Increasing Z-Level: Sheep Heart. </vt:lpstr>
      <vt:lpstr>Visibility-based Level of Detail Culling</vt:lpstr>
      <vt:lpstr>Revealing Isolayers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L. Combs</dc:creator>
  <cp:lastModifiedBy>Windows User</cp:lastModifiedBy>
  <cp:revision>36</cp:revision>
  <dcterms:created xsi:type="dcterms:W3CDTF">2016-09-09T18:28:57Z</dcterms:created>
  <dcterms:modified xsi:type="dcterms:W3CDTF">2019-02-14T22:47:02Z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0x01010086C255676BE044408856C5C66FC5842F</vt:lpwstr>
  </property>
</Properties>
</file>