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42"/>
  </p:notesMasterIdLst>
  <p:sldIdLst>
    <p:sldId id="256" r:id="rId5"/>
    <p:sldId id="257" r:id="rId6"/>
    <p:sldId id="324" r:id="rId7"/>
    <p:sldId id="443" r:id="rId8"/>
    <p:sldId id="364" r:id="rId9"/>
    <p:sldId id="444" r:id="rId10"/>
    <p:sldId id="445" r:id="rId11"/>
    <p:sldId id="446" r:id="rId12"/>
    <p:sldId id="447" r:id="rId13"/>
    <p:sldId id="448" r:id="rId14"/>
    <p:sldId id="449" r:id="rId15"/>
    <p:sldId id="375" r:id="rId16"/>
    <p:sldId id="431" r:id="rId17"/>
    <p:sldId id="450" r:id="rId18"/>
    <p:sldId id="435" r:id="rId19"/>
    <p:sldId id="414" r:id="rId20"/>
    <p:sldId id="451" r:id="rId21"/>
    <p:sldId id="452" r:id="rId22"/>
    <p:sldId id="453" r:id="rId23"/>
    <p:sldId id="454" r:id="rId24"/>
    <p:sldId id="455" r:id="rId25"/>
    <p:sldId id="465" r:id="rId26"/>
    <p:sldId id="417" r:id="rId27"/>
    <p:sldId id="433" r:id="rId28"/>
    <p:sldId id="456" r:id="rId29"/>
    <p:sldId id="457" r:id="rId30"/>
    <p:sldId id="458" r:id="rId31"/>
    <p:sldId id="459" r:id="rId32"/>
    <p:sldId id="437" r:id="rId33"/>
    <p:sldId id="426" r:id="rId34"/>
    <p:sldId id="460" r:id="rId35"/>
    <p:sldId id="461" r:id="rId36"/>
    <p:sldId id="462" r:id="rId37"/>
    <p:sldId id="463" r:id="rId38"/>
    <p:sldId id="464" r:id="rId39"/>
    <p:sldId id="442" r:id="rId40"/>
    <p:sldId id="25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21" Type="http://schemas.openxmlformats.org/officeDocument/2006/relationships/image" Target="../media/image18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452" y="2217074"/>
            <a:ext cx="9816547" cy="2292350"/>
          </a:xfrm>
        </p:spPr>
        <p:txBody>
          <a:bodyPr/>
          <a:lstStyle/>
          <a:p>
            <a:r>
              <a:rPr lang="en-US" dirty="0"/>
              <a:t>RAVEN Ensemble and Hybrid Models</a:t>
            </a:r>
          </a:p>
          <a:p>
            <a:pPr>
              <a:spcBef>
                <a:spcPts val="500"/>
              </a:spcBef>
            </a:pPr>
            <a:endParaRPr lang="en-US" sz="2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85524-E7F1-7931-CB13-A65617F39214}"/>
              </a:ext>
            </a:extLst>
          </p:cNvPr>
          <p:cNvSpPr txBox="1"/>
          <p:nvPr/>
        </p:nvSpPr>
        <p:spPr>
          <a:xfrm>
            <a:off x="10109379" y="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INL/MIS-24-xxxxx</a:t>
            </a:r>
          </a:p>
        </p:txBody>
      </p:sp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2F70-E792-5EED-05BA-1A815061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Iterations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E1EFF-9407-692B-631D-5F010B9F6999}"/>
              </a:ext>
            </a:extLst>
          </p:cNvPr>
          <p:cNvGrpSpPr/>
          <p:nvPr/>
        </p:nvGrpSpPr>
        <p:grpSpPr>
          <a:xfrm>
            <a:off x="2823013" y="1706865"/>
            <a:ext cx="6645923" cy="4236865"/>
            <a:chOff x="1438356" y="2084551"/>
            <a:chExt cx="6645923" cy="4236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0CC87A-F1FE-32C4-5900-67EAD7800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449DFA-7197-35BE-032F-A09ABA7DC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473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0815-50AB-A091-2A44-0D46AC07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Ensemble model for Multi-Unit Power Plant:</a:t>
            </a:r>
            <a:br>
              <a:rPr lang="en-US" dirty="0"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EDC-D77F-38F5-0A80-B0159FF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351722"/>
            <a:ext cx="10415649" cy="4739517"/>
          </a:xfrm>
        </p:spPr>
        <p:txBody>
          <a:bodyPr/>
          <a:lstStyle/>
          <a:p>
            <a:r>
              <a:rPr lang="en-US" dirty="0"/>
              <a:t>Dynamic PRA for a Station Black Out Multi-Unit scenario</a:t>
            </a:r>
          </a:p>
          <a:p>
            <a:endParaRPr lang="en-US" dirty="0"/>
          </a:p>
        </p:txBody>
      </p:sp>
      <p:pic>
        <p:nvPicPr>
          <p:cNvPr id="6" name="Picture 5" descr="711s6PVvvxg-1479365590312848400-725x453.png">
            <a:extLst>
              <a:ext uri="{FF2B5EF4-FFF2-40B4-BE49-F238E27FC236}">
                <a16:creationId xmlns:a16="http://schemas.microsoft.com/office/drawing/2014/main" id="{28A5CEED-8DE9-261C-C67B-48764D93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6991994" y="2415936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11060D-1128-A6C1-9033-7C97985FBA7F}"/>
              </a:ext>
            </a:extLst>
          </p:cNvPr>
          <p:cNvSpPr/>
          <p:nvPr/>
        </p:nvSpPr>
        <p:spPr>
          <a:xfrm>
            <a:off x="1226603" y="199650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5B13DF-A146-7D5A-BA41-2B2372EFE51C}"/>
              </a:ext>
            </a:extLst>
          </p:cNvPr>
          <p:cNvSpPr/>
          <p:nvPr/>
        </p:nvSpPr>
        <p:spPr>
          <a:xfrm>
            <a:off x="1368417" y="3496952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B790-B964-62AC-8962-72C10B333A96}"/>
              </a:ext>
            </a:extLst>
          </p:cNvPr>
          <p:cNvSpPr/>
          <p:nvPr/>
        </p:nvSpPr>
        <p:spPr>
          <a:xfrm>
            <a:off x="3855500" y="2541543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8A5BA-3E13-2C5E-90E1-BBC53CBCB462}"/>
              </a:ext>
            </a:extLst>
          </p:cNvPr>
          <p:cNvSpPr/>
          <p:nvPr/>
        </p:nvSpPr>
        <p:spPr>
          <a:xfrm>
            <a:off x="3855500" y="372846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72779-D53A-39B9-4A05-C9D67A26DB57}"/>
              </a:ext>
            </a:extLst>
          </p:cNvPr>
          <p:cNvSpPr/>
          <p:nvPr/>
        </p:nvSpPr>
        <p:spPr>
          <a:xfrm>
            <a:off x="3855500" y="4912211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AAEEF-37D3-D716-CD35-90F94318953F}"/>
              </a:ext>
            </a:extLst>
          </p:cNvPr>
          <p:cNvSpPr/>
          <p:nvPr/>
        </p:nvSpPr>
        <p:spPr>
          <a:xfrm>
            <a:off x="5468400" y="234442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07EFF-6A6F-659D-03D7-36263A0074A4}"/>
              </a:ext>
            </a:extLst>
          </p:cNvPr>
          <p:cNvSpPr/>
          <p:nvPr/>
        </p:nvSpPr>
        <p:spPr>
          <a:xfrm>
            <a:off x="5468400" y="298472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32264-890C-4081-CFE6-67093EB915F3}"/>
              </a:ext>
            </a:extLst>
          </p:cNvPr>
          <p:cNvSpPr/>
          <p:nvPr/>
        </p:nvSpPr>
        <p:spPr>
          <a:xfrm>
            <a:off x="5468400" y="353135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49405-DEED-DE5C-1D70-56CB23AD206C}"/>
              </a:ext>
            </a:extLst>
          </p:cNvPr>
          <p:cNvSpPr/>
          <p:nvPr/>
        </p:nvSpPr>
        <p:spPr>
          <a:xfrm>
            <a:off x="5468400" y="417164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593C9-3E16-41FC-59C6-FD020D7580D2}"/>
              </a:ext>
            </a:extLst>
          </p:cNvPr>
          <p:cNvSpPr/>
          <p:nvPr/>
        </p:nvSpPr>
        <p:spPr>
          <a:xfrm>
            <a:off x="5468400" y="471827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5E1E8-2BCD-3278-A393-53AD5661BFA7}"/>
              </a:ext>
            </a:extLst>
          </p:cNvPr>
          <p:cNvSpPr/>
          <p:nvPr/>
        </p:nvSpPr>
        <p:spPr>
          <a:xfrm>
            <a:off x="5468400" y="535538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F21D6-AE63-F724-E31C-38DF744D125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04084" y="286169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64D67-8A60-6CAE-D992-89F9E2B75B1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104084" y="4041994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88603-C1D5-8E39-FC5E-5F9CEC80965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104084" y="404199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F8BE1-28EA-71F3-3856-ECB18462B29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962518" y="2541543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B4E8D6-046F-4A8A-EFA7-9BA5F931DA6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62518" y="2861689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2BFEC7-388B-8669-E980-45854322A21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962518" y="372846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8E4CBE-A2EA-E1A5-B45A-8DEABBA29760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962518" y="404861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DEF3B-73F2-0426-399D-ACDACB214F1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4962518" y="4915385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FC34-046B-4140-BCE2-7ACDFB12CCC6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962518" y="5232357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E575B-EFFE-FFA3-D880-5E09780A2213}"/>
              </a:ext>
            </a:extLst>
          </p:cNvPr>
          <p:cNvSpPr txBox="1"/>
          <p:nvPr/>
        </p:nvSpPr>
        <p:spPr>
          <a:xfrm>
            <a:off x="1226603" y="1996500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</p:spTree>
    <p:extLst>
      <p:ext uri="{BB962C8B-B14F-4D97-AF65-F5344CB8AC3E}">
        <p14:creationId xmlns:p14="http://schemas.microsoft.com/office/powerpoint/2010/main" val="215535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Employing Ensemble modeling in RAVEN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1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82148"/>
            <a:ext cx="10415649" cy="4809091"/>
          </a:xfrm>
        </p:spPr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1979614" y="2205700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~&gt;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r>
              <a:rPr lang="en-US" dirty="0">
                <a:latin typeface="Lucida Console" panose="020B0609040504020204" pitchFamily="49" charset="0"/>
              </a:rPr>
              <a:t>~/projects/raven&gt;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~/projects/raven&gt; 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1979613" y="4157729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ensembleModels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3B5-5D03-9CC3-5125-3DD48BC2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External Model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133061"/>
                <a:ext cx="10415649" cy="4958178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133061"/>
                <a:ext cx="10415649" cy="4958178"/>
              </a:xfrm>
              <a:blipFill>
                <a:blip r:embed="rId2"/>
                <a:stretch>
                  <a:fillRect l="-1583" t="-2302" b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02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External Model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</a:t>
            </a:r>
            <a:r>
              <a:rPr lang="en-US" i="1" dirty="0" err="1"/>
              <a:t>kineticEnergy.py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lvl="1"/>
            <a:r>
              <a:rPr lang="en-US" dirty="0"/>
              <a:t>Input: energy (E), and mass (m)</a:t>
            </a:r>
          </a:p>
          <a:p>
            <a:pPr lvl="1"/>
            <a:r>
              <a:rPr lang="en-US" dirty="0"/>
              <a:t>Output: v0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Screen Shot 2018-07-31 at 8.28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35" y="2166729"/>
            <a:ext cx="1701800" cy="9144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3361124" y="4611043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</a:rPr>
              <a:t>Model B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743900" y="4615495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</a:rPr>
              <a:t>Model A</a:t>
            </a:r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 bwMode="auto">
          <a:xfrm>
            <a:off x="5333873" y="4894609"/>
            <a:ext cx="1410027" cy="4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839386" y="44014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793740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EnsembleModel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C86455-4445-362B-15E9-24068411A018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999-F0FE-3F2F-D2DC-52C33F76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4C2651-6964-C1C5-30A6-E7DEAF879EE5}"/>
              </a:ext>
            </a:extLst>
          </p:cNvPr>
          <p:cNvSpPr/>
          <p:nvPr/>
        </p:nvSpPr>
        <p:spPr bwMode="auto">
          <a:xfrm>
            <a:off x="4477682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6DC17-7E99-5D10-695D-FCD085636A8D}"/>
              </a:ext>
            </a:extLst>
          </p:cNvPr>
          <p:cNvSpPr/>
          <p:nvPr/>
        </p:nvSpPr>
        <p:spPr bwMode="auto">
          <a:xfrm>
            <a:off x="3087961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A47AA-6E2C-52FC-CBEF-AF26230DB699}"/>
              </a:ext>
            </a:extLst>
          </p:cNvPr>
          <p:cNvSpPr/>
          <p:nvPr/>
        </p:nvSpPr>
        <p:spPr bwMode="auto">
          <a:xfrm>
            <a:off x="1698240" y="1650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544AC-9117-7B72-E966-F3B0EF5CFF94}"/>
              </a:ext>
            </a:extLst>
          </p:cNvPr>
          <p:cNvSpPr/>
          <p:nvPr/>
        </p:nvSpPr>
        <p:spPr bwMode="auto">
          <a:xfrm>
            <a:off x="5172542" y="1967702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33F1E-9AB2-71EC-7A69-EA2C93188DCF}"/>
              </a:ext>
            </a:extLst>
          </p:cNvPr>
          <p:cNvSpPr/>
          <p:nvPr/>
        </p:nvSpPr>
        <p:spPr bwMode="auto">
          <a:xfrm>
            <a:off x="5867403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DC43C-7C0F-4BD5-28E0-65BFF21E48C4}"/>
              </a:ext>
            </a:extLst>
          </p:cNvPr>
          <p:cNvSpPr/>
          <p:nvPr/>
        </p:nvSpPr>
        <p:spPr bwMode="auto">
          <a:xfrm>
            <a:off x="7257124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D786B-41DD-E1AC-2057-D6F9809B35C2}"/>
              </a:ext>
            </a:extLst>
          </p:cNvPr>
          <p:cNvSpPr txBox="1"/>
          <p:nvPr/>
        </p:nvSpPr>
        <p:spPr>
          <a:xfrm>
            <a:off x="3366923" y="2601316"/>
            <a:ext cx="480367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&lt;mean&gt;45&lt;/mean&gt;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&lt;sigma&gt;5&lt;/sigma&gt;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DB7418E-CA8C-F3CB-FF41-5D056C710472}"/>
              </a:ext>
            </a:extLst>
          </p:cNvPr>
          <p:cNvSpPr/>
          <p:nvPr/>
        </p:nvSpPr>
        <p:spPr bwMode="auto">
          <a:xfrm rot="10800000">
            <a:off x="7455610" y="3062866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4AB06-5D10-8137-3393-AC74148288FA}"/>
              </a:ext>
            </a:extLst>
          </p:cNvPr>
          <p:cNvSpPr/>
          <p:nvPr/>
        </p:nvSpPr>
        <p:spPr bwMode="auto">
          <a:xfrm>
            <a:off x="7779086" y="2975630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 specifications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4E13B-90D5-E482-6705-C10E5053997E}"/>
              </a:ext>
            </a:extLst>
          </p:cNvPr>
          <p:cNvSpPr/>
          <p:nvPr/>
        </p:nvSpPr>
        <p:spPr bwMode="auto">
          <a:xfrm>
            <a:off x="8646845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319F4-F999-9003-2DE5-4042302A7EFF}"/>
              </a:ext>
            </a:extLst>
          </p:cNvPr>
          <p:cNvSpPr txBox="1"/>
          <p:nvPr/>
        </p:nvSpPr>
        <p:spPr>
          <a:xfrm>
            <a:off x="3473158" y="52510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distributions for mass and energy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EBBA622-B0BA-D052-CB62-CBDAEC0AA514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rot="16200000" flipV="1">
            <a:off x="4446543" y="4195635"/>
            <a:ext cx="1086516" cy="102423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839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6C1D-DF0C-D1B5-F4FD-2D2DC84D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53FD7-4E60-035B-A4EF-BAD5E6A6C43F}"/>
              </a:ext>
            </a:extLst>
          </p:cNvPr>
          <p:cNvSpPr/>
          <p:nvPr/>
        </p:nvSpPr>
        <p:spPr bwMode="auto">
          <a:xfrm>
            <a:off x="3316559" y="1730989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ECA0E-7904-4BEE-E075-0250766B828F}"/>
              </a:ext>
            </a:extLst>
          </p:cNvPr>
          <p:cNvSpPr/>
          <p:nvPr/>
        </p:nvSpPr>
        <p:spPr bwMode="auto">
          <a:xfrm>
            <a:off x="1926838" y="173098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53BD-89E5-2AD9-F527-B087CD0DC285}"/>
              </a:ext>
            </a:extLst>
          </p:cNvPr>
          <p:cNvSpPr txBox="1"/>
          <p:nvPr/>
        </p:nvSpPr>
        <p:spPr>
          <a:xfrm>
            <a:off x="1524000" y="2604450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F3286-1AF4-AF1B-3BF6-58ADAF8E1B8F}"/>
              </a:ext>
            </a:extLst>
          </p:cNvPr>
          <p:cNvSpPr/>
          <p:nvPr/>
        </p:nvSpPr>
        <p:spPr bwMode="auto">
          <a:xfrm>
            <a:off x="4706280" y="173098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A4D15-C3BD-1EA7-0F0D-162C5957A1C1}"/>
              </a:ext>
            </a:extLst>
          </p:cNvPr>
          <p:cNvSpPr/>
          <p:nvPr/>
        </p:nvSpPr>
        <p:spPr bwMode="auto">
          <a:xfrm>
            <a:off x="5401140" y="204412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3BB8E-C260-8272-3824-939BF09913AE}"/>
              </a:ext>
            </a:extLst>
          </p:cNvPr>
          <p:cNvSpPr/>
          <p:nvPr/>
        </p:nvSpPr>
        <p:spPr bwMode="auto">
          <a:xfrm>
            <a:off x="6096001" y="173098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1E5B4-B73F-8FBE-DD0E-5BD6B3BD1816}"/>
              </a:ext>
            </a:extLst>
          </p:cNvPr>
          <p:cNvSpPr/>
          <p:nvPr/>
        </p:nvSpPr>
        <p:spPr bwMode="auto">
          <a:xfrm>
            <a:off x="7485722" y="173098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8B7F2-64BD-607E-6E4B-3D7727029122}"/>
              </a:ext>
            </a:extLst>
          </p:cNvPr>
          <p:cNvSpPr/>
          <p:nvPr/>
        </p:nvSpPr>
        <p:spPr bwMode="auto">
          <a:xfrm>
            <a:off x="8875443" y="173278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89AD1-EA5B-D366-3B56-05BDD7B70A09}"/>
              </a:ext>
            </a:extLst>
          </p:cNvPr>
          <p:cNvSpPr/>
          <p:nvPr/>
        </p:nvSpPr>
        <p:spPr bwMode="auto">
          <a:xfrm>
            <a:off x="7102132" y="4819849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Models we are going to use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F8ADE-6E35-A675-17BD-0C59BC7EE8EB}"/>
              </a:ext>
            </a:extLst>
          </p:cNvPr>
          <p:cNvCxnSpPr/>
          <p:nvPr/>
        </p:nvCxnSpPr>
        <p:spPr bwMode="auto">
          <a:xfrm flipH="1" flipV="1">
            <a:off x="7232644" y="4334267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7274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4B175-6312-8D18-774A-26F6F420E98A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8121C-6F16-3129-4DD1-70F8580D6EA2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C9EE-D25F-4309-F88E-A80E8AE915E2}"/>
              </a:ext>
            </a:extLst>
          </p:cNvPr>
          <p:cNvSpPr txBox="1"/>
          <p:nvPr/>
        </p:nvSpPr>
        <p:spPr>
          <a:xfrm>
            <a:off x="1524000" y="2056924"/>
            <a:ext cx="9144000" cy="3893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projectile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</a:p>
          <a:p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           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projectileContainer</a:t>
            </a:r>
            <a:endParaRPr lang="en-US" sz="1300" dirty="0"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’Models'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“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”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KEnergyContainer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6A463-418E-7BEC-75FC-D178BC80CA61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FDDDD-7E86-23BB-2600-BB8C8B74A4B0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50E59-1EF0-E62D-980C-C2194A166CDE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25F1F-72CB-F71F-97E3-68C73A788E4A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01333-03EB-D795-D9BA-909714C5B659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A3C48-25A8-7789-1A9F-961C5DB34EB5}"/>
              </a:ext>
            </a:extLst>
          </p:cNvPr>
          <p:cNvCxnSpPr>
            <a:stCxn id="14" idx="1"/>
          </p:cNvCxnSpPr>
          <p:nvPr/>
        </p:nvCxnSpPr>
        <p:spPr bwMode="auto">
          <a:xfrm flipH="1">
            <a:off x="7350959" y="4020862"/>
            <a:ext cx="950866" cy="314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C917E-EABE-0920-5856-8C2168DD5B2F}"/>
              </a:ext>
            </a:extLst>
          </p:cNvPr>
          <p:cNvSpPr/>
          <p:nvPr/>
        </p:nvSpPr>
        <p:spPr bwMode="auto">
          <a:xfrm>
            <a:off x="8301825" y="3706436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Inputs of this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87E0C-AC49-9978-E976-3249D7FC55CF}"/>
              </a:ext>
            </a:extLst>
          </p:cNvPr>
          <p:cNvSpPr/>
          <p:nvPr/>
        </p:nvSpPr>
        <p:spPr bwMode="auto">
          <a:xfrm>
            <a:off x="8763676" y="5005995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Exclusive output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22342-8AFF-7942-9D85-DAE666238E55}"/>
              </a:ext>
            </a:extLst>
          </p:cNvPr>
          <p:cNvCxnSpPr/>
          <p:nvPr/>
        </p:nvCxnSpPr>
        <p:spPr bwMode="auto">
          <a:xfrm flipH="1" flipV="1">
            <a:off x="8083730" y="4790596"/>
            <a:ext cx="679946" cy="2153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21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FA92-30DC-6040-9963-184E5B04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D61A-0E65-624F-89C6-4D156FFF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CC"/>
                </a:solidFill>
              </a:rPr>
              <a:t>RAVEN models: brief overview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Ensemble Modeling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Characteristics and limitations</a:t>
            </a:r>
          </a:p>
          <a:p>
            <a:pPr lvl="1"/>
            <a:r>
              <a:rPr lang="en-US" dirty="0"/>
              <a:t>Hands-on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Hybrid Modeling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Characteristics</a:t>
            </a:r>
          </a:p>
          <a:p>
            <a:pPr lvl="1"/>
            <a:r>
              <a:rPr lang="en-US" dirty="0"/>
              <a:t>Hands-on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0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2EB12-BB2F-C854-66DD-A7426E525DF1}"/>
              </a:ext>
            </a:extLst>
          </p:cNvPr>
          <p:cNvSpPr/>
          <p:nvPr/>
        </p:nvSpPr>
        <p:spPr bwMode="auto">
          <a:xfrm>
            <a:off x="7485722" y="1814093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1560F-FA5D-75F9-9DCF-BCA16704432F}"/>
              </a:ext>
            </a:extLst>
          </p:cNvPr>
          <p:cNvSpPr/>
          <p:nvPr/>
        </p:nvSpPr>
        <p:spPr bwMode="auto">
          <a:xfrm>
            <a:off x="1926838" y="181050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A70AE-10F8-D3D4-6351-8EDC7568B8DE}"/>
              </a:ext>
            </a:extLst>
          </p:cNvPr>
          <p:cNvSpPr/>
          <p:nvPr/>
        </p:nvSpPr>
        <p:spPr bwMode="auto">
          <a:xfrm>
            <a:off x="4706280" y="181050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27582-E652-9DCD-9275-B50144361FE4}"/>
              </a:ext>
            </a:extLst>
          </p:cNvPr>
          <p:cNvSpPr/>
          <p:nvPr/>
        </p:nvSpPr>
        <p:spPr bwMode="auto">
          <a:xfrm>
            <a:off x="5401140" y="212363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36082-3AD0-22F9-86B2-3B290130E493}"/>
              </a:ext>
            </a:extLst>
          </p:cNvPr>
          <p:cNvSpPr/>
          <p:nvPr/>
        </p:nvSpPr>
        <p:spPr bwMode="auto">
          <a:xfrm>
            <a:off x="6096001" y="1810501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26859-1FF7-0BCE-92F2-E31F65F705B0}"/>
              </a:ext>
            </a:extLst>
          </p:cNvPr>
          <p:cNvSpPr/>
          <p:nvPr/>
        </p:nvSpPr>
        <p:spPr bwMode="auto">
          <a:xfrm>
            <a:off x="3316559" y="181409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0395D-6D0E-D693-8205-18DEE5290CCE}"/>
              </a:ext>
            </a:extLst>
          </p:cNvPr>
          <p:cNvSpPr/>
          <p:nvPr/>
        </p:nvSpPr>
        <p:spPr bwMode="auto">
          <a:xfrm>
            <a:off x="8875443" y="181229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EDA78-7DAF-2546-84E4-FA17869341EF}"/>
              </a:ext>
            </a:extLst>
          </p:cNvPr>
          <p:cNvSpPr txBox="1"/>
          <p:nvPr/>
        </p:nvSpPr>
        <p:spPr>
          <a:xfrm>
            <a:off x="3974363" y="2820570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latin typeface="Courier"/>
                <a:cs typeface="Courier"/>
              </a:rPr>
              <a:t>x0,y0,v0,angle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KEnergyContainer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2CEAF-E752-C2A2-02AD-7501D47F542E}"/>
              </a:ext>
            </a:extLst>
          </p:cNvPr>
          <p:cNvCxnSpPr/>
          <p:nvPr/>
        </p:nvCxnSpPr>
        <p:spPr bwMode="auto">
          <a:xfrm>
            <a:off x="3700668" y="3399481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E2488-FAD3-56A2-4745-C1DDC137A1F5}"/>
              </a:ext>
            </a:extLst>
          </p:cNvPr>
          <p:cNvCxnSpPr/>
          <p:nvPr/>
        </p:nvCxnSpPr>
        <p:spPr bwMode="auto">
          <a:xfrm flipV="1">
            <a:off x="3700668" y="3399481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32C0C-4D13-E02D-6E70-C77351924D1A}"/>
              </a:ext>
            </a:extLst>
          </p:cNvPr>
          <p:cNvCxnSpPr/>
          <p:nvPr/>
        </p:nvCxnSpPr>
        <p:spPr bwMode="auto">
          <a:xfrm>
            <a:off x="3709970" y="4462647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13999-C403-2B30-9B2D-627370EAD188}"/>
              </a:ext>
            </a:extLst>
          </p:cNvPr>
          <p:cNvCxnSpPr>
            <a:stCxn id="16" idx="3"/>
          </p:cNvCxnSpPr>
          <p:nvPr/>
        </p:nvCxnSpPr>
        <p:spPr bwMode="auto">
          <a:xfrm>
            <a:off x="3136950" y="394237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44148-5319-6E95-B5BC-14487626C484}"/>
              </a:ext>
            </a:extLst>
          </p:cNvPr>
          <p:cNvSpPr/>
          <p:nvPr/>
        </p:nvSpPr>
        <p:spPr bwMode="auto">
          <a:xfrm>
            <a:off x="1689826" y="378516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679270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A063-6A19-8B73-E5E5-7A3D7EFC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DataObjects</a:t>
            </a:r>
            <a:r>
              <a:rPr lang="en-US" dirty="0"/>
              <a:t> for </a:t>
            </a:r>
            <a:r>
              <a:rPr lang="en-US" dirty="0" err="1"/>
              <a:t>TargetEvaluation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 using </a:t>
            </a:r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r ~ f(v0, angle, 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79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Ensemble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b="1" dirty="0"/>
              <a:t>Let’s run the code…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Hybrid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6CA-EB1C-D417-819C-054A3E23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Hybrid-Model (automatic selection ROM/physical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3AE2-A362-DF82-5722-75777970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2509925"/>
            <a:ext cx="6240416" cy="378947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HybridModel</a:t>
            </a:r>
            <a:r>
              <a:rPr lang="en-US" i="1" dirty="0"/>
              <a:t> </a:t>
            </a:r>
            <a:r>
              <a:rPr lang="en-US" dirty="0"/>
              <a:t>is designed to combine multiple surrogate models and any other Model (i.e. high-fidelity model) leveraging the </a:t>
            </a:r>
            <a:r>
              <a:rPr lang="en-US" i="1" dirty="0" err="1"/>
              <a:t>EnsembleModel</a:t>
            </a:r>
            <a:r>
              <a:rPr lang="en-US" i="1" dirty="0"/>
              <a:t> </a:t>
            </a:r>
            <a:r>
              <a:rPr lang="en-US" dirty="0"/>
              <a:t>infrastructure</a:t>
            </a:r>
            <a:r>
              <a:rPr lang="en-US" i="1" dirty="0"/>
              <a:t>, </a:t>
            </a:r>
            <a:r>
              <a:rPr lang="en-US" dirty="0"/>
              <a:t>deciding which of the Model needs to be evaluated based on the model validation score</a:t>
            </a:r>
            <a:r>
              <a:rPr lang="en-US" i="1" dirty="0"/>
              <a:t>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E73E2-18DB-3ED4-D7B4-10DD724E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76" y="1063000"/>
            <a:ext cx="3912941" cy="53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21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46AA-0D94-BC81-D52E-76DEEE8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for assessing Surrogate Models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CB4A-EEA8-2228-3428-B729CF13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451113"/>
            <a:ext cx="10415649" cy="4640126"/>
          </a:xfrm>
        </p:spPr>
        <p:txBody>
          <a:bodyPr/>
          <a:lstStyle/>
          <a:p>
            <a:r>
              <a:rPr lang="en-US" dirty="0"/>
              <a:t>Take out some of the training set</a:t>
            </a:r>
          </a:p>
          <a:p>
            <a:pPr lvl="1"/>
            <a:r>
              <a:rPr lang="en-US" dirty="0"/>
              <a:t>Train on the remaining training set</a:t>
            </a:r>
          </a:p>
          <a:p>
            <a:pPr lvl="1"/>
            <a:r>
              <a:rPr lang="en-US" dirty="0"/>
              <a:t>Test on the excluded instances</a:t>
            </a:r>
          </a:p>
          <a:p>
            <a:pPr lvl="1"/>
            <a:r>
              <a:rPr lang="en-US" dirty="0"/>
              <a:t>Cross-validation</a:t>
            </a:r>
          </a:p>
          <a:p>
            <a:pPr lvl="1"/>
            <a:r>
              <a:rPr lang="en-US" b="0" dirty="0"/>
              <a:t>Compute a score (e.g. R</a:t>
            </a:r>
            <a:r>
              <a:rPr lang="en-US" b="0" baseline="30000" dirty="0"/>
              <a:t>2</a:t>
            </a:r>
            <a:r>
              <a:rPr lang="en-US" b="0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EDD18A68-DE30-7E5F-C9B1-87E1EDC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06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B3A564EA-33BA-8048-AE3B-764F5330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06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C21C7814-85AC-873F-7817-1C126D4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606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5">
            <a:extLst>
              <a:ext uri="{FF2B5EF4-FFF2-40B4-BE49-F238E27FC236}">
                <a16:creationId xmlns:a16="http://schemas.microsoft.com/office/drawing/2014/main" id="{8516728F-C887-BA20-B2C0-B4502EED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68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6">
            <a:extLst>
              <a:ext uri="{FF2B5EF4-FFF2-40B4-BE49-F238E27FC236}">
                <a16:creationId xmlns:a16="http://schemas.microsoft.com/office/drawing/2014/main" id="{5B2D4E2B-364C-6317-AB8D-F11A12DD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68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7">
            <a:extLst>
              <a:ext uri="{FF2B5EF4-FFF2-40B4-BE49-F238E27FC236}">
                <a16:creationId xmlns:a16="http://schemas.microsoft.com/office/drawing/2014/main" id="{3B4424C3-9529-B253-3199-265D607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36882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Text Box 78">
            <a:extLst>
              <a:ext uri="{FF2B5EF4-FFF2-40B4-BE49-F238E27FC236}">
                <a16:creationId xmlns:a16="http://schemas.microsoft.com/office/drawing/2014/main" id="{22778145-0CC9-0172-373C-6C8E323E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1" name="Text Box 79">
            <a:extLst>
              <a:ext uri="{FF2B5EF4-FFF2-40B4-BE49-F238E27FC236}">
                <a16:creationId xmlns:a16="http://schemas.microsoft.com/office/drawing/2014/main" id="{1D924277-DCEE-EB0C-EB3C-C47B8973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98782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2" name="Group 99">
            <a:extLst>
              <a:ext uri="{FF2B5EF4-FFF2-40B4-BE49-F238E27FC236}">
                <a16:creationId xmlns:a16="http://schemas.microsoft.com/office/drawing/2014/main" id="{1A5F2FED-3581-C3D8-8565-E45F8B030D8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826022"/>
            <a:ext cx="7162800" cy="838200"/>
            <a:chOff x="672" y="2160"/>
            <a:chExt cx="4512" cy="528"/>
          </a:xfrm>
        </p:grpSpPr>
        <p:sp>
          <p:nvSpPr>
            <p:cNvPr id="13" name="Rectangle 80">
              <a:extLst>
                <a:ext uri="{FF2B5EF4-FFF2-40B4-BE49-F238E27FC236}">
                  <a16:creationId xmlns:a16="http://schemas.microsoft.com/office/drawing/2014/main" id="{97A5C12A-64EF-4CE4-E238-864BF8E8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1">
              <a:extLst>
                <a:ext uri="{FF2B5EF4-FFF2-40B4-BE49-F238E27FC236}">
                  <a16:creationId xmlns:a16="http://schemas.microsoft.com/office/drawing/2014/main" id="{9569E2C9-333A-ED13-1E82-B488AEAB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2">
              <a:extLst>
                <a:ext uri="{FF2B5EF4-FFF2-40B4-BE49-F238E27FC236}">
                  <a16:creationId xmlns:a16="http://schemas.microsoft.com/office/drawing/2014/main" id="{779E3BF4-F4C7-DF9D-7005-6C1F27DB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3">
              <a:extLst>
                <a:ext uri="{FF2B5EF4-FFF2-40B4-BE49-F238E27FC236}">
                  <a16:creationId xmlns:a16="http://schemas.microsoft.com/office/drawing/2014/main" id="{22180861-E36D-E2D2-1F93-C0C2BF7C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4">
              <a:extLst>
                <a:ext uri="{FF2B5EF4-FFF2-40B4-BE49-F238E27FC236}">
                  <a16:creationId xmlns:a16="http://schemas.microsoft.com/office/drawing/2014/main" id="{B48A6355-7F1A-31B0-BB20-D6C46575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85">
              <a:extLst>
                <a:ext uri="{FF2B5EF4-FFF2-40B4-BE49-F238E27FC236}">
                  <a16:creationId xmlns:a16="http://schemas.microsoft.com/office/drawing/2014/main" id="{4E8C0C53-ECCE-0206-6B7F-E5216740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98">
            <a:extLst>
              <a:ext uri="{FF2B5EF4-FFF2-40B4-BE49-F238E27FC236}">
                <a16:creationId xmlns:a16="http://schemas.microsoft.com/office/drawing/2014/main" id="{81DE09C3-444B-6C22-0F78-F6CC79DA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3062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748191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824-9570-CD82-8F71-892577E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validation RAVEN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32D20-E418-5940-4228-62363B29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8" y="1203860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B1EAF-F0E3-F793-D7D4-68543E81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82" y="1113181"/>
            <a:ext cx="5789831" cy="469998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B062ABF-17F6-BDBE-AEEF-F6253C1A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880" y="5654140"/>
            <a:ext cx="4721087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Mean Absolute Error score (Cross-validation) as function of # samples</a:t>
            </a:r>
          </a:p>
        </p:txBody>
      </p:sp>
    </p:spTree>
    <p:extLst>
      <p:ext uri="{BB962C8B-B14F-4D97-AF65-F5344CB8AC3E}">
        <p14:creationId xmlns:p14="http://schemas.microsoft.com/office/powerpoint/2010/main" val="147953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1D22-92EF-6CD7-0589-164E1EA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</p:spPr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  <a:blipFill>
                <a:blip r:embed="rId2"/>
                <a:stretch>
                  <a:fillRect l="-1583" t="-2083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76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ROM: Inverse Distance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150" y="1381539"/>
            <a:ext cx="10415649" cy="4709700"/>
          </a:xfrm>
        </p:spPr>
        <p:txBody>
          <a:bodyPr/>
          <a:lstStyle/>
          <a:p>
            <a:r>
              <a:rPr lang="en-US" dirty="0" err="1"/>
              <a:t>NDinvDistWeight</a:t>
            </a:r>
            <a:endParaRPr lang="en-US" dirty="0"/>
          </a:p>
          <a:p>
            <a:r>
              <a:rPr lang="en-US" dirty="0"/>
              <a:t>Interpolating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 descr="Screen Shot 2018-07-31 at 9.4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73" y="2386858"/>
            <a:ext cx="7159259" cy="27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6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743280"/>
          </a:xfrm>
        </p:spPr>
        <p:txBody>
          <a:bodyPr/>
          <a:lstStyle/>
          <a:p>
            <a:pPr algn="ctr"/>
            <a:r>
              <a:rPr lang="en-US" dirty="0"/>
              <a:t>RAVEN Models: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HybridModel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6191FA-EF0E-EB36-2693-1E6FFA8A1E66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9AE-30DD-DDAB-1775-CEC45F1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D4733-B359-F06B-AED8-60EA6BC4941C}"/>
              </a:ext>
            </a:extLst>
          </p:cNvPr>
          <p:cNvSpPr/>
          <p:nvPr/>
        </p:nvSpPr>
        <p:spPr bwMode="auto">
          <a:xfrm>
            <a:off x="3316559" y="1740928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32D352-2A0B-2B9A-2C39-CAB25EA43195}"/>
              </a:ext>
            </a:extLst>
          </p:cNvPr>
          <p:cNvSpPr/>
          <p:nvPr/>
        </p:nvSpPr>
        <p:spPr bwMode="auto">
          <a:xfrm>
            <a:off x="1926838" y="174092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D680F-13BB-DA20-0C9E-56F85C5F40B5}"/>
              </a:ext>
            </a:extLst>
          </p:cNvPr>
          <p:cNvSpPr txBox="1"/>
          <p:nvPr/>
        </p:nvSpPr>
        <p:spPr>
          <a:xfrm>
            <a:off x="1804555" y="2404795"/>
            <a:ext cx="8603672" cy="24929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’projectile'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646C4-2B5D-F4F6-61C5-C0BC6FA85B61}"/>
              </a:ext>
            </a:extLst>
          </p:cNvPr>
          <p:cNvSpPr/>
          <p:nvPr/>
        </p:nvSpPr>
        <p:spPr bwMode="auto">
          <a:xfrm>
            <a:off x="4706280" y="174092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709C5D-C78B-191C-EE34-3A78F9F070A1}"/>
              </a:ext>
            </a:extLst>
          </p:cNvPr>
          <p:cNvSpPr/>
          <p:nvPr/>
        </p:nvSpPr>
        <p:spPr bwMode="auto">
          <a:xfrm>
            <a:off x="5401140" y="205405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160F07-D4A4-B499-C259-993EFC9A5822}"/>
              </a:ext>
            </a:extLst>
          </p:cNvPr>
          <p:cNvSpPr/>
          <p:nvPr/>
        </p:nvSpPr>
        <p:spPr bwMode="auto">
          <a:xfrm>
            <a:off x="6096001" y="174092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90688-F586-2DD1-60E5-880C3687C3C3}"/>
              </a:ext>
            </a:extLst>
          </p:cNvPr>
          <p:cNvSpPr/>
          <p:nvPr/>
        </p:nvSpPr>
        <p:spPr bwMode="auto">
          <a:xfrm>
            <a:off x="7485722" y="174092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EC686-FF5D-AA54-2192-60F3EAE17929}"/>
              </a:ext>
            </a:extLst>
          </p:cNvPr>
          <p:cNvSpPr/>
          <p:nvPr/>
        </p:nvSpPr>
        <p:spPr bwMode="auto">
          <a:xfrm>
            <a:off x="8875443" y="174272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DAB05-B3FD-96DF-7D2F-38FFF6E6697A}"/>
              </a:ext>
            </a:extLst>
          </p:cNvPr>
          <p:cNvSpPr/>
          <p:nvPr/>
        </p:nvSpPr>
        <p:spPr bwMode="auto">
          <a:xfrm>
            <a:off x="7102132" y="4829788"/>
            <a:ext cx="1447124" cy="77804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Models we are going to use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C8441-57CA-C12B-B5D7-91F05CB3775D}"/>
              </a:ext>
            </a:extLst>
          </p:cNvPr>
          <p:cNvCxnSpPr/>
          <p:nvPr/>
        </p:nvCxnSpPr>
        <p:spPr bwMode="auto">
          <a:xfrm flipH="1" flipV="1">
            <a:off x="7232644" y="4344206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04688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589A-347B-8C27-B701-51A1064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528BD-526B-0CC2-0D74-4CC03165DEAE}"/>
              </a:ext>
            </a:extLst>
          </p:cNvPr>
          <p:cNvSpPr/>
          <p:nvPr/>
        </p:nvSpPr>
        <p:spPr bwMode="auto">
          <a:xfrm>
            <a:off x="3117779" y="1621659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4C3B9-A6F3-65C4-8FB6-698FF8DAFA45}"/>
              </a:ext>
            </a:extLst>
          </p:cNvPr>
          <p:cNvSpPr/>
          <p:nvPr/>
        </p:nvSpPr>
        <p:spPr bwMode="auto">
          <a:xfrm>
            <a:off x="1728058" y="162165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6837B-7684-221E-8A5D-B1EEFAFC2880}"/>
              </a:ext>
            </a:extLst>
          </p:cNvPr>
          <p:cNvSpPr/>
          <p:nvPr/>
        </p:nvSpPr>
        <p:spPr bwMode="auto">
          <a:xfrm>
            <a:off x="4507500" y="162165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C0474-1EFD-6AC1-D586-EEAC6722B9A8}"/>
              </a:ext>
            </a:extLst>
          </p:cNvPr>
          <p:cNvSpPr/>
          <p:nvPr/>
        </p:nvSpPr>
        <p:spPr bwMode="auto">
          <a:xfrm>
            <a:off x="5202360" y="193479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18B58-8644-00D1-292A-50233EDD54F1}"/>
              </a:ext>
            </a:extLst>
          </p:cNvPr>
          <p:cNvSpPr/>
          <p:nvPr/>
        </p:nvSpPr>
        <p:spPr bwMode="auto">
          <a:xfrm>
            <a:off x="5897221" y="162165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DED86B-2B7B-B948-C083-6EA7E7C68C79}"/>
              </a:ext>
            </a:extLst>
          </p:cNvPr>
          <p:cNvSpPr/>
          <p:nvPr/>
        </p:nvSpPr>
        <p:spPr bwMode="auto">
          <a:xfrm>
            <a:off x="7286942" y="1621659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04CDD-FFED-BCB9-B9F9-077A7C95682C}"/>
              </a:ext>
            </a:extLst>
          </p:cNvPr>
          <p:cNvSpPr/>
          <p:nvPr/>
        </p:nvSpPr>
        <p:spPr bwMode="auto">
          <a:xfrm>
            <a:off x="8676663" y="162345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6F8E4-4562-6450-D888-5DA6E9FF81B1}"/>
              </a:ext>
            </a:extLst>
          </p:cNvPr>
          <p:cNvSpPr txBox="1"/>
          <p:nvPr/>
        </p:nvSpPr>
        <p:spPr>
          <a:xfrm>
            <a:off x="2129722" y="3003650"/>
            <a:ext cx="75334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’pp1’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‘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CrossValidation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KFold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&lt;shuffle&gt;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&lt;/shuffle&gt;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random_state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Metrics’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SKL’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44ADF-71B5-03BE-0CD3-7DD0A3EC96E3}"/>
              </a:ext>
            </a:extLst>
          </p:cNvPr>
          <p:cNvSpPr/>
          <p:nvPr/>
        </p:nvSpPr>
        <p:spPr bwMode="auto">
          <a:xfrm>
            <a:off x="8123000" y="3290521"/>
            <a:ext cx="2068074" cy="8636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Global Cross Validation Processor Settings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ED226-D8D0-9D2D-DB3A-89E98C3A4314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7445466" y="3722356"/>
            <a:ext cx="6775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7495E-5C67-E0F4-BC29-327CB3B53066}"/>
              </a:ext>
            </a:extLst>
          </p:cNvPr>
          <p:cNvSpPr/>
          <p:nvPr/>
        </p:nvSpPr>
        <p:spPr bwMode="auto">
          <a:xfrm>
            <a:off x="6947764" y="5259448"/>
            <a:ext cx="2068074" cy="40482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51178-0F04-E873-00F1-2A6E259D7C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38090" y="469155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43863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3C7F-3708-86A7-D278-F0E30873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AD5E52-FDE7-C6F0-9C58-4491812A5A6C}"/>
              </a:ext>
            </a:extLst>
          </p:cNvPr>
          <p:cNvSpPr/>
          <p:nvPr/>
        </p:nvSpPr>
        <p:spPr bwMode="auto">
          <a:xfrm>
            <a:off x="3316559" y="1810501"/>
            <a:ext cx="1389721" cy="31133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14565-39FC-1C13-C65D-55DA7B99B8DE}"/>
              </a:ext>
            </a:extLst>
          </p:cNvPr>
          <p:cNvSpPr/>
          <p:nvPr/>
        </p:nvSpPr>
        <p:spPr bwMode="auto">
          <a:xfrm>
            <a:off x="1926838" y="181050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B40A27-26E8-A425-87BC-35A6EB3E235A}"/>
              </a:ext>
            </a:extLst>
          </p:cNvPr>
          <p:cNvSpPr/>
          <p:nvPr/>
        </p:nvSpPr>
        <p:spPr bwMode="auto">
          <a:xfrm>
            <a:off x="4706280" y="181050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D5545-34DF-2E06-75AD-5CAEB880854D}"/>
              </a:ext>
            </a:extLst>
          </p:cNvPr>
          <p:cNvSpPr/>
          <p:nvPr/>
        </p:nvSpPr>
        <p:spPr bwMode="auto">
          <a:xfrm>
            <a:off x="5401140" y="2123632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279FF7-DCB4-804F-23DC-19383B630FD9}"/>
              </a:ext>
            </a:extLst>
          </p:cNvPr>
          <p:cNvSpPr/>
          <p:nvPr/>
        </p:nvSpPr>
        <p:spPr bwMode="auto">
          <a:xfrm>
            <a:off x="6096001" y="181050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72815-86BE-EF37-57C8-6FC8FE18E183}"/>
              </a:ext>
            </a:extLst>
          </p:cNvPr>
          <p:cNvSpPr/>
          <p:nvPr/>
        </p:nvSpPr>
        <p:spPr bwMode="auto">
          <a:xfrm>
            <a:off x="7485722" y="181050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09A97-EF5E-4A98-D470-2E0CF750CA78}"/>
              </a:ext>
            </a:extLst>
          </p:cNvPr>
          <p:cNvSpPr/>
          <p:nvPr/>
        </p:nvSpPr>
        <p:spPr bwMode="auto">
          <a:xfrm>
            <a:off x="8875443" y="181229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70390-5D5B-F8BE-E2B9-E0FA336D63C1}"/>
              </a:ext>
            </a:extLst>
          </p:cNvPr>
          <p:cNvSpPr/>
          <p:nvPr/>
        </p:nvSpPr>
        <p:spPr bwMode="auto">
          <a:xfrm>
            <a:off x="6790861" y="2123632"/>
            <a:ext cx="1389721" cy="311335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93F7E-AEA0-6BEE-7F91-3ADDDCFDB427}"/>
              </a:ext>
            </a:extLst>
          </p:cNvPr>
          <p:cNvSpPr txBox="1"/>
          <p:nvPr/>
        </p:nvSpPr>
        <p:spPr>
          <a:xfrm>
            <a:off x="2328502" y="3281165"/>
            <a:ext cx="753340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&lt;SKL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m1’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>
                <a:solidFill>
                  <a:srgbClr val="000000"/>
                </a:solidFill>
                <a:latin typeface="Courier"/>
                <a:cs typeface="Courier"/>
              </a:rPr>
              <a:t>regression|mean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_absolute_error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&lt;/SKL&gt;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84DAA-1CCC-3F30-7892-CB518124B1A7}"/>
              </a:ext>
            </a:extLst>
          </p:cNvPr>
          <p:cNvSpPr/>
          <p:nvPr/>
        </p:nvSpPr>
        <p:spPr bwMode="auto">
          <a:xfrm>
            <a:off x="5276180" y="4627407"/>
            <a:ext cx="2068074" cy="8693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 based on the mean absolute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2030E7-7683-8637-F8D7-B10066587A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66506" y="405951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059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7DA8-8075-E4F5-5606-8DC49D9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3F71F-907F-97A9-2F90-51A1116C64D8}"/>
              </a:ext>
            </a:extLst>
          </p:cNvPr>
          <p:cNvSpPr/>
          <p:nvPr/>
        </p:nvSpPr>
        <p:spPr bwMode="auto">
          <a:xfrm>
            <a:off x="3316559" y="137318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FCBA7-C4F6-52F7-01A8-E78BD4DEFD19}"/>
              </a:ext>
            </a:extLst>
          </p:cNvPr>
          <p:cNvSpPr/>
          <p:nvPr/>
        </p:nvSpPr>
        <p:spPr bwMode="auto">
          <a:xfrm>
            <a:off x="1926838" y="137318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3C740-C5D9-98FB-BB46-550E40EEC0CA}"/>
              </a:ext>
            </a:extLst>
          </p:cNvPr>
          <p:cNvSpPr/>
          <p:nvPr/>
        </p:nvSpPr>
        <p:spPr bwMode="auto">
          <a:xfrm>
            <a:off x="4706280" y="137318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63054-ECFE-736A-0551-B52BAC4959F9}"/>
              </a:ext>
            </a:extLst>
          </p:cNvPr>
          <p:cNvSpPr/>
          <p:nvPr/>
        </p:nvSpPr>
        <p:spPr bwMode="auto">
          <a:xfrm>
            <a:off x="5401140" y="1686311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5E752-5E26-6B51-61A0-4BDD478E4D2E}"/>
              </a:ext>
            </a:extLst>
          </p:cNvPr>
          <p:cNvSpPr/>
          <p:nvPr/>
        </p:nvSpPr>
        <p:spPr bwMode="auto">
          <a:xfrm>
            <a:off x="6096001" y="137318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2C9EA-639C-C5B0-60D8-31E3E23888A8}"/>
              </a:ext>
            </a:extLst>
          </p:cNvPr>
          <p:cNvSpPr/>
          <p:nvPr/>
        </p:nvSpPr>
        <p:spPr bwMode="auto">
          <a:xfrm>
            <a:off x="7485722" y="137318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1474E9-3BBF-FFC7-3285-DC7EB9319D20}"/>
              </a:ext>
            </a:extLst>
          </p:cNvPr>
          <p:cNvSpPr/>
          <p:nvPr/>
        </p:nvSpPr>
        <p:spPr bwMode="auto">
          <a:xfrm>
            <a:off x="8875443" y="137497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E725-5DF3-7693-D14E-30AA4CC99795}"/>
              </a:ext>
            </a:extLst>
          </p:cNvPr>
          <p:cNvSpPr txBox="1"/>
          <p:nvPr/>
        </p:nvSpPr>
        <p:spPr>
          <a:xfrm>
            <a:off x="1586100" y="2284023"/>
            <a:ext cx="7533409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’hybrid’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&lt;ROM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IDW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projectileContainer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&lt;CV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pp1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&lt;/CV&gt;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&lt;settings&gt;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&lt;tolerance&gt;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&lt;/settings&gt;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CrowdingDistance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&lt;threshold&gt;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&lt;/threshold&gt;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40831-5CEB-C269-CDBD-EA09E943FF88}"/>
              </a:ext>
            </a:extLst>
          </p:cNvPr>
          <p:cNvSpPr/>
          <p:nvPr/>
        </p:nvSpPr>
        <p:spPr bwMode="auto">
          <a:xfrm>
            <a:off x="8529789" y="2238812"/>
            <a:ext cx="1870744" cy="8636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The coupled models (High Fidelity and ROM)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CE7C779-3348-05AF-C108-67936504AD00}"/>
              </a:ext>
            </a:extLst>
          </p:cNvPr>
          <p:cNvSpPr/>
          <p:nvPr/>
        </p:nvSpPr>
        <p:spPr bwMode="auto">
          <a:xfrm>
            <a:off x="8198822" y="2532220"/>
            <a:ext cx="259773" cy="4577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837F0-DEBD-7441-677C-4F3F46F43926}"/>
              </a:ext>
            </a:extLst>
          </p:cNvPr>
          <p:cNvSpPr/>
          <p:nvPr/>
        </p:nvSpPr>
        <p:spPr bwMode="auto">
          <a:xfrm>
            <a:off x="7594417" y="3320089"/>
            <a:ext cx="1870744" cy="8636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Global Cross Validation Processor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A577C-29E8-0E41-FE5D-9084116E7EAB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6916883" y="3751924"/>
            <a:ext cx="6775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4BA9D-DBAB-05F0-9000-9AEE42696D82}"/>
              </a:ext>
            </a:extLst>
          </p:cNvPr>
          <p:cNvSpPr/>
          <p:nvPr/>
        </p:nvSpPr>
        <p:spPr bwMode="auto">
          <a:xfrm>
            <a:off x="5142774" y="5657542"/>
            <a:ext cx="1870744" cy="5398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Local Validation Metric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8C8FE9-854C-3BD7-90F4-DF9A6D5AF56E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 flipH="1" flipV="1">
            <a:off x="4942610" y="5163381"/>
            <a:ext cx="1135536" cy="494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CA6F-5D11-2354-22AF-D7A30DFDBB34}"/>
              </a:ext>
            </a:extLst>
          </p:cNvPr>
          <p:cNvSpPr/>
          <p:nvPr/>
        </p:nvSpPr>
        <p:spPr bwMode="auto">
          <a:xfrm>
            <a:off x="7574106" y="4354347"/>
            <a:ext cx="1249430" cy="3688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Settings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916CA-B4C7-4873-5001-9F10243DE3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072798" y="4361307"/>
            <a:ext cx="501308" cy="177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9F544D9-31D2-EAAC-BEAC-D9FAD186367D}"/>
              </a:ext>
            </a:extLst>
          </p:cNvPr>
          <p:cNvSpPr/>
          <p:nvPr/>
        </p:nvSpPr>
        <p:spPr bwMode="auto">
          <a:xfrm>
            <a:off x="6753746" y="3904285"/>
            <a:ext cx="259773" cy="9369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95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ADF-F83F-A52A-7F1B-A847C39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D1E91-4331-0C86-D4A3-2541403201BD}"/>
              </a:ext>
            </a:extLst>
          </p:cNvPr>
          <p:cNvSpPr/>
          <p:nvPr/>
        </p:nvSpPr>
        <p:spPr bwMode="auto">
          <a:xfrm>
            <a:off x="7485722" y="180415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785A8-8037-1941-FBC8-169485D431C8}"/>
              </a:ext>
            </a:extLst>
          </p:cNvPr>
          <p:cNvSpPr/>
          <p:nvPr/>
        </p:nvSpPr>
        <p:spPr bwMode="auto">
          <a:xfrm>
            <a:off x="1926838" y="180056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3CA53-B73A-1236-810F-6673E918FAD3}"/>
              </a:ext>
            </a:extLst>
          </p:cNvPr>
          <p:cNvSpPr/>
          <p:nvPr/>
        </p:nvSpPr>
        <p:spPr bwMode="auto">
          <a:xfrm>
            <a:off x="4706280" y="180056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8A16D-AD75-FB47-6CCF-DB873FDD61E7}"/>
              </a:ext>
            </a:extLst>
          </p:cNvPr>
          <p:cNvSpPr/>
          <p:nvPr/>
        </p:nvSpPr>
        <p:spPr bwMode="auto">
          <a:xfrm>
            <a:off x="5401140" y="2113693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9899B-AD7D-A2E7-BED4-78829BE6DCC7}"/>
              </a:ext>
            </a:extLst>
          </p:cNvPr>
          <p:cNvSpPr/>
          <p:nvPr/>
        </p:nvSpPr>
        <p:spPr bwMode="auto">
          <a:xfrm>
            <a:off x="6096001" y="1800562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8421B-ECF7-1C7E-0634-0147EC66D7B0}"/>
              </a:ext>
            </a:extLst>
          </p:cNvPr>
          <p:cNvSpPr/>
          <p:nvPr/>
        </p:nvSpPr>
        <p:spPr bwMode="auto">
          <a:xfrm>
            <a:off x="3316559" y="180415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ADC97B-59DC-AA4C-D844-DB0DF7E4B8ED}"/>
              </a:ext>
            </a:extLst>
          </p:cNvPr>
          <p:cNvSpPr/>
          <p:nvPr/>
        </p:nvSpPr>
        <p:spPr bwMode="auto">
          <a:xfrm>
            <a:off x="8875443" y="1802358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15588-1581-46DE-6D22-81DBEE78444F}"/>
              </a:ext>
            </a:extLst>
          </p:cNvPr>
          <p:cNvSpPr txBox="1"/>
          <p:nvPr/>
        </p:nvSpPr>
        <p:spPr>
          <a:xfrm>
            <a:off x="3974363" y="2810631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86848-B6E1-3FD0-037E-B51D043E4F49}"/>
              </a:ext>
            </a:extLst>
          </p:cNvPr>
          <p:cNvCxnSpPr/>
          <p:nvPr/>
        </p:nvCxnSpPr>
        <p:spPr bwMode="auto">
          <a:xfrm>
            <a:off x="3700668" y="3389542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287A1-06C2-CF2F-16AD-E21215F56D57}"/>
              </a:ext>
            </a:extLst>
          </p:cNvPr>
          <p:cNvCxnSpPr/>
          <p:nvPr/>
        </p:nvCxnSpPr>
        <p:spPr bwMode="auto">
          <a:xfrm flipV="1">
            <a:off x="3700668" y="3389542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43C197-E27D-0939-46AA-DC9032F352D1}"/>
              </a:ext>
            </a:extLst>
          </p:cNvPr>
          <p:cNvCxnSpPr/>
          <p:nvPr/>
        </p:nvCxnSpPr>
        <p:spPr bwMode="auto">
          <a:xfrm>
            <a:off x="3709970" y="4452708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DB4B9-55D5-5025-CC4F-B25A38352949}"/>
              </a:ext>
            </a:extLst>
          </p:cNvPr>
          <p:cNvCxnSpPr>
            <a:stCxn id="16" idx="3"/>
          </p:cNvCxnSpPr>
          <p:nvPr/>
        </p:nvCxnSpPr>
        <p:spPr bwMode="auto">
          <a:xfrm>
            <a:off x="3136950" y="3932436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2967C-51BF-C05D-AC67-CB589AEEE12D}"/>
              </a:ext>
            </a:extLst>
          </p:cNvPr>
          <p:cNvSpPr/>
          <p:nvPr/>
        </p:nvSpPr>
        <p:spPr bwMode="auto">
          <a:xfrm>
            <a:off x="1689826" y="3775222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4190943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hybridExample</a:t>
            </a:r>
            <a:r>
              <a:rPr lang="en-US" dirty="0"/>
              <a:t>/</a:t>
            </a:r>
            <a:r>
              <a:rPr lang="en-US" dirty="0" err="1"/>
              <a:t>test_hybrid_model.xml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hybrid model: section 15.7</a:t>
            </a:r>
          </a:p>
          <a:p>
            <a:r>
              <a:rPr lang="en-US" dirty="0"/>
              <a:t>Create a cross validation </a:t>
            </a:r>
            <a:r>
              <a:rPr lang="en-US" dirty="0" err="1"/>
              <a:t>PostProcessor</a:t>
            </a:r>
            <a:r>
              <a:rPr lang="en-US" dirty="0"/>
              <a:t>: section 15.5.13</a:t>
            </a:r>
          </a:p>
          <a:p>
            <a:r>
              <a:rPr lang="en-US" dirty="0"/>
              <a:t>Create a metric: section 17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97C6-E232-3143-D36E-38B13350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models: a quick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87CC-A4EF-7AFE-A5E9-3844BC4B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72817"/>
            <a:ext cx="10415649" cy="4918422"/>
          </a:xfrm>
        </p:spPr>
        <p:txBody>
          <a:bodyPr/>
          <a:lstStyle/>
          <a:p>
            <a:pPr algn="just"/>
            <a:r>
              <a:rPr lang="en-US" dirty="0"/>
              <a:t>Codes: </a:t>
            </a:r>
          </a:p>
          <a:p>
            <a:pPr lvl="1" algn="just"/>
            <a:r>
              <a:rPr lang="en-US" dirty="0"/>
              <a:t>Aimed to interface with physical codes (e.g. RELAP5-3D, etc.)</a:t>
            </a:r>
          </a:p>
          <a:p>
            <a:pPr algn="just"/>
            <a:r>
              <a:rPr lang="en-US" dirty="0"/>
              <a:t>ROMs (ML/AI):</a:t>
            </a:r>
          </a:p>
          <a:p>
            <a:pPr lvl="1" algn="just"/>
            <a:r>
              <a:rPr lang="en-US" dirty="0"/>
              <a:t>Aimed to emulate the response of a system based on a simplified mathematical representation (e.g. Gaussian process, neural networks, etc.)</a:t>
            </a:r>
          </a:p>
          <a:p>
            <a:pPr algn="just"/>
            <a:r>
              <a:rPr lang="en-US" dirty="0"/>
              <a:t>External Models:</a:t>
            </a:r>
          </a:p>
          <a:p>
            <a:pPr lvl="1" algn="just"/>
            <a:r>
              <a:rPr lang="en-US" dirty="0"/>
              <a:t>Aimed to provide to the user an easy way to implement sets of equations directly in RAVEN</a:t>
            </a:r>
          </a:p>
          <a:p>
            <a:pPr algn="just"/>
            <a:r>
              <a:rPr lang="en-US" dirty="0"/>
              <a:t>Post-Processors:</a:t>
            </a:r>
          </a:p>
          <a:p>
            <a:pPr lvl="1" algn="just"/>
            <a:r>
              <a:rPr lang="en-US" dirty="0"/>
              <a:t>Aimed to analyze the generated datasets (e.g. Statistical moments, Data Mining, etc.)</a:t>
            </a:r>
          </a:p>
          <a:p>
            <a:pPr algn="just"/>
            <a:r>
              <a:rPr lang="en-US" dirty="0"/>
              <a:t>Ensemble Models:</a:t>
            </a:r>
          </a:p>
          <a:p>
            <a:pPr lvl="1" algn="just"/>
            <a:r>
              <a:rPr lang="en-US" dirty="0"/>
              <a:t>Aimed to assemble multiple models</a:t>
            </a:r>
          </a:p>
          <a:p>
            <a:pPr algn="just"/>
            <a:r>
              <a:rPr lang="en-US" dirty="0"/>
              <a:t>Hybrid Models:</a:t>
            </a:r>
          </a:p>
          <a:p>
            <a:pPr lvl="1" algn="just"/>
            <a:r>
              <a:rPr lang="en-US" dirty="0"/>
              <a:t>Automatic model selections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7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RAVEN Ensemble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4332F1-BAE3-4172-AA6D-91F763B329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E85-E3BB-744E-72A7-8D691431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Modeling 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8E8A-BD58-F755-27E5-3B0E9FF0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03243"/>
            <a:ext cx="10415649" cy="4987996"/>
          </a:xfrm>
        </p:spPr>
        <p:txBody>
          <a:bodyPr/>
          <a:lstStyle/>
          <a:p>
            <a:r>
              <a:rPr lang="en-US" dirty="0"/>
              <a:t>In several cases multiple models need to interface with each other since the initial conditions of some are dependent on the outcomes of others</a:t>
            </a:r>
          </a:p>
          <a:p>
            <a:r>
              <a:rPr lang="en-US" dirty="0"/>
              <a:t>In order to face this “problem” in the RAVEN framework, a new model category (e.g. class), named </a:t>
            </a:r>
            <a:r>
              <a:rPr lang="en-US" i="1" dirty="0" err="1"/>
              <a:t>EnsembleModel</a:t>
            </a:r>
            <a:r>
              <a:rPr lang="en-US" dirty="0"/>
              <a:t>, has been designed</a:t>
            </a:r>
          </a:p>
          <a:p>
            <a:r>
              <a:rPr lang="en-US" dirty="0"/>
              <a:t>This class is able to assemble multiple models of other categories (i.e. Code, External Model, ROM), identifying:</a:t>
            </a:r>
          </a:p>
          <a:p>
            <a:pPr lvl="1"/>
            <a:r>
              <a:rPr lang="en-US" dirty="0"/>
              <a:t>the input/output connections </a:t>
            </a:r>
          </a:p>
          <a:p>
            <a:pPr lvl="1"/>
            <a:r>
              <a:rPr lang="en-US" dirty="0"/>
              <a:t>the order of execution </a:t>
            </a:r>
          </a:p>
          <a:p>
            <a:pPr lvl="1"/>
            <a:r>
              <a:rPr lang="en-US" dirty="0"/>
              <a:t>the parallel execution strategy for each sub-model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66E9D4-7365-ECE2-7A13-A8989946ED31}"/>
              </a:ext>
            </a:extLst>
          </p:cNvPr>
          <p:cNvGrpSpPr/>
          <p:nvPr/>
        </p:nvGrpSpPr>
        <p:grpSpPr>
          <a:xfrm>
            <a:off x="7289657" y="4757633"/>
            <a:ext cx="2139225" cy="1694787"/>
            <a:chOff x="904132" y="4820097"/>
            <a:chExt cx="2139225" cy="1694787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7ED2F55-2C7F-39D9-1584-D53A11AB8D0A}"/>
                </a:ext>
              </a:extLst>
            </p:cNvPr>
            <p:cNvSpPr/>
            <p:nvPr/>
          </p:nvSpPr>
          <p:spPr bwMode="auto">
            <a:xfrm>
              <a:off x="904132" y="4820097"/>
              <a:ext cx="2139225" cy="169478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chemeClr val="tx1"/>
                  </a:solidFill>
                  <a:latin typeface="Arial"/>
                  <a:cs typeface="Arial"/>
                </a:rPr>
                <a:t>EnsembleModel</a:t>
              </a:r>
              <a:endParaRPr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pic>
          <p:nvPicPr>
            <p:cNvPr id="6" name="Picture 5" descr="19bd476f-9617-4df3-beca-0b7325581314.png">
              <a:extLst>
                <a:ext uri="{FF2B5EF4-FFF2-40B4-BE49-F238E27FC236}">
                  <a16:creationId xmlns:a16="http://schemas.microsoft.com/office/drawing/2014/main" id="{1E85063B-B199-EF86-D49E-F9BED78251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8765" b="90974" l="4925" r="4432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9" t="13445" r="56471" b="24805"/>
            <a:stretch/>
          </p:blipFill>
          <p:spPr>
            <a:xfrm>
              <a:off x="1014377" y="5437701"/>
              <a:ext cx="931876" cy="8543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  <p:pic>
          <p:nvPicPr>
            <p:cNvPr id="7" name="Picture 6" descr="XE135_steady_MRTAU_criticality.png">
              <a:extLst>
                <a:ext uri="{FF2B5EF4-FFF2-40B4-BE49-F238E27FC236}">
                  <a16:creationId xmlns:a16="http://schemas.microsoft.com/office/drawing/2014/main" id="{423A04D1-EF24-ECB3-B539-D4629EAA9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51" t="11620" r="22834" b="10036"/>
            <a:stretch/>
          </p:blipFill>
          <p:spPr>
            <a:xfrm>
              <a:off x="2055510" y="5346808"/>
              <a:ext cx="910873" cy="100184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00F8D5-8E62-C421-A38B-C611C37FA474}"/>
              </a:ext>
            </a:extLst>
          </p:cNvPr>
          <p:cNvCxnSpPr/>
          <p:nvPr/>
        </p:nvCxnSpPr>
        <p:spPr bwMode="auto">
          <a:xfrm flipV="1">
            <a:off x="5209180" y="5605026"/>
            <a:ext cx="199719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499F2-D6AD-1C9A-87AF-350D5E40719F}"/>
              </a:ext>
            </a:extLst>
          </p:cNvPr>
          <p:cNvGrpSpPr/>
          <p:nvPr/>
        </p:nvGrpSpPr>
        <p:grpSpPr>
          <a:xfrm>
            <a:off x="2964991" y="4518214"/>
            <a:ext cx="2197399" cy="2214854"/>
            <a:chOff x="785160" y="4643146"/>
            <a:chExt cx="2197399" cy="22148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A33F61-FD91-2811-ED51-2D4C2054C2F0}"/>
                </a:ext>
              </a:extLst>
            </p:cNvPr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9B52AE0-16A4-2AE0-E437-CA07DB96A7B9}"/>
                  </a:ext>
                </a:extLst>
              </p:cNvPr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Physics 1</a:t>
                </a:r>
              </a:p>
            </p:txBody>
          </p:sp>
          <p:pic>
            <p:nvPicPr>
              <p:cNvPr id="15" name="Picture 14" descr="19bd476f-9617-4df3-beca-0b7325581314.png">
                <a:extLst>
                  <a:ext uri="{FF2B5EF4-FFF2-40B4-BE49-F238E27FC236}">
                    <a16:creationId xmlns:a16="http://schemas.microsoft.com/office/drawing/2014/main" id="{45DC6593-46D8-89E3-3714-455FF930A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A6FC63-DF13-A116-7205-57DE0A92C693}"/>
                </a:ext>
              </a:extLst>
            </p:cNvPr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FA68186-D823-83A3-E973-0358394299A7}"/>
                  </a:ext>
                </a:extLst>
              </p:cNvPr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3" name="Picture 12" descr="XE135_steady_MRTAU_criticality.png">
                <a:extLst>
                  <a:ext uri="{FF2B5EF4-FFF2-40B4-BE49-F238E27FC236}">
                    <a16:creationId xmlns:a16="http://schemas.microsoft.com/office/drawing/2014/main" id="{E5564C21-466B-BAB9-8A4A-77AF0E2B8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</p:spTree>
    <p:extLst>
      <p:ext uri="{BB962C8B-B14F-4D97-AF65-F5344CB8AC3E}">
        <p14:creationId xmlns:p14="http://schemas.microsoft.com/office/powerpoint/2010/main" val="51760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DDD4-A3A0-F357-61CC-C0D4C970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1B76-CD0F-C87F-3B23-8DC6F02C6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72209"/>
            <a:ext cx="10415649" cy="4819030"/>
          </a:xfrm>
        </p:spPr>
        <p:txBody>
          <a:bodyPr/>
          <a:lstStyle/>
          <a:p>
            <a:r>
              <a:rPr lang="en-US" dirty="0"/>
              <a:t>A new model entity (e.g., class), named </a:t>
            </a:r>
            <a:r>
              <a:rPr lang="en-US" i="1" dirty="0" err="1"/>
              <a:t>EnsembleModel</a:t>
            </a:r>
            <a:r>
              <a:rPr lang="en-US" dirty="0"/>
              <a:t>, has been developed:</a:t>
            </a:r>
          </a:p>
          <a:p>
            <a:pPr lvl="1"/>
            <a:r>
              <a:rPr lang="en-US" dirty="0"/>
              <a:t>Assemble multiple models of other categories, identifying the input/output connections and the order of execution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9C779-C21F-1BBD-9918-F09C438D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018" y="2440432"/>
            <a:ext cx="5170521" cy="408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6EC8-45FE-40AB-BB17-E2DF3E7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Main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572E-7AAA-F97C-0E96-7242190A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2772"/>
            <a:ext cx="10415649" cy="479846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EnsembleModel</a:t>
            </a:r>
            <a:r>
              <a:rPr lang="en-US" dirty="0"/>
              <a:t> entity has the following main characteristics:</a:t>
            </a:r>
          </a:p>
          <a:p>
            <a:pPr lvl="1"/>
            <a:r>
              <a:rPr lang="en-US" dirty="0"/>
              <a:t>Ability to link all the RAVEN Models:</a:t>
            </a:r>
          </a:p>
          <a:p>
            <a:pPr lvl="2"/>
            <a:r>
              <a:rPr lang="en-US" dirty="0"/>
              <a:t>Codes, ROMs, External Models</a:t>
            </a:r>
          </a:p>
          <a:p>
            <a:pPr lvl="1"/>
            <a:r>
              <a:rPr lang="en-US" dirty="0"/>
              <a:t>Practical no limit on the number of Models in the Ensemble configuration</a:t>
            </a:r>
          </a:p>
          <a:p>
            <a:pPr lvl="1"/>
            <a:r>
              <a:rPr lang="en-US" dirty="0"/>
              <a:t>Capability to link the different Models through both scalar and vector variables (e.g. Max Cladding Temperature (scalar) or Power history (vector))</a:t>
            </a:r>
          </a:p>
          <a:p>
            <a:pPr lvl="1"/>
            <a:r>
              <a:rPr lang="en-US" dirty="0"/>
              <a:t>Capability to transfer meta-data from the different models (e.g. restart files, etc.)</a:t>
            </a:r>
          </a:p>
          <a:p>
            <a:pPr lvl="1"/>
            <a:endParaRPr lang="en-US" dirty="0"/>
          </a:p>
          <a:p>
            <a:r>
              <a:rPr lang="en-US" dirty="0"/>
              <a:t>The current </a:t>
            </a:r>
            <a:r>
              <a:rPr lang="en-US" i="1" dirty="0" err="1"/>
              <a:t>EnsembleModel</a:t>
            </a:r>
            <a:r>
              <a:rPr lang="en-US" dirty="0"/>
              <a:t> entity is not indicated to handle high-density field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DD5-13AD-2377-7AE1-158D32FD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Chain of Models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6854A-D23A-C8FE-DD3C-D68F5053F5DA}"/>
              </a:ext>
            </a:extLst>
          </p:cNvPr>
          <p:cNvGrpSpPr/>
          <p:nvPr/>
        </p:nvGrpSpPr>
        <p:grpSpPr>
          <a:xfrm>
            <a:off x="3859622" y="1337602"/>
            <a:ext cx="4641708" cy="2726823"/>
            <a:chOff x="35624" y="846641"/>
            <a:chExt cx="4641708" cy="2726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6318C2-D1DC-827D-F09E-5FD38CD44217}"/>
                </a:ext>
              </a:extLst>
            </p:cNvPr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C6315B3-96E2-6D4C-CA9E-4C1EAABBE2AA}"/>
                  </a:ext>
                </a:extLst>
              </p:cNvPr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C8E068E-39F2-18A4-8F05-87439B833F12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B7D1325B-E291-B543-E0F6-ECE67F01AE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85800" imgH="520700" progId="Equation.3">
                      <p:embed/>
                    </p:oleObj>
                  </mc:Choice>
                  <mc:Fallback>
                    <p:oleObj name="Equation" r:id="rId2" imgW="685800" imgH="520700" progId="Equation.3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BE0EED6B-B58F-F571-BE17-139D4EC0A5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698500" imgH="495300" progId="Equation.3">
                      <p:embed/>
                    </p:oleObj>
                  </mc:Choice>
                  <mc:Fallback>
                    <p:oleObj name="Equation" r:id="rId4" imgW="698500" imgH="495300" progId="Equation.3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61B81-98EB-CAF8-7D0D-680FBB1C88AF}"/>
                </a:ext>
              </a:extLst>
            </p:cNvPr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D148C3-4019-3943-7E83-EDB2D93B5740}"/>
                  </a:ext>
                </a:extLst>
              </p:cNvPr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89A4F6D-F8BF-861F-679D-468EE1892C82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N-1</a:t>
                </a:r>
              </a:p>
            </p:txBody>
          </p:sp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A3EA0CCB-0DB4-809C-025D-2A267D1591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25500" imgH="495300" progId="Equation.3">
                      <p:embed/>
                    </p:oleObj>
                  </mc:Choice>
                  <mc:Fallback>
                    <p:oleObj name="Equation" r:id="rId6" imgW="825500" imgH="495300" progId="Equation.3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CEB5C5A7-5C74-E13D-AC0B-A55C05E18A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30" name="Object 2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E82B37-AA35-575C-6397-6E16E94FB617}"/>
                </a:ext>
              </a:extLst>
            </p:cNvPr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1B107F-1197-673C-AFD2-2347271E0DD0}"/>
                  </a:ext>
                </a:extLst>
              </p:cNvPr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0B49FB0-96D9-75E0-480F-0530CDC14FBF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graphicFrame>
            <p:nvGraphicFramePr>
              <p:cNvPr id="24" name="Object 23">
                <a:extLst>
                  <a:ext uri="{FF2B5EF4-FFF2-40B4-BE49-F238E27FC236}">
                    <a16:creationId xmlns:a16="http://schemas.microsoft.com/office/drawing/2014/main" id="{356DAD5D-A4DC-9C19-BEAD-659A5FF3D2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49300" imgH="520700" progId="Equation.3">
                      <p:embed/>
                    </p:oleObj>
                  </mc:Choice>
                  <mc:Fallback>
                    <p:oleObj name="Equation" r:id="rId10" imgW="749300" imgH="520700" progId="Equation.3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>
                <a:extLst>
                  <a:ext uri="{FF2B5EF4-FFF2-40B4-BE49-F238E27FC236}">
                    <a16:creationId xmlns:a16="http://schemas.microsoft.com/office/drawing/2014/main" id="{5A327B8B-A51B-A6C9-9BF7-408DA62FB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62000" imgH="495300" progId="Equation.DSMT4">
                      <p:embed/>
                    </p:oleObj>
                  </mc:Choice>
                  <mc:Fallback>
                    <p:oleObj name="Equation" r:id="rId12" imgW="762000" imgH="49530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54AA55-ABCC-5103-99CC-081DECA53D95}"/>
                </a:ext>
              </a:extLst>
            </p:cNvPr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30829D-D773-91A9-61F8-7034C8034E59}"/>
                </a:ext>
              </a:extLst>
            </p:cNvPr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4936B9-7E5F-4DB3-3FF1-61D3D414A6B8}"/>
                </a:ext>
              </a:extLst>
            </p:cNvPr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743CD1-6078-36F8-657A-AB0243089EC9}"/>
                </a:ext>
              </a:extLst>
            </p:cNvPr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E716A1-349B-5AC8-6006-6F91C847D1FB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BA35F0-08AA-2B86-139A-7F999E1B93E1}"/>
                  </a:ext>
                </a:extLst>
              </p:cNvPr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0A23A2-9718-A3D3-2819-65B24EAEB202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BB09611-1616-E18F-BC7B-2CB2AE93544F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0AB9ED-FF68-32DF-4A50-EC831598A575}"/>
                </a:ext>
              </a:extLst>
            </p:cNvPr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C5CEC1-CCB8-6E95-8E79-FE80B3468058}"/>
                  </a:ext>
                </a:extLst>
              </p:cNvPr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2D0D1D-8A50-16A6-6689-604CDE098A4B}"/>
                  </a:ext>
                </a:extLst>
              </p:cNvPr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2316D-9E85-F3DC-529F-BCDC8792C609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0E8F5D9-70C5-3DDB-694A-48CA63D80A60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A9549-9B54-B896-071D-34B67C23DB46}"/>
                </a:ext>
              </a:extLst>
            </p:cNvPr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F4EC8-D0CD-EF2F-2C22-25A973B9F139}"/>
              </a:ext>
            </a:extLst>
          </p:cNvPr>
          <p:cNvGrpSpPr/>
          <p:nvPr/>
        </p:nvGrpSpPr>
        <p:grpSpPr>
          <a:xfrm>
            <a:off x="2291669" y="4589244"/>
            <a:ext cx="7702165" cy="1662506"/>
            <a:chOff x="141673" y="4100119"/>
            <a:chExt cx="7702165" cy="166250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EB07E5-749B-B3E7-4B22-1E0A8F89BE59}"/>
                </a:ext>
              </a:extLst>
            </p:cNvPr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8D5FB7-398B-86A3-5325-E583170E8DE3}"/>
                </a:ext>
              </a:extLst>
            </p:cNvPr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B86879-EAE0-9382-CEB5-C10F64D42AE0}"/>
                </a:ext>
              </a:extLst>
            </p:cNvPr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9A14246-8A96-A98E-2E5A-22E894BDEC37}"/>
                  </a:ext>
                </a:extLst>
              </p:cNvPr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0E9E46FB-2794-0A57-EC04-63020F7CB54E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57" name="Object 56">
                <a:extLst>
                  <a:ext uri="{FF2B5EF4-FFF2-40B4-BE49-F238E27FC236}">
                    <a16:creationId xmlns:a16="http://schemas.microsoft.com/office/drawing/2014/main" id="{652FCFC5-ABA3-3B57-FB9B-4386DE607D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685800" imgH="520700" progId="Equation.3">
                      <p:embed/>
                    </p:oleObj>
                  </mc:Choice>
                  <mc:Fallback>
                    <p:oleObj name="Equation" r:id="rId14" imgW="685800" imgH="520700" progId="Equation.3">
                      <p:embed/>
                      <p:pic>
                        <p:nvPicPr>
                          <p:cNvPr id="88" name="Object 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57">
                <a:extLst>
                  <a:ext uri="{FF2B5EF4-FFF2-40B4-BE49-F238E27FC236}">
                    <a16:creationId xmlns:a16="http://schemas.microsoft.com/office/drawing/2014/main" id="{AB1A2B7C-2C90-5CF6-FB41-30AF070C87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698500" imgH="495300" progId="Equation.3">
                      <p:embed/>
                    </p:oleObj>
                  </mc:Choice>
                  <mc:Fallback>
                    <p:oleObj name="Equation" r:id="rId15" imgW="698500" imgH="495300" progId="Equation.3">
                      <p:embed/>
                      <p:pic>
                        <p:nvPicPr>
                          <p:cNvPr id="89" name="Object 8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FB7B54-708A-53C9-4794-CA9873FC0FCA}"/>
                </a:ext>
              </a:extLst>
            </p:cNvPr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8C5FDC4-D730-2281-90AD-911D1CF8AAD5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aphicFrame>
            <p:nvGraphicFramePr>
              <p:cNvPr id="53" name="Object 52">
                <a:extLst>
                  <a:ext uri="{FF2B5EF4-FFF2-40B4-BE49-F238E27FC236}">
                    <a16:creationId xmlns:a16="http://schemas.microsoft.com/office/drawing/2014/main" id="{F4FCC47B-316F-A628-EEF5-DE3ACB061E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11200" imgH="495300" progId="Equation.3">
                      <p:embed/>
                    </p:oleObj>
                  </mc:Choice>
                  <mc:Fallback>
                    <p:oleObj name="Equation" r:id="rId16" imgW="711200" imgH="495300" progId="Equation.3">
                      <p:embed/>
                      <p:pic>
                        <p:nvPicPr>
                          <p:cNvPr id="84" name="Object 8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53">
                <a:extLst>
                  <a:ext uri="{FF2B5EF4-FFF2-40B4-BE49-F238E27FC236}">
                    <a16:creationId xmlns:a16="http://schemas.microsoft.com/office/drawing/2014/main" id="{17B7DED5-A4BD-5873-C571-580C84BAB6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23900" imgH="495300" progId="Equation.3">
                      <p:embed/>
                    </p:oleObj>
                  </mc:Choice>
                  <mc:Fallback>
                    <p:oleObj name="Equation" r:id="rId18" imgW="723900" imgH="495300" progId="Equation.3">
                      <p:embed/>
                      <p:pic>
                        <p:nvPicPr>
                          <p:cNvPr id="85" name="Object 8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14E783-CD93-FD87-FF63-09D5A9FEC1FD}"/>
                </a:ext>
              </a:extLst>
            </p:cNvPr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1316EE7-310D-C852-EB9D-A6A1E1BBAA0E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F1AFDCCF-74CA-CD89-417A-C2B1BF07A1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11200" imgH="520700" progId="Equation.3">
                      <p:embed/>
                    </p:oleObj>
                  </mc:Choice>
                  <mc:Fallback>
                    <p:oleObj name="Equation" r:id="rId20" imgW="711200" imgH="520700" progId="Equation.3">
                      <p:embed/>
                      <p:pic>
                        <p:nvPicPr>
                          <p:cNvPr id="81" name="Object 8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0">
                <a:extLst>
                  <a:ext uri="{FF2B5EF4-FFF2-40B4-BE49-F238E27FC236}">
                    <a16:creationId xmlns:a16="http://schemas.microsoft.com/office/drawing/2014/main" id="{93154B62-6EB6-E379-E528-2992BD38E1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736600" imgH="495300" progId="Equation.DSMT4">
                      <p:embed/>
                    </p:oleObj>
                  </mc:Choice>
                  <mc:Fallback>
                    <p:oleObj name="Equation" r:id="rId22" imgW="736600" imgH="495300" progId="Equation.DSMT4">
                      <p:embed/>
                      <p:pic>
                        <p:nvPicPr>
                          <p:cNvPr id="82" name="Object 81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3758FCB-C99E-F334-0BAA-5E0A4F6B8365}"/>
                </a:ext>
              </a:extLst>
            </p:cNvPr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6676005-437B-708B-2948-62ACD6E612FE}"/>
                </a:ext>
              </a:extLst>
            </p:cNvPr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3936374-2D6A-88C9-240D-A6A20DCDDEF4}"/>
                </a:ext>
              </a:extLst>
            </p:cNvPr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ACB32A-6539-528F-DFB6-8DBA747D93AC}"/>
                </a:ext>
              </a:extLst>
            </p:cNvPr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FDCE73-DC02-D61E-259E-7D5DED18EFE9}"/>
                </a:ext>
              </a:extLst>
            </p:cNvPr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442ED1-43A5-4AF4-ADC2-48C901779693}"/>
                </a:ext>
              </a:extLst>
            </p:cNvPr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6005662-A8E4-EF47-195C-35657DF3F3C9}"/>
                </a:ext>
              </a:extLst>
            </p:cNvPr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8A0630-B414-105A-A2AD-08248B02B68B}"/>
                </a:ext>
              </a:extLst>
            </p:cNvPr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A77CC9-C112-37D2-21AB-7F371C21FDE1}"/>
                </a:ext>
              </a:extLst>
            </p:cNvPr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6240675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-WEB" id="{BFCE2894-AEF1-8B46-9681-589859762878}" vid="{2C3C1B24-8270-DB49-B9E8-13EE0CF6A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91d807-f94f-4c4f-bb14-493106c624c2">
      <UserInfo>
        <DisplayName/>
        <AccountId xsi:nil="true"/>
        <AccountType/>
      </UserInfo>
    </SharedWithUsers>
    <TaxCatchAll xmlns="42ea9b75-b306-4826-8769-4c6ad6718b67" xsi:nil="true"/>
    <lcf76f155ced4ddcb4097134ff3c332f xmlns="2391d807-f94f-4c4f-bb14-493106c624c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797F432E2A042A124C0139981475A" ma:contentTypeVersion="14" ma:contentTypeDescription="Create a new document." ma:contentTypeScope="" ma:versionID="f98a91b6c1e71bbba55439f0a80a0573">
  <xsd:schema xmlns:xsd="http://www.w3.org/2001/XMLSchema" xmlns:xs="http://www.w3.org/2001/XMLSchema" xmlns:p="http://schemas.microsoft.com/office/2006/metadata/properties" xmlns:ns2="2391d807-f94f-4c4f-bb14-493106c624c2" xmlns:ns3="42ea9b75-b306-4826-8769-4c6ad6718b67" targetNamespace="http://schemas.microsoft.com/office/2006/metadata/properties" ma:root="true" ma:fieldsID="e10204a60157ce1d68d66ae7a68b8f6a" ns2:_="" ns3:_="">
    <xsd:import namespace="2391d807-f94f-4c4f-bb14-493106c624c2"/>
    <xsd:import namespace="42ea9b75-b306-4826-8769-4c6ad6718b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1d807-f94f-4c4f-bb14-493106c62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a9b75-b306-4826-8769-4c6ad6718b6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2721504a-65bf-41e8-8385-5761431a3c1d}" ma:internalName="TaxCatchAll" ma:showField="CatchAllData" ma:web="42ea9b75-b306-4826-8769-4c6ad6718b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  <ds:schemaRef ds:uri="2391d807-f94f-4c4f-bb14-493106c624c2"/>
    <ds:schemaRef ds:uri="42ea9b75-b306-4826-8769-4c6ad6718b67"/>
  </ds:schemaRefs>
</ds:datastoreItem>
</file>

<file path=customXml/itemProps3.xml><?xml version="1.0" encoding="utf-8"?>
<ds:datastoreItem xmlns:ds="http://schemas.openxmlformats.org/officeDocument/2006/customXml" ds:itemID="{3B66F687-86D8-437A-89D4-2FE37FAB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1d807-f94f-4c4f-bb14-493106c624c2"/>
    <ds:schemaRef ds:uri="42ea9b75-b306-4826-8769-4c6ad6718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403</TotalTime>
  <Words>1818</Words>
  <Application>Microsoft Macintosh PowerPoint</Application>
  <PresentationFormat>Widescreen</PresentationFormat>
  <Paragraphs>374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Narrow</vt:lpstr>
      <vt:lpstr>Calibri</vt:lpstr>
      <vt:lpstr>Cambria Math</vt:lpstr>
      <vt:lpstr>Courier</vt:lpstr>
      <vt:lpstr>Lucida Console</vt:lpstr>
      <vt:lpstr>Myriad Pro Cond</vt:lpstr>
      <vt:lpstr>Times New Roman</vt:lpstr>
      <vt:lpstr>INL 2020</vt:lpstr>
      <vt:lpstr>Equation</vt:lpstr>
      <vt:lpstr>PowerPoint Presentation</vt:lpstr>
      <vt:lpstr>Outline</vt:lpstr>
      <vt:lpstr>RAVEN Models:  Overview</vt:lpstr>
      <vt:lpstr>RAVEN models: a quick introduction</vt:lpstr>
      <vt:lpstr>RAVEN Ensemble Modeling</vt:lpstr>
      <vt:lpstr>Ensemble Modeling Motivations</vt:lpstr>
      <vt:lpstr>Ensemble Model</vt:lpstr>
      <vt:lpstr>Ensemble Model: Main Characteristics</vt:lpstr>
      <vt:lpstr>Ensemble Model: Chain of Models </vt:lpstr>
      <vt:lpstr>Ensemble Model: Iterations </vt:lpstr>
      <vt:lpstr>Ensemble model for Multi-Unit Power Plant: </vt:lpstr>
      <vt:lpstr>Employing Ensemble modeling in RAVEN</vt:lpstr>
      <vt:lpstr>Getting on the same page</vt:lpstr>
      <vt:lpstr>Example: External Model A</vt:lpstr>
      <vt:lpstr>Example: External Model B</vt:lpstr>
      <vt:lpstr>PowerPoint Presentation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Create A Ensemble Model</vt:lpstr>
      <vt:lpstr>PowerPoint Presentation</vt:lpstr>
      <vt:lpstr>Hybrid Model</vt:lpstr>
      <vt:lpstr>Hybrid-Model (automatic selection ROM/physical model)</vt:lpstr>
      <vt:lpstr>Cross-Validation for assessing Surrogate Models validity</vt:lpstr>
      <vt:lpstr>Model validation RAVEN scheme </vt:lpstr>
      <vt:lpstr>Projectile Model</vt:lpstr>
      <vt:lpstr>ROM: Inverse Distance Weight</vt:lpstr>
      <vt:lpstr>PowerPoint Presentation</vt:lpstr>
      <vt:lpstr>Create a Hybrid model</vt:lpstr>
      <vt:lpstr>Create a Hybrid model</vt:lpstr>
      <vt:lpstr>Create a Hybrid model</vt:lpstr>
      <vt:lpstr>Create a Hybrid model</vt:lpstr>
      <vt:lpstr>Create a Hybrid model</vt:lpstr>
      <vt:lpstr>Create A Hybrid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Congjian Wang</dc:creator>
  <cp:keywords/>
  <dc:description/>
  <cp:lastModifiedBy>Congjian Wang</cp:lastModifiedBy>
  <cp:revision>32</cp:revision>
  <dcterms:created xsi:type="dcterms:W3CDTF">2024-06-21T05:09:21Z</dcterms:created>
  <dcterms:modified xsi:type="dcterms:W3CDTF">2024-06-21T21:17:39Z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0x010100803797F432E2A042A124C0139981475A</vt:lpwstr>
  </property>
  <property fmtid="{D5CDD505-2E9C-101B-9397-08002B2CF9AE}" pid="3" name="Order">
    <vt:r8>72900</vt:r8>
  </property>
</Properties>
</file>