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2" r:id="rId2"/>
    <p:sldId id="273" r:id="rId3"/>
    <p:sldId id="300" r:id="rId4"/>
    <p:sldId id="351" r:id="rId5"/>
    <p:sldId id="352" r:id="rId6"/>
    <p:sldId id="369" r:id="rId7"/>
    <p:sldId id="370" r:id="rId8"/>
    <p:sldId id="371" r:id="rId9"/>
    <p:sldId id="372" r:id="rId10"/>
    <p:sldId id="374" r:id="rId11"/>
    <p:sldId id="373" r:id="rId12"/>
    <p:sldId id="335" r:id="rId13"/>
    <p:sldId id="334" r:id="rId14"/>
    <p:sldId id="375" r:id="rId15"/>
    <p:sldId id="354" r:id="rId16"/>
    <p:sldId id="326" r:id="rId17"/>
    <p:sldId id="364" r:id="rId18"/>
    <p:sldId id="368" r:id="rId19"/>
    <p:sldId id="365" r:id="rId20"/>
    <p:sldId id="363" r:id="rId21"/>
    <p:sldId id="358" r:id="rId22"/>
    <p:sldId id="362" r:id="rId23"/>
    <p:sldId id="361" r:id="rId24"/>
    <p:sldId id="376" r:id="rId25"/>
    <p:sldId id="349" r:id="rId26"/>
    <p:sldId id="379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25"/>
    <p:restoredTop sz="98184" autoAdjust="0"/>
  </p:normalViewPr>
  <p:slideViewPr>
    <p:cSldViewPr snapToGrid="0" snapToObjects="1">
      <p:cViewPr varScale="1">
        <p:scale>
          <a:sx n="128" d="100"/>
          <a:sy n="128" d="100"/>
        </p:scale>
        <p:origin x="21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22AF3-5403-1C4D-AA7E-C63DDE32BB00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2B321-98D8-F041-9B5C-97BF75A810E1}">
      <dgm:prSet phldrT="[Text]" custT="1"/>
      <dgm:spPr>
        <a:solidFill>
          <a:srgbClr val="008000">
            <a:alpha val="51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b="1" u="sng" dirty="0">
              <a:solidFill>
                <a:srgbClr val="000000"/>
              </a:solidFill>
            </a:rPr>
            <a:t>Stochastic analysis</a:t>
          </a:r>
        </a:p>
        <a:p>
          <a:endParaRPr lang="en-US" sz="1600" dirty="0">
            <a:solidFill>
              <a:srgbClr val="000000"/>
            </a:solidFill>
          </a:endParaRPr>
        </a:p>
        <a:p>
          <a:r>
            <a:rPr lang="en-US" sz="1600" dirty="0">
              <a:solidFill>
                <a:srgbClr val="000000"/>
              </a:solidFill>
            </a:rPr>
            <a:t>Sample the </a:t>
          </a:r>
          <a:r>
            <a:rPr lang="en-US" sz="1600" dirty="0" err="1">
              <a:solidFill>
                <a:srgbClr val="000000"/>
              </a:solidFill>
            </a:rPr>
            <a:t>pdfs</a:t>
          </a:r>
          <a:r>
            <a:rPr lang="en-US" sz="1600" dirty="0">
              <a:solidFill>
                <a:srgbClr val="000000"/>
              </a:solidFill>
            </a:rPr>
            <a:t> </a:t>
          </a:r>
        </a:p>
        <a:p>
          <a:r>
            <a:rPr lang="en-US" sz="1600" dirty="0">
              <a:solidFill>
                <a:srgbClr val="000000"/>
              </a:solidFill>
            </a:rPr>
            <a:t>Run N times system simulation code(s)</a:t>
          </a:r>
        </a:p>
        <a:p>
          <a:r>
            <a:rPr lang="en-US" sz="1600" dirty="0">
              <a:solidFill>
                <a:srgbClr val="000000"/>
              </a:solidFill>
            </a:rPr>
            <a:t>Evaluate desired FOMs</a:t>
          </a:r>
        </a:p>
      </dgm:t>
    </dgm:pt>
    <dgm:pt modelId="{614983EA-65FE-0E42-8240-1614B377BE7E}" type="parTrans" cxnId="{49B3AB09-E949-1645-9049-7864AEF375D3}">
      <dgm:prSet/>
      <dgm:spPr/>
      <dgm:t>
        <a:bodyPr/>
        <a:lstStyle/>
        <a:p>
          <a:endParaRPr lang="en-US"/>
        </a:p>
      </dgm:t>
    </dgm:pt>
    <dgm:pt modelId="{D4C9E966-06EB-3F49-AAE1-A9CE19E0053B}" type="sibTrans" cxnId="{49B3AB09-E949-1645-9049-7864AEF375D3}">
      <dgm:prSet/>
      <dgm:spPr/>
      <dgm:t>
        <a:bodyPr/>
        <a:lstStyle/>
        <a:p>
          <a:endParaRPr lang="en-US"/>
        </a:p>
      </dgm:t>
    </dgm:pt>
    <dgm:pt modelId="{3290FA3A-8A43-FF41-B28E-BAE712677071}">
      <dgm:prSet phldrT="[Text]"/>
      <dgm:spPr>
        <a:solidFill>
          <a:srgbClr val="0000FF">
            <a:alpha val="53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u="sng" dirty="0">
              <a:solidFill>
                <a:schemeClr val="tx1"/>
              </a:solidFill>
            </a:rPr>
            <a:t>Deterministic modeling</a:t>
          </a:r>
        </a:p>
        <a:p>
          <a:endParaRPr lang="en-US" dirty="0">
            <a:solidFill>
              <a:schemeClr val="tx1"/>
            </a:solidFill>
          </a:endParaRPr>
        </a:p>
        <a:p>
          <a:r>
            <a:rPr lang="en-US" dirty="0">
              <a:solidFill>
                <a:schemeClr val="tx1"/>
              </a:solidFill>
            </a:rPr>
            <a:t>Plant modeling</a:t>
          </a:r>
        </a:p>
        <a:p>
          <a:r>
            <a:rPr lang="en-US" dirty="0">
              <a:solidFill>
                <a:schemeClr val="tx1"/>
              </a:solidFill>
            </a:rPr>
            <a:t>External event modeling</a:t>
          </a:r>
        </a:p>
      </dgm:t>
    </dgm:pt>
    <dgm:pt modelId="{4DFFF324-F736-644D-B478-BFE6ACD554CC}" type="parTrans" cxnId="{2534F5D4-95B0-5244-B8C8-B6A31C024AA7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B6E36C07-43C8-5744-91D3-095741AD82E4}" type="sibTrans" cxnId="{2534F5D4-95B0-5244-B8C8-B6A31C024AA7}">
      <dgm:prSet/>
      <dgm:spPr/>
      <dgm:t>
        <a:bodyPr/>
        <a:lstStyle/>
        <a:p>
          <a:endParaRPr lang="en-US"/>
        </a:p>
      </dgm:t>
    </dgm:pt>
    <dgm:pt modelId="{ED5458D8-2574-5B4C-B000-5FD242222CAA}">
      <dgm:prSet phldrT="[Text]"/>
      <dgm:spPr>
        <a:solidFill>
          <a:srgbClr val="FFFF00">
            <a:alpha val="49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en-US" b="1" u="sng" dirty="0">
              <a:solidFill>
                <a:srgbClr val="000000"/>
              </a:solidFill>
            </a:rPr>
            <a:t>Stochastic modeling</a:t>
          </a:r>
        </a:p>
        <a:p>
          <a:pPr algn="ctr"/>
          <a:endParaRPr lang="en-US" dirty="0">
            <a:solidFill>
              <a:srgbClr val="000000"/>
            </a:solidFill>
          </a:endParaRPr>
        </a:p>
        <a:p>
          <a:pPr algn="ctr"/>
          <a:r>
            <a:rPr lang="en-US" dirty="0">
              <a:solidFill>
                <a:srgbClr val="000000"/>
              </a:solidFill>
            </a:rPr>
            <a:t>Identify uncertain parameters and associate a </a:t>
          </a:r>
          <a:r>
            <a:rPr lang="en-US" dirty="0" err="1">
              <a:solidFill>
                <a:srgbClr val="000000"/>
              </a:solidFill>
            </a:rPr>
            <a:t>pdf</a:t>
          </a:r>
          <a:endParaRPr lang="en-US" dirty="0">
            <a:solidFill>
              <a:srgbClr val="000000"/>
            </a:solidFill>
          </a:endParaRPr>
        </a:p>
      </dgm:t>
    </dgm:pt>
    <dgm:pt modelId="{E6ED9CB4-1762-D742-9E59-3A050B415A50}" type="parTrans" cxnId="{337F57CF-4CCA-6D44-B113-89FBCDEC33B0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C77C37A3-66C7-394E-BD9B-05A3D9FE2E30}" type="sibTrans" cxnId="{337F57CF-4CCA-6D44-B113-89FBCDEC33B0}">
      <dgm:prSet/>
      <dgm:spPr/>
      <dgm:t>
        <a:bodyPr/>
        <a:lstStyle/>
        <a:p>
          <a:endParaRPr lang="en-US"/>
        </a:p>
      </dgm:t>
    </dgm:pt>
    <dgm:pt modelId="{0E08796E-BA5F-4044-BC76-80AF39D6E977}" type="pres">
      <dgm:prSet presAssocID="{FF622AF3-5403-1C4D-AA7E-C63DDE32BB0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463622-1D64-BD4F-8907-2EAEEAE79095}" type="pres">
      <dgm:prSet presAssocID="{B3E2B321-98D8-F041-9B5C-97BF75A810E1}" presName="centerShape" presStyleLbl="node0" presStyleIdx="0" presStyleCnt="1" custScaleX="151727" custScaleY="102619"/>
      <dgm:spPr/>
    </dgm:pt>
    <dgm:pt modelId="{4500C537-EF07-9341-8C34-78965C39F900}" type="pres">
      <dgm:prSet presAssocID="{4DFFF324-F736-644D-B478-BFE6ACD554CC}" presName="parTrans" presStyleLbl="bgSibTrans2D1" presStyleIdx="0" presStyleCnt="2" custScaleX="43676" custLinFactNeighborX="15146" custLinFactNeighborY="92080"/>
      <dgm:spPr/>
    </dgm:pt>
    <dgm:pt modelId="{F9A079C5-2D83-F046-8FB0-41704E9A87C1}" type="pres">
      <dgm:prSet presAssocID="{3290FA3A-8A43-FF41-B28E-BAE712677071}" presName="node" presStyleLbl="node1" presStyleIdx="0" presStyleCnt="2" custScaleX="132519" custRadScaleRad="106312" custRadScaleInc="5111">
        <dgm:presLayoutVars>
          <dgm:bulletEnabled val="1"/>
        </dgm:presLayoutVars>
      </dgm:prSet>
      <dgm:spPr/>
    </dgm:pt>
    <dgm:pt modelId="{BB115408-E74D-0048-A0CE-1F1CF93A8ED7}" type="pres">
      <dgm:prSet presAssocID="{E6ED9CB4-1762-D742-9E59-3A050B415A50}" presName="parTrans" presStyleLbl="bgSibTrans2D1" presStyleIdx="1" presStyleCnt="2" custScaleX="41140" custLinFactNeighborX="-12772" custLinFactNeighborY="95126"/>
      <dgm:spPr/>
    </dgm:pt>
    <dgm:pt modelId="{7502B003-9F24-DC40-B689-0528A81184EC}" type="pres">
      <dgm:prSet presAssocID="{ED5458D8-2574-5B4C-B000-5FD242222CAA}" presName="node" presStyleLbl="node1" presStyleIdx="1" presStyleCnt="2" custScaleX="142683" custRadScaleRad="106312" custRadScaleInc="-5111">
        <dgm:presLayoutVars>
          <dgm:bulletEnabled val="1"/>
        </dgm:presLayoutVars>
      </dgm:prSet>
      <dgm:spPr/>
    </dgm:pt>
  </dgm:ptLst>
  <dgm:cxnLst>
    <dgm:cxn modelId="{49B3AB09-E949-1645-9049-7864AEF375D3}" srcId="{FF622AF3-5403-1C4D-AA7E-C63DDE32BB00}" destId="{B3E2B321-98D8-F041-9B5C-97BF75A810E1}" srcOrd="0" destOrd="0" parTransId="{614983EA-65FE-0E42-8240-1614B377BE7E}" sibTransId="{D4C9E966-06EB-3F49-AAE1-A9CE19E0053B}"/>
    <dgm:cxn modelId="{71DDFA33-3E2F-CD40-B37E-DA5E511D1F9F}" type="presOf" srcId="{3290FA3A-8A43-FF41-B28E-BAE712677071}" destId="{F9A079C5-2D83-F046-8FB0-41704E9A87C1}" srcOrd="0" destOrd="0" presId="urn:microsoft.com/office/officeart/2005/8/layout/radial4"/>
    <dgm:cxn modelId="{69551D64-D5B9-B34A-ADDB-5322975AFB91}" type="presOf" srcId="{FF622AF3-5403-1C4D-AA7E-C63DDE32BB00}" destId="{0E08796E-BA5F-4044-BC76-80AF39D6E977}" srcOrd="0" destOrd="0" presId="urn:microsoft.com/office/officeart/2005/8/layout/radial4"/>
    <dgm:cxn modelId="{D9BF9F96-68E1-CD49-953C-3E2C2A3B86A0}" type="presOf" srcId="{E6ED9CB4-1762-D742-9E59-3A050B415A50}" destId="{BB115408-E74D-0048-A0CE-1F1CF93A8ED7}" srcOrd="0" destOrd="0" presId="urn:microsoft.com/office/officeart/2005/8/layout/radial4"/>
    <dgm:cxn modelId="{745116AF-85DC-9C44-BB67-26F16ED86B00}" type="presOf" srcId="{B3E2B321-98D8-F041-9B5C-97BF75A810E1}" destId="{9A463622-1D64-BD4F-8907-2EAEEAE79095}" srcOrd="0" destOrd="0" presId="urn:microsoft.com/office/officeart/2005/8/layout/radial4"/>
    <dgm:cxn modelId="{9F554ABB-26EB-044C-AB04-D25254A93483}" type="presOf" srcId="{ED5458D8-2574-5B4C-B000-5FD242222CAA}" destId="{7502B003-9F24-DC40-B689-0528A81184EC}" srcOrd="0" destOrd="0" presId="urn:microsoft.com/office/officeart/2005/8/layout/radial4"/>
    <dgm:cxn modelId="{1E792FCD-D49D-7549-8F2A-C61836B6908B}" type="presOf" srcId="{4DFFF324-F736-644D-B478-BFE6ACD554CC}" destId="{4500C537-EF07-9341-8C34-78965C39F900}" srcOrd="0" destOrd="0" presId="urn:microsoft.com/office/officeart/2005/8/layout/radial4"/>
    <dgm:cxn modelId="{337F57CF-4CCA-6D44-B113-89FBCDEC33B0}" srcId="{B3E2B321-98D8-F041-9B5C-97BF75A810E1}" destId="{ED5458D8-2574-5B4C-B000-5FD242222CAA}" srcOrd="1" destOrd="0" parTransId="{E6ED9CB4-1762-D742-9E59-3A050B415A50}" sibTransId="{C77C37A3-66C7-394E-BD9B-05A3D9FE2E30}"/>
    <dgm:cxn modelId="{2534F5D4-95B0-5244-B8C8-B6A31C024AA7}" srcId="{B3E2B321-98D8-F041-9B5C-97BF75A810E1}" destId="{3290FA3A-8A43-FF41-B28E-BAE712677071}" srcOrd="0" destOrd="0" parTransId="{4DFFF324-F736-644D-B478-BFE6ACD554CC}" sibTransId="{B6E36C07-43C8-5744-91D3-095741AD82E4}"/>
    <dgm:cxn modelId="{6B456B39-1E51-1848-A7C7-8CD47317E219}" type="presParOf" srcId="{0E08796E-BA5F-4044-BC76-80AF39D6E977}" destId="{9A463622-1D64-BD4F-8907-2EAEEAE79095}" srcOrd="0" destOrd="0" presId="urn:microsoft.com/office/officeart/2005/8/layout/radial4"/>
    <dgm:cxn modelId="{BA2C1257-2370-044E-82F5-1C80C643EC11}" type="presParOf" srcId="{0E08796E-BA5F-4044-BC76-80AF39D6E977}" destId="{4500C537-EF07-9341-8C34-78965C39F900}" srcOrd="1" destOrd="0" presId="urn:microsoft.com/office/officeart/2005/8/layout/radial4"/>
    <dgm:cxn modelId="{0A6D7321-394E-5549-A0ED-38936B71C6CF}" type="presParOf" srcId="{0E08796E-BA5F-4044-BC76-80AF39D6E977}" destId="{F9A079C5-2D83-F046-8FB0-41704E9A87C1}" srcOrd="2" destOrd="0" presId="urn:microsoft.com/office/officeart/2005/8/layout/radial4"/>
    <dgm:cxn modelId="{5052A9BC-8989-3E44-806A-338A1EF497F9}" type="presParOf" srcId="{0E08796E-BA5F-4044-BC76-80AF39D6E977}" destId="{BB115408-E74D-0048-A0CE-1F1CF93A8ED7}" srcOrd="3" destOrd="0" presId="urn:microsoft.com/office/officeart/2005/8/layout/radial4"/>
    <dgm:cxn modelId="{3EE8846B-FFF1-B543-A35D-940EED065757}" type="presParOf" srcId="{0E08796E-BA5F-4044-BC76-80AF39D6E977}" destId="{7502B003-9F24-DC40-B689-0528A81184E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63622-1D64-BD4F-8907-2EAEEAE79095}">
      <dsp:nvSpPr>
        <dsp:cNvPr id="0" name=""/>
        <dsp:cNvSpPr/>
      </dsp:nvSpPr>
      <dsp:spPr>
        <a:xfrm>
          <a:off x="1720344" y="1854623"/>
          <a:ext cx="3257149" cy="2202939"/>
        </a:xfrm>
        <a:prstGeom prst="ellipse">
          <a:avLst/>
        </a:prstGeom>
        <a:solidFill>
          <a:srgbClr val="008000">
            <a:alpha val="51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solidFill>
                <a:srgbClr val="000000"/>
              </a:solidFill>
            </a:rPr>
            <a:t>Stochastic analysis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000000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Sample the </a:t>
          </a:r>
          <a:r>
            <a:rPr lang="en-US" sz="1600" kern="1200" dirty="0" err="1">
              <a:solidFill>
                <a:srgbClr val="000000"/>
              </a:solidFill>
            </a:rPr>
            <a:t>pdfs</a:t>
          </a:r>
          <a:r>
            <a:rPr lang="en-US" sz="1600" kern="1200" dirty="0">
              <a:solidFill>
                <a:srgbClr val="000000"/>
              </a:solidFill>
            </a:rPr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Run N times system simulation code(s)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Evaluate desired FOMs</a:t>
          </a:r>
        </a:p>
      </dsp:txBody>
      <dsp:txXfrm>
        <a:off x="2197342" y="2177236"/>
        <a:ext cx="2303153" cy="1557713"/>
      </dsp:txXfrm>
    </dsp:sp>
    <dsp:sp modelId="{4500C537-EF07-9341-8C34-78965C39F900}">
      <dsp:nvSpPr>
        <dsp:cNvPr id="0" name=""/>
        <dsp:cNvSpPr/>
      </dsp:nvSpPr>
      <dsp:spPr>
        <a:xfrm rot="13175994">
          <a:off x="1498218" y="1773841"/>
          <a:ext cx="720488" cy="6118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A079C5-2D83-F046-8FB0-41704E9A87C1}">
      <dsp:nvSpPr>
        <dsp:cNvPr id="0" name=""/>
        <dsp:cNvSpPr/>
      </dsp:nvSpPr>
      <dsp:spPr>
        <a:xfrm>
          <a:off x="-378200" y="174885"/>
          <a:ext cx="2702567" cy="1631504"/>
        </a:xfrm>
        <a:prstGeom prst="roundRect">
          <a:avLst>
            <a:gd name="adj" fmla="val 10000"/>
          </a:avLst>
        </a:prstGeom>
        <a:solidFill>
          <a:srgbClr val="0000FF">
            <a:alpha val="53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solidFill>
                <a:schemeClr val="tx1"/>
              </a:solidFill>
            </a:rPr>
            <a:t>Deterministic modeling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Plant modeling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External event modeling</a:t>
          </a:r>
        </a:p>
      </dsp:txBody>
      <dsp:txXfrm>
        <a:off x="-330415" y="222670"/>
        <a:ext cx="2606997" cy="1535934"/>
      </dsp:txXfrm>
    </dsp:sp>
    <dsp:sp modelId="{BB115408-E74D-0048-A0CE-1F1CF93A8ED7}">
      <dsp:nvSpPr>
        <dsp:cNvPr id="0" name=""/>
        <dsp:cNvSpPr/>
      </dsp:nvSpPr>
      <dsp:spPr>
        <a:xfrm rot="19224006">
          <a:off x="4539210" y="1792477"/>
          <a:ext cx="678653" cy="6118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02B003-9F24-DC40-B689-0528A81184EC}">
      <dsp:nvSpPr>
        <dsp:cNvPr id="0" name=""/>
        <dsp:cNvSpPr/>
      </dsp:nvSpPr>
      <dsp:spPr>
        <a:xfrm>
          <a:off x="4269829" y="174885"/>
          <a:ext cx="2909849" cy="1631504"/>
        </a:xfrm>
        <a:prstGeom prst="roundRect">
          <a:avLst>
            <a:gd name="adj" fmla="val 10000"/>
          </a:avLst>
        </a:prstGeom>
        <a:solidFill>
          <a:srgbClr val="FFFF00">
            <a:alpha val="49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solidFill>
                <a:srgbClr val="000000"/>
              </a:solidFill>
            </a:rPr>
            <a:t>Stochastic modeling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000000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Identify uncertain parameters and associate a </a:t>
          </a:r>
          <a:r>
            <a:rPr lang="en-US" sz="1600" kern="1200" dirty="0" err="1">
              <a:solidFill>
                <a:srgbClr val="000000"/>
              </a:solidFill>
            </a:rPr>
            <a:t>pdf</a:t>
          </a:r>
          <a:endParaRPr lang="en-US" sz="1600" kern="1200" dirty="0">
            <a:solidFill>
              <a:srgbClr val="000000"/>
            </a:solidFill>
          </a:endParaRPr>
        </a:p>
      </dsp:txBody>
      <dsp:txXfrm>
        <a:off x="4317614" y="222670"/>
        <a:ext cx="2814279" cy="153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emf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/>
              <a:t>Advanced </a:t>
            </a:r>
            <a:br>
              <a:rPr lang="en-US" b="0" dirty="0"/>
            </a:br>
            <a:r>
              <a:rPr lang="en-US" b="0" dirty="0"/>
              <a:t>Reliability and Safety Analysis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892160"/>
            <a:ext cx="5797550" cy="1255728"/>
          </a:xfrm>
        </p:spPr>
        <p:txBody>
          <a:bodyPr/>
          <a:lstStyle/>
          <a:p>
            <a:r>
              <a:rPr lang="en-US" b="0" dirty="0"/>
              <a:t>Advanced </a:t>
            </a:r>
            <a:br>
              <a:rPr lang="en-US" b="0" dirty="0"/>
            </a:br>
            <a:r>
              <a:rPr lang="en-US" b="0" dirty="0"/>
              <a:t>Reliability and Safety Analysis:</a:t>
            </a:r>
            <a:br>
              <a:rPr lang="en-US" b="0" dirty="0"/>
            </a:br>
            <a:r>
              <a:rPr lang="en-US" b="0" dirty="0"/>
              <a:t>Hands on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61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reliability analysis input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 how RAVEN performs reliability analysis using the </a:t>
            </a:r>
            <a:r>
              <a:rPr lang="en-US" i="1" dirty="0" err="1">
                <a:solidFill>
                  <a:srgbClr val="FF0000"/>
                </a:solidFill>
              </a:rPr>
              <a:t>LimitSurfaceSearch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Sampler</a:t>
            </a:r>
          </a:p>
          <a:p>
            <a:endParaRPr lang="en-US" dirty="0"/>
          </a:p>
          <a:p>
            <a:r>
              <a:rPr lang="en-US" dirty="0"/>
              <a:t>Perform the adaptive sampling</a:t>
            </a:r>
          </a:p>
          <a:p>
            <a:endParaRPr lang="en-US" dirty="0"/>
          </a:p>
          <a:p>
            <a:r>
              <a:rPr lang="en-US" dirty="0"/>
              <a:t>Compute the probability of failure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advancedReliability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21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2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B043-F349-114D-84AF-4DF2056F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71" y="2767013"/>
            <a:ext cx="8379069" cy="4524375"/>
          </a:xfrm>
        </p:spPr>
        <p:txBody>
          <a:bodyPr/>
          <a:lstStyle/>
          <a:p>
            <a:r>
              <a:rPr lang="en-US" dirty="0"/>
              <a:t>4 exercises are proposed: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Execute a Limit Surface search analysis on the </a:t>
            </a:r>
            <a:r>
              <a:rPr lang="en-US" i="1" dirty="0" err="1">
                <a:solidFill>
                  <a:schemeClr val="accent1"/>
                </a:solidFill>
              </a:rPr>
              <a:t>projectile.py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 </a:t>
            </a:r>
            <a:r>
              <a:rPr lang="en-US" i="1" dirty="0" err="1"/>
              <a:t>LimitSurfaceIntegral</a:t>
            </a:r>
            <a:r>
              <a:rPr lang="en-US" dirty="0"/>
              <a:t> post processor to compute the failure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 the the ROM classifier to check how the limit surface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 the distributions in the </a:t>
            </a:r>
            <a:r>
              <a:rPr lang="en-US" i="1" dirty="0" err="1"/>
              <a:t>LimitSurfaceIntegral</a:t>
            </a:r>
            <a:r>
              <a:rPr lang="en-US" i="1" dirty="0"/>
              <a:t> </a:t>
            </a:r>
            <a:r>
              <a:rPr lang="en-US" dirty="0"/>
              <a:t>to check how the failure probability changes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b="1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89C89-804B-E843-A39F-0268B7800CB0}"/>
              </a:ext>
            </a:extLst>
          </p:cNvPr>
          <p:cNvSpPr txBox="1"/>
          <p:nvPr/>
        </p:nvSpPr>
        <p:spPr>
          <a:xfrm>
            <a:off x="455613" y="2079387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advancedReliability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 </a:t>
            </a:r>
          </a:p>
        </p:txBody>
      </p:sp>
    </p:spTree>
    <p:extLst>
      <p:ext uri="{BB962C8B-B14F-4D97-AF65-F5344CB8AC3E}">
        <p14:creationId xmlns:p14="http://schemas.microsoft.com/office/powerpoint/2010/main" val="37287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Exercise 1:</a:t>
            </a:r>
            <a:br>
              <a:rPr lang="en-US" b="0" dirty="0"/>
            </a:br>
            <a:r>
              <a:rPr lang="en-US" b="0" dirty="0"/>
              <a:t>Reliability Analysis – Limit Surface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distributions:</a:t>
            </a:r>
          </a:p>
          <a:p>
            <a:pPr lvl="1"/>
            <a:r>
              <a:rPr lang="en-US" dirty="0"/>
              <a:t>Weigh the error estimation</a:t>
            </a:r>
          </a:p>
          <a:p>
            <a:pPr lvl="1"/>
            <a:r>
              <a:rPr lang="en-US" dirty="0"/>
              <a:t>Generate a probability-weighted metric for grid construction</a:t>
            </a:r>
          </a:p>
          <a:p>
            <a:pPr lvl="1"/>
            <a:r>
              <a:rPr lang="en-US" dirty="0"/>
              <a:t>Determine the probability of being inside one of the regions identified by the limit surface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1" indent="-457200">
              <a:spcBef>
                <a:spcPct val="40000"/>
              </a:spcBef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surrogate model (acceleration ROM) to be used for the adaptive sampler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adaptive sampler:</a:t>
            </a:r>
          </a:p>
          <a:p>
            <a:pPr lvl="1"/>
            <a:r>
              <a:rPr lang="en-US" dirty="0"/>
              <a:t>Convergence control and grid</a:t>
            </a:r>
          </a:p>
          <a:p>
            <a:pPr lvl="1"/>
            <a:r>
              <a:rPr lang="en-US" dirty="0"/>
              <a:t>Import the acceleration ROM</a:t>
            </a:r>
          </a:p>
          <a:p>
            <a:pPr lvl="1"/>
            <a:r>
              <a:rPr lang="en-US" dirty="0"/>
              <a:t>Associate the distribution with the variables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adaptive sampling step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/>
              <a:t>Reliability Analysis: Limit Surface Workflow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1_adaptive_sampling.xml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0393" y="2635551"/>
            <a:ext cx="6189784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&lt;ROM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acceleration_ROM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&lt;Features&gt;</a:t>
            </a:r>
            <a:r>
              <a:rPr lang="en-US" sz="1400" dirty="0">
                <a:latin typeface="Courier"/>
                <a:cs typeface="Courier"/>
              </a:rPr>
              <a:t>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decision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svm|SVC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&lt;kernel&gt;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rbf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&lt;/kernel&gt;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&lt;gamma&gt;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&lt;/gamma&gt;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&lt;C&gt;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1: Reliability Analysis – Limit Surface</a:t>
            </a:r>
          </a:p>
        </p:txBody>
      </p:sp>
    </p:spTree>
    <p:extLst>
      <p:ext uri="{BB962C8B-B14F-4D97-AF65-F5344CB8AC3E}">
        <p14:creationId xmlns:p14="http://schemas.microsoft.com/office/powerpoint/2010/main" val="391098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1_adaptive_sampling.xml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8846" y="2635551"/>
            <a:ext cx="6471139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&lt;Functions&gt;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&lt;External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adaptive_test_goal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”decision"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&lt;variables&gt;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&lt;/External&gt;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&lt;/Functions&gt;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1: Reliability Analysis – Limit Surface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8846" y="4008420"/>
            <a:ext cx="6271183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__</a:t>
            </a:r>
            <a:r>
              <a:rPr lang="en-US" sz="1400" dirty="0" err="1">
                <a:latin typeface="Courier"/>
                <a:cs typeface="Courier"/>
              </a:rPr>
              <a:t>residuumSign</a:t>
            </a:r>
            <a:r>
              <a:rPr lang="en-US" sz="1400" dirty="0">
                <a:latin typeface="Courier"/>
                <a:cs typeface="Courier"/>
              </a:rPr>
              <a:t>(self):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if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self.r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&gt;100.: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return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-1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else: </a:t>
            </a:r>
          </a:p>
          <a:p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   return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3971" y="5220977"/>
            <a:ext cx="603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File: </a:t>
            </a:r>
            <a:r>
              <a:rPr lang="en-US" sz="1400" dirty="0" err="1">
                <a:latin typeface="+mn-lt"/>
              </a:rPr>
              <a:t>adaptive_test_goal.py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153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1_adaptive_sampling.xml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2415942"/>
            <a:ext cx="9143999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"Adaptive"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acceleration_ROM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&lt;Function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"Functions"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"External"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decision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&lt;/Function&gt;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results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&lt;Convergence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limit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”3000"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forceIteration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"False"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weight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persistence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”20"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1e-4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&lt;/Convergence&gt;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”v0"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vel_dist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”angle"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 err="1">
                <a:latin typeface="Courier"/>
                <a:cs typeface="Courier"/>
              </a:rPr>
              <a:t>angle_dist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&lt;constant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”x0"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&lt;/constant&gt;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&lt;constant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”y0"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&lt;/constant&gt;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     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1: Reliability Analysis – Limit Surface</a:t>
            </a:r>
          </a:p>
        </p:txBody>
      </p:sp>
    </p:spTree>
    <p:extLst>
      <p:ext uri="{BB962C8B-B14F-4D97-AF65-F5344CB8AC3E}">
        <p14:creationId xmlns:p14="http://schemas.microsoft.com/office/powerpoint/2010/main" val="19591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Dynamic Probabilistic Risk/Safety Analysis</a:t>
            </a:r>
          </a:p>
          <a:p>
            <a:pPr lvl="1"/>
            <a:r>
              <a:rPr lang="en-US" dirty="0"/>
              <a:t>Classic vs. Dynamic PRA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Adaptive Sampling</a:t>
            </a:r>
          </a:p>
          <a:p>
            <a:pPr lvl="1"/>
            <a:r>
              <a:rPr lang="en-US" dirty="0"/>
              <a:t>Limit Surface 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1_adaptive_sampling.xml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458" y="2659302"/>
            <a:ext cx="8756087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adaptive_sampling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"True"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	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add the step on your own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1: Reliability Analysis – Limit Surface</a:t>
            </a:r>
          </a:p>
        </p:txBody>
      </p:sp>
    </p:spTree>
    <p:extLst>
      <p:ext uri="{BB962C8B-B14F-4D97-AF65-F5344CB8AC3E}">
        <p14:creationId xmlns:p14="http://schemas.microsoft.com/office/powerpoint/2010/main" val="27404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Exercise 2:</a:t>
            </a:r>
            <a:br>
              <a:rPr lang="en-US" b="0" dirty="0"/>
            </a:br>
            <a:r>
              <a:rPr lang="en-US" b="0" dirty="0"/>
              <a:t>Failure Probability Calculation from 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2_ls_probability_computation.xml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8618" y="2228046"/>
            <a:ext cx="7566763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LS_Integral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LimitSurfaceIntegral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&lt;tolerance&gt;</a:t>
            </a:r>
            <a:r>
              <a:rPr lang="en-US" sz="1400" dirty="0">
                <a:latin typeface="Courier"/>
                <a:cs typeface="Courier"/>
              </a:rPr>
              <a:t>0.05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&lt;/tolerance&gt;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&lt;seed&gt;</a:t>
            </a:r>
            <a:r>
              <a:rPr lang="en-US" sz="1400" dirty="0">
                <a:latin typeface="Courier"/>
                <a:cs typeface="Courier"/>
              </a:rPr>
              <a:t> 02201986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&lt;/seed&gt;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outputName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EventProbability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 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outputName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integralType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integralType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decision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”v0"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”Distributions"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”Normal"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vel_dist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”angle"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”Distributions"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”Uniform"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angle_dist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2: Failure Probability Calculation From LS</a:t>
            </a:r>
          </a:p>
        </p:txBody>
      </p:sp>
    </p:spTree>
    <p:extLst>
      <p:ext uri="{BB962C8B-B14F-4D97-AF65-F5344CB8AC3E}">
        <p14:creationId xmlns:p14="http://schemas.microsoft.com/office/powerpoint/2010/main" val="362320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2_ls_probability_computation.xml</a:t>
            </a:r>
          </a:p>
          <a:p>
            <a:pPr algn="ctr"/>
            <a:endParaRPr lang="en-US" sz="14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2656" y="2659302"/>
            <a:ext cx="876989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load_ls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”Files"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limitSurfaceFile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limitSurface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integral"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add the step on your own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2: Failure Probability Calculation From LS</a:t>
            </a:r>
          </a:p>
        </p:txBody>
      </p:sp>
    </p:spTree>
    <p:extLst>
      <p:ext uri="{BB962C8B-B14F-4D97-AF65-F5344CB8AC3E}">
        <p14:creationId xmlns:p14="http://schemas.microsoft.com/office/powerpoint/2010/main" val="425499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098762"/>
          </a:xfrm>
        </p:spPr>
        <p:txBody>
          <a:bodyPr/>
          <a:lstStyle/>
          <a:p>
            <a:pPr algn="ctr"/>
            <a:r>
              <a:rPr lang="en-US" b="0" dirty="0"/>
              <a:t>Exercise 3:</a:t>
            </a:r>
            <a:br>
              <a:rPr lang="en-US" b="0" dirty="0"/>
            </a:br>
            <a:r>
              <a:rPr lang="en-US" b="0" dirty="0"/>
              <a:t>Change the the ROM classifier to check how the limit surface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9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1465016"/>
          </a:xfrm>
        </p:spPr>
        <p:txBody>
          <a:bodyPr/>
          <a:lstStyle/>
          <a:p>
            <a:r>
              <a:rPr lang="en-US" b="0" dirty="0"/>
              <a:t>Exercise 3: Change the the ROM classifier to check how the limit surface changes</a:t>
            </a:r>
            <a:br>
              <a:rPr lang="en-US" b="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2217175"/>
            <a:ext cx="8231187" cy="4524375"/>
          </a:xfrm>
        </p:spPr>
        <p:txBody>
          <a:bodyPr/>
          <a:lstStyle/>
          <a:p>
            <a:r>
              <a:rPr lang="en-US" dirty="0"/>
              <a:t>Copy exercise 1,  change the </a:t>
            </a:r>
            <a:r>
              <a:rPr lang="en-US" b="1" dirty="0" err="1">
                <a:solidFill>
                  <a:schemeClr val="accent2"/>
                </a:solidFill>
              </a:rPr>
              <a:t>acceleration_ROM</a:t>
            </a:r>
            <a:r>
              <a:rPr lang="en-US" dirty="0"/>
              <a:t> from </a:t>
            </a:r>
            <a:r>
              <a:rPr lang="en-US" b="1" i="1" dirty="0" err="1">
                <a:solidFill>
                  <a:schemeClr val="accent1"/>
                </a:solidFill>
              </a:rPr>
              <a:t>svm|SVC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/>
              <a:t>to another classifier. Possible options:</a:t>
            </a:r>
          </a:p>
          <a:p>
            <a:pPr lvl="1"/>
            <a:r>
              <a:rPr lang="en-US" b="1" i="1" dirty="0" err="1">
                <a:solidFill>
                  <a:srgbClr val="7030A0"/>
                </a:solidFill>
              </a:rPr>
              <a:t>neighbors|KNeighborsClassifier</a:t>
            </a:r>
            <a:endParaRPr lang="en-US" b="1" i="1" dirty="0">
              <a:solidFill>
                <a:srgbClr val="7030A0"/>
              </a:solidFill>
            </a:endParaRPr>
          </a:p>
          <a:p>
            <a:pPr lvl="1"/>
            <a:r>
              <a:rPr lang="en-US" b="1" i="1" dirty="0" err="1">
                <a:solidFill>
                  <a:srgbClr val="7030A0"/>
                </a:solidFill>
              </a:rPr>
              <a:t>tree|DecisionTreeClassifier</a:t>
            </a:r>
            <a:endParaRPr lang="en-US" b="1" i="1" dirty="0">
              <a:solidFill>
                <a:srgbClr val="7030A0"/>
              </a:solidFill>
            </a:endParaRPr>
          </a:p>
          <a:p>
            <a:r>
              <a:rPr lang="en-US" dirty="0"/>
              <a:t>Check the manual:</a:t>
            </a:r>
          </a:p>
          <a:p>
            <a:pPr lvl="1"/>
            <a:r>
              <a:rPr lang="en-US" dirty="0"/>
              <a:t>Section 15.3.7</a:t>
            </a:r>
          </a:p>
          <a:p>
            <a:pPr lvl="1"/>
            <a:r>
              <a:rPr lang="en-US" dirty="0"/>
              <a:t>Don’t forget to check the parameters needed for the new classifier you decide to use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How does the Limit Surface change?</a:t>
            </a:r>
          </a:p>
        </p:txBody>
      </p:sp>
    </p:spTree>
    <p:extLst>
      <p:ext uri="{BB962C8B-B14F-4D97-AF65-F5344CB8AC3E}">
        <p14:creationId xmlns:p14="http://schemas.microsoft.com/office/powerpoint/2010/main" val="24104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2197525"/>
          </a:xfrm>
        </p:spPr>
        <p:txBody>
          <a:bodyPr/>
          <a:lstStyle/>
          <a:p>
            <a:r>
              <a:rPr lang="en-US" b="0" dirty="0"/>
              <a:t>Exercise 4: Change the distributions in the </a:t>
            </a:r>
            <a:r>
              <a:rPr lang="en-US" b="0" dirty="0" err="1"/>
              <a:t>LimitSurfaceIntegral</a:t>
            </a:r>
            <a:r>
              <a:rPr lang="en-US" b="0" dirty="0"/>
              <a:t> to check how the failure probability changes</a:t>
            </a:r>
            <a:br>
              <a:rPr lang="en-US" b="0" dirty="0"/>
            </a:br>
            <a:br>
              <a:rPr lang="en-US" b="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2513009"/>
            <a:ext cx="8231187" cy="3323013"/>
          </a:xfrm>
        </p:spPr>
        <p:txBody>
          <a:bodyPr/>
          <a:lstStyle/>
          <a:p>
            <a:r>
              <a:rPr lang="en-US" dirty="0"/>
              <a:t>Copy exercise 2,  change the </a:t>
            </a:r>
            <a:r>
              <a:rPr lang="en-US" b="1" dirty="0">
                <a:solidFill>
                  <a:schemeClr val="accent2"/>
                </a:solidFill>
              </a:rPr>
              <a:t>distributions </a:t>
            </a:r>
            <a:r>
              <a:rPr lang="en-US" dirty="0"/>
              <a:t>used to weight the </a:t>
            </a:r>
            <a:r>
              <a:rPr lang="en-US" dirty="0" err="1"/>
              <a:t>LimitSurfaceIntegral</a:t>
            </a:r>
            <a:r>
              <a:rPr lang="en-US" dirty="0"/>
              <a:t> post-processor. Possible options:</a:t>
            </a:r>
          </a:p>
          <a:p>
            <a:pPr lvl="1"/>
            <a:r>
              <a:rPr lang="en-US" b="1" i="1" dirty="0">
                <a:solidFill>
                  <a:srgbClr val="7030A0"/>
                </a:solidFill>
              </a:rPr>
              <a:t>Change distributions from Uniform to </a:t>
            </a:r>
            <a:r>
              <a:rPr lang="en-US" b="1" i="1" dirty="0" err="1">
                <a:solidFill>
                  <a:srgbClr val="7030A0"/>
                </a:solidFill>
              </a:rPr>
              <a:t>Normals</a:t>
            </a:r>
            <a:r>
              <a:rPr lang="en-US" b="1" i="1" dirty="0">
                <a:solidFill>
                  <a:srgbClr val="7030A0"/>
                </a:solidFill>
              </a:rPr>
              <a:t> or other of your choice</a:t>
            </a:r>
          </a:p>
          <a:p>
            <a:pPr lvl="1"/>
            <a:r>
              <a:rPr lang="en-US" b="1" i="1" dirty="0">
                <a:solidFill>
                  <a:srgbClr val="7030A0"/>
                </a:solidFill>
              </a:rPr>
              <a:t>Change the </a:t>
            </a:r>
            <a:r>
              <a:rPr lang="en-US" b="1" i="1" dirty="0" err="1">
                <a:solidFill>
                  <a:srgbClr val="7030A0"/>
                </a:solidFill>
              </a:rPr>
              <a:t>lowerBound</a:t>
            </a:r>
            <a:r>
              <a:rPr lang="en-US" b="1" i="1" dirty="0">
                <a:solidFill>
                  <a:srgbClr val="7030A0"/>
                </a:solidFill>
              </a:rPr>
              <a:t> and </a:t>
            </a:r>
            <a:r>
              <a:rPr lang="en-US" b="1" i="1" dirty="0" err="1">
                <a:solidFill>
                  <a:srgbClr val="7030A0"/>
                </a:solidFill>
              </a:rPr>
              <a:t>upperBound</a:t>
            </a:r>
            <a:endParaRPr lang="en-US" b="1" i="1" dirty="0">
              <a:solidFill>
                <a:srgbClr val="7030A0"/>
              </a:solidFill>
            </a:endParaRPr>
          </a:p>
          <a:p>
            <a:r>
              <a:rPr lang="en-US" dirty="0"/>
              <a:t>Check the manual for the distributions:</a:t>
            </a:r>
          </a:p>
          <a:p>
            <a:pPr lvl="1"/>
            <a:r>
              <a:rPr lang="en-US" dirty="0"/>
              <a:t>Section 9.1</a:t>
            </a:r>
          </a:p>
          <a:p>
            <a:pPr lvl="1"/>
            <a:r>
              <a:rPr lang="en-US" dirty="0"/>
              <a:t>Don’t forget to check the parameters needed for the new distributions you decide to use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How does the Event Probability change?</a:t>
            </a:r>
          </a:p>
        </p:txBody>
      </p:sp>
    </p:spTree>
    <p:extLst>
      <p:ext uri="{BB962C8B-B14F-4D97-AF65-F5344CB8AC3E}">
        <p14:creationId xmlns:p14="http://schemas.microsoft.com/office/powerpoint/2010/main" val="35600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3366FF"/>
                </a:solidFill>
              </a:rPr>
              <a:t>Safety Analysis: </a:t>
            </a:r>
            <a:r>
              <a:rPr lang="en-US" dirty="0"/>
              <a:t>determine the likelihood a system will not perform its functions in a specified time period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3366FF"/>
                </a:solidFill>
              </a:rPr>
              <a:t>Reliability Analysis: </a:t>
            </a:r>
            <a:r>
              <a:rPr lang="en-US" dirty="0"/>
              <a:t>determine the ability of a system to perform its functions in a specified time period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Reliability and Safety Analysis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204651"/>
              </p:ext>
            </p:extLst>
          </p:nvPr>
        </p:nvGraphicFramePr>
        <p:xfrm>
          <a:off x="2593819" y="3532598"/>
          <a:ext cx="3853870" cy="34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3" imgW="2273300" imgH="203200" progId="Equation.3">
                  <p:embed/>
                </p:oleObj>
              </mc:Choice>
              <mc:Fallback>
                <p:oleObj name="Equation" r:id="rId3" imgW="2273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819" y="3532598"/>
                        <a:ext cx="3853870" cy="34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Dynamic Probabilistic Risk/Safety Analysis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Classic Probabilistic Risk/Safety Analysis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logic structures</a:t>
            </a:r>
          </a:p>
          <a:p>
            <a:pPr lvl="2"/>
            <a:r>
              <a:rPr lang="en-US" dirty="0"/>
              <a:t>Event-Trees / Fault-Trees</a:t>
            </a:r>
          </a:p>
          <a:p>
            <a:pPr lvl="1"/>
            <a:r>
              <a:rPr lang="en-US" dirty="0"/>
              <a:t>Accident sequence set by the analyst</a:t>
            </a:r>
          </a:p>
          <a:p>
            <a:pPr lvl="1"/>
            <a:r>
              <a:rPr lang="en-US" dirty="0"/>
              <a:t>Timing of events partially considered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Dynamic Probabilistic Risk/Safety Analysis</a:t>
            </a:r>
          </a:p>
          <a:p>
            <a:pPr lvl="1"/>
            <a:r>
              <a:rPr lang="en-US" dirty="0"/>
              <a:t>Direct use of system simulation codes</a:t>
            </a:r>
          </a:p>
          <a:p>
            <a:pPr lvl="1"/>
            <a:r>
              <a:rPr lang="en-US" dirty="0"/>
              <a:t>Coupled with stochastic analysis tools (e.g., RAVEN)</a:t>
            </a:r>
          </a:p>
          <a:p>
            <a:pPr lvl="1"/>
            <a:r>
              <a:rPr lang="en-US" dirty="0"/>
              <a:t>Accident sequence set by the system control logic</a:t>
            </a:r>
          </a:p>
          <a:p>
            <a:pPr lvl="1"/>
            <a:r>
              <a:rPr lang="en-US" dirty="0"/>
              <a:t>Timing of events fully considered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Dynamic Probabilistic Risk/Safety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21" y="1553611"/>
            <a:ext cx="1996477" cy="1275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94" y="1961957"/>
            <a:ext cx="1580251" cy="958008"/>
          </a:xfrm>
          <a:prstGeom prst="rect">
            <a:avLst/>
          </a:prstGeom>
        </p:spPr>
      </p:pic>
      <p:pic>
        <p:nvPicPr>
          <p:cNvPr id="8" name="Picture 8" descr="Macintosh HD:Users:crisr:projects:trunk:raven:framework:AdaptiveTest:MC_PB_scatter.pd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0" t="11603" r="5550" b="5370"/>
          <a:stretch>
            <a:fillRect/>
          </a:stretch>
        </p:blipFill>
        <p:spPr bwMode="auto">
          <a:xfrm>
            <a:off x="6169401" y="5409357"/>
            <a:ext cx="1685692" cy="139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Screen Shot 2013-05-13 at 3.52.42 PM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744" y="1642511"/>
            <a:ext cx="1626059" cy="1248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03341716"/>
              </p:ext>
            </p:extLst>
          </p:nvPr>
        </p:nvGraphicFramePr>
        <p:xfrm>
          <a:off x="1503041" y="2495552"/>
          <a:ext cx="6801479" cy="4534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1" name="Picture 10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03" y="2012757"/>
            <a:ext cx="2323096" cy="840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5463904" y="4214648"/>
            <a:ext cx="1163753" cy="1154065"/>
          </a:xfrm>
          <a:prstGeom prst="rect">
            <a:avLst/>
          </a:prstGeom>
          <a:solidFill>
            <a:srgbClr val="FF0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863031"/>
          </a:xfrm>
        </p:spPr>
        <p:txBody>
          <a:bodyPr/>
          <a:lstStyle/>
          <a:p>
            <a:r>
              <a:rPr lang="en-US" dirty="0"/>
              <a:t>ROMs as mathematical models designed approximate an input-output relationship</a:t>
            </a:r>
          </a:p>
          <a:p>
            <a:r>
              <a:rPr lang="en-US" dirty="0"/>
              <a:t>Classifiers: output variable is </a:t>
            </a:r>
            <a:r>
              <a:rPr lang="en-US" dirty="0" err="1"/>
              <a:t>boolean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i.e., 0 or 1</a:t>
            </a:r>
          </a:p>
          <a:p>
            <a:pPr lvl="1"/>
            <a:r>
              <a:rPr lang="en-US" dirty="0"/>
              <a:t>e.g., OK or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51265" y="436798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32980" y="5064749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03665" y="473850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18780" y="515802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56780" y="433947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59012" y="473850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38747" y="440024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0180" y="4777706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371904" y="4074149"/>
            <a:ext cx="0" cy="130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371905" y="5377539"/>
            <a:ext cx="1236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5463904" y="4074149"/>
            <a:ext cx="0" cy="130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>
          <a:xfrm>
            <a:off x="6243264" y="436228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24979" y="5059046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95664" y="47328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10779" y="515232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48779" y="43337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51011" y="47328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830746" y="439453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82179" y="477200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5463904" y="5371836"/>
            <a:ext cx="1236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Freeform 35"/>
          <p:cNvSpPr/>
          <p:nvPr/>
        </p:nvSpPr>
        <p:spPr>
          <a:xfrm>
            <a:off x="5463908" y="4620261"/>
            <a:ext cx="1076830" cy="748452"/>
          </a:xfrm>
          <a:custGeom>
            <a:avLst/>
            <a:gdLst>
              <a:gd name="connsiteX0" fmla="*/ 0 w 1076830"/>
              <a:gd name="connsiteY0" fmla="*/ 748452 h 748452"/>
              <a:gd name="connsiteX1" fmla="*/ 0 w 1076830"/>
              <a:gd name="connsiteY1" fmla="*/ 0 h 748452"/>
              <a:gd name="connsiteX2" fmla="*/ 231784 w 1076830"/>
              <a:gd name="connsiteY2" fmla="*/ 14486 h 748452"/>
              <a:gd name="connsiteX3" fmla="*/ 453910 w 1076830"/>
              <a:gd name="connsiteY3" fmla="*/ 43458 h 748452"/>
              <a:gd name="connsiteX4" fmla="*/ 603604 w 1076830"/>
              <a:gd name="connsiteY4" fmla="*/ 53116 h 748452"/>
              <a:gd name="connsiteX5" fmla="*/ 753298 w 1076830"/>
              <a:gd name="connsiteY5" fmla="*/ 101403 h 748452"/>
              <a:gd name="connsiteX6" fmla="*/ 845046 w 1076830"/>
              <a:gd name="connsiteY6" fmla="*/ 188320 h 748452"/>
              <a:gd name="connsiteX7" fmla="*/ 902992 w 1076830"/>
              <a:gd name="connsiteY7" fmla="*/ 294552 h 748452"/>
              <a:gd name="connsiteX8" fmla="*/ 1009226 w 1076830"/>
              <a:gd name="connsiteY8" fmla="*/ 400784 h 748452"/>
              <a:gd name="connsiteX9" fmla="*/ 1052686 w 1076830"/>
              <a:gd name="connsiteY9" fmla="*/ 492530 h 748452"/>
              <a:gd name="connsiteX10" fmla="*/ 1072001 w 1076830"/>
              <a:gd name="connsiteY10" fmla="*/ 613248 h 748452"/>
              <a:gd name="connsiteX11" fmla="*/ 1076830 w 1076830"/>
              <a:gd name="connsiteY11" fmla="*/ 743624 h 748452"/>
              <a:gd name="connsiteX12" fmla="*/ 0 w 1076830"/>
              <a:gd name="connsiteY12" fmla="*/ 748452 h 74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6830" h="748452">
                <a:moveTo>
                  <a:pt x="0" y="748452"/>
                </a:moveTo>
                <a:lnTo>
                  <a:pt x="0" y="0"/>
                </a:lnTo>
                <a:lnTo>
                  <a:pt x="231784" y="14486"/>
                </a:lnTo>
                <a:lnTo>
                  <a:pt x="453910" y="43458"/>
                </a:lnTo>
                <a:lnTo>
                  <a:pt x="603604" y="53116"/>
                </a:lnTo>
                <a:lnTo>
                  <a:pt x="753298" y="101403"/>
                </a:lnTo>
                <a:lnTo>
                  <a:pt x="845046" y="188320"/>
                </a:lnTo>
                <a:lnTo>
                  <a:pt x="902992" y="294552"/>
                </a:lnTo>
                <a:lnTo>
                  <a:pt x="1009226" y="400784"/>
                </a:lnTo>
                <a:lnTo>
                  <a:pt x="1052686" y="492530"/>
                </a:lnTo>
                <a:lnTo>
                  <a:pt x="1072001" y="613248"/>
                </a:lnTo>
                <a:lnTo>
                  <a:pt x="1076830" y="743624"/>
                </a:lnTo>
                <a:lnTo>
                  <a:pt x="0" y="748452"/>
                </a:lnTo>
                <a:close/>
              </a:path>
            </a:pathLst>
          </a:custGeom>
          <a:solidFill>
            <a:srgbClr val="0080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Left Arrow 37"/>
          <p:cNvSpPr/>
          <p:nvPr/>
        </p:nvSpPr>
        <p:spPr>
          <a:xfrm rot="10800000">
            <a:off x="4271661" y="4585001"/>
            <a:ext cx="720488" cy="611814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217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Adaptive Sampling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</a:rPr>
              <a:t>Computational costs might be impractical</a:t>
            </a:r>
          </a:p>
          <a:p>
            <a:pPr lvl="1"/>
            <a:r>
              <a:rPr lang="en-US" sz="1800" dirty="0"/>
              <a:t>Computationally expensive codes</a:t>
            </a:r>
          </a:p>
          <a:p>
            <a:pPr lvl="1"/>
            <a:r>
              <a:rPr lang="en-US" sz="1800" dirty="0"/>
              <a:t>Many simulation runs are often required</a:t>
            </a:r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Reduced Order Modeling can be a solution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Objective: </a:t>
            </a:r>
            <a:r>
              <a:rPr lang="en-US" sz="1800" dirty="0">
                <a:solidFill>
                  <a:srgbClr val="0000FF"/>
                </a:solidFill>
              </a:rPr>
              <a:t>reduce the complexity of the problem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30" y="3654469"/>
            <a:ext cx="4817995" cy="25804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5613" y="3861595"/>
            <a:ext cx="3976686" cy="207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Search of the </a:t>
            </a:r>
            <a:r>
              <a:rPr lang="en-US" sz="1800" dirty="0">
                <a:solidFill>
                  <a:srgbClr val="0000FF"/>
                </a:solidFill>
              </a:rPr>
              <a:t>limit surface</a:t>
            </a:r>
            <a:r>
              <a:rPr lang="en-US" sz="1800" dirty="0"/>
              <a:t>: boundaries in the input space between failure and success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08039" y="4610293"/>
          <a:ext cx="2390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4" imgW="1346200" imgH="457200" progId="Equation.3">
                  <p:embed/>
                </p:oleObj>
              </mc:Choice>
              <mc:Fallback>
                <p:oleObj name="Equation" r:id="rId4" imgW="134620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039" y="4610293"/>
                        <a:ext cx="23907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34226" y="4471243"/>
            <a:ext cx="5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4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/>
              <a:t>Reliability Analysis: Limit Surface Search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447460" y="2970905"/>
            <a:ext cx="3941040" cy="2362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Train a surrogate model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Use the surrogate model to determine an approximation of the limit surface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Choose a set of samples on the approximated limit surface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Run the “real” model to verify the approximation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447460" y="1857006"/>
            <a:ext cx="3941040" cy="701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/>
            </a:pPr>
            <a:r>
              <a:rPr lang="en-US" sz="1600" dirty="0">
                <a:latin typeface="Arial"/>
                <a:cs typeface="Arial"/>
              </a:rPr>
              <a:t>Generate a set of training simulations to sample the plant response</a:t>
            </a:r>
          </a:p>
        </p:txBody>
      </p:sp>
      <p:sp>
        <p:nvSpPr>
          <p:cNvPr id="41" name="Hexagon 40"/>
          <p:cNvSpPr/>
          <p:nvPr/>
        </p:nvSpPr>
        <p:spPr bwMode="auto">
          <a:xfrm>
            <a:off x="3505889" y="5696694"/>
            <a:ext cx="1824182" cy="85601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/>
              </a:rPr>
              <a:t>Reach convergence</a:t>
            </a: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 bwMode="auto">
          <a:xfrm>
            <a:off x="4417980" y="2558229"/>
            <a:ext cx="0" cy="4126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Straight Arrow Connector 42"/>
          <p:cNvCxnSpPr>
            <a:stCxn id="39" idx="2"/>
          </p:cNvCxnSpPr>
          <p:nvPr/>
        </p:nvCxnSpPr>
        <p:spPr bwMode="auto">
          <a:xfrm>
            <a:off x="4417980" y="5333463"/>
            <a:ext cx="0" cy="36323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Elbow Connector 43"/>
          <p:cNvCxnSpPr>
            <a:stCxn id="41" idx="3"/>
            <a:endCxn id="39" idx="1"/>
          </p:cNvCxnSpPr>
          <p:nvPr/>
        </p:nvCxnSpPr>
        <p:spPr bwMode="auto">
          <a:xfrm rot="10800000">
            <a:off x="2447461" y="4152184"/>
            <a:ext cx="1058429" cy="1972518"/>
          </a:xfrm>
          <a:prstGeom prst="bentConnector3">
            <a:avLst>
              <a:gd name="adj1" fmla="val 151595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5340005" y="6132314"/>
            <a:ext cx="565943" cy="254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3050492" y="5755371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No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40005" y="5755371"/>
            <a:ext cx="51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Yes</a:t>
            </a:r>
          </a:p>
        </p:txBody>
      </p:sp>
      <p:sp>
        <p:nvSpPr>
          <p:cNvPr id="48" name="Oval 47"/>
          <p:cNvSpPr/>
          <p:nvPr/>
        </p:nvSpPr>
        <p:spPr>
          <a:xfrm>
            <a:off x="5905948" y="5882923"/>
            <a:ext cx="1214300" cy="4835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/>
              <a:t>Limit surface has a pure deterministic information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Probabilistic information is contained in the integral within the limit surface weighted by the set of distributions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For a new set of distributions the integral needs to be recalculated but the limit surface is unchanged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Failure Probability Calculation From 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30" y="3752159"/>
            <a:ext cx="4817995" cy="2580486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827577" y="4152700"/>
          <a:ext cx="2390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4" imgW="1346200" imgH="457200" progId="Equation.3">
                  <p:embed/>
                </p:oleObj>
              </mc:Choice>
              <mc:Fallback>
                <p:oleObj name="Equation" r:id="rId4" imgW="1346200" imgH="457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77" y="4152700"/>
                        <a:ext cx="23907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51564" y="3711350"/>
            <a:ext cx="5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Ω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9682" t="9157" r="2577" b="10214"/>
          <a:stretch/>
        </p:blipFill>
        <p:spPr>
          <a:xfrm rot="16200000">
            <a:off x="3014328" y="4802866"/>
            <a:ext cx="1746124" cy="990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9682" t="9157" r="2577" b="10214"/>
          <a:stretch/>
        </p:blipFill>
        <p:spPr>
          <a:xfrm rot="10800000">
            <a:off x="4460850" y="6252305"/>
            <a:ext cx="2963764" cy="7189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l="9682" t="9157" r="2577" b="10214"/>
          <a:stretch/>
        </p:blipFill>
        <p:spPr>
          <a:xfrm rot="16200000">
            <a:off x="2795469" y="4822054"/>
            <a:ext cx="2577104" cy="6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24888</TotalTime>
  <Words>1493</Words>
  <Application>Microsoft Macintosh PowerPoint</Application>
  <PresentationFormat>On-screen Show (4:3)</PresentationFormat>
  <Paragraphs>292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Cambria Math</vt:lpstr>
      <vt:lpstr>Courier</vt:lpstr>
      <vt:lpstr>Lucida Console</vt:lpstr>
      <vt:lpstr>Times New Roman</vt:lpstr>
      <vt:lpstr>Default Design</vt:lpstr>
      <vt:lpstr>Equation</vt:lpstr>
      <vt:lpstr>Advanced  Reliability and Safety Analysis</vt:lpstr>
      <vt:lpstr>Outline</vt:lpstr>
      <vt:lpstr>Reliability and Safety Analysis</vt:lpstr>
      <vt:lpstr>Dynamic Probabilistic Risk/Safety Analysis</vt:lpstr>
      <vt:lpstr>Dynamic Probabilistic Risk/Safety Analysis</vt:lpstr>
      <vt:lpstr>ROMs: Classifiers</vt:lpstr>
      <vt:lpstr>Adaptive Sampling</vt:lpstr>
      <vt:lpstr>PowerPoint Presentation</vt:lpstr>
      <vt:lpstr>Failure Probability Calculation From LS</vt:lpstr>
      <vt:lpstr>Advanced  Reliability and Safety Analysis: Hands on</vt:lpstr>
      <vt:lpstr>Objectives</vt:lpstr>
      <vt:lpstr>Getting on the same page</vt:lpstr>
      <vt:lpstr>Example Code</vt:lpstr>
      <vt:lpstr>Exercises </vt:lpstr>
      <vt:lpstr>Exercise 1: Reliability Analysis – Limit Surface Search</vt:lpstr>
      <vt:lpstr>PowerPoint Presentation</vt:lpstr>
      <vt:lpstr>Exercise 1: Reliability Analysis – Limit Surface</vt:lpstr>
      <vt:lpstr>Exercise 1: Reliability Analysis – Limit Surface</vt:lpstr>
      <vt:lpstr>Exercise 1: Reliability Analysis – Limit Surface</vt:lpstr>
      <vt:lpstr>Exercise 1: Reliability Analysis – Limit Surface</vt:lpstr>
      <vt:lpstr>Exercise 2: Failure Probability Calculation from LS</vt:lpstr>
      <vt:lpstr>Exercise 2: Failure Probability Calculation From LS</vt:lpstr>
      <vt:lpstr>Exercise 2: Failure Probability Calculation From LS</vt:lpstr>
      <vt:lpstr>Exercise 3: Change the the ROM classifier to check how the limit surface changes</vt:lpstr>
      <vt:lpstr>Exercise 3: Change the the ROM classifier to check how the limit surface changes  </vt:lpstr>
      <vt:lpstr>Exercise 4: Change the distributions in the LimitSurfaceIntegral to check how the failure probability changes   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589</cp:revision>
  <cp:lastPrinted>2017-03-30T02:21:26Z</cp:lastPrinted>
  <dcterms:created xsi:type="dcterms:W3CDTF">1999-10-26T20:37:18Z</dcterms:created>
  <dcterms:modified xsi:type="dcterms:W3CDTF">2019-09-13T22:12:07Z</dcterms:modified>
</cp:coreProperties>
</file>