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2" r:id="rId2"/>
    <p:sldId id="273" r:id="rId3"/>
    <p:sldId id="278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3" r:id="rId12"/>
    <p:sldId id="314" r:id="rId13"/>
    <p:sldId id="312" r:id="rId14"/>
    <p:sldId id="315" r:id="rId15"/>
    <p:sldId id="322" r:id="rId16"/>
    <p:sldId id="323" r:id="rId17"/>
    <p:sldId id="324" r:id="rId18"/>
    <p:sldId id="316" r:id="rId19"/>
    <p:sldId id="317" r:id="rId20"/>
    <p:sldId id="318" r:id="rId21"/>
    <p:sldId id="325" r:id="rId22"/>
    <p:sldId id="326" r:id="rId23"/>
    <p:sldId id="319" r:id="rId24"/>
    <p:sldId id="327" r:id="rId25"/>
    <p:sldId id="328" r:id="rId26"/>
    <p:sldId id="329" r:id="rId27"/>
    <p:sldId id="330" r:id="rId28"/>
    <p:sldId id="331" r:id="rId29"/>
    <p:sldId id="332" r:id="rId30"/>
    <p:sldId id="333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907" autoAdjust="0"/>
  </p:normalViewPr>
  <p:slideViewPr>
    <p:cSldViewPr snapToGrid="0" snapToObjects="1">
      <p:cViewPr>
        <p:scale>
          <a:sx n="130" d="100"/>
          <a:sy n="130" d="100"/>
        </p:scale>
        <p:origin x="-80" y="8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 smtClean="0"/>
              <a:t>RAVEN Statistical Framework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 smtClean="0"/>
              <a:t>RAVEN Workshop</a:t>
            </a:r>
            <a:endParaRPr lang="en-US" b="0" dirty="0"/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Combine the “actors</a:t>
            </a:r>
            <a:r>
              <a:rPr lang="en-US" b="0" dirty="0" smtClean="0"/>
              <a:t>” </a:t>
            </a:r>
            <a:r>
              <a:rPr lang="en-US" b="0" dirty="0"/>
              <a:t>(test1.xml)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7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&lt;Steps&gt;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GenerateData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&lt;Sampler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"Samplers" 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 err="1">
                <a:latin typeface="Curier"/>
                <a:cs typeface="Curier"/>
              </a:rPr>
              <a:t>myMC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&lt;/Sampler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&lt;Input</a:t>
            </a:r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latin typeface="Curier"/>
                <a:cs typeface="Curier"/>
              </a:rPr>
              <a:t>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DummyIN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&lt;Model </a:t>
            </a:r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"Models"    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 smtClean="0">
                <a:latin typeface="Curier"/>
                <a:cs typeface="Curier"/>
              </a:rPr>
              <a:t>=</a:t>
            </a:r>
            <a:r>
              <a:rPr lang="en-US" sz="1300" i="1" dirty="0" smtClean="0">
                <a:solidFill>
                  <a:srgbClr val="0033CC"/>
                </a:solidFill>
                <a:latin typeface="Curier"/>
                <a:cs typeface="Curier"/>
              </a:rPr>
              <a:t>”</a:t>
            </a:r>
            <a:r>
              <a:rPr lang="en-US" sz="1300" i="1" dirty="0" err="1" smtClean="0">
                <a:solidFill>
                  <a:srgbClr val="0033CC"/>
                </a:solidFill>
                <a:latin typeface="Curier"/>
                <a:cs typeface="Curier"/>
              </a:rPr>
              <a:t>ExternalModel</a:t>
            </a:r>
            <a:r>
              <a:rPr lang="en-US" sz="1300" i="1" dirty="0" smtClean="0">
                <a:solidFill>
                  <a:srgbClr val="0033CC"/>
                </a:solidFill>
                <a:latin typeface="Curier"/>
                <a:cs typeface="Curier"/>
              </a:rPr>
              <a:t>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PythonModule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&lt;/Model&gt;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 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>
                <a:latin typeface="Curier"/>
                <a:cs typeface="Curier"/>
              </a:rPr>
              <a:t>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IOStep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"Plot" </a:t>
            </a:r>
            <a:r>
              <a:rPr lang="en-US" sz="1300" i="1" dirty="0" err="1">
                <a:solidFill>
                  <a:srgbClr val="660066"/>
                </a:solidFill>
                <a:latin typeface="Curier"/>
                <a:cs typeface="Curier"/>
              </a:rPr>
              <a:t>pauseAtEnd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"True"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</a:t>
            </a:r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latin typeface="Curier"/>
                <a:cs typeface="Curier"/>
              </a:rPr>
              <a:t>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>
                <a:latin typeface="Curier"/>
                <a:cs typeface="Curier"/>
              </a:rPr>
              <a:t>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OutStreams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"Print"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fileOut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OutStreams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"Plot" 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myPlot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IOStep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&lt;/Steps&gt;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89904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/>
                <a:gridCol w="1371865"/>
                <a:gridCol w="1371865"/>
                <a:gridCol w="1371865"/>
                <a:gridCol w="1371865"/>
                <a:gridCol w="1371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31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8000" i="1" dirty="0" smtClean="0">
                <a:solidFill>
                  <a:srgbClr val="0000FF"/>
                </a:solidFill>
              </a:rPr>
              <a:t>Running??</a:t>
            </a:r>
            <a:endParaRPr lang="en-US" sz="80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010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Adding </a:t>
            </a:r>
            <a:r>
              <a:rPr lang="en-US" b="0" dirty="0"/>
              <a:t>a Distribution (</a:t>
            </a:r>
            <a:r>
              <a:rPr lang="en-US" b="0" dirty="0" smtClean="0"/>
              <a:t>test2.xml</a:t>
            </a:r>
            <a:r>
              <a:rPr lang="en-US" b="0" dirty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457418"/>
            <a:ext cx="8689594" cy="22929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&lt;Distributions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 smtClean="0">
                <a:latin typeface="Curier"/>
                <a:cs typeface="Curier"/>
              </a:rPr>
              <a:t>….</a:t>
            </a:r>
            <a:endParaRPr lang="en-US" sz="1300" dirty="0">
              <a:latin typeface="Curier"/>
              <a:cs typeface="Curier"/>
            </a:endParaRPr>
          </a:p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&lt;Exponential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Exp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&lt;lambda&gt;</a:t>
            </a:r>
            <a:r>
              <a:rPr lang="en-US" sz="1300" dirty="0">
                <a:latin typeface="Curier"/>
                <a:cs typeface="Curier"/>
              </a:rPr>
              <a:t>8.7E-4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&lt;/lambda&gt;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&lt;/Exponential&gt;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&lt;Triangular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DistTri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&lt;apex&gt;</a:t>
            </a:r>
            <a:r>
              <a:rPr lang="en-US" sz="1300" dirty="0">
                <a:latin typeface="Curier"/>
                <a:cs typeface="Curier"/>
              </a:rPr>
              <a:t>1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&lt;/apex&gt;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&lt;min&gt;</a:t>
            </a:r>
            <a:r>
              <a:rPr lang="en-US" sz="1300" dirty="0">
                <a:latin typeface="Curier"/>
                <a:cs typeface="Curier"/>
              </a:rPr>
              <a:t>-0.1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&lt;/min&gt;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&lt;max&gt;</a:t>
            </a:r>
            <a:r>
              <a:rPr lang="en-US" sz="1300" dirty="0">
                <a:latin typeface="Curier"/>
                <a:cs typeface="Curier"/>
              </a:rPr>
              <a:t>3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&lt;/max&gt;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&lt;/Triangular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/Distributions&gt;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437382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/>
                <a:gridCol w="1371865"/>
                <a:gridCol w="1371865"/>
                <a:gridCol w="1371865"/>
                <a:gridCol w="1371865"/>
                <a:gridCol w="1371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05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Changing the Used Distributions</a:t>
            </a:r>
            <a:r>
              <a:rPr lang="en-US" b="0" dirty="0"/>
              <a:t> (test2.xml)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3275" y="2880743"/>
            <a:ext cx="8689594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&lt;Samplers&gt;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myMC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&lt;limit&gt;</a:t>
            </a:r>
            <a:r>
              <a:rPr lang="en-US" sz="1300" dirty="0">
                <a:latin typeface="Curier"/>
                <a:cs typeface="Curier"/>
              </a:rPr>
              <a:t>1000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&lt;/limit&gt;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&lt;variable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"X1"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&lt;distribution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Exp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/distribution&gt;</a:t>
            </a:r>
          </a:p>
          <a:p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&lt;variable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"X2"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        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distribution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DistTri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/distribution&gt;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/Samplers&gt;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060133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/>
                <a:gridCol w="1371865"/>
                <a:gridCol w="1371865"/>
                <a:gridCol w="1371865"/>
                <a:gridCol w="1371865"/>
                <a:gridCol w="1371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755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8000" i="1" dirty="0" smtClean="0">
                <a:solidFill>
                  <a:srgbClr val="0000FF"/>
                </a:solidFill>
              </a:rPr>
              <a:t>Running??</a:t>
            </a:r>
            <a:endParaRPr lang="en-US" sz="80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584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Adding a </a:t>
            </a:r>
            <a:r>
              <a:rPr lang="en-US" b="0" dirty="0"/>
              <a:t>New Sampler (</a:t>
            </a:r>
            <a:r>
              <a:rPr lang="en-US" b="0" dirty="0" smtClean="0"/>
              <a:t>test3.xml</a:t>
            </a:r>
            <a:r>
              <a:rPr lang="en-US" b="0" dirty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Curier"/>
                <a:cs typeface="Curier"/>
              </a:rPr>
              <a:t>  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Samplers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     ….</a:t>
            </a:r>
            <a:endParaRPr lang="en-US" sz="1300" dirty="0" smtClean="0">
              <a:solidFill>
                <a:srgbClr val="32946A"/>
              </a:solidFill>
              <a:latin typeface="Curier"/>
              <a:cs typeface="Curier"/>
            </a:endParaRPr>
          </a:p>
          <a:p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&lt;Stratified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myLHS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 smtClean="0">
                <a:latin typeface="Curier"/>
                <a:cs typeface="Curier"/>
              </a:rPr>
              <a:t>      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&gt;&lt;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initialSeed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142323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initialSeed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&gt;&lt;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variable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"X1"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        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distribution&gt;</a:t>
            </a:r>
            <a:r>
              <a:rPr lang="en-US" sz="1300" dirty="0">
                <a:latin typeface="Curier"/>
                <a:cs typeface="Curier"/>
              </a:rPr>
              <a:t>Normal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 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&lt;grid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construction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"equal"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steps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"1000"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"CDF"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0. 1.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&lt;/grid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/variable&gt;</a:t>
            </a:r>
          </a:p>
          <a:p>
            <a:r>
              <a:rPr lang="en-US" sz="1300" dirty="0" smtClean="0">
                <a:latin typeface="Curier"/>
                <a:cs typeface="Curier"/>
              </a:rPr>
              <a:t>      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variable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"X2"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 smtClean="0">
                <a:latin typeface="Curier"/>
                <a:cs typeface="Curier"/>
              </a:rPr>
              <a:t>        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distribution&gt;</a:t>
            </a:r>
            <a:r>
              <a:rPr lang="en-US" sz="1300" dirty="0">
                <a:latin typeface="Curier"/>
                <a:cs typeface="Curier"/>
              </a:rPr>
              <a:t>Uniform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 smtClean="0">
                <a:latin typeface="Curier"/>
                <a:cs typeface="Curier"/>
              </a:rPr>
              <a:t> 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&lt;grid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construction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"equal"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steps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"1000"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"value"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0. 2000.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&lt;/grid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/variable&gt;</a:t>
            </a:r>
          </a:p>
          <a:p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/Stratified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  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/Samplers&gt;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12146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/>
                <a:gridCol w="1371865"/>
                <a:gridCol w="1371865"/>
                <a:gridCol w="1371865"/>
                <a:gridCol w="1371865"/>
                <a:gridCol w="1371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28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Changing the Used Sampler </a:t>
            </a:r>
            <a:r>
              <a:rPr lang="en-US" b="0" dirty="0"/>
              <a:t> (</a:t>
            </a:r>
            <a:r>
              <a:rPr lang="en-US" b="0" dirty="0" smtClean="0"/>
              <a:t>test3.xml</a:t>
            </a:r>
            <a:r>
              <a:rPr lang="en-US" b="0" dirty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&lt;Steps&gt;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GenerateData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Sampler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"Samplers"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 smtClean="0"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FF0000"/>
                </a:solidFill>
                <a:latin typeface="Curier"/>
                <a:cs typeface="Curier"/>
              </a:rPr>
              <a:t>Stratified </a:t>
            </a:r>
            <a:r>
              <a:rPr lang="en-US" sz="1300" i="1" dirty="0" smtClean="0">
                <a:latin typeface="Curier"/>
                <a:cs typeface="Curier"/>
              </a:rPr>
              <a:t>"</a:t>
            </a:r>
            <a:r>
              <a:rPr lang="en-US" sz="1300" i="1" dirty="0" smtClean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solidFill>
                  <a:srgbClr val="FF0000"/>
                </a:solidFill>
                <a:latin typeface="Curier"/>
                <a:cs typeface="Curier"/>
              </a:rPr>
              <a:t>myLHS</a:t>
            </a:r>
            <a:r>
              <a:rPr lang="en-US" sz="1300" i="1" dirty="0" smtClean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/Sampler&gt;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</a:t>
            </a:r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DummyIN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&lt;Model</a:t>
            </a:r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"Models"    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 smtClean="0">
                <a:solidFill>
                  <a:srgbClr val="0033CC"/>
                </a:solidFill>
                <a:latin typeface="Curier"/>
                <a:cs typeface="Curier"/>
              </a:rPr>
              <a:t>ExternalModel</a:t>
            </a:r>
            <a:r>
              <a:rPr lang="en-US" sz="1300" i="1" dirty="0" smtClean="0">
                <a:solidFill>
                  <a:srgbClr val="0033CC"/>
                </a:solidFill>
                <a:latin typeface="Curier"/>
                <a:cs typeface="Curier"/>
              </a:rPr>
              <a:t>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PythonModule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&lt;/Model&gt;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>
                <a:latin typeface="Curier"/>
                <a:cs typeface="Curier"/>
              </a:rPr>
              <a:t>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IOStep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"Plot" </a:t>
            </a:r>
            <a:r>
              <a:rPr lang="en-US" sz="1300" i="1" dirty="0" err="1">
                <a:solidFill>
                  <a:srgbClr val="660066"/>
                </a:solidFill>
                <a:latin typeface="Curier"/>
                <a:cs typeface="Curier"/>
              </a:rPr>
              <a:t>pauseAtEnd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"True"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 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&gt;Out&lt;/Input&gt;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OutStreams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"Print"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fileOut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OutStreams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"Plot" 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myPlot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IOStep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&lt;/Steps&gt;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187428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/>
                <a:gridCol w="1371865"/>
                <a:gridCol w="1371865"/>
                <a:gridCol w="1371865"/>
                <a:gridCol w="1371865"/>
                <a:gridCol w="1371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20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8000" i="1" dirty="0" smtClean="0">
                <a:solidFill>
                  <a:srgbClr val="0000FF"/>
                </a:solidFill>
              </a:rPr>
              <a:t>Running??</a:t>
            </a:r>
            <a:endParaRPr lang="en-US" sz="80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51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Adding a </a:t>
            </a:r>
            <a:r>
              <a:rPr lang="en-US" b="0" dirty="0"/>
              <a:t>New Sampler  (</a:t>
            </a:r>
            <a:r>
              <a:rPr lang="en-US" b="0" dirty="0" smtClean="0"/>
              <a:t>test4.xml</a:t>
            </a:r>
            <a:r>
              <a:rPr lang="en-US" b="0" dirty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3893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&lt;Samplers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 smtClean="0">
                <a:latin typeface="Curier"/>
                <a:cs typeface="Curier"/>
              </a:rPr>
              <a:t>…</a:t>
            </a:r>
            <a:endParaRPr lang="en-US" sz="1300" dirty="0">
              <a:latin typeface="Curier"/>
              <a:cs typeface="Curier"/>
            </a:endParaRPr>
          </a:p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EnsembleForward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myEnse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theMC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  &lt;limit&gt;</a:t>
            </a:r>
            <a:r>
              <a:rPr lang="en-US" sz="1300" dirty="0">
                <a:latin typeface="Curier"/>
                <a:cs typeface="Curier"/>
              </a:rPr>
              <a:t>100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&lt;/limit&gt;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&lt;variable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 smtClean="0">
                <a:solidFill>
                  <a:srgbClr val="0033CC"/>
                </a:solidFill>
                <a:latin typeface="Curier"/>
                <a:cs typeface="Curier"/>
              </a:rPr>
              <a:t>”X2"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  &lt;distribution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 smtClean="0">
                <a:latin typeface="Curier"/>
                <a:cs typeface="Curier"/>
              </a:rPr>
              <a:t>Uniform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/distribution&gt;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&lt;Grid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theGrid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&lt;variable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 smtClean="0">
                <a:solidFill>
                  <a:srgbClr val="0033CC"/>
                </a:solidFill>
                <a:latin typeface="Curier"/>
                <a:cs typeface="Curier"/>
              </a:rPr>
              <a:t>”X1"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  &lt;distribution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 smtClean="0">
                <a:latin typeface="Curier"/>
                <a:cs typeface="Curier"/>
              </a:rPr>
              <a:t>Normal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/distribution&gt;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  &lt;grid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construction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"equal"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"CDF"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steps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"10"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0 1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&lt;/grid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  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&lt;/Grid&gt;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EnsembleForward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/Samplers&gt;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13661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/>
                <a:gridCol w="1371865"/>
                <a:gridCol w="1371865"/>
                <a:gridCol w="1371865"/>
                <a:gridCol w="1371865"/>
                <a:gridCol w="1371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78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Changing the Used Sampler </a:t>
            </a:r>
            <a:r>
              <a:rPr lang="en-US" b="0" dirty="0"/>
              <a:t> (</a:t>
            </a:r>
            <a:r>
              <a:rPr lang="en-US" b="0" dirty="0" smtClean="0"/>
              <a:t>test4.xml</a:t>
            </a:r>
            <a:r>
              <a:rPr lang="en-US" b="0" dirty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&lt;Steps&gt;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GenerateData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Sampler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"Samplers"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FF0000"/>
                </a:solidFill>
                <a:latin typeface="Curier"/>
                <a:cs typeface="Curier"/>
              </a:rPr>
              <a:t>EnsembleForward</a:t>
            </a:r>
            <a:r>
              <a:rPr lang="en-US" sz="1300" i="1" dirty="0"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solidFill>
                  <a:srgbClr val="FF0000"/>
                </a:solidFill>
                <a:latin typeface="Curier"/>
                <a:cs typeface="Curier"/>
              </a:rPr>
              <a:t>myEnse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&lt;/Sampler&gt;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 </a:t>
            </a:r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DummyIN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&lt;Model</a:t>
            </a:r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"Models"    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ExternalModel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PythonModule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&lt;/Model&gt;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latin typeface="Curier"/>
                <a:cs typeface="Curier"/>
              </a:rPr>
              <a:t>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>
                <a:latin typeface="Curier"/>
                <a:cs typeface="Curier"/>
              </a:rPr>
              <a:t>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IOStep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"Plot" </a:t>
            </a:r>
            <a:r>
              <a:rPr lang="en-US" sz="1300" i="1" dirty="0" err="1">
                <a:solidFill>
                  <a:srgbClr val="660066"/>
                </a:solidFill>
                <a:latin typeface="Curier"/>
                <a:cs typeface="Curier"/>
              </a:rPr>
              <a:t>pauseAtEnd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"True"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 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>
                <a:latin typeface="Curier"/>
                <a:cs typeface="Curier"/>
              </a:rPr>
              <a:t>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OutStreams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"Print"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fileOut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OutStreams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"Plot" 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myPlot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IOStep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&lt;/Steps&gt;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236201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/>
                <a:gridCol w="1371865"/>
                <a:gridCol w="1371865"/>
                <a:gridCol w="1371865"/>
                <a:gridCol w="1371865"/>
                <a:gridCol w="1371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36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Objectives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Learn the “Entities” of a generic statistical analysis</a:t>
            </a:r>
          </a:p>
          <a:p>
            <a:r>
              <a:rPr lang="en-US" dirty="0" smtClean="0"/>
              <a:t>Learn how these “Entities” are implemented in RAVEN</a:t>
            </a:r>
          </a:p>
          <a:p>
            <a:r>
              <a:rPr lang="en-US" dirty="0" smtClean="0"/>
              <a:t>Learn the concept of RAVEN “Step”</a:t>
            </a:r>
          </a:p>
          <a:p>
            <a:r>
              <a:rPr lang="en-US" dirty="0" smtClean="0"/>
              <a:t>Learn how RAVEN Steps and Entities are assembled in the input file</a:t>
            </a:r>
          </a:p>
          <a:p>
            <a:r>
              <a:rPr lang="en-US" dirty="0"/>
              <a:t>Learn how to v</a:t>
            </a:r>
            <a:r>
              <a:rPr lang="en-US" dirty="0" smtClean="0"/>
              <a:t>isualize output</a:t>
            </a:r>
          </a:p>
          <a:p>
            <a:r>
              <a:rPr lang="en-US" dirty="0" smtClean="0"/>
              <a:t>Learn </a:t>
            </a:r>
            <a:r>
              <a:rPr lang="en-US" dirty="0"/>
              <a:t>how </a:t>
            </a:r>
            <a:r>
              <a:rPr lang="en-US" dirty="0" smtClean="0"/>
              <a:t>to perform a generic statistical analysis</a:t>
            </a:r>
          </a:p>
          <a:p>
            <a:r>
              <a:rPr lang="en-US" dirty="0"/>
              <a:t>Learn how to perform </a:t>
            </a:r>
            <a:r>
              <a:rPr lang="en-US" dirty="0" smtClean="0"/>
              <a:t>a correlation analysis</a:t>
            </a:r>
          </a:p>
          <a:p>
            <a:endParaRPr lang="en-US" dirty="0"/>
          </a:p>
          <a:p>
            <a:r>
              <a:rPr lang="en-US" dirty="0" smtClean="0"/>
              <a:t>Basically, you should be able to start playing with RAVEN</a:t>
            </a:r>
          </a:p>
          <a:p>
            <a:endParaRPr lang="en-US" dirty="0"/>
          </a:p>
          <a:p>
            <a:r>
              <a:rPr lang="en-US" dirty="0" smtClean="0"/>
              <a:t>Additional info</a:t>
            </a:r>
          </a:p>
          <a:p>
            <a:pPr lvl="1"/>
            <a:r>
              <a:rPr lang="en-US" dirty="0" smtClean="0"/>
              <a:t>RAVEN user manual (user guide)</a:t>
            </a:r>
          </a:p>
          <a:p>
            <a:pPr lvl="1"/>
            <a:r>
              <a:rPr lang="en-US" dirty="0" smtClean="0"/>
              <a:t>Input files shown in this workshop</a:t>
            </a:r>
          </a:p>
          <a:p>
            <a:pPr lvl="1"/>
            <a:r>
              <a:rPr lang="en-US" dirty="0" smtClean="0"/>
              <a:t>RAVEN regression tests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8000" i="1" dirty="0" smtClean="0">
                <a:solidFill>
                  <a:srgbClr val="0000FF"/>
                </a:solidFill>
              </a:rPr>
              <a:t>Running??</a:t>
            </a:r>
            <a:endParaRPr lang="en-US" sz="80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42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Basic Statistic 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Expected Value</a:t>
            </a:r>
            <a:endParaRPr lang="en-US" dirty="0"/>
          </a:p>
          <a:p>
            <a:r>
              <a:rPr lang="en-US" dirty="0" smtClean="0"/>
              <a:t>Minimum</a:t>
            </a:r>
          </a:p>
          <a:p>
            <a:r>
              <a:rPr lang="en-US" dirty="0" smtClean="0"/>
              <a:t>Maximum</a:t>
            </a:r>
          </a:p>
          <a:p>
            <a:r>
              <a:rPr lang="en-US" dirty="0" smtClean="0"/>
              <a:t>Median</a:t>
            </a:r>
          </a:p>
          <a:p>
            <a:r>
              <a:rPr lang="en-US" dirty="0" smtClean="0"/>
              <a:t>Variance</a:t>
            </a:r>
          </a:p>
          <a:p>
            <a:r>
              <a:rPr lang="en-US" dirty="0" smtClean="0"/>
              <a:t>Sigma</a:t>
            </a:r>
          </a:p>
          <a:p>
            <a:r>
              <a:rPr lang="en-US" dirty="0" smtClean="0"/>
              <a:t>Variation Coefficient</a:t>
            </a:r>
            <a:endParaRPr lang="en-US" dirty="0"/>
          </a:p>
          <a:p>
            <a:r>
              <a:rPr lang="en-US" dirty="0" err="1" smtClean="0"/>
              <a:t>Skewness</a:t>
            </a:r>
            <a:endParaRPr lang="en-US" dirty="0"/>
          </a:p>
          <a:p>
            <a:r>
              <a:rPr lang="en-US" dirty="0" smtClean="0"/>
              <a:t>Kurtosis</a:t>
            </a:r>
          </a:p>
          <a:p>
            <a:r>
              <a:rPr lang="en-US" dirty="0" smtClean="0"/>
              <a:t>Samples</a:t>
            </a:r>
          </a:p>
          <a:p>
            <a:r>
              <a:rPr lang="en-US" dirty="0" smtClean="0"/>
              <a:t>percentile_5</a:t>
            </a:r>
          </a:p>
          <a:p>
            <a:r>
              <a:rPr lang="en-US" dirty="0" smtClean="0"/>
              <a:t>percentile_95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72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Sensitivity 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Sensitivity: derivate</a:t>
            </a:r>
          </a:p>
          <a:p>
            <a:endParaRPr lang="en-US" dirty="0" smtClean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Covariance: measure the degree of correlation in the variable dispersion</a:t>
            </a: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Pearson, aka correlation (sigma normalized covariance): linearity measure</a:t>
            </a:r>
          </a:p>
          <a:p>
            <a:endParaRPr lang="en-US" dirty="0" smtClean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Normalized sensitivity: derivative normalized by the mean</a:t>
            </a:r>
          </a:p>
          <a:p>
            <a:endParaRPr lang="en-US" dirty="0" smtClean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Variance Dependent Sensitivity: </a:t>
            </a:r>
          </a:p>
          <a:p>
            <a:endParaRPr lang="en-US" dirty="0" smtClean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77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Basic Statistic Analysis and Sensitivity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test1.xml</a:t>
            </a:r>
          </a:p>
          <a:p>
            <a:pPr lvl="1"/>
            <a:r>
              <a:rPr lang="en-US" dirty="0" smtClean="0"/>
              <a:t>Change event sequence:              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RunInfo</a:t>
            </a:r>
            <a:r>
              <a:rPr lang="en-US" dirty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en-US" dirty="0" smtClean="0"/>
              <a:t>Adding a post processor action    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0000FF"/>
                </a:solidFill>
              </a:rPr>
              <a:t>Models&gt;</a:t>
            </a:r>
          </a:p>
          <a:p>
            <a:pPr lvl="1"/>
            <a:r>
              <a:rPr lang="en-US" dirty="0" smtClean="0"/>
              <a:t>Adding the export file                    </a:t>
            </a:r>
            <a:r>
              <a:rPr lang="en-US" dirty="0">
                <a:solidFill>
                  <a:srgbClr val="0000FF"/>
                </a:solidFill>
              </a:rPr>
              <a:t>&lt;Files&gt;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Remove the plotting step              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0000FF"/>
                </a:solidFill>
              </a:rPr>
              <a:t>Steps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en-US" dirty="0" smtClean="0"/>
              <a:t>Add the post processor step</a:t>
            </a:r>
            <a:r>
              <a:rPr lang="en-US" dirty="0" smtClean="0">
                <a:solidFill>
                  <a:srgbClr val="0000FF"/>
                </a:solidFill>
              </a:rPr>
              <a:t>         &lt;Steps&gt;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46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Changing </a:t>
            </a:r>
            <a:r>
              <a:rPr lang="en-US" b="0" dirty="0"/>
              <a:t>event </a:t>
            </a:r>
            <a:r>
              <a:rPr lang="en-US" b="0" dirty="0" smtClean="0"/>
              <a:t>sequence (test5.xml</a:t>
            </a:r>
            <a:r>
              <a:rPr lang="en-US" b="0" dirty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&lt;Simulation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RunInfo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WorkingDir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.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WorkingDir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&lt;Sequence&gt;</a:t>
            </a:r>
            <a:r>
              <a:rPr lang="en-US" sz="1300" dirty="0" err="1">
                <a:latin typeface="Curier"/>
                <a:cs typeface="Curier"/>
              </a:rPr>
              <a:t>GenerateData,</a:t>
            </a:r>
            <a:r>
              <a:rPr lang="en-US" sz="1300" strike="sngStrike" dirty="0" err="1" smtClean="0">
                <a:solidFill>
                  <a:srgbClr val="FF0000"/>
                </a:solidFill>
                <a:latin typeface="Curier"/>
                <a:cs typeface="Curier"/>
              </a:rPr>
              <a:t>Plot</a:t>
            </a:r>
            <a:r>
              <a:rPr lang="en-US" sz="1300" dirty="0" err="1" smtClean="0">
                <a:solidFill>
                  <a:srgbClr val="FF0000"/>
                </a:solidFill>
                <a:latin typeface="Curier"/>
                <a:cs typeface="Curier"/>
              </a:rPr>
              <a:t>PP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/Sequence&gt;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batchSize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4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batchSize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RunInfo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endParaRPr lang="en-US" sz="1300" dirty="0">
              <a:latin typeface="Curier"/>
              <a:cs typeface="Curier"/>
            </a:endParaRPr>
          </a:p>
          <a:p>
            <a:r>
              <a:rPr lang="en-US" sz="1300" dirty="0">
                <a:latin typeface="Curier"/>
                <a:cs typeface="Curier"/>
              </a:rPr>
              <a:t>..</a:t>
            </a:r>
          </a:p>
          <a:p>
            <a:r>
              <a:rPr lang="en-US" sz="1300" dirty="0">
                <a:latin typeface="Curier"/>
                <a:cs typeface="Curier"/>
              </a:rPr>
              <a:t>..</a:t>
            </a:r>
          </a:p>
          <a:p>
            <a:r>
              <a:rPr lang="en-US" sz="1300" dirty="0">
                <a:latin typeface="Curier"/>
                <a:cs typeface="Curier"/>
              </a:rPr>
              <a:t>..</a:t>
            </a:r>
          </a:p>
          <a:p>
            <a:endParaRPr lang="en-US" sz="1300" dirty="0">
              <a:latin typeface="Curier"/>
              <a:cs typeface="Curier"/>
            </a:endParaRP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&lt;/Simulation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724961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/>
                <a:gridCol w="1371865"/>
                <a:gridCol w="1371865"/>
                <a:gridCol w="1371865"/>
                <a:gridCol w="1371865"/>
                <a:gridCol w="1371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72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Adding a post processor action (</a:t>
            </a:r>
            <a:r>
              <a:rPr lang="en-US" b="0" dirty="0" smtClean="0"/>
              <a:t>test5.xml</a:t>
            </a:r>
            <a:r>
              <a:rPr lang="en-US" b="0" dirty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1892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&lt;Models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 smtClean="0">
                <a:latin typeface="Curier"/>
                <a:cs typeface="Curier"/>
              </a:rPr>
              <a:t>….</a:t>
            </a:r>
            <a:endParaRPr lang="en-US" sz="1300" dirty="0">
              <a:latin typeface="Curier"/>
              <a:cs typeface="Curier"/>
            </a:endParaRP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PostProcessor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"Stat" </a:t>
            </a:r>
            <a:r>
              <a:rPr lang="en-US" sz="1300" dirty="0" err="1">
                <a:solidFill>
                  <a:srgbClr val="660066"/>
                </a:solidFill>
                <a:latin typeface="Curier"/>
                <a:cs typeface="Curier"/>
              </a:rPr>
              <a:t>subType</a:t>
            </a:r>
            <a:r>
              <a:rPr lang="en-US" sz="1300" dirty="0"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BasicStatistics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&lt;all&gt;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&lt;targets&gt;</a:t>
            </a:r>
            <a:r>
              <a:rPr lang="en-US" sz="1300" dirty="0">
                <a:latin typeface="Curier"/>
                <a:cs typeface="Curier"/>
              </a:rPr>
              <a:t>X1,X2,Y1,Y2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&lt;/targets&gt;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&lt;features&gt;</a:t>
            </a:r>
            <a:r>
              <a:rPr lang="en-US" sz="1300" dirty="0">
                <a:latin typeface="Curier"/>
                <a:cs typeface="Curier"/>
              </a:rPr>
              <a:t>X1,X2,Y1,Y2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&lt;/features&gt;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&lt;/all&gt;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PostProcessor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da-DK" sz="1300" dirty="0" smtClean="0">
                <a:solidFill>
                  <a:srgbClr val="32946A"/>
                </a:solidFill>
                <a:latin typeface="Curier"/>
                <a:cs typeface="Curier"/>
              </a:rPr>
              <a:t>  </a:t>
            </a:r>
            <a:r>
              <a:rPr lang="da-DK" sz="1300" dirty="0">
                <a:solidFill>
                  <a:srgbClr val="32946A"/>
                </a:solidFill>
                <a:latin typeface="Curier"/>
                <a:cs typeface="Curier"/>
              </a:rPr>
              <a:t>&lt;/Models&gt;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728706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/>
                <a:gridCol w="1371865"/>
                <a:gridCol w="1371865"/>
                <a:gridCol w="1371865"/>
                <a:gridCol w="1371865"/>
                <a:gridCol w="1371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52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Adding </a:t>
            </a:r>
            <a:r>
              <a:rPr lang="en-US" b="0" dirty="0" smtClean="0"/>
              <a:t>Export File (test5.xml</a:t>
            </a:r>
            <a:r>
              <a:rPr lang="en-US" b="0" dirty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&lt;Files&gt;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&lt;Input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"Stat"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dirty="0">
                <a:latin typeface="Curier"/>
                <a:cs typeface="Curier"/>
              </a:rPr>
              <a:t>=</a:t>
            </a:r>
            <a:r>
              <a:rPr lang="en-US" sz="1400" dirty="0">
                <a:solidFill>
                  <a:srgbClr val="0033CC"/>
                </a:solidFill>
                <a:latin typeface="Curier"/>
                <a:cs typeface="Curier"/>
              </a:rPr>
              <a:t>""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 err="1">
                <a:latin typeface="Curier"/>
                <a:cs typeface="Curier"/>
              </a:rPr>
              <a:t>StaFile.csv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&lt;/Files&gt;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3731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/>
                <a:gridCol w="1371865"/>
                <a:gridCol w="1371865"/>
                <a:gridCol w="1371865"/>
                <a:gridCol w="1371865"/>
                <a:gridCol w="1371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Changing the Used Sampler </a:t>
            </a:r>
            <a:r>
              <a:rPr lang="en-US" b="0" dirty="0"/>
              <a:t> (</a:t>
            </a:r>
            <a:r>
              <a:rPr lang="en-US" b="0" dirty="0" smtClean="0"/>
              <a:t>test4.xml</a:t>
            </a:r>
            <a:r>
              <a:rPr lang="en-US" b="0" dirty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3893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&lt;Steps&gt;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GenerateData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Sampler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"Samplers"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FF0000"/>
                </a:solidFill>
                <a:latin typeface="Curier"/>
                <a:cs typeface="Curier"/>
              </a:rPr>
              <a:t>EnsembleForward</a:t>
            </a:r>
            <a:r>
              <a:rPr lang="en-US" sz="1300" i="1" dirty="0"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chemeClr val="accent5">
                    <a:lumMod val="50000"/>
                  </a:schemeClr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solidFill>
                  <a:srgbClr val="FF0000"/>
                </a:solidFill>
                <a:latin typeface="Curier"/>
                <a:cs typeface="Curier"/>
              </a:rPr>
              <a:t>myEnse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&lt;/Sampler&gt;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</a:t>
            </a:r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DummyIN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&lt;Model</a:t>
            </a:r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"Models"    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"Dummy"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PythonModule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&lt;/Model&gt;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>
                <a:latin typeface="Curier"/>
                <a:cs typeface="Curier"/>
              </a:rPr>
              <a:t>Out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strike="sngStrike" dirty="0">
                <a:latin typeface="Curier"/>
                <a:cs typeface="Curier"/>
              </a:rPr>
              <a:t>    &lt;</a:t>
            </a:r>
            <a:r>
              <a:rPr lang="en-US" sz="1300" strike="sngStrike" dirty="0" err="1">
                <a:latin typeface="Curier"/>
                <a:cs typeface="Curier"/>
              </a:rPr>
              <a:t>IOStep</a:t>
            </a:r>
            <a:r>
              <a:rPr lang="en-US" sz="1300" strike="sngStrike" dirty="0">
                <a:latin typeface="Curier"/>
                <a:cs typeface="Curier"/>
              </a:rPr>
              <a:t> name=</a:t>
            </a:r>
            <a:r>
              <a:rPr lang="en-US" sz="1300" i="1" strike="sngStrike" dirty="0">
                <a:latin typeface="Curier"/>
                <a:cs typeface="Curier"/>
              </a:rPr>
              <a:t>"Plot" </a:t>
            </a:r>
            <a:r>
              <a:rPr lang="en-US" sz="1300" i="1" strike="sngStrike" dirty="0" err="1">
                <a:latin typeface="Curier"/>
                <a:cs typeface="Curier"/>
              </a:rPr>
              <a:t>pauseAtEnd</a:t>
            </a:r>
            <a:r>
              <a:rPr lang="en-US" sz="1300" i="1" strike="sngStrike" dirty="0">
                <a:latin typeface="Curier"/>
                <a:cs typeface="Curier"/>
              </a:rPr>
              <a:t>="True"&gt;</a:t>
            </a:r>
          </a:p>
          <a:p>
            <a:r>
              <a:rPr lang="en-US" sz="1300" strike="sngStrike" dirty="0">
                <a:latin typeface="Curier"/>
                <a:cs typeface="Curier"/>
              </a:rPr>
              <a:t>      &lt;Input  class=</a:t>
            </a:r>
            <a:r>
              <a:rPr lang="en-US" sz="1300" i="1" strike="sngStrike" dirty="0">
                <a:latin typeface="Curier"/>
                <a:cs typeface="Curier"/>
              </a:rPr>
              <a:t>"</a:t>
            </a:r>
            <a:r>
              <a:rPr lang="en-US" sz="1300" i="1" strike="sngStrike" dirty="0" err="1">
                <a:latin typeface="Curier"/>
                <a:cs typeface="Curier"/>
              </a:rPr>
              <a:t>DataObjects</a:t>
            </a:r>
            <a:r>
              <a:rPr lang="en-US" sz="1300" i="1" strike="sngStrike" dirty="0">
                <a:latin typeface="Curier"/>
                <a:cs typeface="Curier"/>
              </a:rPr>
              <a:t>" type="</a:t>
            </a:r>
            <a:r>
              <a:rPr lang="en-US" sz="1300" i="1" strike="sngStrike" dirty="0" err="1">
                <a:latin typeface="Curier"/>
                <a:cs typeface="Curier"/>
              </a:rPr>
              <a:t>PointSet</a:t>
            </a:r>
            <a:r>
              <a:rPr lang="en-US" sz="1300" i="1" strike="sngStrike" dirty="0">
                <a:latin typeface="Curier"/>
                <a:cs typeface="Curier"/>
              </a:rPr>
              <a:t>"&gt;Out&lt;/Input&gt;</a:t>
            </a:r>
          </a:p>
          <a:p>
            <a:r>
              <a:rPr lang="en-US" sz="1300" strike="sngStrike" dirty="0">
                <a:latin typeface="Curier"/>
                <a:cs typeface="Curier"/>
              </a:rPr>
              <a:t>      &lt;Output class=</a:t>
            </a:r>
            <a:r>
              <a:rPr lang="en-US" sz="1300" i="1" strike="sngStrike" dirty="0">
                <a:latin typeface="Curier"/>
                <a:cs typeface="Curier"/>
              </a:rPr>
              <a:t>"</a:t>
            </a:r>
            <a:r>
              <a:rPr lang="en-US" sz="1300" i="1" strike="sngStrike" dirty="0" err="1">
                <a:latin typeface="Curier"/>
                <a:cs typeface="Curier"/>
              </a:rPr>
              <a:t>OutStreams</a:t>
            </a:r>
            <a:r>
              <a:rPr lang="en-US" sz="1300" i="1" strike="sngStrike" dirty="0">
                <a:latin typeface="Curier"/>
                <a:cs typeface="Curier"/>
              </a:rPr>
              <a:t>"  type="Print"   &gt;</a:t>
            </a:r>
            <a:r>
              <a:rPr lang="en-US" sz="1300" i="1" strike="sngStrike" dirty="0" err="1">
                <a:latin typeface="Curier"/>
                <a:cs typeface="Curier"/>
              </a:rPr>
              <a:t>fileOut</a:t>
            </a:r>
            <a:r>
              <a:rPr lang="en-US" sz="1300" i="1" strike="sngStrike" dirty="0">
                <a:latin typeface="Curier"/>
                <a:cs typeface="Curier"/>
              </a:rPr>
              <a:t>&lt;/Output&gt;</a:t>
            </a:r>
          </a:p>
          <a:p>
            <a:r>
              <a:rPr lang="en-US" sz="1300" strike="sngStrike" dirty="0">
                <a:latin typeface="Curier"/>
                <a:cs typeface="Curier"/>
              </a:rPr>
              <a:t>      &lt;Output class=</a:t>
            </a:r>
            <a:r>
              <a:rPr lang="en-US" sz="1300" i="1" strike="sngStrike" dirty="0">
                <a:latin typeface="Curier"/>
                <a:cs typeface="Curier"/>
              </a:rPr>
              <a:t>"</a:t>
            </a:r>
            <a:r>
              <a:rPr lang="en-US" sz="1300" i="1" strike="sngStrike" dirty="0" err="1">
                <a:latin typeface="Curier"/>
                <a:cs typeface="Curier"/>
              </a:rPr>
              <a:t>OutStreams</a:t>
            </a:r>
            <a:r>
              <a:rPr lang="en-US" sz="1300" i="1" strike="sngStrike" dirty="0">
                <a:latin typeface="Curier"/>
                <a:cs typeface="Curier"/>
              </a:rPr>
              <a:t>"  type="Plot"    &gt;</a:t>
            </a:r>
            <a:r>
              <a:rPr lang="en-US" sz="1300" i="1" strike="sngStrike" dirty="0" err="1">
                <a:latin typeface="Curier"/>
                <a:cs typeface="Curier"/>
              </a:rPr>
              <a:t>myPlot</a:t>
            </a:r>
            <a:r>
              <a:rPr lang="en-US" sz="1300" i="1" strike="sngStrike" dirty="0">
                <a:latin typeface="Curier"/>
                <a:cs typeface="Curier"/>
              </a:rPr>
              <a:t>&lt;/Output&gt;</a:t>
            </a:r>
          </a:p>
          <a:p>
            <a:r>
              <a:rPr lang="en-US" sz="1300" strike="sngStrike" dirty="0">
                <a:latin typeface="Curier"/>
                <a:cs typeface="Curier"/>
              </a:rPr>
              <a:t>    &lt;/</a:t>
            </a:r>
            <a:r>
              <a:rPr lang="en-US" sz="1300" strike="sngStrike" dirty="0" err="1">
                <a:latin typeface="Curier"/>
                <a:cs typeface="Curier"/>
              </a:rPr>
              <a:t>IOStep</a:t>
            </a:r>
            <a:r>
              <a:rPr lang="en-US" sz="1300" strike="sngStrike" dirty="0" smtClean="0">
                <a:latin typeface="Curier"/>
                <a:cs typeface="Curier"/>
              </a:rPr>
              <a:t>&gt;</a:t>
            </a:r>
          </a:p>
          <a:p>
            <a:r>
              <a:rPr lang="en-US" sz="1300" dirty="0" smtClean="0">
                <a:latin typeface="Curier"/>
                <a:cs typeface="Curier"/>
              </a:rPr>
              <a:t>&lt;!-- -- &gt;</a:t>
            </a:r>
          </a:p>
          <a:p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urier"/>
                <a:cs typeface="Curier"/>
              </a:rPr>
              <a:t>   &lt;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PostProcess</a:t>
            </a:r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 name="PP"&gt;</a:t>
            </a:r>
          </a:p>
          <a:p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      &lt;Input class="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DataObjects</a:t>
            </a:r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" type="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PointSet</a:t>
            </a:r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"&gt;Out&lt;/Input&gt;</a:t>
            </a:r>
          </a:p>
          <a:p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      &lt;Model class="Models" type="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PostProcessor</a:t>
            </a:r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"&gt;Stat&lt;/Model&gt;</a:t>
            </a:r>
          </a:p>
          <a:p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      &lt;Output class="Files" type=""&gt;Stat&lt;/Output&gt;</a:t>
            </a:r>
          </a:p>
          <a:p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PostProcess</a:t>
            </a:r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&lt;/Steps&gt;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459584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/>
                <a:gridCol w="1371865"/>
                <a:gridCol w="1371865"/>
                <a:gridCol w="1371865"/>
                <a:gridCol w="1371865"/>
                <a:gridCol w="1371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40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8000" i="1" dirty="0" smtClean="0">
                <a:solidFill>
                  <a:srgbClr val="0000FF"/>
                </a:solidFill>
              </a:rPr>
              <a:t>Running??</a:t>
            </a:r>
            <a:endParaRPr lang="en-US" sz="80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5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i="1" dirty="0" smtClean="0">
                <a:solidFill>
                  <a:srgbClr val="0000FF"/>
                </a:solidFill>
              </a:rPr>
              <a:t>Playing with the Model</a:t>
            </a:r>
            <a:endParaRPr lang="en-US" sz="40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9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How to Think About the Task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RAVEN prospective</a:t>
            </a:r>
          </a:p>
          <a:p>
            <a:pPr lvl="1"/>
            <a:r>
              <a:rPr lang="en-US" dirty="0" smtClean="0"/>
              <a:t>Prepare the environment</a:t>
            </a:r>
            <a:r>
              <a:rPr lang="en-US" dirty="0"/>
              <a:t>: </a:t>
            </a:r>
            <a:r>
              <a:rPr lang="en-US" dirty="0" smtClean="0"/>
              <a:t>            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RunInfo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Describe the statistical property:  </a:t>
            </a:r>
            <a:r>
              <a:rPr lang="en-US" dirty="0">
                <a:solidFill>
                  <a:srgbClr val="0000FF"/>
                </a:solidFill>
              </a:rPr>
              <a:t>&lt;Distributions&gt;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Decide the exploration strategy:   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0000FF"/>
                </a:solidFill>
              </a:rPr>
              <a:t>Samplers&gt;</a:t>
            </a:r>
          </a:p>
          <a:p>
            <a:pPr lvl="1"/>
            <a:r>
              <a:rPr lang="en-US" dirty="0" smtClean="0"/>
              <a:t>Set up the data containers:          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DataObjects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en-US" dirty="0" smtClean="0"/>
              <a:t>Define the actions:                       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0000FF"/>
                </a:solidFill>
              </a:rPr>
              <a:t>Models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en-US" dirty="0" smtClean="0"/>
              <a:t>Support files:                                </a:t>
            </a:r>
            <a:r>
              <a:rPr lang="en-US" dirty="0" smtClean="0">
                <a:solidFill>
                  <a:srgbClr val="0000FF"/>
                </a:solidFill>
              </a:rPr>
              <a:t>&lt;Files&gt;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Define the exporting </a:t>
            </a:r>
            <a:r>
              <a:rPr lang="en-US" dirty="0">
                <a:solidFill>
                  <a:srgbClr val="000000"/>
                </a:solidFill>
              </a:rPr>
              <a:t>method</a:t>
            </a:r>
            <a:r>
              <a:rPr lang="en-US" dirty="0">
                <a:solidFill>
                  <a:srgbClr val="0000FF"/>
                </a:solidFill>
              </a:rPr>
              <a:t>       &lt;</a:t>
            </a:r>
            <a:r>
              <a:rPr lang="en-US" dirty="0" err="1">
                <a:solidFill>
                  <a:srgbClr val="0000FF"/>
                </a:solidFill>
              </a:rPr>
              <a:t>OutStreams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Combine the “actors”                   </a:t>
            </a:r>
            <a:r>
              <a:rPr lang="en-US" dirty="0" smtClean="0">
                <a:solidFill>
                  <a:srgbClr val="0000FF"/>
                </a:solidFill>
              </a:rPr>
              <a:t>&lt;Steps&gt; </a:t>
            </a:r>
          </a:p>
        </p:txBody>
      </p:sp>
    </p:spTree>
    <p:extLst>
      <p:ext uri="{BB962C8B-B14F-4D97-AF65-F5344CB8AC3E}">
        <p14:creationId xmlns:p14="http://schemas.microsoft.com/office/powerpoint/2010/main" val="289821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Changing the Analysis</a:t>
            </a:r>
            <a:endParaRPr lang="en-US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9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300" dirty="0">
              <a:solidFill>
                <a:srgbClr val="008000"/>
              </a:solidFill>
              <a:latin typeface="Curier"/>
              <a:cs typeface="Curier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356555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/>
                <a:gridCol w="1371865"/>
                <a:gridCol w="1371865"/>
                <a:gridCol w="1371865"/>
                <a:gridCol w="1371865"/>
                <a:gridCol w="1371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2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Prepare the </a:t>
            </a:r>
            <a:r>
              <a:rPr lang="en-US" b="0" dirty="0" smtClean="0"/>
              <a:t>environment (test1.xml)</a:t>
            </a:r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283275" y="2813011"/>
            <a:ext cx="8689594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>
                    <a:lumMod val="50000"/>
                  </a:schemeClr>
                </a:solidFill>
                <a:latin typeface="Curier"/>
                <a:cs typeface="Curier"/>
              </a:rPr>
              <a:t>&lt;</a:t>
            </a:r>
            <a:r>
              <a:rPr lang="en-US" sz="1300" dirty="0" smtClean="0">
                <a:solidFill>
                  <a:schemeClr val="accent5">
                    <a:lumMod val="50000"/>
                  </a:schemeClr>
                </a:solidFill>
                <a:latin typeface="Curier"/>
                <a:cs typeface="Curier"/>
              </a:rPr>
              <a:t>Simulation</a:t>
            </a:r>
            <a:r>
              <a:rPr lang="en-US" sz="1300" i="1" dirty="0" smtClean="0">
                <a:solidFill>
                  <a:schemeClr val="accent5">
                    <a:lumMod val="50000"/>
                  </a:schemeClr>
                </a:solidFill>
                <a:latin typeface="Curier"/>
                <a:cs typeface="Curier"/>
              </a:rPr>
              <a:t>&gt;</a:t>
            </a:r>
            <a:endParaRPr lang="en-US" sz="1300" dirty="0" smtClean="0">
              <a:solidFill>
                <a:schemeClr val="accent5">
                  <a:lumMod val="50000"/>
                </a:schemeClr>
              </a:solidFill>
              <a:latin typeface="Curier"/>
              <a:cs typeface="Curier"/>
            </a:endParaRPr>
          </a:p>
          <a:p>
            <a:r>
              <a:rPr lang="en-US" sz="1300" dirty="0" smtClean="0">
                <a:solidFill>
                  <a:schemeClr val="accent5">
                    <a:lumMod val="50000"/>
                  </a:schemeClr>
                </a:solidFill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chemeClr val="accent5">
                    <a:lumMod val="50000"/>
                  </a:schemeClr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chemeClr val="accent5">
                    <a:lumMod val="50000"/>
                  </a:schemeClr>
                </a:solidFill>
                <a:latin typeface="Curier"/>
                <a:cs typeface="Curier"/>
              </a:rPr>
              <a:t>RunInfo</a:t>
            </a:r>
            <a:r>
              <a:rPr lang="en-US" sz="1300" dirty="0">
                <a:solidFill>
                  <a:schemeClr val="accent5">
                    <a:lumMod val="50000"/>
                  </a:schemeClr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 smtClean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WorkingDir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.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WorkingDir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 smtClean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&lt;Sequence&gt;</a:t>
            </a:r>
            <a:r>
              <a:rPr lang="en-US" sz="1300" dirty="0" err="1">
                <a:latin typeface="Curier"/>
                <a:cs typeface="Curier"/>
              </a:rPr>
              <a:t>GenerateData,</a:t>
            </a:r>
            <a:r>
              <a:rPr lang="en-US" sz="1300" dirty="0" err="1" smtClean="0">
                <a:latin typeface="Curier"/>
                <a:cs typeface="Curier"/>
              </a:rPr>
              <a:t>Plot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/Sequence&gt;</a:t>
            </a:r>
          </a:p>
          <a:p>
            <a:r>
              <a:rPr lang="en-US" sz="1300" dirty="0" smtClean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batchSize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4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batchSize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 smtClean="0">
                <a:latin typeface="Curier"/>
                <a:cs typeface="Curier"/>
              </a:rPr>
              <a:t>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RunInfo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endParaRPr lang="en-US" sz="1300" dirty="0">
              <a:latin typeface="Curier"/>
              <a:cs typeface="Curier"/>
            </a:endParaRPr>
          </a:p>
          <a:p>
            <a:r>
              <a:rPr lang="en-US" sz="1300" dirty="0" smtClean="0">
                <a:latin typeface="Curier"/>
                <a:cs typeface="Curier"/>
              </a:rPr>
              <a:t>..</a:t>
            </a:r>
          </a:p>
          <a:p>
            <a:r>
              <a:rPr lang="en-US" sz="1300" dirty="0" smtClean="0">
                <a:latin typeface="Curier"/>
                <a:cs typeface="Curier"/>
              </a:rPr>
              <a:t>..</a:t>
            </a:r>
          </a:p>
          <a:p>
            <a:r>
              <a:rPr lang="en-US" sz="1300" dirty="0" smtClean="0">
                <a:latin typeface="Curier"/>
                <a:cs typeface="Curier"/>
              </a:rPr>
              <a:t>..</a:t>
            </a:r>
          </a:p>
          <a:p>
            <a:endParaRPr lang="en-US" sz="1300" dirty="0" smtClean="0">
              <a:latin typeface="Curier"/>
              <a:cs typeface="Curier"/>
            </a:endParaRPr>
          </a:p>
          <a:p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&lt;/Simulation</a:t>
            </a:r>
            <a:r>
              <a:rPr lang="en-US" sz="1300" i="1" dirty="0" smtClean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  <a:p>
            <a:endParaRPr lang="en-US" sz="1300" dirty="0">
              <a:solidFill>
                <a:srgbClr val="008000"/>
              </a:solidFill>
              <a:latin typeface="Curier"/>
              <a:cs typeface="Curier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481287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/>
                <a:gridCol w="1371865"/>
                <a:gridCol w="1371865"/>
                <a:gridCol w="1371865"/>
                <a:gridCol w="1371865"/>
                <a:gridCol w="1371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03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Describe the statistical </a:t>
            </a:r>
            <a:r>
              <a:rPr lang="en-US" b="0" dirty="0" smtClean="0"/>
              <a:t>property </a:t>
            </a:r>
            <a:r>
              <a:rPr lang="en-US" b="0" dirty="0"/>
              <a:t>(test1.xml)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457418"/>
            <a:ext cx="8689594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&lt;Distributions&gt;</a:t>
            </a:r>
          </a:p>
          <a:p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&lt;Normal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"Normal"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&lt;mean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 smtClean="0">
                <a:latin typeface="Curier"/>
                <a:cs typeface="Curier"/>
              </a:rPr>
              <a:t>0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/mean&gt;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&lt;sigma&gt;</a:t>
            </a:r>
            <a:r>
              <a:rPr lang="en-US" sz="1300" dirty="0" smtClean="0">
                <a:latin typeface="Curier"/>
                <a:cs typeface="Curier"/>
              </a:rPr>
              <a:t>0.2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/sigma&gt;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lowerBound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 smtClean="0">
                <a:latin typeface="Curier"/>
                <a:cs typeface="Curier"/>
              </a:rPr>
              <a:t>-1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lowerBound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upperBound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 smtClean="0">
                <a:latin typeface="Curier"/>
                <a:cs typeface="Curier"/>
              </a:rPr>
              <a:t>1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upperBound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&lt;/Normal&gt;</a:t>
            </a:r>
          </a:p>
          <a:p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Uniform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latin typeface="Curier"/>
                <a:cs typeface="Curier"/>
              </a:rPr>
              <a:t>"Uniform"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lowerBound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 smtClean="0">
                <a:latin typeface="Curier"/>
                <a:cs typeface="Curier"/>
              </a:rPr>
              <a:t>0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lowerBound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upperBound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 smtClean="0">
                <a:latin typeface="Curier"/>
                <a:cs typeface="Curier"/>
              </a:rPr>
              <a:t>1000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upperBound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&lt;/Uniform&gt;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&lt;/Distributions&gt;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19229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/>
                <a:gridCol w="1371865"/>
                <a:gridCol w="1371865"/>
                <a:gridCol w="1371865"/>
                <a:gridCol w="1371865"/>
                <a:gridCol w="1371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22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Decide the exploration </a:t>
            </a:r>
            <a:r>
              <a:rPr lang="en-US" b="0" dirty="0" smtClean="0"/>
              <a:t>strategy </a:t>
            </a:r>
            <a:r>
              <a:rPr lang="en-US" b="0" dirty="0"/>
              <a:t>(test1.xml)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&lt;Samplers&gt;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myMC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&lt;limit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 smtClean="0">
                <a:latin typeface="Curier"/>
                <a:cs typeface="Curier"/>
              </a:rPr>
              <a:t>2000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&lt;/limit&gt;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&lt;variable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"X1"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&lt;distribution&gt;</a:t>
            </a:r>
            <a:r>
              <a:rPr lang="en-US" sz="1300" dirty="0">
                <a:latin typeface="Curier"/>
                <a:cs typeface="Curier"/>
              </a:rPr>
              <a:t>Normal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 smtClean="0">
                <a:latin typeface="Curier"/>
                <a:cs typeface="Curier"/>
              </a:rPr>
              <a:t>      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&lt;variable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"X2"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        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distribution&gt;</a:t>
            </a:r>
            <a:r>
              <a:rPr lang="en-US" sz="1300" dirty="0">
                <a:latin typeface="Curier"/>
                <a:cs typeface="Curier"/>
              </a:rPr>
              <a:t>Uniform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/Samplers&gt;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27741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/>
                <a:gridCol w="1371865"/>
                <a:gridCol w="1371865"/>
                <a:gridCol w="1371865"/>
                <a:gridCol w="1371865"/>
                <a:gridCol w="1371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83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Set up the data </a:t>
            </a:r>
            <a:r>
              <a:rPr lang="en-US" b="0" dirty="0" smtClean="0"/>
              <a:t>containers </a:t>
            </a:r>
            <a:r>
              <a:rPr lang="en-US" b="0" dirty="0"/>
              <a:t>(test1.xml)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1892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DataObjects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PointSet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DummyIN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&lt;Input&gt;</a:t>
            </a:r>
            <a:r>
              <a:rPr lang="en-US" sz="1300" dirty="0">
                <a:latin typeface="Curier"/>
                <a:cs typeface="Curier"/>
              </a:rPr>
              <a:t>X1,X2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fi-FI" sz="1300" dirty="0" smtClean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/</a:t>
            </a:r>
            <a:r>
              <a:rPr lang="fi-FI" sz="1300" dirty="0" err="1">
                <a:solidFill>
                  <a:srgbClr val="32946A"/>
                </a:solidFill>
                <a:latin typeface="Curier"/>
                <a:cs typeface="Curier"/>
              </a:rPr>
              <a:t>PointSet</a:t>
            </a:r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fi-FI" sz="1300" dirty="0" err="1">
                <a:solidFill>
                  <a:srgbClr val="32946A"/>
                </a:solidFill>
                <a:latin typeface="Curier"/>
                <a:cs typeface="Curier"/>
              </a:rPr>
              <a:t>PointSet</a:t>
            </a:r>
            <a:r>
              <a:rPr lang="fi-FI" sz="1300" dirty="0">
                <a:latin typeface="Curier"/>
                <a:cs typeface="Curier"/>
              </a:rPr>
              <a:t> </a:t>
            </a:r>
            <a:r>
              <a:rPr lang="fi-FI" sz="1300" dirty="0" err="1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fi-FI" sz="1300" dirty="0" err="1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fi-FI" sz="1300" i="1" dirty="0" err="1">
                <a:latin typeface="Curier"/>
                <a:cs typeface="Curier"/>
              </a:rPr>
              <a:t>"Out</a:t>
            </a:r>
            <a:r>
              <a:rPr lang="fi-FI" sz="1300" i="1" dirty="0">
                <a:latin typeface="Curier"/>
                <a:cs typeface="Curier"/>
              </a:rPr>
              <a:t>"</a:t>
            </a:r>
            <a:r>
              <a:rPr lang="fi-FI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      &lt;Input&gt;</a:t>
            </a:r>
            <a:r>
              <a:rPr lang="fi-FI" sz="1300" dirty="0">
                <a:latin typeface="Curier"/>
                <a:cs typeface="Curier"/>
              </a:rPr>
              <a:t>X1,X2</a:t>
            </a:r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&lt;Output&gt;</a:t>
            </a:r>
            <a:r>
              <a:rPr lang="en-US" sz="1300" dirty="0">
                <a:latin typeface="Curier"/>
                <a:cs typeface="Curier"/>
              </a:rPr>
              <a:t>Y1,Y2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fi-FI" sz="1300" dirty="0" err="1">
                <a:solidFill>
                  <a:srgbClr val="32946A"/>
                </a:solidFill>
                <a:latin typeface="Curier"/>
                <a:cs typeface="Curier"/>
              </a:rPr>
              <a:t>PointSet</a:t>
            </a:r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  &lt;/</a:t>
            </a:r>
            <a:r>
              <a:rPr lang="fi-FI" sz="1300" dirty="0" err="1">
                <a:solidFill>
                  <a:srgbClr val="32946A"/>
                </a:solidFill>
                <a:latin typeface="Curier"/>
                <a:cs typeface="Curier"/>
              </a:rPr>
              <a:t>DataObjects</a:t>
            </a:r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78224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/>
                <a:gridCol w="1371865"/>
                <a:gridCol w="1371865"/>
                <a:gridCol w="1371865"/>
                <a:gridCol w="1371865"/>
                <a:gridCol w="1371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11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Define the </a:t>
            </a:r>
            <a:r>
              <a:rPr lang="en-US" b="0" dirty="0" smtClean="0"/>
              <a:t>actions </a:t>
            </a:r>
            <a:r>
              <a:rPr lang="en-US" b="0" dirty="0"/>
              <a:t>(test1.xml)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10926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&lt;Models&gt;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ExternalModel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 err="1">
                <a:solidFill>
                  <a:srgbClr val="660066"/>
                </a:solidFill>
                <a:latin typeface="Curier"/>
                <a:cs typeface="Curier"/>
              </a:rPr>
              <a:t>ModuleToLoad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CrisForwSampl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PythonModule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latin typeface="Curier"/>
                <a:cs typeface="Curier"/>
              </a:rPr>
              <a:t> </a:t>
            </a:r>
            <a:r>
              <a:rPr lang="en-US" sz="1300" i="1" dirty="0" err="1">
                <a:latin typeface="Curier"/>
                <a:cs typeface="Curier"/>
              </a:rPr>
              <a:t>subType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&lt;variables&gt;</a:t>
            </a:r>
            <a:r>
              <a:rPr lang="en-US" sz="1300" dirty="0">
                <a:latin typeface="Curier"/>
                <a:cs typeface="Curier"/>
              </a:rPr>
              <a:t>X1,X2,Y1,Y2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&lt;/variables&gt;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ExternalModel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da-DK" sz="1300" dirty="0">
                <a:solidFill>
                  <a:srgbClr val="32946A"/>
                </a:solidFill>
                <a:latin typeface="Curier"/>
                <a:cs typeface="Curier"/>
              </a:rPr>
              <a:t>  &lt;/Models&gt;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275" y="4153633"/>
            <a:ext cx="8689594" cy="16927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300" dirty="0">
              <a:latin typeface="Curier"/>
              <a:cs typeface="Curier"/>
            </a:endParaRPr>
          </a:p>
          <a:p>
            <a:r>
              <a:rPr lang="en-US" sz="1300" dirty="0" err="1">
                <a:latin typeface="Curier"/>
                <a:cs typeface="Curier"/>
              </a:rPr>
              <a:t>def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b="1" dirty="0">
                <a:latin typeface="Curier"/>
                <a:cs typeface="Curier"/>
              </a:rPr>
              <a:t>initialize(</a:t>
            </a:r>
            <a:r>
              <a:rPr lang="en-US" sz="1300" b="1" i="1" dirty="0" smtClean="0">
                <a:latin typeface="Curier"/>
                <a:cs typeface="Curier"/>
              </a:rPr>
              <a:t>self , </a:t>
            </a:r>
            <a:r>
              <a:rPr lang="en-US" sz="1300" b="1" i="1" dirty="0" err="1" smtClean="0">
                <a:latin typeface="Curier"/>
                <a:cs typeface="Curier"/>
              </a:rPr>
              <a:t>runInfoDict</a:t>
            </a:r>
            <a:r>
              <a:rPr lang="en-US" sz="1300" b="1" i="1" dirty="0" smtClean="0">
                <a:latin typeface="Curier"/>
                <a:cs typeface="Curier"/>
              </a:rPr>
              <a:t> , </a:t>
            </a:r>
            <a:r>
              <a:rPr lang="en-US" sz="1300" b="1" i="1" dirty="0" err="1" smtClean="0">
                <a:latin typeface="Curier"/>
                <a:cs typeface="Curier"/>
              </a:rPr>
              <a:t>inputFiles</a:t>
            </a:r>
            <a:r>
              <a:rPr lang="en-US" sz="1300" b="1" i="1" dirty="0">
                <a:latin typeface="Curier"/>
                <a:cs typeface="Curier"/>
              </a:rPr>
              <a:t>):</a:t>
            </a:r>
          </a:p>
          <a:p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i="1" dirty="0">
                <a:latin typeface="Curier"/>
                <a:cs typeface="Curier"/>
              </a:rPr>
              <a:t>self.const1 = 3.5</a:t>
            </a:r>
          </a:p>
          <a:p>
            <a:r>
              <a:rPr lang="en-US" sz="1300" dirty="0">
                <a:latin typeface="Curier"/>
                <a:cs typeface="Curier"/>
              </a:rPr>
              <a:t>  return</a:t>
            </a:r>
          </a:p>
          <a:p>
            <a:endParaRPr lang="en-US" sz="1300" dirty="0">
              <a:latin typeface="Curier"/>
              <a:cs typeface="Curier"/>
            </a:endParaRPr>
          </a:p>
          <a:p>
            <a:r>
              <a:rPr lang="en-US" sz="1300" dirty="0" err="1">
                <a:latin typeface="Curier"/>
                <a:cs typeface="Curier"/>
              </a:rPr>
              <a:t>def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b="1" dirty="0">
                <a:latin typeface="Curier"/>
                <a:cs typeface="Curier"/>
              </a:rPr>
              <a:t>run(</a:t>
            </a:r>
            <a:r>
              <a:rPr lang="en-US" sz="1300" b="1" i="1" dirty="0" smtClean="0">
                <a:latin typeface="Curier"/>
                <a:cs typeface="Curier"/>
              </a:rPr>
              <a:t>self , Input</a:t>
            </a:r>
            <a:r>
              <a:rPr lang="en-US" sz="1300" b="1" i="1" dirty="0">
                <a:latin typeface="Curier"/>
                <a:cs typeface="Curier"/>
              </a:rPr>
              <a:t>):</a:t>
            </a:r>
          </a:p>
          <a:p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i="1" dirty="0">
                <a:latin typeface="Curier"/>
                <a:cs typeface="Curier"/>
              </a:rPr>
              <a:t>self.Y1 = self.X1*</a:t>
            </a:r>
            <a:r>
              <a:rPr lang="en-US" sz="1300" i="1" dirty="0" smtClean="0">
                <a:latin typeface="Curier"/>
                <a:cs typeface="Curier"/>
              </a:rPr>
              <a:t>self .X2 </a:t>
            </a:r>
            <a:r>
              <a:rPr lang="en-US" sz="1300" i="1" dirty="0">
                <a:latin typeface="Curier"/>
                <a:cs typeface="Curier"/>
              </a:rPr>
              <a:t>+ self.const1</a:t>
            </a:r>
          </a:p>
          <a:p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i="1" dirty="0">
                <a:latin typeface="Curier"/>
                <a:cs typeface="Curier"/>
              </a:rPr>
              <a:t>self.Y2 = 0.7*self.X1 + self.X2*self.const1</a:t>
            </a:r>
            <a:endParaRPr lang="en-US" sz="1300" dirty="0">
              <a:solidFill>
                <a:srgbClr val="008000"/>
              </a:solidFill>
              <a:latin typeface="Curier"/>
              <a:cs typeface="Curier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333225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/>
                <a:gridCol w="1371865"/>
                <a:gridCol w="1371865"/>
                <a:gridCol w="1371865"/>
                <a:gridCol w="1371865"/>
                <a:gridCol w="1371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5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Define the exporting </a:t>
            </a:r>
            <a:r>
              <a:rPr lang="en-US" b="0" dirty="0" smtClean="0"/>
              <a:t>method </a:t>
            </a:r>
            <a:r>
              <a:rPr lang="en-US" b="0" dirty="0"/>
              <a:t>(test1.xml)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7203" y="2464365"/>
            <a:ext cx="8689594" cy="42934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OutStreams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  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Print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fileOut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hu-HU" sz="1300" dirty="0">
                <a:solidFill>
                  <a:srgbClr val="32946A"/>
                </a:solidFill>
                <a:latin typeface="Curier"/>
                <a:cs typeface="Curier"/>
              </a:rPr>
              <a:t>      &lt;type&gt;</a:t>
            </a:r>
            <a:r>
              <a:rPr lang="hu-HU" sz="1300" dirty="0">
                <a:latin typeface="Curier"/>
                <a:cs typeface="Curier"/>
              </a:rPr>
              <a:t>csv</a:t>
            </a:r>
            <a:r>
              <a:rPr lang="hu-HU" sz="1300" dirty="0">
                <a:solidFill>
                  <a:srgbClr val="32946A"/>
                </a:solidFill>
                <a:latin typeface="Curier"/>
                <a:cs typeface="Curier"/>
              </a:rPr>
              <a:t>&lt;/type&gt;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&lt;source&gt;</a:t>
            </a:r>
            <a:r>
              <a:rPr lang="en-US" sz="1300" dirty="0">
                <a:latin typeface="Curier"/>
                <a:cs typeface="Curier"/>
              </a:rPr>
              <a:t>Out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&lt;/source&gt;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&lt;/Print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  <a:p>
            <a:r>
              <a:rPr lang="en-US" sz="1300" dirty="0">
                <a:latin typeface="Curier"/>
                <a:cs typeface="Curier"/>
              </a:rPr>
              <a:t>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&lt;Plot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myPlot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plotSettings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&lt;plot&gt;</a:t>
            </a:r>
          </a:p>
          <a:p>
            <a:r>
              <a:rPr lang="it-IT" sz="1300" dirty="0">
                <a:solidFill>
                  <a:srgbClr val="32946A"/>
                </a:solidFill>
                <a:latin typeface="Curier"/>
                <a:cs typeface="Curier"/>
              </a:rPr>
              <a:t>          &lt;</a:t>
            </a:r>
            <a:r>
              <a:rPr lang="it-IT" sz="1300" dirty="0" err="1">
                <a:solidFill>
                  <a:srgbClr val="32946A"/>
                </a:solidFill>
                <a:latin typeface="Curier"/>
                <a:cs typeface="Curier"/>
              </a:rPr>
              <a:t>type</a:t>
            </a:r>
            <a:r>
              <a:rPr lang="it-IT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it-IT" sz="1300" dirty="0" err="1">
                <a:latin typeface="Curier"/>
                <a:cs typeface="Curier"/>
              </a:rPr>
              <a:t>scatter</a:t>
            </a:r>
            <a:r>
              <a:rPr lang="it-IT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it-IT" sz="1300" dirty="0" err="1">
                <a:solidFill>
                  <a:srgbClr val="32946A"/>
                </a:solidFill>
                <a:latin typeface="Curier"/>
                <a:cs typeface="Curier"/>
              </a:rPr>
              <a:t>type</a:t>
            </a:r>
            <a:r>
              <a:rPr lang="it-IT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          &lt;</a:t>
            </a:r>
            <a:r>
              <a:rPr lang="pt-BR" sz="1300" dirty="0" err="1">
                <a:solidFill>
                  <a:srgbClr val="32946A"/>
                </a:solidFill>
                <a:latin typeface="Curier"/>
                <a:cs typeface="Curier"/>
              </a:rPr>
              <a:t>x</a:t>
            </a:r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pt-BR" sz="1300" dirty="0">
                <a:latin typeface="Curier"/>
                <a:cs typeface="Curier"/>
              </a:rPr>
              <a:t>Out|Input|X1</a:t>
            </a:r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pt-BR" sz="1300" dirty="0" err="1">
                <a:solidFill>
                  <a:srgbClr val="32946A"/>
                </a:solidFill>
                <a:latin typeface="Curier"/>
                <a:cs typeface="Curier"/>
              </a:rPr>
              <a:t>x</a:t>
            </a:r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          &lt;</a:t>
            </a:r>
            <a:r>
              <a:rPr lang="pt-BR" sz="1300" dirty="0" err="1">
                <a:solidFill>
                  <a:srgbClr val="32946A"/>
                </a:solidFill>
                <a:latin typeface="Curier"/>
                <a:cs typeface="Curier"/>
              </a:rPr>
              <a:t>y</a:t>
            </a:r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pt-BR" sz="1300" dirty="0">
                <a:latin typeface="Curier"/>
                <a:cs typeface="Curier"/>
              </a:rPr>
              <a:t>Out|Input|X2</a:t>
            </a:r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pt-BR" sz="1300" dirty="0" err="1">
                <a:solidFill>
                  <a:srgbClr val="32946A"/>
                </a:solidFill>
                <a:latin typeface="Curier"/>
                <a:cs typeface="Curier"/>
              </a:rPr>
              <a:t>y</a:t>
            </a:r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  &lt;z&gt;</a:t>
            </a:r>
            <a:r>
              <a:rPr lang="en-US" sz="1300" dirty="0">
                <a:latin typeface="Curier"/>
                <a:cs typeface="Curier"/>
              </a:rPr>
              <a:t>Out|Output|Y1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&lt;/z&gt;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colorMap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Out|Output|Y2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colorMap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&lt;/plot&gt;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xlabel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X1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xlabel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cs-CZ" sz="1300" dirty="0">
                <a:solidFill>
                  <a:srgbClr val="32946A"/>
                </a:solidFill>
                <a:latin typeface="Curier"/>
                <a:cs typeface="Curier"/>
              </a:rPr>
              <a:t>        &lt;</a:t>
            </a:r>
            <a:r>
              <a:rPr lang="cs-CZ" sz="1300" dirty="0" err="1">
                <a:solidFill>
                  <a:srgbClr val="32946A"/>
                </a:solidFill>
                <a:latin typeface="Curier"/>
                <a:cs typeface="Curier"/>
              </a:rPr>
              <a:t>ylabel</a:t>
            </a:r>
            <a:r>
              <a:rPr lang="cs-CZ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cs-CZ" sz="1300" dirty="0">
                <a:latin typeface="Curier"/>
                <a:cs typeface="Curier"/>
              </a:rPr>
              <a:t>X2</a:t>
            </a:r>
            <a:r>
              <a:rPr lang="cs-CZ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cs-CZ" sz="1300" dirty="0" err="1">
                <a:solidFill>
                  <a:srgbClr val="32946A"/>
                </a:solidFill>
                <a:latin typeface="Curier"/>
                <a:cs typeface="Curier"/>
              </a:rPr>
              <a:t>ylabel</a:t>
            </a:r>
            <a:r>
              <a:rPr lang="cs-CZ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tr-TR" sz="1300" dirty="0">
                <a:solidFill>
                  <a:srgbClr val="32946A"/>
                </a:solidFill>
                <a:latin typeface="Curier"/>
                <a:cs typeface="Curier"/>
              </a:rPr>
              <a:t>        &lt;</a:t>
            </a:r>
            <a:r>
              <a:rPr lang="tr-TR" sz="1300" dirty="0" err="1">
                <a:solidFill>
                  <a:srgbClr val="32946A"/>
                </a:solidFill>
                <a:latin typeface="Curier"/>
                <a:cs typeface="Curier"/>
              </a:rPr>
              <a:t>zlabel</a:t>
            </a:r>
            <a:r>
              <a:rPr lang="tr-T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tr-TR" sz="1300" dirty="0" smtClean="0">
                <a:latin typeface="Curier"/>
                <a:cs typeface="Curier"/>
              </a:rPr>
              <a:t>Y1</a:t>
            </a:r>
            <a:r>
              <a:rPr lang="tr-TR" sz="1300" dirty="0" smtClean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tr-TR" sz="1300" dirty="0">
                <a:solidFill>
                  <a:srgbClr val="32946A"/>
                </a:solidFill>
                <a:latin typeface="Curier"/>
                <a:cs typeface="Curier"/>
              </a:rPr>
              <a:t>/</a:t>
            </a:r>
            <a:r>
              <a:rPr lang="tr-TR" sz="1300" dirty="0" err="1">
                <a:solidFill>
                  <a:srgbClr val="32946A"/>
                </a:solidFill>
                <a:latin typeface="Curier"/>
                <a:cs typeface="Curier"/>
              </a:rPr>
              <a:t>zlabel</a:t>
            </a:r>
            <a:r>
              <a:rPr lang="tr-T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tr-TR" sz="1300" dirty="0">
                <a:solidFill>
                  <a:srgbClr val="32946A"/>
                </a:solidFill>
                <a:latin typeface="Curier"/>
                <a:cs typeface="Curier"/>
              </a:rPr>
              <a:t>      &lt;/</a:t>
            </a:r>
            <a:r>
              <a:rPr lang="tr-TR" sz="1300" dirty="0" err="1">
                <a:solidFill>
                  <a:srgbClr val="32946A"/>
                </a:solidFill>
                <a:latin typeface="Curier"/>
                <a:cs typeface="Curier"/>
              </a:rPr>
              <a:t>plotSettings</a:t>
            </a:r>
            <a:r>
              <a:rPr lang="tr-T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actions&gt;&lt;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how&gt;</a:t>
            </a:r>
            <a:r>
              <a:rPr lang="en-US" sz="1300" dirty="0" err="1" smtClean="0">
                <a:latin typeface="Curier"/>
                <a:cs typeface="Curier"/>
              </a:rPr>
              <a:t>png</a:t>
            </a:r>
            <a:r>
              <a:rPr lang="en-US" sz="1300" dirty="0" smtClean="0">
                <a:latin typeface="Curier"/>
                <a:cs typeface="Curier"/>
              </a:rPr>
              <a:t>, screen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&lt;/how</a:t>
            </a:r>
            <a:r>
              <a:rPr lang="en-US" sz="1300" dirty="0" smtClean="0">
                <a:solidFill>
                  <a:srgbClr val="32946A"/>
                </a:solidFill>
                <a:latin typeface="Curier"/>
                <a:cs typeface="Curier"/>
              </a:rPr>
              <a:t>&gt;&lt;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/actions&gt;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&lt;/Plot&gt;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OutStreams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427651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/>
                <a:gridCol w="1371865"/>
                <a:gridCol w="1371865"/>
                <a:gridCol w="1371865"/>
                <a:gridCol w="1371865"/>
                <a:gridCol w="1371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12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11363</TotalTime>
  <Words>2522</Words>
  <Application>Microsoft Macintosh PowerPoint</Application>
  <PresentationFormat>On-screen Show (4:3)</PresentationFormat>
  <Paragraphs>464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Default Design</vt:lpstr>
      <vt:lpstr>RAVEN Statistical Framework</vt:lpstr>
      <vt:lpstr>Objectives</vt:lpstr>
      <vt:lpstr>How to Think About the Task</vt:lpstr>
      <vt:lpstr>Prepare the environment (test1.xml)</vt:lpstr>
      <vt:lpstr>Describe the statistical property (test1.xml)</vt:lpstr>
      <vt:lpstr>Decide the exploration strategy (test1.xml)</vt:lpstr>
      <vt:lpstr>Set up the data containers (test1.xml)</vt:lpstr>
      <vt:lpstr>Define the actions (test1.xml)</vt:lpstr>
      <vt:lpstr>Define the exporting method (test1.xml)</vt:lpstr>
      <vt:lpstr>Combine the “actors” (test1.xml)</vt:lpstr>
      <vt:lpstr>PowerPoint Presentation</vt:lpstr>
      <vt:lpstr>Adding a Distribution (test2.xml)</vt:lpstr>
      <vt:lpstr>Changing the Used Distributions (test2.xml)</vt:lpstr>
      <vt:lpstr>PowerPoint Presentation</vt:lpstr>
      <vt:lpstr>Adding a New Sampler (test3.xml)</vt:lpstr>
      <vt:lpstr>Changing the Used Sampler  (test3.xml)</vt:lpstr>
      <vt:lpstr>PowerPoint Presentation</vt:lpstr>
      <vt:lpstr>Adding a New Sampler  (test4.xml)</vt:lpstr>
      <vt:lpstr>Changing the Used Sampler  (test4.xml)</vt:lpstr>
      <vt:lpstr>PowerPoint Presentation</vt:lpstr>
      <vt:lpstr>Basic Statistic Recall</vt:lpstr>
      <vt:lpstr>Sensitivity Recall</vt:lpstr>
      <vt:lpstr>Basic Statistic Analysis and Sensitivity Inputs</vt:lpstr>
      <vt:lpstr>Changing event sequence (test5.xml)</vt:lpstr>
      <vt:lpstr>Adding a post processor action (test5.xml)</vt:lpstr>
      <vt:lpstr>Adding Export File (test5.xml)</vt:lpstr>
      <vt:lpstr>Changing the Used Sampler  (test4.xml)</vt:lpstr>
      <vt:lpstr>PowerPoint Presentation</vt:lpstr>
      <vt:lpstr>PowerPoint Presentation</vt:lpstr>
      <vt:lpstr>Changing the Analysis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cristian rabiti</cp:lastModifiedBy>
  <cp:revision>280</cp:revision>
  <cp:lastPrinted>2001-05-07T20:21:30Z</cp:lastPrinted>
  <dcterms:created xsi:type="dcterms:W3CDTF">1999-10-26T20:37:18Z</dcterms:created>
  <dcterms:modified xsi:type="dcterms:W3CDTF">2017-04-14T22:07:25Z</dcterms:modified>
</cp:coreProperties>
</file>