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2" r:id="rId4"/>
  </p:sldMasterIdLst>
  <p:notesMasterIdLst>
    <p:notesMasterId r:id="rId26"/>
  </p:notesMasterIdLst>
  <p:sldIdLst>
    <p:sldId id="256" r:id="rId5"/>
    <p:sldId id="273" r:id="rId6"/>
    <p:sldId id="336" r:id="rId7"/>
    <p:sldId id="338" r:id="rId8"/>
    <p:sldId id="337" r:id="rId9"/>
    <p:sldId id="339" r:id="rId10"/>
    <p:sldId id="346" r:id="rId11"/>
    <p:sldId id="340" r:id="rId12"/>
    <p:sldId id="342" r:id="rId13"/>
    <p:sldId id="343" r:id="rId14"/>
    <p:sldId id="341" r:id="rId15"/>
    <p:sldId id="344" r:id="rId16"/>
    <p:sldId id="347" r:id="rId17"/>
    <p:sldId id="345" r:id="rId18"/>
    <p:sldId id="349" r:id="rId19"/>
    <p:sldId id="348" r:id="rId20"/>
    <p:sldId id="350" r:id="rId21"/>
    <p:sldId id="351" r:id="rId22"/>
    <p:sldId id="352" r:id="rId23"/>
    <p:sldId id="353" r:id="rId24"/>
    <p:sldId id="25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DDE0B61-166F-B908-0038-B07C2BED0782}" name="Paul W. Talbot" initials="PT" userId="S::Paul.Talbot@inl.gov::47b4e9e4-eb66-4b1d-81b2-c4f964d4aa4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C423"/>
    <a:srgbClr val="2DA9E1"/>
    <a:srgbClr val="07519E"/>
    <a:srgbClr val="1C3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22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10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lan J. McDowell" userId="412bfda5-1f25-4ce6-9702-f029b209da7d" providerId="ADAL" clId="{1AC48748-6070-D243-B465-10C31249A375}"/>
    <pc:docChg chg="undo custSel modSld">
      <pc:chgData name="Dylan J. McDowell" userId="412bfda5-1f25-4ce6-9702-f029b209da7d" providerId="ADAL" clId="{1AC48748-6070-D243-B465-10C31249A375}" dt="2022-07-18T17:36:40.348" v="218" actId="1076"/>
      <pc:docMkLst>
        <pc:docMk/>
      </pc:docMkLst>
      <pc:sldChg chg="modSp mod">
        <pc:chgData name="Dylan J. McDowell" userId="412bfda5-1f25-4ce6-9702-f029b209da7d" providerId="ADAL" clId="{1AC48748-6070-D243-B465-10C31249A375}" dt="2022-07-18T17:23:29.901" v="14" actId="20577"/>
        <pc:sldMkLst>
          <pc:docMk/>
          <pc:sldMk cId="697058250" sldId="340"/>
        </pc:sldMkLst>
        <pc:spChg chg="mod">
          <ac:chgData name="Dylan J. McDowell" userId="412bfda5-1f25-4ce6-9702-f029b209da7d" providerId="ADAL" clId="{1AC48748-6070-D243-B465-10C31249A375}" dt="2022-07-18T17:23:10.243" v="5" actId="1076"/>
          <ac:spMkLst>
            <pc:docMk/>
            <pc:sldMk cId="697058250" sldId="340"/>
            <ac:spMk id="3" creationId="{21AF0815-A0A2-EB45-8A65-24F6A25D3AA1}"/>
          </ac:spMkLst>
        </pc:spChg>
        <pc:spChg chg="mod">
          <ac:chgData name="Dylan J. McDowell" userId="412bfda5-1f25-4ce6-9702-f029b209da7d" providerId="ADAL" clId="{1AC48748-6070-D243-B465-10C31249A375}" dt="2022-07-18T17:23:29.901" v="14" actId="20577"/>
          <ac:spMkLst>
            <pc:docMk/>
            <pc:sldMk cId="697058250" sldId="340"/>
            <ac:spMk id="6" creationId="{BE137DCC-A19C-A14D-AC48-FAA1552D6CB5}"/>
          </ac:spMkLst>
        </pc:spChg>
        <pc:spChg chg="mod">
          <ac:chgData name="Dylan J. McDowell" userId="412bfda5-1f25-4ce6-9702-f029b209da7d" providerId="ADAL" clId="{1AC48748-6070-D243-B465-10C31249A375}" dt="2022-07-18T17:23:21.966" v="11" actId="403"/>
          <ac:spMkLst>
            <pc:docMk/>
            <pc:sldMk cId="697058250" sldId="340"/>
            <ac:spMk id="7" creationId="{465A97FC-5B54-9047-8873-8CCF456C0481}"/>
          </ac:spMkLst>
        </pc:spChg>
        <pc:picChg chg="mod">
          <ac:chgData name="Dylan J. McDowell" userId="412bfda5-1f25-4ce6-9702-f029b209da7d" providerId="ADAL" clId="{1AC48748-6070-D243-B465-10C31249A375}" dt="2022-07-18T17:22:56.575" v="2" actId="1076"/>
          <ac:picMkLst>
            <pc:docMk/>
            <pc:sldMk cId="697058250" sldId="340"/>
            <ac:picMk id="4" creationId="{48D09649-34B7-6640-A277-C2EFCD2A071F}"/>
          </ac:picMkLst>
        </pc:picChg>
      </pc:sldChg>
      <pc:sldChg chg="modSp mod">
        <pc:chgData name="Dylan J. McDowell" userId="412bfda5-1f25-4ce6-9702-f029b209da7d" providerId="ADAL" clId="{1AC48748-6070-D243-B465-10C31249A375}" dt="2022-07-18T17:24:37.835" v="27" actId="404"/>
        <pc:sldMkLst>
          <pc:docMk/>
          <pc:sldMk cId="630147916" sldId="341"/>
        </pc:sldMkLst>
        <pc:spChg chg="mod">
          <ac:chgData name="Dylan J. McDowell" userId="412bfda5-1f25-4ce6-9702-f029b209da7d" providerId="ADAL" clId="{1AC48748-6070-D243-B465-10C31249A375}" dt="2022-07-18T17:24:22.766" v="21" actId="20577"/>
          <ac:spMkLst>
            <pc:docMk/>
            <pc:sldMk cId="630147916" sldId="341"/>
            <ac:spMk id="3" creationId="{03272E75-92CA-3C45-9C21-999D6D886626}"/>
          </ac:spMkLst>
        </pc:spChg>
        <pc:spChg chg="mod">
          <ac:chgData name="Dylan J. McDowell" userId="412bfda5-1f25-4ce6-9702-f029b209da7d" providerId="ADAL" clId="{1AC48748-6070-D243-B465-10C31249A375}" dt="2022-07-18T17:24:37.835" v="27" actId="404"/>
          <ac:spMkLst>
            <pc:docMk/>
            <pc:sldMk cId="630147916" sldId="341"/>
            <ac:spMk id="5" creationId="{63AB806D-BF36-0344-BF39-97B92145D2EE}"/>
          </ac:spMkLst>
        </pc:spChg>
      </pc:sldChg>
      <pc:sldChg chg="delSp modSp mod">
        <pc:chgData name="Dylan J. McDowell" userId="412bfda5-1f25-4ce6-9702-f029b209da7d" providerId="ADAL" clId="{1AC48748-6070-D243-B465-10C31249A375}" dt="2022-07-18T17:28:15.637" v="124" actId="20577"/>
        <pc:sldMkLst>
          <pc:docMk/>
          <pc:sldMk cId="154293833" sldId="342"/>
        </pc:sldMkLst>
        <pc:spChg chg="mod">
          <ac:chgData name="Dylan J. McDowell" userId="412bfda5-1f25-4ce6-9702-f029b209da7d" providerId="ADAL" clId="{1AC48748-6070-D243-B465-10C31249A375}" dt="2022-07-18T17:28:15.637" v="124" actId="20577"/>
          <ac:spMkLst>
            <pc:docMk/>
            <pc:sldMk cId="154293833" sldId="342"/>
            <ac:spMk id="3" creationId="{5F39F8EF-A587-404E-94DC-95AF9EC4A33E}"/>
          </ac:spMkLst>
        </pc:spChg>
        <pc:spChg chg="del">
          <ac:chgData name="Dylan J. McDowell" userId="412bfda5-1f25-4ce6-9702-f029b209da7d" providerId="ADAL" clId="{1AC48748-6070-D243-B465-10C31249A375}" dt="2022-07-18T17:25:07.654" v="29" actId="478"/>
          <ac:spMkLst>
            <pc:docMk/>
            <pc:sldMk cId="154293833" sldId="342"/>
            <ac:spMk id="8" creationId="{C4DEB5CA-7FD8-3F45-9152-FADB77BFED5B}"/>
          </ac:spMkLst>
        </pc:spChg>
        <pc:picChg chg="mod">
          <ac:chgData name="Dylan J. McDowell" userId="412bfda5-1f25-4ce6-9702-f029b209da7d" providerId="ADAL" clId="{1AC48748-6070-D243-B465-10C31249A375}" dt="2022-07-18T17:26:13.607" v="45" actId="1076"/>
          <ac:picMkLst>
            <pc:docMk/>
            <pc:sldMk cId="154293833" sldId="342"/>
            <ac:picMk id="5" creationId="{97807285-4CC4-9240-B4CD-663711EA15CA}"/>
          </ac:picMkLst>
        </pc:picChg>
        <pc:picChg chg="mod">
          <ac:chgData name="Dylan J. McDowell" userId="412bfda5-1f25-4ce6-9702-f029b209da7d" providerId="ADAL" clId="{1AC48748-6070-D243-B465-10C31249A375}" dt="2022-07-18T17:26:09.975" v="44" actId="1076"/>
          <ac:picMkLst>
            <pc:docMk/>
            <pc:sldMk cId="154293833" sldId="342"/>
            <ac:picMk id="7" creationId="{EF0D2022-D284-3141-BC57-0656F9DB4AA8}"/>
          </ac:picMkLst>
        </pc:picChg>
        <pc:picChg chg="mod">
          <ac:chgData name="Dylan J. McDowell" userId="412bfda5-1f25-4ce6-9702-f029b209da7d" providerId="ADAL" clId="{1AC48748-6070-D243-B465-10C31249A375}" dt="2022-07-18T17:26:20.226" v="47" actId="1076"/>
          <ac:picMkLst>
            <pc:docMk/>
            <pc:sldMk cId="154293833" sldId="342"/>
            <ac:picMk id="9" creationId="{6F56C865-A558-0248-B4B7-6B59FEC83D3F}"/>
          </ac:picMkLst>
        </pc:picChg>
      </pc:sldChg>
      <pc:sldChg chg="modSp mod">
        <pc:chgData name="Dylan J. McDowell" userId="412bfda5-1f25-4ce6-9702-f029b209da7d" providerId="ADAL" clId="{1AC48748-6070-D243-B465-10C31249A375}" dt="2022-07-18T17:34:08.851" v="198" actId="20577"/>
        <pc:sldMkLst>
          <pc:docMk/>
          <pc:sldMk cId="1880553448" sldId="349"/>
        </pc:sldMkLst>
        <pc:spChg chg="mod">
          <ac:chgData name="Dylan J. McDowell" userId="412bfda5-1f25-4ce6-9702-f029b209da7d" providerId="ADAL" clId="{1AC48748-6070-D243-B465-10C31249A375}" dt="2022-07-18T17:34:08.851" v="198" actId="20577"/>
          <ac:spMkLst>
            <pc:docMk/>
            <pc:sldMk cId="1880553448" sldId="349"/>
            <ac:spMk id="3" creationId="{69B98CC8-17F2-0244-9C8C-816FE596FC02}"/>
          </ac:spMkLst>
        </pc:spChg>
        <pc:picChg chg="mod">
          <ac:chgData name="Dylan J. McDowell" userId="412bfda5-1f25-4ce6-9702-f029b209da7d" providerId="ADAL" clId="{1AC48748-6070-D243-B465-10C31249A375}" dt="2022-07-18T17:32:11.590" v="160" actId="1076"/>
          <ac:picMkLst>
            <pc:docMk/>
            <pc:sldMk cId="1880553448" sldId="349"/>
            <ac:picMk id="5" creationId="{BAF6F1EB-7CD0-2745-924C-1F893734ED55}"/>
          </ac:picMkLst>
        </pc:picChg>
      </pc:sldChg>
      <pc:sldChg chg="modSp mod">
        <pc:chgData name="Dylan J. McDowell" userId="412bfda5-1f25-4ce6-9702-f029b209da7d" providerId="ADAL" clId="{1AC48748-6070-D243-B465-10C31249A375}" dt="2022-07-18T17:34:39.567" v="201" actId="207"/>
        <pc:sldMkLst>
          <pc:docMk/>
          <pc:sldMk cId="3167714483" sldId="350"/>
        </pc:sldMkLst>
        <pc:spChg chg="mod">
          <ac:chgData name="Dylan J. McDowell" userId="412bfda5-1f25-4ce6-9702-f029b209da7d" providerId="ADAL" clId="{1AC48748-6070-D243-B465-10C31249A375}" dt="2022-07-18T17:34:39.567" v="201" actId="207"/>
          <ac:spMkLst>
            <pc:docMk/>
            <pc:sldMk cId="3167714483" sldId="350"/>
            <ac:spMk id="3" creationId="{542141AB-B886-B943-839A-96F6DFDE012E}"/>
          </ac:spMkLst>
        </pc:spChg>
      </pc:sldChg>
      <pc:sldChg chg="modSp mod">
        <pc:chgData name="Dylan J. McDowell" userId="412bfda5-1f25-4ce6-9702-f029b209da7d" providerId="ADAL" clId="{1AC48748-6070-D243-B465-10C31249A375}" dt="2022-07-18T17:35:22.444" v="210" actId="20577"/>
        <pc:sldMkLst>
          <pc:docMk/>
          <pc:sldMk cId="2152263749" sldId="351"/>
        </pc:sldMkLst>
        <pc:spChg chg="mod">
          <ac:chgData name="Dylan J. McDowell" userId="412bfda5-1f25-4ce6-9702-f029b209da7d" providerId="ADAL" clId="{1AC48748-6070-D243-B465-10C31249A375}" dt="2022-07-18T17:35:22.444" v="210" actId="20577"/>
          <ac:spMkLst>
            <pc:docMk/>
            <pc:sldMk cId="2152263749" sldId="351"/>
            <ac:spMk id="3" creationId="{B1B61943-0766-7E4E-B1E5-2736FBA0D367}"/>
          </ac:spMkLst>
        </pc:spChg>
      </pc:sldChg>
      <pc:sldChg chg="modSp mod">
        <pc:chgData name="Dylan J. McDowell" userId="412bfda5-1f25-4ce6-9702-f029b209da7d" providerId="ADAL" clId="{1AC48748-6070-D243-B465-10C31249A375}" dt="2022-07-18T17:36:05.064" v="217" actId="207"/>
        <pc:sldMkLst>
          <pc:docMk/>
          <pc:sldMk cId="2915769285" sldId="352"/>
        </pc:sldMkLst>
        <pc:spChg chg="mod">
          <ac:chgData name="Dylan J. McDowell" userId="412bfda5-1f25-4ce6-9702-f029b209da7d" providerId="ADAL" clId="{1AC48748-6070-D243-B465-10C31249A375}" dt="2022-07-18T17:35:34.242" v="211" actId="1076"/>
          <ac:spMkLst>
            <pc:docMk/>
            <pc:sldMk cId="2915769285" sldId="352"/>
            <ac:spMk id="2" creationId="{404D5087-C4EA-4C4F-899C-CEF41C88957C}"/>
          </ac:spMkLst>
        </pc:spChg>
        <pc:spChg chg="mod">
          <ac:chgData name="Dylan J. McDowell" userId="412bfda5-1f25-4ce6-9702-f029b209da7d" providerId="ADAL" clId="{1AC48748-6070-D243-B465-10C31249A375}" dt="2022-07-18T17:36:05.064" v="217" actId="207"/>
          <ac:spMkLst>
            <pc:docMk/>
            <pc:sldMk cId="2915769285" sldId="352"/>
            <ac:spMk id="3" creationId="{740281D0-8A85-F64F-ADFA-1641EC64DC50}"/>
          </ac:spMkLst>
        </pc:spChg>
        <pc:picChg chg="mod">
          <ac:chgData name="Dylan J. McDowell" userId="412bfda5-1f25-4ce6-9702-f029b209da7d" providerId="ADAL" clId="{1AC48748-6070-D243-B465-10C31249A375}" dt="2022-07-18T17:35:42.058" v="213" actId="1076"/>
          <ac:picMkLst>
            <pc:docMk/>
            <pc:sldMk cId="2915769285" sldId="352"/>
            <ac:picMk id="5" creationId="{E34BD50D-C922-FC4D-B0F9-9F14155F9510}"/>
          </ac:picMkLst>
        </pc:picChg>
      </pc:sldChg>
      <pc:sldChg chg="modSp mod">
        <pc:chgData name="Dylan J. McDowell" userId="412bfda5-1f25-4ce6-9702-f029b209da7d" providerId="ADAL" clId="{1AC48748-6070-D243-B465-10C31249A375}" dt="2022-07-18T17:23:58.183" v="17" actId="207"/>
        <pc:sldMkLst>
          <pc:docMk/>
          <pc:sldMk cId="2515134238" sldId="353"/>
        </pc:sldMkLst>
        <pc:spChg chg="mod">
          <ac:chgData name="Dylan J. McDowell" userId="412bfda5-1f25-4ce6-9702-f029b209da7d" providerId="ADAL" clId="{1AC48748-6070-D243-B465-10C31249A375}" dt="2022-07-18T17:23:58.183" v="17" actId="207"/>
          <ac:spMkLst>
            <pc:docMk/>
            <pc:sldMk cId="2515134238" sldId="353"/>
            <ac:spMk id="3" creationId="{FA1C246F-8E46-EC4C-B6EC-788BEC814256}"/>
          </ac:spMkLst>
        </pc:spChg>
      </pc:sldChg>
      <pc:sldChg chg="modSp mod">
        <pc:chgData name="Dylan J. McDowell" userId="412bfda5-1f25-4ce6-9702-f029b209da7d" providerId="ADAL" clId="{1AC48748-6070-D243-B465-10C31249A375}" dt="2022-07-18T17:31:55.539" v="157" actId="1076"/>
        <pc:sldMkLst>
          <pc:docMk/>
          <pc:sldMk cId="2558424501" sldId="356"/>
        </pc:sldMkLst>
        <pc:spChg chg="mod">
          <ac:chgData name="Dylan J. McDowell" userId="412bfda5-1f25-4ce6-9702-f029b209da7d" providerId="ADAL" clId="{1AC48748-6070-D243-B465-10C31249A375}" dt="2022-07-18T17:28:32.521" v="125" actId="1076"/>
          <ac:spMkLst>
            <pc:docMk/>
            <pc:sldMk cId="2558424501" sldId="356"/>
            <ac:spMk id="2" creationId="{6CFE73B4-A998-1C41-B18E-D5A5FC19D5C1}"/>
          </ac:spMkLst>
        </pc:spChg>
        <pc:spChg chg="mod">
          <ac:chgData name="Dylan J. McDowell" userId="412bfda5-1f25-4ce6-9702-f029b209da7d" providerId="ADAL" clId="{1AC48748-6070-D243-B465-10C31249A375}" dt="2022-07-18T17:31:23.830" v="154" actId="207"/>
          <ac:spMkLst>
            <pc:docMk/>
            <pc:sldMk cId="2558424501" sldId="356"/>
            <ac:spMk id="3" creationId="{69B98CC8-17F2-0244-9C8C-816FE596FC02}"/>
          </ac:spMkLst>
        </pc:spChg>
        <pc:spChg chg="mod">
          <ac:chgData name="Dylan J. McDowell" userId="412bfda5-1f25-4ce6-9702-f029b209da7d" providerId="ADAL" clId="{1AC48748-6070-D243-B465-10C31249A375}" dt="2022-07-18T17:28:39.955" v="127" actId="1076"/>
          <ac:spMkLst>
            <pc:docMk/>
            <pc:sldMk cId="2558424501" sldId="356"/>
            <ac:spMk id="4" creationId="{C2BB0527-321B-4B44-B8A2-EE47C0031780}"/>
          </ac:spMkLst>
        </pc:spChg>
        <pc:picChg chg="mod">
          <ac:chgData name="Dylan J. McDowell" userId="412bfda5-1f25-4ce6-9702-f029b209da7d" providerId="ADAL" clId="{1AC48748-6070-D243-B465-10C31249A375}" dt="2022-07-18T17:31:55.539" v="157" actId="1076"/>
          <ac:picMkLst>
            <pc:docMk/>
            <pc:sldMk cId="2558424501" sldId="356"/>
            <ac:picMk id="7" creationId="{51795857-196C-BC4F-A3D5-0A10F315FE37}"/>
          </ac:picMkLst>
        </pc:picChg>
      </pc:sldChg>
      <pc:sldChg chg="modSp mod">
        <pc:chgData name="Dylan J. McDowell" userId="412bfda5-1f25-4ce6-9702-f029b209da7d" providerId="ADAL" clId="{1AC48748-6070-D243-B465-10C31249A375}" dt="2022-07-18T17:36:40.348" v="218" actId="1076"/>
        <pc:sldMkLst>
          <pc:docMk/>
          <pc:sldMk cId="3202115832" sldId="359"/>
        </pc:sldMkLst>
        <pc:spChg chg="mod">
          <ac:chgData name="Dylan J. McDowell" userId="412bfda5-1f25-4ce6-9702-f029b209da7d" providerId="ADAL" clId="{1AC48748-6070-D243-B465-10C31249A375}" dt="2022-07-18T17:36:40.348" v="218" actId="1076"/>
          <ac:spMkLst>
            <pc:docMk/>
            <pc:sldMk cId="3202115832" sldId="359"/>
            <ac:spMk id="3" creationId="{33E8A637-709F-694D-93E1-6271D14582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9992B-A26C-6A4B-AC27-2602734F286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CCFD4-A7F8-054B-8822-BC244B953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1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Hex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7A4BE5-FE46-EA43-B6B0-450DE02CC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4764"/>
            <a:ext cx="10174777" cy="53792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66EC07-D962-6647-8E4E-0283A02CE19B}"/>
              </a:ext>
            </a:extLst>
          </p:cNvPr>
          <p:cNvSpPr/>
          <p:nvPr userDrawn="1"/>
        </p:nvSpPr>
        <p:spPr>
          <a:xfrm>
            <a:off x="0" y="0"/>
            <a:ext cx="12192000" cy="547971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6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blue/green box bottom">
            <a:extLst>
              <a:ext uri="{FF2B5EF4-FFF2-40B4-BE49-F238E27FC236}">
                <a16:creationId xmlns:a16="http://schemas.microsoft.com/office/drawing/2014/main" id="{01F9400E-D49A-AA40-B4BD-53F03EC31D76}"/>
              </a:ext>
            </a:extLst>
          </p:cNvPr>
          <p:cNvGrpSpPr/>
          <p:nvPr userDrawn="1"/>
        </p:nvGrpSpPr>
        <p:grpSpPr>
          <a:xfrm>
            <a:off x="0" y="5340350"/>
            <a:ext cx="12192000" cy="1517650"/>
            <a:chOff x="0" y="5340350"/>
            <a:chExt cx="12192000" cy="15176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04B8F3-C379-C04D-8634-1CDEC81586E2}"/>
                </a:ext>
              </a:extLst>
            </p:cNvPr>
            <p:cNvSpPr/>
            <p:nvPr userDrawn="1"/>
          </p:nvSpPr>
          <p:spPr bwMode="auto">
            <a:xfrm>
              <a:off x="0" y="5444519"/>
              <a:ext cx="12192000" cy="1413481"/>
            </a:xfrm>
            <a:prstGeom prst="rect">
              <a:avLst/>
            </a:prstGeom>
            <a:solidFill>
              <a:srgbClr val="07519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3207E4-91BC-AB48-939F-AAC2AA29BF23}"/>
                </a:ext>
              </a:extLst>
            </p:cNvPr>
            <p:cNvSpPr/>
            <p:nvPr userDrawn="1"/>
          </p:nvSpPr>
          <p:spPr bwMode="auto">
            <a:xfrm>
              <a:off x="0" y="5340350"/>
              <a:ext cx="12192000" cy="104169"/>
            </a:xfrm>
            <a:prstGeom prst="rect">
              <a:avLst/>
            </a:prstGeom>
            <a:solidFill>
              <a:srgbClr val="8EC42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pic>
        <p:nvPicPr>
          <p:cNvPr id="15" name="INL Logo">
            <a:extLst>
              <a:ext uri="{FF2B5EF4-FFF2-40B4-BE49-F238E27FC236}">
                <a16:creationId xmlns:a16="http://schemas.microsoft.com/office/drawing/2014/main" id="{21EEECFB-01DD-5F4A-AC25-029E8729B2B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55025" y="5904670"/>
            <a:ext cx="3189597" cy="473455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1DFF24A-6025-2847-8C93-29954BFB7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7144" y="2217074"/>
            <a:ext cx="9354855" cy="2292350"/>
          </a:xfrm>
          <a:noFill/>
        </p:spPr>
        <p:txBody>
          <a:bodyPr wrap="square" lIns="365760" tIns="822960" rIns="1097280" bIns="82296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tabLst/>
              <a:defRPr sz="36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FontTx/>
              <a:buNone/>
              <a:tabLst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Click to edit subtitle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F11E7C5D-AAED-604F-85A8-6DB539F1F6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142" y="273297"/>
            <a:ext cx="2541981" cy="1392237"/>
          </a:xfrm>
          <a:effectLst/>
        </p:spPr>
        <p:txBody>
          <a:bodyPr lIns="0" rIns="0" bIns="0" anchor="b" anchorCtr="0">
            <a:noAutofit/>
          </a:bodyPr>
          <a:lstStyle>
            <a:lvl1pPr marL="7938" indent="0">
              <a:buFontTx/>
              <a:buNone/>
              <a:tabLst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2pPr>
            <a:lvl3pPr marL="7938" indent="0">
              <a:buFontTx/>
              <a:buNone/>
              <a:tabLst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4pPr>
            <a:lvl5pPr marL="18288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EAC40A-E02E-BBB7-BAAE-7324A1A6114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6234422" y="6027702"/>
            <a:ext cx="1968500" cy="3175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121DDE-A929-3B48-9CF6-9A7DFF8AAAEE}"/>
              </a:ext>
            </a:extLst>
          </p:cNvPr>
          <p:cNvCxnSpPr>
            <a:cxnSpLocks/>
          </p:cNvCxnSpPr>
          <p:nvPr userDrawn="1"/>
        </p:nvCxnSpPr>
        <p:spPr>
          <a:xfrm>
            <a:off x="8352766" y="6008183"/>
            <a:ext cx="0" cy="35560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419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1920">
          <p15:clr>
            <a:srgbClr val="FBAE40"/>
          </p15:clr>
        </p15:guide>
        <p15:guide id="4" pos="53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0018A3-14FE-A04B-A3B4-D9AA55483B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</p:spTree>
    <p:extLst>
      <p:ext uri="{BB962C8B-B14F-4D97-AF65-F5344CB8AC3E}">
        <p14:creationId xmlns:p14="http://schemas.microsoft.com/office/powerpoint/2010/main" val="546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Blue Box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B96BB-242F-BC47-80BF-E45DB97245BA}"/>
              </a:ext>
            </a:extLst>
          </p:cNvPr>
          <p:cNvSpPr/>
          <p:nvPr userDrawn="1"/>
        </p:nvSpPr>
        <p:spPr>
          <a:xfrm>
            <a:off x="6843714" y="0"/>
            <a:ext cx="5346699" cy="62377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FA9CB-507A-AA48-963A-8D5E37B7CF5B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79016F-99B0-6B40-B3F7-87F0068FC0E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DAHO NATIONAL LABORATORY">
            <a:extLst>
              <a:ext uri="{FF2B5EF4-FFF2-40B4-BE49-F238E27FC236}">
                <a16:creationId xmlns:a16="http://schemas.microsoft.com/office/drawing/2014/main" id="{BD942965-6C07-5D4A-809D-5FC754D59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14" name="Title Placeholder BIG box blue right">
            <a:extLst>
              <a:ext uri="{FF2B5EF4-FFF2-40B4-BE49-F238E27FC236}">
                <a16:creationId xmlns:a16="http://schemas.microsoft.com/office/drawing/2014/main" id="{AB7EA1D9-8A57-3143-9688-4BB8599F98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0063" y="0"/>
            <a:ext cx="5340350" cy="907549"/>
          </a:xfrm>
          <a:prstGeom prst="rect">
            <a:avLst/>
          </a:prstGeom>
          <a:noFill/>
        </p:spPr>
        <p:txBody>
          <a:bodyPr lIns="274320" tIns="365760" rIns="274320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box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38B584E-1ECA-5646-9DA7-61B8110256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16947" y="1064712"/>
            <a:ext cx="4598987" cy="4515349"/>
          </a:xfrm>
          <a:prstGeom prst="rect">
            <a:avLst/>
          </a:prstGeom>
        </p:spPr>
        <p:txBody>
          <a:bodyPr lIns="0">
            <a:normAutofit/>
          </a:bodyPr>
          <a:lstStyle>
            <a:lvl1pPr marL="347663" indent="-342900">
              <a:buClr>
                <a:schemeClr val="bg1"/>
              </a:buClr>
              <a:tabLst/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bullet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">
            <a:extLst>
              <a:ext uri="{FF2B5EF4-FFF2-40B4-BE49-F238E27FC236}">
                <a16:creationId xmlns:a16="http://schemas.microsoft.com/office/drawing/2014/main" id="{6EF42CC7-103E-EA4C-89A2-543032DA33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843714" cy="62282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389007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992-890C-EC4B-B676-6CCEF133B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0" y="1709738"/>
            <a:ext cx="10409299" cy="2852737"/>
          </a:xfrm>
        </p:spPr>
        <p:txBody>
          <a:bodyPr anchor="ctr" anchorCtr="0"/>
          <a:lstStyle>
            <a:lvl1pPr>
              <a:defRPr sz="48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303FD-B916-FD4E-85C2-3EBF655BC1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38150" y="4589463"/>
            <a:ext cx="104093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FDE18-9616-B043-9C71-522DAD29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2FF7A-5905-EB40-919B-9225D087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7509E-6005-DB4B-9578-84532E5F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2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0D34-E50C-7946-9657-29EA34F40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FB48-1F38-8C46-B4B3-0871CA9880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38150" y="1739901"/>
            <a:ext cx="5081650" cy="435133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F5AB-BF51-4044-8164-B8ADFB34B0A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2148" y="1739901"/>
            <a:ext cx="5081651" cy="435133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E568-D8E9-CE46-B564-4CAF0B6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80FD-FB7C-F246-A242-07AFCB29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DEBE-950D-C343-A00C-8D9FA1E3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20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0D34-E50C-7946-9657-29EA34F40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FB48-1F38-8C46-B4B3-0871CA9880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38150" y="2412999"/>
            <a:ext cx="5081650" cy="3763963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F5AB-BF51-4044-8164-B8ADFB34B0A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2148" y="2412999"/>
            <a:ext cx="5081651" cy="3763963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E568-D8E9-CE46-B564-4CAF0B6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80FD-FB7C-F246-A242-07AFCB29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DEBE-950D-C343-A00C-8D9FA1E3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72D795B-85F6-1F49-922A-F4131787307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38213" y="1589087"/>
            <a:ext cx="5081587" cy="766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 1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4E34B4F-F908-104C-90F3-5135E2E8C74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70625" y="1589087"/>
            <a:ext cx="5081587" cy="766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 2 </a:t>
            </a:r>
          </a:p>
        </p:txBody>
      </p:sp>
    </p:spTree>
    <p:extLst>
      <p:ext uri="{BB962C8B-B14F-4D97-AF65-F5344CB8AC3E}">
        <p14:creationId xmlns:p14="http://schemas.microsoft.com/office/powerpoint/2010/main" val="179008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7">
            <a:extLst>
              <a:ext uri="{FF2B5EF4-FFF2-40B4-BE49-F238E27FC236}">
                <a16:creationId xmlns:a16="http://schemas.microsoft.com/office/drawing/2014/main" id="{4647A912-5093-6043-8161-0D98167F24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336550"/>
            <a:ext cx="12192000" cy="6858000"/>
          </a:xfrm>
          <a:prstGeom prst="rect">
            <a:avLst/>
          </a:prstGeom>
        </p:spPr>
      </p:pic>
      <p:grpSp>
        <p:nvGrpSpPr>
          <p:cNvPr id="11" name="Bottom Bar">
            <a:extLst>
              <a:ext uri="{FF2B5EF4-FFF2-40B4-BE49-F238E27FC236}">
                <a16:creationId xmlns:a16="http://schemas.microsoft.com/office/drawing/2014/main" id="{DC935C4B-E372-E04B-8493-E90A79CBC7F4}"/>
              </a:ext>
            </a:extLst>
          </p:cNvPr>
          <p:cNvGrpSpPr/>
          <p:nvPr userDrawn="1"/>
        </p:nvGrpSpPr>
        <p:grpSpPr>
          <a:xfrm>
            <a:off x="0" y="6247747"/>
            <a:ext cx="12192000" cy="610252"/>
            <a:chOff x="0" y="6247747"/>
            <a:chExt cx="12192000" cy="6102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574F32-F3B5-224E-B6D3-DC767B30A5BE}"/>
                </a:ext>
              </a:extLst>
            </p:cNvPr>
            <p:cNvSpPr/>
            <p:nvPr/>
          </p:nvSpPr>
          <p:spPr>
            <a:xfrm>
              <a:off x="0" y="6334125"/>
              <a:ext cx="12192000" cy="52387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EE050A-3114-2641-96C8-48D281A062A0}"/>
                </a:ext>
              </a:extLst>
            </p:cNvPr>
            <p:cNvSpPr/>
            <p:nvPr/>
          </p:nvSpPr>
          <p:spPr>
            <a:xfrm>
              <a:off x="0" y="6247747"/>
              <a:ext cx="12192000" cy="863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F59F24B-A93D-B046-B78A-2C31137D1AC5}"/>
              </a:ext>
            </a:extLst>
          </p:cNvPr>
          <p:cNvSpPr txBox="1"/>
          <p:nvPr userDrawn="1"/>
        </p:nvSpPr>
        <p:spPr>
          <a:xfrm>
            <a:off x="2872408" y="5178483"/>
            <a:ext cx="64471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Battelle Energy Alliance manages INL for the U.S. Department of Energy’s Office of Nuclear Energy. </a:t>
            </a:r>
            <a:br>
              <a:rPr lang="en-US" sz="1050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INL is the nation’s center for nuclear energy research and development, and also performs research </a:t>
            </a:r>
            <a:br>
              <a:rPr lang="en-US" sz="1050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in each of DOE’s strategic goal areas: energy, national security, science and the environment.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Web Address">
            <a:extLst>
              <a:ext uri="{FF2B5EF4-FFF2-40B4-BE49-F238E27FC236}">
                <a16:creationId xmlns:a16="http://schemas.microsoft.com/office/drawing/2014/main" id="{53FCC0DF-9440-B040-A076-DF507B404D83}"/>
              </a:ext>
            </a:extLst>
          </p:cNvPr>
          <p:cNvSpPr txBox="1"/>
          <p:nvPr userDrawn="1"/>
        </p:nvSpPr>
        <p:spPr>
          <a:xfrm>
            <a:off x="4100945" y="6417425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>
                <a:solidFill>
                  <a:schemeClr val="bg1">
                    <a:alpha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WWW.INL.GOV</a:t>
            </a:r>
          </a:p>
        </p:txBody>
      </p:sp>
    </p:spTree>
    <p:extLst>
      <p:ext uri="{BB962C8B-B14F-4D97-AF65-F5344CB8AC3E}">
        <p14:creationId xmlns:p14="http://schemas.microsoft.com/office/powerpoint/2010/main" val="188344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9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Fu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65512-1A58-B241-838D-EFAB0E25F8AF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89965-9C98-C446-B0C8-8151A52702B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DAHO NATIONAL LABORATORY">
            <a:extLst>
              <a:ext uri="{FF2B5EF4-FFF2-40B4-BE49-F238E27FC236}">
                <a16:creationId xmlns:a16="http://schemas.microsoft.com/office/drawing/2014/main" id="{C9B294FD-1F7F-4240-B2BD-1DD570DF2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4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6D6083-77A6-334A-8C7F-A5F18D4F5F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8213" y="1739901"/>
            <a:ext cx="10415587" cy="432752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3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Fu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65512-1A58-B241-838D-EFAB0E25F8AF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89965-9C98-C446-B0C8-8151A52702B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DAHO NATIONAL LABORATORY">
            <a:extLst>
              <a:ext uri="{FF2B5EF4-FFF2-40B4-BE49-F238E27FC236}">
                <a16:creationId xmlns:a16="http://schemas.microsoft.com/office/drawing/2014/main" id="{C9B294FD-1F7F-4240-B2BD-1DD570DF2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5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40345" y="1739901"/>
            <a:ext cx="5013454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05329EE-4FB4-5A4D-AB92-8FB39F6378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8150" y="1739901"/>
            <a:ext cx="5081650" cy="4207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181027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50" y="1739901"/>
            <a:ext cx="5013454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05329EE-4FB4-5A4D-AB92-8FB39F6378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72149" y="1739901"/>
            <a:ext cx="5081650" cy="4207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39232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199123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EFBD4CC-FEFF-654C-B1A3-229DA69D10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</p:spTree>
    <p:extLst>
      <p:ext uri="{BB962C8B-B14F-4D97-AF65-F5344CB8AC3E}">
        <p14:creationId xmlns:p14="http://schemas.microsoft.com/office/powerpoint/2010/main" val="392473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EB3FEC5-4760-DC48-B91E-CFC0C33F63A9}"/>
              </a:ext>
            </a:extLst>
          </p:cNvPr>
          <p:cNvSpPr/>
          <p:nvPr userDrawn="1"/>
        </p:nvSpPr>
        <p:spPr>
          <a:xfrm>
            <a:off x="8465769" y="6335712"/>
            <a:ext cx="3726231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EAE68D-24FC-6749-A309-042231DB68DA}"/>
              </a:ext>
            </a:extLst>
          </p:cNvPr>
          <p:cNvSpPr/>
          <p:nvPr userDrawn="1"/>
        </p:nvSpPr>
        <p:spPr>
          <a:xfrm>
            <a:off x="8465769" y="6237795"/>
            <a:ext cx="3726231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DAHO NATIONAL LABORATORY">
            <a:extLst>
              <a:ext uri="{FF2B5EF4-FFF2-40B4-BE49-F238E27FC236}">
                <a16:creationId xmlns:a16="http://schemas.microsoft.com/office/drawing/2014/main" id="{C491F914-E346-2146-A51D-D37D67DBC11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2502A-5BF2-8845-923F-AAF24377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51" y="558602"/>
            <a:ext cx="10415648" cy="1008797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B4A4D-34FE-994A-AFE8-DCF682312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150" y="1739901"/>
            <a:ext cx="10415649" cy="4351338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0CF24-C629-E54C-BA9B-20518F01F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1" y="6492875"/>
            <a:ext cx="1546302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l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7CD4A3B-E186-AB40-96C6-355AF9A6FE76}" type="datetimeFigureOut">
              <a:rPr lang="en-US" smtClean="0"/>
              <a:pPr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34D85-E219-4F49-88C8-4DC17F06D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38150" y="6492875"/>
            <a:ext cx="5060066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ctr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7F2A8-2F01-4745-8AFB-4EEC8D27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020" y="6492875"/>
            <a:ext cx="434428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ctr">
              <a:defRPr sz="1000" b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B577FA-F7D9-2C48-919F-F962E3BF952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blue/green box top">
            <a:extLst>
              <a:ext uri="{FF2B5EF4-FFF2-40B4-BE49-F238E27FC236}">
                <a16:creationId xmlns:a16="http://schemas.microsoft.com/office/drawing/2014/main" id="{2FE8E780-1DE8-B245-8215-3ECC2513C073}"/>
              </a:ext>
            </a:extLst>
          </p:cNvPr>
          <p:cNvGrpSpPr/>
          <p:nvPr userDrawn="1"/>
        </p:nvGrpSpPr>
        <p:grpSpPr>
          <a:xfrm>
            <a:off x="0" y="522288"/>
            <a:ext cx="744467" cy="547190"/>
            <a:chOff x="0" y="711956"/>
            <a:chExt cx="3721100" cy="62020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A2A1D5-CB4B-1A40-8711-4F412AA9927B}"/>
                </a:ext>
              </a:extLst>
            </p:cNvPr>
            <p:cNvSpPr/>
            <p:nvPr userDrawn="1"/>
          </p:nvSpPr>
          <p:spPr>
            <a:xfrm rot="10800000">
              <a:off x="0" y="711956"/>
              <a:ext cx="3721100" cy="5222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B5F476-DD08-5B45-A331-21193BD3472A}"/>
                </a:ext>
              </a:extLst>
            </p:cNvPr>
            <p:cNvSpPr/>
            <p:nvPr userDrawn="1"/>
          </p:nvSpPr>
          <p:spPr>
            <a:xfrm rot="10800000">
              <a:off x="0" y="1234244"/>
              <a:ext cx="3721100" cy="97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516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694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10" r:id="rId8"/>
    <p:sldLayoutId id="2147483711" r:id="rId9"/>
    <p:sldLayoutId id="2147483712" r:id="rId10"/>
    <p:sldLayoutId id="2147483713" r:id="rId11"/>
    <p:sldLayoutId id="2147483695" r:id="rId12"/>
    <p:sldLayoutId id="2147483696" r:id="rId13"/>
    <p:sldLayoutId id="2147483709" r:id="rId14"/>
    <p:sldLayoutId id="214748371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−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−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Code Interfaces</a:t>
            </a:r>
          </a:p>
          <a:p>
            <a:pPr>
              <a:spcBef>
                <a:spcPts val="500"/>
              </a:spcBef>
            </a:pPr>
            <a:r>
              <a:rPr lang="en-US" sz="2400" b="0" dirty="0"/>
              <a:t>RAVEN Workshop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56D43-7FAB-834B-AA9F-965D52A8E5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400" b="0" dirty="0"/>
              <a:t>July 18th, 2024</a:t>
            </a:r>
          </a:p>
        </p:txBody>
      </p:sp>
      <p:pic>
        <p:nvPicPr>
          <p:cNvPr id="5" name="Picture 6" descr="raven.gif">
            <a:extLst>
              <a:ext uri="{FF2B5EF4-FFF2-40B4-BE49-F238E27FC236}">
                <a16:creationId xmlns:a16="http://schemas.microsoft.com/office/drawing/2014/main" id="{9CADB826-1671-9F7A-8CA2-86AE808F46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62227" y="174185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515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6564-F10E-4123-CE4B-A645D7CA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RAVENception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A692F-41C3-4D65-F2A2-221683519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1" y="2766010"/>
            <a:ext cx="10415649" cy="4351338"/>
          </a:xfrm>
        </p:spPr>
        <p:txBody>
          <a:bodyPr/>
          <a:lstStyle/>
          <a:p>
            <a:r>
              <a:rPr lang="en-US" dirty="0"/>
              <a:t>Yes!</a:t>
            </a:r>
          </a:p>
          <a:p>
            <a:pPr lvl="1"/>
            <a:r>
              <a:rPr lang="en-US" dirty="0"/>
              <a:t>Two levels max, though</a:t>
            </a:r>
          </a:p>
          <a:p>
            <a:pPr lvl="1"/>
            <a:endParaRPr lang="en-US" dirty="0"/>
          </a:p>
          <a:p>
            <a:r>
              <a:rPr lang="en-US" dirty="0"/>
              <a:t>Used to parametrize or optimize parts of RAVEN input</a:t>
            </a:r>
          </a:p>
          <a:p>
            <a:pPr lvl="1"/>
            <a:r>
              <a:rPr lang="en-US" dirty="0"/>
              <a:t>Parameter tuning</a:t>
            </a:r>
          </a:p>
          <a:p>
            <a:pPr lvl="1"/>
            <a:r>
              <a:rPr lang="en-US" dirty="0"/>
              <a:t>Space exploration</a:t>
            </a:r>
          </a:p>
          <a:p>
            <a:pPr lvl="1"/>
            <a:r>
              <a:rPr lang="en-US" dirty="0"/>
              <a:t>Leader-follower optimization</a:t>
            </a:r>
          </a:p>
          <a:p>
            <a:pPr lvl="1"/>
            <a:endParaRPr lang="en-US" dirty="0"/>
          </a:p>
          <a:p>
            <a:r>
              <a:rPr lang="en-US" dirty="0"/>
              <a:t>Use with caution!</a:t>
            </a:r>
          </a:p>
          <a:p>
            <a:pPr lvl="1"/>
            <a:r>
              <a:rPr lang="en-US" dirty="0"/>
              <a:t>Gets complicated quickly.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D2BBFD2-DD68-5033-F26A-AE681F0027CB}"/>
              </a:ext>
            </a:extLst>
          </p:cNvPr>
          <p:cNvSpPr/>
          <p:nvPr/>
        </p:nvSpPr>
        <p:spPr>
          <a:xfrm>
            <a:off x="7965525" y="1225899"/>
            <a:ext cx="3388274" cy="2023173"/>
          </a:xfrm>
          <a:prstGeom prst="wedgeRectCallout">
            <a:avLst>
              <a:gd name="adj1" fmla="val -70281"/>
              <a:gd name="adj2" fmla="val -3195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raven.gif">
            <a:extLst>
              <a:ext uri="{FF2B5EF4-FFF2-40B4-BE49-F238E27FC236}">
                <a16:creationId xmlns:a16="http://schemas.microsoft.com/office/drawing/2014/main" id="{33804E88-2E3F-5570-2359-E0B0668FBA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750317" y="1567399"/>
            <a:ext cx="2139895" cy="1604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raven.gif">
            <a:extLst>
              <a:ext uri="{FF2B5EF4-FFF2-40B4-BE49-F238E27FC236}">
                <a16:creationId xmlns:a16="http://schemas.microsoft.com/office/drawing/2014/main" id="{250CFA6D-368D-4125-9232-26478AEE2A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029588" y="1535606"/>
            <a:ext cx="1865008" cy="139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0CFE55A-8697-8F94-6452-21986CFFD9ED}"/>
              </a:ext>
            </a:extLst>
          </p:cNvPr>
          <p:cNvSpPr/>
          <p:nvPr/>
        </p:nvSpPr>
        <p:spPr>
          <a:xfrm>
            <a:off x="9571653" y="1358698"/>
            <a:ext cx="1685703" cy="1045181"/>
          </a:xfrm>
          <a:prstGeom prst="wedgeRectCallout">
            <a:avLst>
              <a:gd name="adj1" fmla="val -70281"/>
              <a:gd name="adj2" fmla="val -3195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6" descr="Molecular glass structure">
            <a:extLst>
              <a:ext uri="{FF2B5EF4-FFF2-40B4-BE49-F238E27FC236}">
                <a16:creationId xmlns:a16="http://schemas.microsoft.com/office/drawing/2014/main" id="{3EE68803-B78C-52B3-E963-0802E8410E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1029" y="1457149"/>
            <a:ext cx="1439852" cy="80991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F95B13E-F4AC-F209-B983-6FA2DB857F80}"/>
              </a:ext>
            </a:extLst>
          </p:cNvPr>
          <p:cNvSpPr txBox="1">
            <a:spLocks/>
          </p:cNvSpPr>
          <p:nvPr/>
        </p:nvSpPr>
        <p:spPr>
          <a:xfrm>
            <a:off x="938151" y="1358698"/>
            <a:ext cx="10415649" cy="1045181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RAVEN runs codes …</a:t>
            </a:r>
          </a:p>
          <a:p>
            <a:pPr lvl="1"/>
            <a:r>
              <a:rPr lang="en-US" dirty="0"/>
              <a:t>… and RAVEN is a code …</a:t>
            </a:r>
          </a:p>
          <a:p>
            <a:pPr lvl="1"/>
            <a:r>
              <a:rPr lang="en-US" dirty="0"/>
              <a:t>… can RAVEN run RAVEN?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AD6FD-5EF0-684F-AA05-82658364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Code Interface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FCC0A-5678-5969-5728-510EE2A4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478882"/>
            <a:ext cx="10415649" cy="4351338"/>
          </a:xfrm>
        </p:spPr>
        <p:txBody>
          <a:bodyPr/>
          <a:lstStyle/>
          <a:p>
            <a:r>
              <a:rPr lang="en-US" dirty="0"/>
              <a:t>For some codes, no special treatment necessary</a:t>
            </a:r>
          </a:p>
          <a:p>
            <a:pPr lvl="1"/>
            <a:r>
              <a:rPr lang="en-US" dirty="0"/>
              <a:t>Text-based input that can be parsed around “wildcards”</a:t>
            </a:r>
          </a:p>
          <a:p>
            <a:pPr lvl="1"/>
            <a:r>
              <a:rPr lang="en-US" dirty="0"/>
              <a:t>Already produces a standard “comma-separated value” (CSV) file</a:t>
            </a:r>
          </a:p>
          <a:p>
            <a:pPr lvl="1"/>
            <a:r>
              <a:rPr lang="en-US" dirty="0"/>
              <a:t>Specify “command line arguments” (</a:t>
            </a:r>
            <a:r>
              <a:rPr lang="en-US" dirty="0" err="1"/>
              <a:t>clargs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Specify “file arguments” (</a:t>
            </a:r>
            <a:r>
              <a:rPr lang="en-US" dirty="0" err="1"/>
              <a:t>fileargs</a:t>
            </a:r>
            <a:r>
              <a:rPr lang="en-US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7106B2-6FAC-0099-7060-3205141EB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4" y="3563009"/>
            <a:ext cx="6955205" cy="22808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29C70C-78E4-A906-A0BA-D2D4AC077EEF}"/>
              </a:ext>
            </a:extLst>
          </p:cNvPr>
          <p:cNvSpPr txBox="1"/>
          <p:nvPr/>
        </p:nvSpPr>
        <p:spPr>
          <a:xfrm>
            <a:off x="2897401" y="5874272"/>
            <a:ext cx="8356449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$&gt; python GenericInterfaceIO/poly_inp_io.py –i filename.one</a:t>
            </a:r>
          </a:p>
        </p:txBody>
      </p:sp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EE48C01D-934A-1F6F-F894-C70BDB1EDB43}"/>
              </a:ext>
            </a:extLst>
          </p:cNvPr>
          <p:cNvSpPr/>
          <p:nvPr/>
        </p:nvSpPr>
        <p:spPr>
          <a:xfrm rot="2394226" flipV="1">
            <a:off x="8369276" y="4406069"/>
            <a:ext cx="2089799" cy="965675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64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AD6FD-5EF0-684F-AA05-82658364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Code Interface: Input Files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194DC6-5D4E-FC49-CBB0-187D82F7C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86" y="1618996"/>
            <a:ext cx="4191585" cy="18766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B336B5-3F21-3023-3E67-28B305A76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219" y="2926672"/>
            <a:ext cx="4201111" cy="1810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2681DC-BA5B-46F0-19AE-925114A46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882" y="4301517"/>
            <a:ext cx="4201111" cy="18356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E83E17-0388-6627-7202-AD37EB159AC7}"/>
              </a:ext>
            </a:extLst>
          </p:cNvPr>
          <p:cNvSpPr txBox="1"/>
          <p:nvPr/>
        </p:nvSpPr>
        <p:spPr>
          <a:xfrm>
            <a:off x="3438313" y="124966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4084AF-5F81-1C4D-8BDD-5905784CABF0}"/>
              </a:ext>
            </a:extLst>
          </p:cNvPr>
          <p:cNvSpPr txBox="1"/>
          <p:nvPr/>
        </p:nvSpPr>
        <p:spPr>
          <a:xfrm>
            <a:off x="6233774" y="2564260"/>
            <a:ext cx="223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Modified for RAVEN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3973D3-716F-9B99-86DB-7DF43421B309}"/>
              </a:ext>
            </a:extLst>
          </p:cNvPr>
          <p:cNvSpPr txBox="1"/>
          <p:nvPr/>
        </p:nvSpPr>
        <p:spPr>
          <a:xfrm>
            <a:off x="9318779" y="3932185"/>
            <a:ext cx="224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Sampled by RAVEN</a:t>
            </a:r>
          </a:p>
        </p:txBody>
      </p:sp>
    </p:spTree>
    <p:extLst>
      <p:ext uri="{BB962C8B-B14F-4D97-AF65-F5344CB8AC3E}">
        <p14:creationId xmlns:p14="http://schemas.microsoft.com/office/powerpoint/2010/main" val="271530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558F-1B88-A484-4B8D-265146A80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3D30-0446-93DE-A307-3A556A948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“Don’t reinvent the wheel, just realign it.” </a:t>
            </a:r>
          </a:p>
          <a:p>
            <a:r>
              <a:rPr lang="en-US" dirty="0"/>
              <a:t>	– Anthoney D’Angelo</a:t>
            </a:r>
          </a:p>
        </p:txBody>
      </p:sp>
      <p:pic>
        <p:nvPicPr>
          <p:cNvPr id="6" name="Picture 5" descr="Vintage english car">
            <a:extLst>
              <a:ext uri="{FF2B5EF4-FFF2-40B4-BE49-F238E27FC236}">
                <a16:creationId xmlns:a16="http://schemas.microsoft.com/office/drawing/2014/main" id="{A5A79A30-CE5A-752D-5E14-DA1773E43C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84" y="1069271"/>
            <a:ext cx="4411183" cy="294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47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F5ECC-E42E-F4C0-8765-342DB09D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a New Code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A67A70A-0A63-487C-0BAC-D93321332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78" y="1471208"/>
            <a:ext cx="5013454" cy="4207040"/>
          </a:xfrm>
        </p:spPr>
        <p:txBody>
          <a:bodyPr/>
          <a:lstStyle/>
          <a:p>
            <a:r>
              <a:rPr lang="en-US" dirty="0"/>
              <a:t>Write a New Code Interface</a:t>
            </a:r>
          </a:p>
          <a:p>
            <a:endParaRPr lang="en-US" dirty="0"/>
          </a:p>
          <a:p>
            <a:r>
              <a:rPr lang="en-US" dirty="0"/>
              <a:t>Based on Python OOP</a:t>
            </a:r>
          </a:p>
          <a:p>
            <a:pPr lvl="1"/>
            <a:r>
              <a:rPr lang="en-US" dirty="0"/>
              <a:t>Class inheritance</a:t>
            </a:r>
          </a:p>
          <a:p>
            <a:pPr lvl="1"/>
            <a:r>
              <a:rPr lang="en-US" dirty="0"/>
              <a:t>Extending definitions</a:t>
            </a:r>
          </a:p>
          <a:p>
            <a:endParaRPr lang="en-US" dirty="0"/>
          </a:p>
          <a:p>
            <a:r>
              <a:rPr lang="en-US" dirty="0"/>
              <a:t>Many methods available</a:t>
            </a:r>
          </a:p>
          <a:p>
            <a:pPr lvl="1"/>
            <a:r>
              <a:rPr lang="en-US" dirty="0"/>
              <a:t>Two Required</a:t>
            </a:r>
          </a:p>
          <a:p>
            <a:endParaRPr lang="en-US" dirty="0"/>
          </a:p>
          <a:p>
            <a:r>
              <a:rPr lang="en-US" dirty="0"/>
              <a:t>Highly Customizable</a:t>
            </a:r>
          </a:p>
          <a:p>
            <a:r>
              <a:rPr lang="en-US" dirty="0"/>
              <a:t>RAVEN team can help!</a:t>
            </a:r>
          </a:p>
          <a:p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14399C-4144-DB1C-059E-AAADECC14569}"/>
              </a:ext>
            </a:extLst>
          </p:cNvPr>
          <p:cNvGrpSpPr/>
          <p:nvPr/>
        </p:nvGrpSpPr>
        <p:grpSpPr>
          <a:xfrm>
            <a:off x="4911790" y="1588015"/>
            <a:ext cx="7139144" cy="3855071"/>
            <a:chOff x="4622230" y="2366271"/>
            <a:chExt cx="7139144" cy="385507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444EB0-B465-2FAD-CCFC-734BE527714C}"/>
                </a:ext>
              </a:extLst>
            </p:cNvPr>
            <p:cNvSpPr txBox="1"/>
            <p:nvPr/>
          </p:nvSpPr>
          <p:spPr>
            <a:xfrm>
              <a:off x="4622234" y="2790345"/>
              <a:ext cx="5856090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 </a:t>
              </a:r>
              <a:r>
                <a:rPr lang="en-US" sz="1200" dirty="0">
                  <a:solidFill>
                    <a:srgbClr val="1A4DB2"/>
                  </a:solidFill>
                  <a:latin typeface="Fira Code" pitchFamily="1" charset="0"/>
                  <a:ea typeface="Fira Code" pitchFamily="1" charset="0"/>
                  <a:cs typeface="Fira Code" pitchFamily="1" charset="0"/>
                </a:rPr>
                <a:t>def </a:t>
              </a:r>
              <a:r>
                <a:rPr lang="en-US" sz="1200" b="1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generateCommand</a:t>
              </a:r>
              <a:r>
                <a:rPr lang="en-US" sz="1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(</a:t>
              </a:r>
              <a:r>
                <a:rPr lang="en-US" sz="1200" i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self, </a:t>
              </a:r>
              <a:r>
                <a:rPr lang="en-US" sz="1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input, exe, </a:t>
              </a:r>
              <a:r>
                <a:rPr lang="en-US" sz="1200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clargs</a:t>
              </a:r>
              <a:r>
                <a:rPr lang="en-US" sz="1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, </a:t>
              </a:r>
              <a:r>
                <a:rPr lang="en-US" sz="1200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fargs</a:t>
              </a:r>
              <a:r>
                <a:rPr lang="en-US" sz="1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4FEA02-D376-2A42-5247-1053E69C694B}"/>
                </a:ext>
              </a:extLst>
            </p:cNvPr>
            <p:cNvSpPr txBox="1"/>
            <p:nvPr/>
          </p:nvSpPr>
          <p:spPr>
            <a:xfrm>
              <a:off x="4629784" y="4075985"/>
              <a:ext cx="5856092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1A4DB2"/>
                  </a:solidFill>
                  <a:latin typeface="Fira Code" pitchFamily="1" charset="0"/>
                  <a:ea typeface="Fira Code" pitchFamily="1" charset="0"/>
                  <a:cs typeface="Fira Code" pitchFamily="1" charset="0"/>
                </a:rPr>
                <a:t> def </a:t>
              </a:r>
              <a:r>
                <a:rPr lang="en-US" sz="1200" b="1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finalizeCodeOutput</a:t>
              </a:r>
              <a:r>
                <a:rPr lang="en-US" sz="1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(</a:t>
              </a:r>
              <a:r>
                <a:rPr lang="en-US" sz="1200" i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self, command, output, </a:t>
              </a:r>
              <a:r>
                <a:rPr lang="en-US" sz="1200" i="1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workDir</a:t>
              </a:r>
              <a:r>
                <a:rPr lang="en-US" sz="1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F0160D-2338-1E7C-36D0-C35762909A56}"/>
                </a:ext>
              </a:extLst>
            </p:cNvPr>
            <p:cNvSpPr txBox="1"/>
            <p:nvPr/>
          </p:nvSpPr>
          <p:spPr>
            <a:xfrm>
              <a:off x="4629786" y="3229694"/>
              <a:ext cx="5856090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1A4DB2"/>
                  </a:solidFill>
                  <a:latin typeface="Fira Code" pitchFamily="1" charset="0"/>
                  <a:ea typeface="Fira Code" pitchFamily="1" charset="0"/>
                  <a:cs typeface="Fira Code" pitchFamily="1" charset="0"/>
                </a:rPr>
                <a:t> def </a:t>
              </a:r>
              <a:r>
                <a:rPr lang="en-US" sz="1200" b="1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createNewInput</a:t>
              </a:r>
              <a:r>
                <a:rPr lang="en-US" sz="1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(</a:t>
              </a:r>
              <a:r>
                <a:rPr lang="en-US" sz="1200" i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self, inputs, </a:t>
              </a:r>
              <a:r>
                <a:rPr lang="en-US" sz="1200" i="1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oinputs</a:t>
              </a:r>
              <a:r>
                <a:rPr lang="en-US" sz="1200" i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, </a:t>
              </a:r>
              <a:r>
                <a:rPr lang="en-US" sz="1200" i="1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samplerType</a:t>
              </a:r>
              <a:r>
                <a:rPr lang="en-US" sz="1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F6FF1F-9D8A-D842-ABD8-7D159284F162}"/>
                </a:ext>
              </a:extLst>
            </p:cNvPr>
            <p:cNvSpPr txBox="1"/>
            <p:nvPr/>
          </p:nvSpPr>
          <p:spPr>
            <a:xfrm>
              <a:off x="4629788" y="4974570"/>
              <a:ext cx="5856088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1A4DB2"/>
                  </a:solidFill>
                  <a:latin typeface="Fira Code" pitchFamily="1" charset="0"/>
                  <a:ea typeface="Fira Code" pitchFamily="1" charset="0"/>
                  <a:cs typeface="Fira Code" pitchFamily="1" charset="0"/>
                </a:rPr>
                <a:t> </a:t>
              </a:r>
              <a:r>
                <a:rPr lang="en-US" sz="1200" dirty="0" err="1">
                  <a:solidFill>
                    <a:srgbClr val="1A4DB2"/>
                  </a:solidFill>
                  <a:latin typeface="Fira Code" pitchFamily="1" charset="0"/>
                  <a:ea typeface="Fira Code" pitchFamily="1" charset="0"/>
                  <a:cs typeface="Fira Code" pitchFamily="1" charset="0"/>
                </a:rPr>
                <a:t>def</a:t>
              </a:r>
              <a:r>
                <a:rPr lang="en-US" sz="1200" dirty="0">
                  <a:solidFill>
                    <a:srgbClr val="1A4DB2"/>
                  </a:solidFill>
                  <a:latin typeface="Fira Code" pitchFamily="1" charset="0"/>
                  <a:ea typeface="Fira Code" pitchFamily="1" charset="0"/>
                  <a:cs typeface="Fira Code" pitchFamily="1" charset="0"/>
                </a:rPr>
                <a:t> </a:t>
              </a:r>
              <a:r>
                <a:rPr lang="en-US" sz="1200" b="1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getInputExtension</a:t>
              </a:r>
              <a:r>
                <a:rPr lang="en-US" sz="1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(</a:t>
              </a:r>
              <a:r>
                <a:rPr lang="en-US" sz="1200" i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self</a:t>
              </a:r>
              <a:r>
                <a:rPr lang="en-US" sz="1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7167EE-9419-61AA-B286-B376B7190B39}"/>
                </a:ext>
              </a:extLst>
            </p:cNvPr>
            <p:cNvSpPr txBox="1"/>
            <p:nvPr/>
          </p:nvSpPr>
          <p:spPr>
            <a:xfrm>
              <a:off x="4629786" y="2366271"/>
              <a:ext cx="5856090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1A4DB2"/>
                  </a:solidFill>
                  <a:latin typeface="Fira Code" pitchFamily="1" charset="0"/>
                  <a:ea typeface="Fira Code" pitchFamily="1" charset="0"/>
                  <a:cs typeface="Fira Code" pitchFamily="1" charset="0"/>
                </a:rPr>
                <a:t>class </a:t>
              </a:r>
              <a:r>
                <a:rPr lang="en-US" sz="1200" b="1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newApplication</a:t>
              </a:r>
              <a:r>
                <a:rPr lang="en-US" sz="12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(</a:t>
              </a:r>
              <a:r>
                <a:rPr lang="en-US" sz="1200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CodeInterfaceBase</a:t>
              </a:r>
              <a:r>
                <a:rPr lang="en-US" sz="12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):</a:t>
              </a:r>
              <a:endParaRPr lang="en-US" sz="1200" dirty="0">
                <a:latin typeface="Fira Code" pitchFamily="1" charset="0"/>
                <a:ea typeface="Fira Code" pitchFamily="1" charset="0"/>
                <a:cs typeface="Fira Code" pitchFamily="1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2DA8DB-65CE-7C47-CDE9-9E2950DA100E}"/>
                </a:ext>
              </a:extLst>
            </p:cNvPr>
            <p:cNvSpPr txBox="1"/>
            <p:nvPr/>
          </p:nvSpPr>
          <p:spPr>
            <a:xfrm>
              <a:off x="4622234" y="4530801"/>
              <a:ext cx="585608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1A4DB2"/>
                  </a:solidFill>
                  <a:latin typeface="Fira Code" pitchFamily="1" charset="0"/>
                  <a:ea typeface="Fira Code" pitchFamily="1" charset="0"/>
                  <a:cs typeface="Fira Code" pitchFamily="1" charset="0"/>
                </a:rPr>
                <a:t> def </a:t>
              </a:r>
              <a:r>
                <a:rPr lang="en-US" sz="1200" b="1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checkForOutputFailure</a:t>
              </a:r>
              <a:r>
                <a:rPr lang="en-US" sz="1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(</a:t>
              </a:r>
              <a:r>
                <a:rPr lang="en-US" sz="1200" i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self, output, </a:t>
              </a:r>
              <a:r>
                <a:rPr lang="en-US" sz="1200" i="1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workDir</a:t>
              </a:r>
              <a:r>
                <a:rPr lang="en-US" sz="1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206429-62BE-966E-E461-BD69BA320DE9}"/>
                </a:ext>
              </a:extLst>
            </p:cNvPr>
            <p:cNvSpPr txBox="1"/>
            <p:nvPr/>
          </p:nvSpPr>
          <p:spPr>
            <a:xfrm>
              <a:off x="4622234" y="5425002"/>
              <a:ext cx="5856088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1A4DB2"/>
                  </a:solidFill>
                  <a:latin typeface="Fira Code" pitchFamily="1" charset="0"/>
                  <a:ea typeface="Fira Code" pitchFamily="1" charset="0"/>
                  <a:cs typeface="Fira Code" pitchFamily="1" charset="0"/>
                </a:rPr>
                <a:t> </a:t>
              </a:r>
              <a:r>
                <a:rPr lang="en-US" sz="1200" dirty="0" err="1">
                  <a:solidFill>
                    <a:srgbClr val="1A4DB2"/>
                  </a:solidFill>
                  <a:latin typeface="Fira Code" pitchFamily="1" charset="0"/>
                  <a:ea typeface="Fira Code" pitchFamily="1" charset="0"/>
                  <a:cs typeface="Fira Code" pitchFamily="1" charset="0"/>
                </a:rPr>
                <a:t>def</a:t>
              </a:r>
              <a:r>
                <a:rPr lang="en-US" sz="1200" dirty="0">
                  <a:solidFill>
                    <a:srgbClr val="1A4DB2"/>
                  </a:solidFill>
                  <a:latin typeface="Fira Code" pitchFamily="1" charset="0"/>
                  <a:ea typeface="Fira Code" pitchFamily="1" charset="0"/>
                  <a:cs typeface="Fira Code" pitchFamily="1" charset="0"/>
                </a:rPr>
                <a:t> </a:t>
              </a:r>
              <a:r>
                <a:rPr lang="en-US" sz="1200" b="1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setInputExtension</a:t>
              </a:r>
              <a:r>
                <a:rPr lang="en-US" sz="1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(</a:t>
              </a:r>
              <a:r>
                <a:rPr lang="en-US" sz="1200" i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self, </a:t>
              </a:r>
              <a:r>
                <a:rPr lang="en-US" sz="1200" i="1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exts</a:t>
              </a:r>
              <a:r>
                <a:rPr lang="en-US" sz="1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E578E4-A9E2-BC15-22EB-D415244745B6}"/>
                </a:ext>
              </a:extLst>
            </p:cNvPr>
            <p:cNvSpPr txBox="1"/>
            <p:nvPr/>
          </p:nvSpPr>
          <p:spPr>
            <a:xfrm>
              <a:off x="4629784" y="3653732"/>
              <a:ext cx="5848540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1A4DB2"/>
                  </a:solidFill>
                  <a:latin typeface="Fira Code" pitchFamily="1" charset="0"/>
                  <a:ea typeface="Fira Code" pitchFamily="1" charset="0"/>
                  <a:cs typeface="Fira Code" pitchFamily="1" charset="0"/>
                </a:rPr>
                <a:t> def </a:t>
              </a:r>
              <a:r>
                <a:rPr lang="en-US" sz="12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initialize</a:t>
              </a:r>
              <a:r>
                <a:rPr lang="en-US" sz="1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(</a:t>
              </a:r>
              <a:r>
                <a:rPr lang="en-US" sz="1200" i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self,runInfo, oinputs</a:t>
              </a:r>
              <a:r>
                <a:rPr lang="en-US" sz="1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2230E8-6909-E579-558A-D6C3EFA220CF}"/>
                </a:ext>
              </a:extLst>
            </p:cNvPr>
            <p:cNvSpPr txBox="1"/>
            <p:nvPr/>
          </p:nvSpPr>
          <p:spPr>
            <a:xfrm>
              <a:off x="4622230" y="5863048"/>
              <a:ext cx="5856092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1A4DB2"/>
                  </a:solidFill>
                  <a:latin typeface="Fira Code" pitchFamily="1" charset="0"/>
                  <a:ea typeface="Fira Code" pitchFamily="1" charset="0"/>
                  <a:cs typeface="Fira Code" pitchFamily="1" charset="0"/>
                </a:rPr>
                <a:t> def </a:t>
              </a:r>
              <a:r>
                <a:rPr lang="en-US" sz="1200" b="1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setRunOnShell</a:t>
              </a:r>
              <a:r>
                <a:rPr lang="en-US" sz="1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(</a:t>
              </a:r>
              <a:r>
                <a:rPr lang="en-US" sz="1200" i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self, shell=True</a:t>
              </a:r>
              <a:r>
                <a:rPr lang="en-US" sz="1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B46B0E6-9F5E-7C06-04A9-5DE99334DE80}"/>
                </a:ext>
              </a:extLst>
            </p:cNvPr>
            <p:cNvSpPr/>
            <p:nvPr/>
          </p:nvSpPr>
          <p:spPr bwMode="auto">
            <a:xfrm>
              <a:off x="10569125" y="4951203"/>
              <a:ext cx="1192237" cy="35368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Optional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606F8DD-16E2-923D-1A0F-12242D705CA7}"/>
                </a:ext>
              </a:extLst>
            </p:cNvPr>
            <p:cNvSpPr/>
            <p:nvPr/>
          </p:nvSpPr>
          <p:spPr bwMode="auto">
            <a:xfrm>
              <a:off x="10569137" y="4509668"/>
              <a:ext cx="1192237" cy="35368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Optional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CCF232-44E2-AF1D-A6F2-92EA9291EBD3}"/>
                </a:ext>
              </a:extLst>
            </p:cNvPr>
            <p:cNvSpPr/>
            <p:nvPr/>
          </p:nvSpPr>
          <p:spPr bwMode="auto">
            <a:xfrm>
              <a:off x="10569129" y="2755973"/>
              <a:ext cx="1192237" cy="35368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Required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51158E-FAF2-E138-782D-EEA521EF80D0}"/>
                </a:ext>
              </a:extLst>
            </p:cNvPr>
            <p:cNvSpPr/>
            <p:nvPr/>
          </p:nvSpPr>
          <p:spPr bwMode="auto">
            <a:xfrm>
              <a:off x="10569126" y="4034892"/>
              <a:ext cx="1192237" cy="35368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Optional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6D945C9-3556-B86F-8108-22DE493176F3}"/>
                </a:ext>
              </a:extLst>
            </p:cNvPr>
            <p:cNvSpPr/>
            <p:nvPr/>
          </p:nvSpPr>
          <p:spPr bwMode="auto">
            <a:xfrm>
              <a:off x="10569128" y="3185304"/>
              <a:ext cx="1192237" cy="35368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Required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12D78F2-09BB-B50C-0C43-F7CB776667CE}"/>
                </a:ext>
              </a:extLst>
            </p:cNvPr>
            <p:cNvSpPr/>
            <p:nvPr/>
          </p:nvSpPr>
          <p:spPr bwMode="auto">
            <a:xfrm>
              <a:off x="10569130" y="5404570"/>
              <a:ext cx="1192237" cy="35368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Optional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16A328B-B576-1F64-A48E-A7E7EBFEADE9}"/>
                </a:ext>
              </a:extLst>
            </p:cNvPr>
            <p:cNvSpPr/>
            <p:nvPr/>
          </p:nvSpPr>
          <p:spPr bwMode="auto">
            <a:xfrm>
              <a:off x="10569127" y="3614766"/>
              <a:ext cx="1192237" cy="35368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Optional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DEE200-F3ED-FAD0-987C-E0C6990CD088}"/>
                </a:ext>
              </a:extLst>
            </p:cNvPr>
            <p:cNvSpPr/>
            <p:nvPr/>
          </p:nvSpPr>
          <p:spPr bwMode="auto">
            <a:xfrm>
              <a:off x="10569129" y="5867659"/>
              <a:ext cx="1192237" cy="35368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Optional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359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375A-959B-AE14-F27E-23D56EF0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B26B3-0FF3-4E64-3E20-4B814BB58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183" y="1792407"/>
            <a:ext cx="5752210" cy="4207040"/>
          </a:xfrm>
        </p:spPr>
        <p:txBody>
          <a:bodyPr/>
          <a:lstStyle/>
          <a:p>
            <a:r>
              <a:rPr lang="en-US" dirty="0"/>
              <a:t>Create a new file (or copy an existing one)</a:t>
            </a:r>
          </a:p>
          <a:p>
            <a:r>
              <a:rPr lang="en-US" dirty="0"/>
              <a:t>Inherit from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CodeInterfaceBase</a:t>
            </a:r>
            <a:endParaRPr lang="en-US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endParaRPr lang="en-US" dirty="0"/>
          </a:p>
          <a:p>
            <a:r>
              <a:rPr lang="en-US" dirty="0"/>
              <a:t>Implement two required methods</a:t>
            </a:r>
          </a:p>
          <a:p>
            <a:pPr lvl="1"/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generateCommand</a:t>
            </a:r>
            <a:endParaRPr lang="en-US" sz="20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lvl="1"/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createNewInput</a:t>
            </a:r>
            <a:endParaRPr lang="en-US" sz="20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endParaRPr lang="en-US" dirty="0"/>
          </a:p>
          <a:p>
            <a:r>
              <a:rPr lang="en-US" dirty="0"/>
              <a:t>Add any additional optional methods</a:t>
            </a:r>
          </a:p>
          <a:p>
            <a:endParaRPr lang="en-US" dirty="0"/>
          </a:p>
          <a:p>
            <a:r>
              <a:rPr lang="en-US" dirty="0"/>
              <a:t>Add regression tests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CB47D5-1E6E-E8DA-B788-B337C5EFF0F2}"/>
              </a:ext>
            </a:extLst>
          </p:cNvPr>
          <p:cNvSpPr txBox="1"/>
          <p:nvPr/>
        </p:nvSpPr>
        <p:spPr>
          <a:xfrm>
            <a:off x="1014884" y="1085777"/>
            <a:ext cx="6010755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raven/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ravenframework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CodeInterfaceClasses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DA33C4-8467-46CF-54B1-CA687E5AC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327" y="2071797"/>
            <a:ext cx="6169325" cy="40005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C14211E-97A6-F655-C460-AF4996D6CB4B}"/>
              </a:ext>
            </a:extLst>
          </p:cNvPr>
          <p:cNvSpPr/>
          <p:nvPr/>
        </p:nvSpPr>
        <p:spPr>
          <a:xfrm>
            <a:off x="5426734" y="3589020"/>
            <a:ext cx="464820" cy="31242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64BFA48-0776-DC7D-129C-FB8883A98910}"/>
              </a:ext>
            </a:extLst>
          </p:cNvPr>
          <p:cNvSpPr/>
          <p:nvPr/>
        </p:nvSpPr>
        <p:spPr>
          <a:xfrm>
            <a:off x="5426734" y="4463180"/>
            <a:ext cx="464820" cy="31242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5A529C2-26F0-7B1A-67FB-581AC2E72A3B}"/>
              </a:ext>
            </a:extLst>
          </p:cNvPr>
          <p:cNvSpPr/>
          <p:nvPr/>
        </p:nvSpPr>
        <p:spPr>
          <a:xfrm>
            <a:off x="5426734" y="5337340"/>
            <a:ext cx="464820" cy="31242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0CEE83-6E7B-0CD4-7944-B5CBA2A0EC62}"/>
              </a:ext>
            </a:extLst>
          </p:cNvPr>
          <p:cNvSpPr txBox="1"/>
          <p:nvPr/>
        </p:nvSpPr>
        <p:spPr>
          <a:xfrm>
            <a:off x="9988904" y="1794864"/>
            <a:ext cx="213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Example: </a:t>
            </a:r>
            <a:r>
              <a:rPr lang="en-US" sz="1400" i="1" dirty="0" err="1"/>
              <a:t>OpenModelica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071230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8CD5F-70ED-5A23-B31F-07E79744F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1" y="1280159"/>
            <a:ext cx="10415649" cy="3950019"/>
          </a:xfrm>
        </p:spPr>
        <p:txBody>
          <a:bodyPr/>
          <a:lstStyle/>
          <a:p>
            <a:r>
              <a:rPr lang="en-US" dirty="0"/>
              <a:t>Tells RAVEN how to run your code, and where to collect the output</a:t>
            </a:r>
          </a:p>
          <a:p>
            <a:pPr lvl="1"/>
            <a:r>
              <a:rPr lang="en-US" dirty="0"/>
              <a:t>Builds command line call</a:t>
            </a:r>
          </a:p>
          <a:p>
            <a:pPr lvl="1"/>
            <a:r>
              <a:rPr lang="en-US" dirty="0"/>
              <a:t>Tells RAVEN whether the code can be run in parallel (MPI)</a:t>
            </a:r>
          </a:p>
          <a:p>
            <a:pPr lvl="1"/>
            <a:r>
              <a:rPr lang="en-US" dirty="0"/>
              <a:t>Chooses how to name Code output so RAVEN can collect results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57FF386-9691-7E8D-2517-C347F5370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6539"/>
            <a:ext cx="12192000" cy="39371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A7A983-6122-35AE-9555-9C14663A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Code Interface: </a:t>
            </a:r>
            <a:r>
              <a:rPr lang="en-US" sz="28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generateCommand</a:t>
            </a:r>
            <a:endParaRPr lang="en-US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F19CE-023D-8B7E-3447-CD03BBE7F8BE}"/>
              </a:ext>
            </a:extLst>
          </p:cNvPr>
          <p:cNvSpPr txBox="1"/>
          <p:nvPr/>
        </p:nvSpPr>
        <p:spPr>
          <a:xfrm>
            <a:off x="9846486" y="2509299"/>
            <a:ext cx="2345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Example: </a:t>
            </a:r>
            <a:r>
              <a:rPr lang="en-US" sz="1400" i="1" dirty="0" err="1"/>
              <a:t>MooseBasedApp</a:t>
            </a:r>
            <a:endParaRPr lang="en-US" sz="1400" i="1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10FE3F3-D569-9852-EDBD-1F4156347E00}"/>
              </a:ext>
            </a:extLst>
          </p:cNvPr>
          <p:cNvSpPr/>
          <p:nvPr/>
        </p:nvSpPr>
        <p:spPr>
          <a:xfrm rot="2139343">
            <a:off x="-182320" y="5825730"/>
            <a:ext cx="464820" cy="31242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CCA93E5-D0FF-17E6-035E-7C5DD9DD6418}"/>
              </a:ext>
            </a:extLst>
          </p:cNvPr>
          <p:cNvSpPr/>
          <p:nvPr/>
        </p:nvSpPr>
        <p:spPr>
          <a:xfrm rot="2139343">
            <a:off x="-182321" y="5563329"/>
            <a:ext cx="464820" cy="31242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04340E5-4C9E-0F97-C847-B3CAB80FFCF1}"/>
              </a:ext>
            </a:extLst>
          </p:cNvPr>
          <p:cNvSpPr/>
          <p:nvPr/>
        </p:nvSpPr>
        <p:spPr>
          <a:xfrm rot="2139343">
            <a:off x="705741" y="2562687"/>
            <a:ext cx="464820" cy="31242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84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429A-B8B3-9FBE-3E1F-B961E8F6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Code Interface: </a:t>
            </a:r>
            <a:r>
              <a:rPr lang="en-US" dirty="0" err="1"/>
              <a:t>createNewInput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442B2-E53A-2ECD-C62C-3E64DB607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Tells RAVEN how to generate a new input</a:t>
            </a:r>
          </a:p>
          <a:p>
            <a:r>
              <a:rPr lang="en-US" dirty="0"/>
              <a:t>Frequently makes use of a “parser” to help manage input</a:t>
            </a:r>
          </a:p>
          <a:p>
            <a:pPr lvl="1"/>
            <a:r>
              <a:rPr lang="en-US" dirty="0"/>
              <a:t>Read existing input</a:t>
            </a:r>
          </a:p>
          <a:p>
            <a:pPr lvl="1"/>
            <a:r>
              <a:rPr lang="en-US" dirty="0"/>
              <a:t>Make modifications based on RAVEN sample requests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50B07-81F6-8FB6-04EA-B4669901E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1" y="3252047"/>
            <a:ext cx="8425826" cy="331926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CD131DA-8802-B294-8DA4-8FD6761E2655}"/>
              </a:ext>
            </a:extLst>
          </p:cNvPr>
          <p:cNvSpPr/>
          <p:nvPr/>
        </p:nvSpPr>
        <p:spPr>
          <a:xfrm rot="2139343">
            <a:off x="885689" y="3010390"/>
            <a:ext cx="464820" cy="31242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6D05CF0-21AD-AE41-2213-E4D38B46FF70}"/>
              </a:ext>
            </a:extLst>
          </p:cNvPr>
          <p:cNvSpPr/>
          <p:nvPr/>
        </p:nvSpPr>
        <p:spPr>
          <a:xfrm rot="2139343">
            <a:off x="605790" y="5385898"/>
            <a:ext cx="464820" cy="31242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5A80115-6B24-E3B3-E176-2E96E9FD1828}"/>
              </a:ext>
            </a:extLst>
          </p:cNvPr>
          <p:cNvSpPr/>
          <p:nvPr/>
        </p:nvSpPr>
        <p:spPr>
          <a:xfrm rot="2139343">
            <a:off x="605789" y="6078393"/>
            <a:ext cx="464820" cy="31242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82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A4CE-E5F7-B6F8-338D-B886F53E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Code Interface: Optional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CD668-A1CC-8703-42A3-0168593C1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more operations possible in interface</a:t>
            </a:r>
          </a:p>
          <a:p>
            <a:pPr lvl="1"/>
            <a:r>
              <a:rPr lang="en-US" dirty="0"/>
              <a:t>Set up general data or structure:</a:t>
            </a:r>
          </a:p>
          <a:p>
            <a:pPr lvl="1"/>
            <a:r>
              <a:rPr lang="en-US" dirty="0"/>
              <a:t>How to collect non-CSV results: </a:t>
            </a:r>
          </a:p>
          <a:p>
            <a:pPr lvl="1"/>
            <a:r>
              <a:rPr lang="en-US" dirty="0"/>
              <a:t>How to check for code failures:</a:t>
            </a:r>
          </a:p>
          <a:p>
            <a:pPr lvl="1"/>
            <a:r>
              <a:rPr lang="en-US" dirty="0"/>
              <a:t>How to identify input file format:</a:t>
            </a:r>
          </a:p>
          <a:p>
            <a:pPr lvl="2"/>
            <a:r>
              <a:rPr lang="en-US" dirty="0"/>
              <a:t>Setting input file format: </a:t>
            </a:r>
          </a:p>
          <a:p>
            <a:pPr lvl="1"/>
            <a:r>
              <a:rPr lang="en-US" dirty="0"/>
              <a:t>Modify command line operation: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AE190-1E2E-5A13-13B8-7F561D6E6253}"/>
              </a:ext>
            </a:extLst>
          </p:cNvPr>
          <p:cNvSpPr txBox="1"/>
          <p:nvPr/>
        </p:nvSpPr>
        <p:spPr>
          <a:xfrm>
            <a:off x="5763407" y="2485361"/>
            <a:ext cx="5856092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A4DB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 err="1">
                <a:solidFill>
                  <a:srgbClr val="1A4DB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def</a:t>
            </a:r>
            <a:r>
              <a:rPr lang="en-US" sz="1200" dirty="0">
                <a:solidFill>
                  <a:srgbClr val="1A4DB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finalizeCodeOutput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sz="1200" i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self,command,output,workDir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D233A-E0F0-9BC1-73EC-A74ECA2664E1}"/>
              </a:ext>
            </a:extLst>
          </p:cNvPr>
          <p:cNvSpPr txBox="1"/>
          <p:nvPr/>
        </p:nvSpPr>
        <p:spPr>
          <a:xfrm>
            <a:off x="5763407" y="3219490"/>
            <a:ext cx="5856088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A4DB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 err="1">
                <a:solidFill>
                  <a:srgbClr val="1A4DB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def</a:t>
            </a:r>
            <a:r>
              <a:rPr lang="en-US" sz="1200" dirty="0">
                <a:solidFill>
                  <a:srgbClr val="1A4DB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getInputExtension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sz="1200" i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self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5C0DEC-F3E3-1EC7-573F-A97433DDCADB}"/>
              </a:ext>
            </a:extLst>
          </p:cNvPr>
          <p:cNvSpPr txBox="1"/>
          <p:nvPr/>
        </p:nvSpPr>
        <p:spPr>
          <a:xfrm>
            <a:off x="5763406" y="2850084"/>
            <a:ext cx="585608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A4DB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 err="1">
                <a:solidFill>
                  <a:srgbClr val="1A4DB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def</a:t>
            </a:r>
            <a:r>
              <a:rPr lang="en-US" sz="1200" dirty="0">
                <a:solidFill>
                  <a:srgbClr val="1A4DB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checkForOutputFailure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sz="1200" i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self,output,workDir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C9688-CB35-8873-6B99-9EB09C21A81E}"/>
              </a:ext>
            </a:extLst>
          </p:cNvPr>
          <p:cNvSpPr txBox="1"/>
          <p:nvPr/>
        </p:nvSpPr>
        <p:spPr>
          <a:xfrm>
            <a:off x="5755858" y="3563467"/>
            <a:ext cx="5856088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A4DB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 err="1">
                <a:solidFill>
                  <a:srgbClr val="1A4DB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def</a:t>
            </a:r>
            <a:r>
              <a:rPr lang="en-US" sz="1200" dirty="0">
                <a:solidFill>
                  <a:srgbClr val="1A4DB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setInputExtension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sz="1200" i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self, </a:t>
            </a:r>
            <a:r>
              <a:rPr lang="en-US" sz="1200" i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exts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A83C7-5C4F-6C39-5833-73F3A5BB0710}"/>
              </a:ext>
            </a:extLst>
          </p:cNvPr>
          <p:cNvSpPr txBox="1"/>
          <p:nvPr/>
        </p:nvSpPr>
        <p:spPr>
          <a:xfrm>
            <a:off x="5763406" y="2103317"/>
            <a:ext cx="584854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A4DB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def 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initialize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sz="1200" i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self,runInfo, oinputs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3DC02-D972-76DC-BB0B-DD9AF6624217}"/>
              </a:ext>
            </a:extLst>
          </p:cNvPr>
          <p:cNvSpPr txBox="1"/>
          <p:nvPr/>
        </p:nvSpPr>
        <p:spPr>
          <a:xfrm>
            <a:off x="5755854" y="3945511"/>
            <a:ext cx="5856092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A4DB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def 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setRunOnShell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sz="1200" i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self, shell=True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)</a:t>
            </a:r>
          </a:p>
        </p:txBody>
      </p:sp>
      <p:pic>
        <p:nvPicPr>
          <p:cNvPr id="11" name="Graphic 10" descr="Steering Wheel with solid fill">
            <a:extLst>
              <a:ext uri="{FF2B5EF4-FFF2-40B4-BE49-F238E27FC236}">
                <a16:creationId xmlns:a16="http://schemas.microsoft.com/office/drawing/2014/main" id="{6C6FB00D-6DE2-DA44-C636-C7E1F5825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1903" y="4440901"/>
            <a:ext cx="1224224" cy="1224224"/>
          </a:xfrm>
          <a:prstGeom prst="rect">
            <a:avLst/>
          </a:prstGeom>
        </p:spPr>
      </p:pic>
      <p:pic>
        <p:nvPicPr>
          <p:cNvPr id="13" name="Graphic 12" descr="Wrench outline">
            <a:extLst>
              <a:ext uri="{FF2B5EF4-FFF2-40B4-BE49-F238E27FC236}">
                <a16:creationId xmlns:a16="http://schemas.microsoft.com/office/drawing/2014/main" id="{6EECC138-E7EC-3607-7FF2-59AE54B86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9942" y="4440901"/>
            <a:ext cx="1224223" cy="1224223"/>
          </a:xfrm>
          <a:prstGeom prst="rect">
            <a:avLst/>
          </a:prstGeom>
        </p:spPr>
      </p:pic>
      <p:pic>
        <p:nvPicPr>
          <p:cNvPr id="15" name="Graphic 14" descr="Single gear outline">
            <a:extLst>
              <a:ext uri="{FF2B5EF4-FFF2-40B4-BE49-F238E27FC236}">
                <a16:creationId xmlns:a16="http://schemas.microsoft.com/office/drawing/2014/main" id="{7029E7BF-9833-A838-277C-A8344240A2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02902" y="5053012"/>
            <a:ext cx="1450264" cy="145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90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ADACE87-0C66-FD4B-2A3D-D3B669B02690}"/>
              </a:ext>
            </a:extLst>
          </p:cNvPr>
          <p:cNvSpPr/>
          <p:nvPr/>
        </p:nvSpPr>
        <p:spPr>
          <a:xfrm>
            <a:off x="8162796" y="1141949"/>
            <a:ext cx="3935420" cy="427411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9D82E3-D0E6-C8E0-2A98-39B0143245E0}"/>
              </a:ext>
            </a:extLst>
          </p:cNvPr>
          <p:cNvSpPr/>
          <p:nvPr/>
        </p:nvSpPr>
        <p:spPr>
          <a:xfrm>
            <a:off x="8459989" y="1738198"/>
            <a:ext cx="3486778" cy="354942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B48ACA-5B26-A77A-25B1-27D87F00F814}"/>
              </a:ext>
            </a:extLst>
          </p:cNvPr>
          <p:cNvSpPr/>
          <p:nvPr/>
        </p:nvSpPr>
        <p:spPr>
          <a:xfrm>
            <a:off x="8794482" y="2333412"/>
            <a:ext cx="2949022" cy="278123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73F3-68E8-AF5C-DAC1-90896321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RAVEN runs Codes: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A7C0-D633-5278-FF72-16591245D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51" y="1520167"/>
            <a:ext cx="10415649" cy="4351338"/>
          </a:xfrm>
        </p:spPr>
        <p:txBody>
          <a:bodyPr/>
          <a:lstStyle/>
          <a:p>
            <a:r>
              <a:rPr lang="en-US" dirty="0"/>
              <a:t>What actually happens when RAVEN samples Codes?</a:t>
            </a:r>
          </a:p>
          <a:p>
            <a:pPr lvl="1"/>
            <a:r>
              <a:rPr lang="en-US" dirty="0"/>
              <a:t>Creates a folder for the </a:t>
            </a:r>
            <a:r>
              <a:rPr lang="en-US" dirty="0" err="1"/>
              <a:t>MultiRun</a:t>
            </a:r>
            <a:r>
              <a:rPr lang="en-US" dirty="0"/>
              <a:t> Step</a:t>
            </a:r>
          </a:p>
          <a:p>
            <a:pPr lvl="1"/>
            <a:r>
              <a:rPr lang="en-US" dirty="0"/>
              <a:t>Creates new folders under Step</a:t>
            </a:r>
          </a:p>
          <a:p>
            <a:pPr lvl="2"/>
            <a:r>
              <a:rPr lang="en-US" dirty="0"/>
              <a:t>One folder per sample</a:t>
            </a:r>
          </a:p>
          <a:p>
            <a:pPr lvl="2"/>
            <a:r>
              <a:rPr lang="en-US" dirty="0"/>
              <a:t>Numbered by the “job” run</a:t>
            </a:r>
          </a:p>
          <a:p>
            <a:pPr lvl="2"/>
            <a:r>
              <a:rPr lang="en-US" dirty="0"/>
              <a:t>See RAVEN screen output for job numbers</a:t>
            </a:r>
          </a:p>
          <a:p>
            <a:pPr lvl="2"/>
            <a:r>
              <a:rPr lang="en-US" dirty="0"/>
              <a:t>Individual code run outputs stored here</a:t>
            </a:r>
          </a:p>
          <a:p>
            <a:pPr lvl="1"/>
            <a:r>
              <a:rPr lang="en-US" dirty="0"/>
              <a:t>Collect results from individual run</a:t>
            </a:r>
          </a:p>
          <a:p>
            <a:pPr lvl="1"/>
            <a:r>
              <a:rPr lang="en-US" dirty="0"/>
              <a:t>Return results to the working directory</a:t>
            </a:r>
          </a:p>
          <a:p>
            <a:pPr lvl="1"/>
            <a:endParaRPr lang="en-US" dirty="0"/>
          </a:p>
          <a:p>
            <a:r>
              <a:rPr lang="en-US" dirty="0"/>
              <a:t>Sometimes going into sample directories can help</a:t>
            </a:r>
          </a:p>
          <a:p>
            <a:pPr lvl="1"/>
            <a:r>
              <a:rPr lang="en-US" dirty="0"/>
              <a:t>Debugging failed runs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8C967-423C-E270-266F-090E3F8BAE0D}"/>
              </a:ext>
            </a:extLst>
          </p:cNvPr>
          <p:cNvSpPr txBox="1"/>
          <p:nvPr/>
        </p:nvSpPr>
        <p:spPr>
          <a:xfrm>
            <a:off x="8142699" y="1097701"/>
            <a:ext cx="227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raven_input.xml</a:t>
            </a:r>
          </a:p>
          <a:p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workingDir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69B8CD-C306-80C5-44E0-DF06A4F78B6A}"/>
              </a:ext>
            </a:extLst>
          </p:cNvPr>
          <p:cNvSpPr txBox="1"/>
          <p:nvPr/>
        </p:nvSpPr>
        <p:spPr>
          <a:xfrm>
            <a:off x="8478638" y="1703337"/>
            <a:ext cx="2555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raven_results.csv</a:t>
            </a:r>
          </a:p>
          <a:p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MultiRunStepName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72197E-5553-14F7-06EA-975832E5E2E9}"/>
              </a:ext>
            </a:extLst>
          </p:cNvPr>
          <p:cNvSpPr txBox="1"/>
          <p:nvPr/>
        </p:nvSpPr>
        <p:spPr>
          <a:xfrm>
            <a:off x="8794481" y="2285538"/>
            <a:ext cx="25555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templateInput.txt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1/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2/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3/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…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n/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D7EFAB-721A-2D3E-F6B4-6221D9994FAE}"/>
              </a:ext>
            </a:extLst>
          </p:cNvPr>
          <p:cNvSpPr/>
          <p:nvPr/>
        </p:nvSpPr>
        <p:spPr>
          <a:xfrm>
            <a:off x="9110324" y="4026893"/>
            <a:ext cx="2555508" cy="96008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ECD744-AF6D-20E3-DA98-5C42EF24A4F9}"/>
              </a:ext>
            </a:extLst>
          </p:cNvPr>
          <p:cNvSpPr txBox="1"/>
          <p:nvPr/>
        </p:nvSpPr>
        <p:spPr>
          <a:xfrm>
            <a:off x="9065085" y="4026893"/>
            <a:ext cx="2276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moddedInput.txt</a:t>
            </a:r>
          </a:p>
          <a:p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out~filename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output.csv</a:t>
            </a:r>
          </a:p>
        </p:txBody>
      </p:sp>
    </p:spTree>
    <p:extLst>
      <p:ext uri="{BB962C8B-B14F-4D97-AF65-F5344CB8AC3E}">
        <p14:creationId xmlns:p14="http://schemas.microsoft.com/office/powerpoint/2010/main" val="68667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38150" y="578248"/>
            <a:ext cx="8231187" cy="377026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8150" y="1253331"/>
            <a:ext cx="10415649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Learn about how RAVEN interacts with codes</a:t>
            </a:r>
          </a:p>
          <a:p>
            <a:pPr>
              <a:lnSpc>
                <a:spcPct val="150000"/>
              </a:lnSpc>
            </a:pPr>
            <a:r>
              <a:rPr lang="en-US" dirty="0"/>
              <a:t>Learn about existing Code Interfaces</a:t>
            </a:r>
          </a:p>
          <a:p>
            <a:pPr>
              <a:lnSpc>
                <a:spcPct val="150000"/>
              </a:lnSpc>
            </a:pPr>
            <a:r>
              <a:rPr lang="en-US" dirty="0"/>
              <a:t>Learn about the Generic Code interface</a:t>
            </a:r>
          </a:p>
          <a:p>
            <a:pPr>
              <a:lnSpc>
                <a:spcPct val="150000"/>
              </a:lnSpc>
            </a:pPr>
            <a:r>
              <a:rPr lang="en-US" dirty="0"/>
              <a:t>See how to create new Code Interfaces</a:t>
            </a:r>
          </a:p>
          <a:p>
            <a:pPr>
              <a:lnSpc>
                <a:spcPct val="150000"/>
              </a:lnSpc>
            </a:pPr>
            <a:r>
              <a:rPr lang="en-US" dirty="0"/>
              <a:t>Learn how to decide what interface to use for new codes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828E-202E-B67C-1127-27BA07B5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Interfaces: Summary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0E92E-B9BA-F582-FCF1-57ADF41E5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1" y="1344988"/>
            <a:ext cx="10415649" cy="4351338"/>
          </a:xfrm>
        </p:spPr>
        <p:txBody>
          <a:bodyPr/>
          <a:lstStyle/>
          <a:p>
            <a:r>
              <a:rPr lang="en-US" dirty="0"/>
              <a:t>RAVEN runs codes</a:t>
            </a:r>
          </a:p>
          <a:p>
            <a:endParaRPr lang="en-US" dirty="0"/>
          </a:p>
          <a:p>
            <a:r>
              <a:rPr lang="en-US" dirty="0"/>
              <a:t>Existing interfaces</a:t>
            </a:r>
          </a:p>
          <a:p>
            <a:pPr lvl="1"/>
            <a:r>
              <a:rPr lang="en-US" dirty="0"/>
              <a:t>Many existing codes</a:t>
            </a:r>
          </a:p>
          <a:p>
            <a:pPr lvl="1"/>
            <a:r>
              <a:rPr lang="en-US" dirty="0"/>
              <a:t>RAVEN runs RAVEN</a:t>
            </a:r>
          </a:p>
          <a:p>
            <a:pPr lvl="1"/>
            <a:r>
              <a:rPr lang="en-US" dirty="0"/>
              <a:t>Generic Interface</a:t>
            </a:r>
          </a:p>
          <a:p>
            <a:endParaRPr lang="en-US" dirty="0"/>
          </a:p>
          <a:p>
            <a:r>
              <a:rPr lang="en-US" dirty="0"/>
              <a:t>New Interfaces</a:t>
            </a:r>
          </a:p>
          <a:p>
            <a:pPr lvl="1"/>
            <a:r>
              <a:rPr lang="en-US" dirty="0"/>
              <a:t>Extend capability</a:t>
            </a:r>
          </a:p>
          <a:p>
            <a:pPr lvl="1"/>
            <a:r>
              <a:rPr lang="en-US" dirty="0"/>
              <a:t>Contribute to RAVEN (optional)</a:t>
            </a:r>
          </a:p>
        </p:txBody>
      </p:sp>
      <p:pic>
        <p:nvPicPr>
          <p:cNvPr id="4" name="Content Placeholder 6" descr="Molecular glass structure">
            <a:extLst>
              <a:ext uri="{FF2B5EF4-FFF2-40B4-BE49-F238E27FC236}">
                <a16:creationId xmlns:a16="http://schemas.microsoft.com/office/drawing/2014/main" id="{148AF6EC-A1AF-557F-EFB2-A0478CBF63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7998" y="857668"/>
            <a:ext cx="1415079" cy="795982"/>
          </a:xfrm>
          <a:prstGeom prst="rect">
            <a:avLst/>
          </a:prstGeom>
        </p:spPr>
      </p:pic>
      <p:pic>
        <p:nvPicPr>
          <p:cNvPr id="5" name="Picture 6" descr="raven.gif">
            <a:extLst>
              <a:ext uri="{FF2B5EF4-FFF2-40B4-BE49-F238E27FC236}">
                <a16:creationId xmlns:a16="http://schemas.microsoft.com/office/drawing/2014/main" id="{62FFFB4E-2129-D271-A42E-87A3139DC6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240398" y="2185387"/>
            <a:ext cx="2139895" cy="1604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6" descr="Molecular glass structure">
            <a:extLst>
              <a:ext uri="{FF2B5EF4-FFF2-40B4-BE49-F238E27FC236}">
                <a16:creationId xmlns:a16="http://schemas.microsoft.com/office/drawing/2014/main" id="{479E0BFF-8F9F-F454-A6BA-83658B2A9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7997" y="1745307"/>
            <a:ext cx="1415079" cy="795982"/>
          </a:xfrm>
          <a:prstGeom prst="rect">
            <a:avLst/>
          </a:prstGeom>
        </p:spPr>
      </p:pic>
      <p:pic>
        <p:nvPicPr>
          <p:cNvPr id="7" name="Content Placeholder 6" descr="Molecular glass structure">
            <a:extLst>
              <a:ext uri="{FF2B5EF4-FFF2-40B4-BE49-F238E27FC236}">
                <a16:creationId xmlns:a16="http://schemas.microsoft.com/office/drawing/2014/main" id="{10909F8A-BE98-C472-47E0-19560D2D22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7996" y="2633018"/>
            <a:ext cx="1415079" cy="795982"/>
          </a:xfrm>
          <a:prstGeom prst="rect">
            <a:avLst/>
          </a:prstGeom>
        </p:spPr>
      </p:pic>
      <p:pic>
        <p:nvPicPr>
          <p:cNvPr id="8" name="Content Placeholder 6" descr="Molecular glass structure">
            <a:extLst>
              <a:ext uri="{FF2B5EF4-FFF2-40B4-BE49-F238E27FC236}">
                <a16:creationId xmlns:a16="http://schemas.microsoft.com/office/drawing/2014/main" id="{C22C888A-F878-451C-12A3-7AB9ED67CB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7995" y="3520657"/>
            <a:ext cx="1415079" cy="795982"/>
          </a:xfrm>
          <a:prstGeom prst="rect">
            <a:avLst/>
          </a:prstGeom>
        </p:spPr>
      </p:pic>
      <p:pic>
        <p:nvPicPr>
          <p:cNvPr id="9" name="Content Placeholder 6" descr="Molecular glass structure">
            <a:extLst>
              <a:ext uri="{FF2B5EF4-FFF2-40B4-BE49-F238E27FC236}">
                <a16:creationId xmlns:a16="http://schemas.microsoft.com/office/drawing/2014/main" id="{7D741D4A-09BD-A6A8-044F-DB3EA21C29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7998" y="4408296"/>
            <a:ext cx="1415079" cy="795982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477FC27-8D84-664C-D834-3A389A49E2DE}"/>
              </a:ext>
            </a:extLst>
          </p:cNvPr>
          <p:cNvCxnSpPr>
            <a:stCxn id="5" idx="1"/>
            <a:endCxn id="4" idx="1"/>
          </p:cNvCxnSpPr>
          <p:nvPr/>
        </p:nvCxnSpPr>
        <p:spPr>
          <a:xfrm flipV="1">
            <a:off x="8380293" y="1255659"/>
            <a:ext cx="897705" cy="1732189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7FE2C26-7093-643A-D5A3-F4940E3B290B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flipV="1">
            <a:off x="8380293" y="2143298"/>
            <a:ext cx="897704" cy="84455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77EFCC7-32BC-A128-AD73-1C2E09CFF373}"/>
              </a:ext>
            </a:extLst>
          </p:cNvPr>
          <p:cNvCxnSpPr>
            <a:cxnSpLocks/>
            <a:stCxn id="5" idx="1"/>
            <a:endCxn id="7" idx="1"/>
          </p:cNvCxnSpPr>
          <p:nvPr/>
        </p:nvCxnSpPr>
        <p:spPr>
          <a:xfrm>
            <a:off x="8380293" y="2987848"/>
            <a:ext cx="897703" cy="4316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B387E1F-06A5-8A33-87EF-A9F85C869AAC}"/>
              </a:ext>
            </a:extLst>
          </p:cNvPr>
          <p:cNvCxnSpPr>
            <a:cxnSpLocks/>
            <a:stCxn id="5" idx="1"/>
            <a:endCxn id="8" idx="1"/>
          </p:cNvCxnSpPr>
          <p:nvPr/>
        </p:nvCxnSpPr>
        <p:spPr>
          <a:xfrm>
            <a:off x="8380293" y="2987848"/>
            <a:ext cx="897702" cy="9308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F01DB67-CBFB-97B9-0874-E150150C76B4}"/>
              </a:ext>
            </a:extLst>
          </p:cNvPr>
          <p:cNvCxnSpPr>
            <a:cxnSpLocks/>
            <a:stCxn id="5" idx="1"/>
            <a:endCxn id="9" idx="1"/>
          </p:cNvCxnSpPr>
          <p:nvPr/>
        </p:nvCxnSpPr>
        <p:spPr>
          <a:xfrm>
            <a:off x="8380293" y="2987848"/>
            <a:ext cx="897705" cy="181843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26C1312-B9FB-80F0-0FEF-4190BDA39804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H="1">
            <a:off x="7310345" y="1255659"/>
            <a:ext cx="3382732" cy="2534649"/>
          </a:xfrm>
          <a:prstGeom prst="bentConnector4">
            <a:avLst>
              <a:gd name="adj1" fmla="val -6758"/>
              <a:gd name="adj2" fmla="val 17173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8FAB167-452A-9E61-60F0-338F313A3818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flipH="1">
            <a:off x="7310345" y="2143298"/>
            <a:ext cx="3382731" cy="1647010"/>
          </a:xfrm>
          <a:prstGeom prst="bentConnector4">
            <a:avLst>
              <a:gd name="adj1" fmla="val -6758"/>
              <a:gd name="adj2" fmla="val 20987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ED2F74B-3009-465C-D9E3-017ABBE16788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 flipH="1">
            <a:off x="7310345" y="3031009"/>
            <a:ext cx="3382730" cy="759299"/>
          </a:xfrm>
          <a:prstGeom prst="bentConnector4">
            <a:avLst>
              <a:gd name="adj1" fmla="val -6758"/>
              <a:gd name="adj2" fmla="val 33832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098D403-8630-578F-F7F8-3155012529CD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 flipH="1" flipV="1">
            <a:off x="7310345" y="3790308"/>
            <a:ext cx="3382729" cy="128340"/>
          </a:xfrm>
          <a:prstGeom prst="bentConnector4">
            <a:avLst>
              <a:gd name="adj1" fmla="val -6758"/>
              <a:gd name="adj2" fmla="val -132056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7B69008-8E30-CE05-86C7-1627B2FF4702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 flipH="1" flipV="1">
            <a:off x="7310345" y="3790308"/>
            <a:ext cx="3382732" cy="1015979"/>
          </a:xfrm>
          <a:prstGeom prst="bentConnector4">
            <a:avLst>
              <a:gd name="adj1" fmla="val -6758"/>
              <a:gd name="adj2" fmla="val -7845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058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76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D5BE406D-88D1-C764-E0ED-B7DF6581EA80}"/>
              </a:ext>
            </a:extLst>
          </p:cNvPr>
          <p:cNvSpPr txBox="1">
            <a:spLocks noChangeArrowheads="1"/>
          </p:cNvSpPr>
          <p:nvPr/>
        </p:nvSpPr>
        <p:spPr>
          <a:xfrm>
            <a:off x="938150" y="1253331"/>
            <a:ext cx="10415649" cy="4351338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RAVEN’s primary purpose is to run your code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Perturb inputs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Collect outputs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Postprocess results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Statistics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Risk analysis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Optimization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Machine learning / AI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99DDB-2D0B-38F6-9392-EC2958CC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RAVEN and Codes</a:t>
            </a:r>
          </a:p>
        </p:txBody>
      </p:sp>
      <p:pic>
        <p:nvPicPr>
          <p:cNvPr id="7" name="Content Placeholder 6" descr="Molecular glass structure">
            <a:extLst>
              <a:ext uri="{FF2B5EF4-FFF2-40B4-BE49-F238E27FC236}">
                <a16:creationId xmlns:a16="http://schemas.microsoft.com/office/drawing/2014/main" id="{09AB1D77-8AF7-D5A1-6122-8E9F62B0B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4073" y="3740598"/>
            <a:ext cx="2357120" cy="1325880"/>
          </a:xfrm>
        </p:spPr>
      </p:pic>
      <p:pic>
        <p:nvPicPr>
          <p:cNvPr id="5" name="Picture 6" descr="raven.gif">
            <a:extLst>
              <a:ext uri="{FF2B5EF4-FFF2-40B4-BE49-F238E27FC236}">
                <a16:creationId xmlns:a16="http://schemas.microsoft.com/office/drawing/2014/main" id="{B40FE1E0-E06B-94D3-B459-040616F2D1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271573" y="2135677"/>
            <a:ext cx="2139895" cy="1604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B792C3D9-DD51-2AEB-A21B-D9DDA3CD4E73}"/>
              </a:ext>
            </a:extLst>
          </p:cNvPr>
          <p:cNvSpPr/>
          <p:nvPr/>
        </p:nvSpPr>
        <p:spPr>
          <a:xfrm rot="1732225">
            <a:off x="5604929" y="4223853"/>
            <a:ext cx="2616306" cy="1008797"/>
          </a:xfrm>
          <a:prstGeom prst="curvedUpArrow">
            <a:avLst>
              <a:gd name="adj1" fmla="val 20053"/>
              <a:gd name="adj2" fmla="val 45706"/>
              <a:gd name="adj3" fmla="val 3262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Inputs</a:t>
            </a:r>
          </a:p>
        </p:txBody>
      </p:sp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C7C16C4A-0BDD-62A2-32E5-D54C3EE4A94A}"/>
              </a:ext>
            </a:extLst>
          </p:cNvPr>
          <p:cNvSpPr/>
          <p:nvPr/>
        </p:nvSpPr>
        <p:spPr>
          <a:xfrm rot="12325197">
            <a:off x="7024622" y="2191980"/>
            <a:ext cx="2696209" cy="1008797"/>
          </a:xfrm>
          <a:prstGeom prst="curvedUpArrow">
            <a:avLst>
              <a:gd name="adj1" fmla="val 20053"/>
              <a:gd name="adj2" fmla="val 45706"/>
              <a:gd name="adj3" fmla="val 3262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22280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466F4913-8279-FDF9-D53B-D4360D7F8EE1}"/>
              </a:ext>
            </a:extLst>
          </p:cNvPr>
          <p:cNvSpPr/>
          <p:nvPr/>
        </p:nvSpPr>
        <p:spPr>
          <a:xfrm>
            <a:off x="9191424" y="1969818"/>
            <a:ext cx="2761683" cy="1633153"/>
          </a:xfrm>
          <a:prstGeom prst="wedgeRectCallout">
            <a:avLst>
              <a:gd name="adj1" fmla="val -70281"/>
              <a:gd name="adj2" fmla="val -31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5BE406D-88D1-C764-E0ED-B7DF6581EA80}"/>
              </a:ext>
            </a:extLst>
          </p:cNvPr>
          <p:cNvSpPr txBox="1">
            <a:spLocks noChangeArrowheads="1"/>
          </p:cNvSpPr>
          <p:nvPr/>
        </p:nvSpPr>
        <p:spPr>
          <a:xfrm>
            <a:off x="938150" y="1253331"/>
            <a:ext cx="10415649" cy="4351338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RAVEN </a:t>
            </a:r>
            <a:r>
              <a:rPr lang="en-US" dirty="0" err="1"/>
              <a:t>MultiRun</a:t>
            </a:r>
            <a:r>
              <a:rPr lang="en-US" dirty="0"/>
              <a:t> Step acts just like a code user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Modify a text-based input file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Run the code on the command line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Collect results from the code run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99DDB-2D0B-38F6-9392-EC2958CC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RAVEN Runs Codes</a:t>
            </a:r>
          </a:p>
        </p:txBody>
      </p:sp>
      <p:pic>
        <p:nvPicPr>
          <p:cNvPr id="7" name="Content Placeholder 6" descr="Molecular glass structure">
            <a:extLst>
              <a:ext uri="{FF2B5EF4-FFF2-40B4-BE49-F238E27FC236}">
                <a16:creationId xmlns:a16="http://schemas.microsoft.com/office/drawing/2014/main" id="{09AB1D77-8AF7-D5A1-6122-8E9F62B0B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1606" y="2142545"/>
            <a:ext cx="2357120" cy="1325880"/>
          </a:xfrm>
        </p:spPr>
      </p:pic>
      <p:pic>
        <p:nvPicPr>
          <p:cNvPr id="5" name="Picture 6" descr="raven.gif">
            <a:extLst>
              <a:ext uri="{FF2B5EF4-FFF2-40B4-BE49-F238E27FC236}">
                <a16:creationId xmlns:a16="http://schemas.microsoft.com/office/drawing/2014/main" id="{B40FE1E0-E06B-94D3-B459-040616F2D1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976216" y="1921298"/>
            <a:ext cx="2139895" cy="1604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D6D1BB-6EAB-D82E-439A-18DE1697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41" y="4218180"/>
            <a:ext cx="6640224" cy="1379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A8D42C-53FC-5C74-F74B-D749F8B2A539}"/>
              </a:ext>
            </a:extLst>
          </p:cNvPr>
          <p:cNvSpPr txBox="1"/>
          <p:nvPr/>
        </p:nvSpPr>
        <p:spPr>
          <a:xfrm>
            <a:off x="7600618" y="3540342"/>
            <a:ext cx="1043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Sampler</a:t>
            </a:r>
          </a:p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F2D2F-1701-3124-5853-EB8AA4B379CC}"/>
              </a:ext>
            </a:extLst>
          </p:cNvPr>
          <p:cNvSpPr txBox="1"/>
          <p:nvPr/>
        </p:nvSpPr>
        <p:spPr>
          <a:xfrm>
            <a:off x="10134235" y="360297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23950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C794-29CE-0493-B9D7-1A795C73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RAVEN and Codes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41CC1-5411-E08D-F7E4-73706345F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Code Operation</a:t>
            </a:r>
          </a:p>
          <a:p>
            <a:pPr lvl="1"/>
            <a:r>
              <a:rPr lang="en-US" dirty="0"/>
              <a:t>On shared memory (workstation)</a:t>
            </a:r>
          </a:p>
          <a:p>
            <a:pPr lvl="1"/>
            <a:r>
              <a:rPr lang="en-US" dirty="0"/>
              <a:t>On distributed memory (HPC)</a:t>
            </a:r>
          </a:p>
          <a:p>
            <a:pPr lvl="1"/>
            <a:endParaRPr lang="en-US" dirty="0"/>
          </a:p>
          <a:p>
            <a:r>
              <a:rPr lang="en-US" dirty="0"/>
              <a:t>RAVEN acts like a legion of analysts</a:t>
            </a:r>
          </a:p>
          <a:p>
            <a:pPr lvl="1"/>
            <a:r>
              <a:rPr lang="en-US" dirty="0"/>
              <a:t>Set up the input</a:t>
            </a:r>
          </a:p>
          <a:p>
            <a:pPr lvl="1"/>
            <a:r>
              <a:rPr lang="en-US" dirty="0"/>
              <a:t>Run the simulation</a:t>
            </a:r>
          </a:p>
          <a:p>
            <a:pPr lvl="1"/>
            <a:r>
              <a:rPr lang="en-US" dirty="0"/>
              <a:t>Collect the output</a:t>
            </a:r>
          </a:p>
        </p:txBody>
      </p:sp>
      <p:pic>
        <p:nvPicPr>
          <p:cNvPr id="4" name="Content Placeholder 6" descr="Molecular glass structure">
            <a:extLst>
              <a:ext uri="{FF2B5EF4-FFF2-40B4-BE49-F238E27FC236}">
                <a16:creationId xmlns:a16="http://schemas.microsoft.com/office/drawing/2014/main" id="{9B0EABF9-2A1C-65E0-892E-3061E82847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7998" y="857668"/>
            <a:ext cx="1415079" cy="795982"/>
          </a:xfrm>
          <a:prstGeom prst="rect">
            <a:avLst/>
          </a:prstGeom>
        </p:spPr>
      </p:pic>
      <p:pic>
        <p:nvPicPr>
          <p:cNvPr id="5" name="Picture 6" descr="raven.gif">
            <a:extLst>
              <a:ext uri="{FF2B5EF4-FFF2-40B4-BE49-F238E27FC236}">
                <a16:creationId xmlns:a16="http://schemas.microsoft.com/office/drawing/2014/main" id="{62BC5C8B-48DE-33F7-B0A3-0145BAF76A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240398" y="2185387"/>
            <a:ext cx="2139895" cy="1604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 descr="Molecular glass structure">
            <a:extLst>
              <a:ext uri="{FF2B5EF4-FFF2-40B4-BE49-F238E27FC236}">
                <a16:creationId xmlns:a16="http://schemas.microsoft.com/office/drawing/2014/main" id="{8169AE0F-EB7F-0529-7B4E-CB6C549AD8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7997" y="1745307"/>
            <a:ext cx="1415079" cy="795982"/>
          </a:xfrm>
          <a:prstGeom prst="rect">
            <a:avLst/>
          </a:prstGeom>
        </p:spPr>
      </p:pic>
      <p:pic>
        <p:nvPicPr>
          <p:cNvPr id="9" name="Content Placeholder 6" descr="Molecular glass structure">
            <a:extLst>
              <a:ext uri="{FF2B5EF4-FFF2-40B4-BE49-F238E27FC236}">
                <a16:creationId xmlns:a16="http://schemas.microsoft.com/office/drawing/2014/main" id="{BF6311A9-6880-A8CD-4F89-5E6C2C425D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7996" y="2633018"/>
            <a:ext cx="1415079" cy="795982"/>
          </a:xfrm>
          <a:prstGeom prst="rect">
            <a:avLst/>
          </a:prstGeom>
        </p:spPr>
      </p:pic>
      <p:pic>
        <p:nvPicPr>
          <p:cNvPr id="10" name="Content Placeholder 6" descr="Molecular glass structure">
            <a:extLst>
              <a:ext uri="{FF2B5EF4-FFF2-40B4-BE49-F238E27FC236}">
                <a16:creationId xmlns:a16="http://schemas.microsoft.com/office/drawing/2014/main" id="{93430728-3266-98EE-30E4-0C0415376C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7995" y="3520657"/>
            <a:ext cx="1415079" cy="795982"/>
          </a:xfrm>
          <a:prstGeom prst="rect">
            <a:avLst/>
          </a:prstGeom>
        </p:spPr>
      </p:pic>
      <p:pic>
        <p:nvPicPr>
          <p:cNvPr id="11" name="Content Placeholder 6" descr="Molecular glass structure">
            <a:extLst>
              <a:ext uri="{FF2B5EF4-FFF2-40B4-BE49-F238E27FC236}">
                <a16:creationId xmlns:a16="http://schemas.microsoft.com/office/drawing/2014/main" id="{DE734326-CD07-396D-DBD3-1956E8AA0B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7998" y="4408296"/>
            <a:ext cx="1415079" cy="795982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88997F3-03AC-7C80-1629-EE9A17123B7B}"/>
              </a:ext>
            </a:extLst>
          </p:cNvPr>
          <p:cNvCxnSpPr>
            <a:stCxn id="5" idx="1"/>
            <a:endCxn id="4" idx="1"/>
          </p:cNvCxnSpPr>
          <p:nvPr/>
        </p:nvCxnSpPr>
        <p:spPr>
          <a:xfrm flipV="1">
            <a:off x="8380293" y="1255659"/>
            <a:ext cx="897705" cy="1732189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6E92E4C-EFD6-4D3C-22C5-AC65ACEA9F68}"/>
              </a:ext>
            </a:extLst>
          </p:cNvPr>
          <p:cNvCxnSpPr>
            <a:cxnSpLocks/>
            <a:stCxn id="5" idx="1"/>
            <a:endCxn id="8" idx="1"/>
          </p:cNvCxnSpPr>
          <p:nvPr/>
        </p:nvCxnSpPr>
        <p:spPr>
          <a:xfrm flipV="1">
            <a:off x="8380293" y="2143298"/>
            <a:ext cx="897704" cy="84455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3AB521F-FE12-BE95-8ACC-91F0FDA83807}"/>
              </a:ext>
            </a:extLst>
          </p:cNvPr>
          <p:cNvCxnSpPr>
            <a:cxnSpLocks/>
            <a:stCxn id="5" idx="1"/>
            <a:endCxn id="9" idx="1"/>
          </p:cNvCxnSpPr>
          <p:nvPr/>
        </p:nvCxnSpPr>
        <p:spPr>
          <a:xfrm>
            <a:off x="8380293" y="2987848"/>
            <a:ext cx="897703" cy="4316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CBA65B3-C5C7-39E8-7F61-2140374B295B}"/>
              </a:ext>
            </a:extLst>
          </p:cNvPr>
          <p:cNvCxnSpPr>
            <a:cxnSpLocks/>
            <a:stCxn id="5" idx="1"/>
            <a:endCxn id="10" idx="1"/>
          </p:cNvCxnSpPr>
          <p:nvPr/>
        </p:nvCxnSpPr>
        <p:spPr>
          <a:xfrm>
            <a:off x="8380293" y="2987848"/>
            <a:ext cx="897702" cy="9308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F8A9DF0-945C-C13F-B3D9-D239DBB352D5}"/>
              </a:ext>
            </a:extLst>
          </p:cNvPr>
          <p:cNvCxnSpPr>
            <a:cxnSpLocks/>
            <a:stCxn id="5" idx="1"/>
            <a:endCxn id="11" idx="1"/>
          </p:cNvCxnSpPr>
          <p:nvPr/>
        </p:nvCxnSpPr>
        <p:spPr>
          <a:xfrm>
            <a:off x="8380293" y="2987848"/>
            <a:ext cx="897705" cy="181843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A377DA2-ABF8-10AC-9DB5-BBB8C0A00C04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H="1">
            <a:off x="7310345" y="1255659"/>
            <a:ext cx="3382732" cy="2534649"/>
          </a:xfrm>
          <a:prstGeom prst="bentConnector4">
            <a:avLst>
              <a:gd name="adj1" fmla="val -6758"/>
              <a:gd name="adj2" fmla="val 17173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691E9D8-468E-B907-8118-8096BBA2DAE7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 flipH="1">
            <a:off x="7310345" y="2143298"/>
            <a:ext cx="3382731" cy="1647010"/>
          </a:xfrm>
          <a:prstGeom prst="bentConnector4">
            <a:avLst>
              <a:gd name="adj1" fmla="val -6758"/>
              <a:gd name="adj2" fmla="val 20987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BD33E8D-6F50-84CB-5500-906B9F1A3E75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 flipH="1">
            <a:off x="7310345" y="3031009"/>
            <a:ext cx="3382730" cy="759299"/>
          </a:xfrm>
          <a:prstGeom prst="bentConnector4">
            <a:avLst>
              <a:gd name="adj1" fmla="val -6758"/>
              <a:gd name="adj2" fmla="val 33832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27CF855-D613-898A-1711-EABAD1DE3E8B}"/>
              </a:ext>
            </a:extLst>
          </p:cNvPr>
          <p:cNvCxnSpPr>
            <a:cxnSpLocks/>
            <a:stCxn id="10" idx="3"/>
            <a:endCxn id="5" idx="2"/>
          </p:cNvCxnSpPr>
          <p:nvPr/>
        </p:nvCxnSpPr>
        <p:spPr>
          <a:xfrm flipH="1" flipV="1">
            <a:off x="7310345" y="3790308"/>
            <a:ext cx="3382729" cy="128340"/>
          </a:xfrm>
          <a:prstGeom prst="bentConnector4">
            <a:avLst>
              <a:gd name="adj1" fmla="val -6758"/>
              <a:gd name="adj2" fmla="val -132056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41826BE-B1EF-9859-C61D-3CF74E3E65BC}"/>
              </a:ext>
            </a:extLst>
          </p:cNvPr>
          <p:cNvCxnSpPr>
            <a:cxnSpLocks/>
            <a:stCxn id="11" idx="3"/>
            <a:endCxn id="5" idx="2"/>
          </p:cNvCxnSpPr>
          <p:nvPr/>
        </p:nvCxnSpPr>
        <p:spPr>
          <a:xfrm flipH="1" flipV="1">
            <a:off x="7310345" y="3790308"/>
            <a:ext cx="3382732" cy="1015979"/>
          </a:xfrm>
          <a:prstGeom prst="bentConnector4">
            <a:avLst>
              <a:gd name="adj1" fmla="val -6758"/>
              <a:gd name="adj2" fmla="val -7845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94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EF78-1CBF-244E-4A65-E4233CDA5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7E68-4769-C85C-709E-9BAD46FC1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253331"/>
            <a:ext cx="10415649" cy="4351338"/>
          </a:xfrm>
        </p:spPr>
        <p:txBody>
          <a:bodyPr/>
          <a:lstStyle/>
          <a:p>
            <a:r>
              <a:rPr lang="en-US" dirty="0"/>
              <a:t>How does RAVEN know how to run a Code?</a:t>
            </a:r>
          </a:p>
          <a:p>
            <a:pPr lvl="1"/>
            <a:r>
              <a:rPr lang="en-US" dirty="0"/>
              <a:t>Teach RAVEN how to talk to each Code</a:t>
            </a:r>
          </a:p>
          <a:p>
            <a:pPr lvl="1"/>
            <a:r>
              <a:rPr lang="en-US" dirty="0"/>
              <a:t>Special Python classes in RAVEN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Allow for customizing interactions for each code</a:t>
            </a:r>
          </a:p>
          <a:p>
            <a:pPr lvl="2"/>
            <a:r>
              <a:rPr lang="en-US" dirty="0"/>
              <a:t>How to read inputs</a:t>
            </a:r>
          </a:p>
          <a:p>
            <a:pPr lvl="2"/>
            <a:r>
              <a:rPr lang="en-US" dirty="0"/>
              <a:t>How to perturb inputs</a:t>
            </a:r>
          </a:p>
          <a:p>
            <a:pPr lvl="2"/>
            <a:r>
              <a:rPr lang="en-US" dirty="0"/>
              <a:t>How to generate a command</a:t>
            </a:r>
          </a:p>
          <a:p>
            <a:pPr lvl="2"/>
            <a:r>
              <a:rPr lang="en-US" dirty="0"/>
              <a:t>How to read in outputs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generic interface also exists</a:t>
            </a:r>
          </a:p>
          <a:p>
            <a:pPr lvl="2"/>
            <a:r>
              <a:rPr lang="en-US" dirty="0"/>
              <a:t>Requires a “standard” code</a:t>
            </a:r>
          </a:p>
          <a:p>
            <a:pPr lvl="3"/>
            <a:r>
              <a:rPr lang="en-US" dirty="0"/>
              <a:t>Easy-to-parse text input</a:t>
            </a:r>
          </a:p>
          <a:p>
            <a:pPr lvl="3"/>
            <a:r>
              <a:rPr lang="en-US" dirty="0"/>
              <a:t>Simple CSV output</a:t>
            </a:r>
          </a:p>
        </p:txBody>
      </p:sp>
      <p:pic>
        <p:nvPicPr>
          <p:cNvPr id="5" name="Picture 4" descr="People communicating in sign language">
            <a:extLst>
              <a:ext uri="{FF2B5EF4-FFF2-40B4-BE49-F238E27FC236}">
                <a16:creationId xmlns:a16="http://schemas.microsoft.com/office/drawing/2014/main" id="{6317031D-DF90-5C74-F947-8F2C86D6D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7011" y="2091507"/>
            <a:ext cx="3569668" cy="238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8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558F-1B88-A484-4B8D-265146A80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3D30-0446-93DE-A307-3A556A948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“If I have seen further it is by standing on the shoulders of giants.” </a:t>
            </a:r>
          </a:p>
          <a:p>
            <a:r>
              <a:rPr lang="en-US" dirty="0"/>
              <a:t>	– Isaac Newton </a:t>
            </a:r>
          </a:p>
        </p:txBody>
      </p:sp>
      <p:pic>
        <p:nvPicPr>
          <p:cNvPr id="5" name="Picture 4" descr="Urban skyline in the evening">
            <a:extLst>
              <a:ext uri="{FF2B5EF4-FFF2-40B4-BE49-F238E27FC236}">
                <a16:creationId xmlns:a16="http://schemas.microsoft.com/office/drawing/2014/main" id="{1DA0A18A-1F99-7EA1-D5D2-D0E8E2C358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3925" y="1067453"/>
            <a:ext cx="4145638" cy="276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6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7EAAE-3922-736B-7723-40803FE6B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49" y="1739901"/>
            <a:ext cx="6704153" cy="4207040"/>
          </a:xfrm>
        </p:spPr>
        <p:txBody>
          <a:bodyPr>
            <a:normAutofit/>
          </a:bodyPr>
          <a:lstStyle/>
          <a:p>
            <a:r>
              <a:rPr lang="en-US" dirty="0"/>
              <a:t>RAVEN has many existing </a:t>
            </a:r>
            <a:r>
              <a:rPr lang="en-US" dirty="0" err="1"/>
              <a:t>CodeInterfaces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Contributions from RAVEN team</a:t>
            </a:r>
          </a:p>
          <a:p>
            <a:pPr lvl="1"/>
            <a:r>
              <a:rPr lang="en-US" dirty="0"/>
              <a:t>Also from industry, university partners</a:t>
            </a:r>
          </a:p>
          <a:p>
            <a:pPr lvl="1"/>
            <a:r>
              <a:rPr lang="en-US" dirty="0"/>
              <a:t>Many have specialized methods for their Code</a:t>
            </a:r>
          </a:p>
          <a:p>
            <a:pPr lvl="1"/>
            <a:endParaRPr lang="en-US" dirty="0"/>
          </a:p>
          <a:p>
            <a:r>
              <a:rPr lang="en-US" dirty="0"/>
              <a:t>List of coupled codes is growing all the time</a:t>
            </a:r>
          </a:p>
          <a:p>
            <a:pPr lvl="1"/>
            <a:r>
              <a:rPr lang="en-US" dirty="0"/>
              <a:t>Contribute yours today!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B77B7-0F55-74B2-24B0-9AEE232E8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124" y="-1"/>
            <a:ext cx="1988530" cy="621416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4DB98C-86D4-4697-3D29-9C0496F9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51" y="558602"/>
            <a:ext cx="6704151" cy="1005229"/>
          </a:xfrm>
        </p:spPr>
        <p:txBody>
          <a:bodyPr anchor="t">
            <a:normAutofit/>
          </a:bodyPr>
          <a:lstStyle/>
          <a:p>
            <a:r>
              <a:rPr lang="en-US" dirty="0"/>
              <a:t>Existing Interfaces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5441D-0D8A-6FDC-F76A-84EB9E0CC0FE}"/>
              </a:ext>
            </a:extLst>
          </p:cNvPr>
          <p:cNvSpPr txBox="1"/>
          <p:nvPr/>
        </p:nvSpPr>
        <p:spPr>
          <a:xfrm>
            <a:off x="2710355" y="2056827"/>
            <a:ext cx="5983769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raven/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ravenframework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CodeInterfaceClasses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</a:p>
        </p:txBody>
      </p:sp>
      <p:pic>
        <p:nvPicPr>
          <p:cNvPr id="10" name="Picture 6" descr="raven.gif">
            <a:extLst>
              <a:ext uri="{FF2B5EF4-FFF2-40B4-BE49-F238E27FC236}">
                <a16:creationId xmlns:a16="http://schemas.microsoft.com/office/drawing/2014/main" id="{643A5D9A-5FD8-F33C-1749-2ADEAB4FEB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372" y="4405732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4510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04B857-A698-A343-23BE-79872D3C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Existing Interfaces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8AF9CC-2C9A-F3E1-188D-2971DE602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3290131"/>
            <a:ext cx="10415649" cy="2801108"/>
          </a:xfrm>
        </p:spPr>
        <p:txBody>
          <a:bodyPr/>
          <a:lstStyle/>
          <a:p>
            <a:r>
              <a:rPr lang="en-US" dirty="0"/>
              <a:t>Code objects are part of the Models block</a:t>
            </a:r>
          </a:p>
          <a:p>
            <a:r>
              <a:rPr lang="en-US" dirty="0"/>
              <a:t>Specific Codes will have different input features</a:t>
            </a:r>
          </a:p>
          <a:p>
            <a:pPr lvl="1"/>
            <a:r>
              <a:rPr lang="en-US" dirty="0"/>
              <a:t>Aliasing can really help for card-based inputs!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D52A3A-87F3-D07C-9AFC-74C2D3AD7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49" y="1063000"/>
            <a:ext cx="10415047" cy="20476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622F8D-BF4A-A989-DA80-4630122AC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51" y="4513451"/>
            <a:ext cx="10420005" cy="166515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A711C1D-F210-1ECE-3148-9E400A7561A4}"/>
              </a:ext>
            </a:extLst>
          </p:cNvPr>
          <p:cNvSpPr/>
          <p:nvPr/>
        </p:nvSpPr>
        <p:spPr>
          <a:xfrm>
            <a:off x="3555049" y="878504"/>
            <a:ext cx="940038" cy="625734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D85814A-B7F9-6F8F-09A1-DAD3939C54F6}"/>
              </a:ext>
            </a:extLst>
          </p:cNvPr>
          <p:cNvSpPr/>
          <p:nvPr/>
        </p:nvSpPr>
        <p:spPr>
          <a:xfrm>
            <a:off x="4177468" y="4499878"/>
            <a:ext cx="940038" cy="625734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85094"/>
      </p:ext>
    </p:extLst>
  </p:cSld>
  <p:clrMapOvr>
    <a:masterClrMapping/>
  </p:clrMapOvr>
</p:sld>
</file>

<file path=ppt/theme/theme1.xml><?xml version="1.0" encoding="utf-8"?>
<a:theme xmlns:a="http://schemas.openxmlformats.org/drawingml/2006/main" name="INL 2020">
  <a:themeElements>
    <a:clrScheme name="INL 2020">
      <a:dk1>
        <a:srgbClr val="000000"/>
      </a:dk1>
      <a:lt1>
        <a:srgbClr val="FFFFFF"/>
      </a:lt1>
      <a:dk2>
        <a:srgbClr val="06509D"/>
      </a:dk2>
      <a:lt2>
        <a:srgbClr val="2CA8E1"/>
      </a:lt2>
      <a:accent1>
        <a:srgbClr val="8EC423"/>
      </a:accent1>
      <a:accent2>
        <a:srgbClr val="2CA8E1"/>
      </a:accent2>
      <a:accent3>
        <a:srgbClr val="832369"/>
      </a:accent3>
      <a:accent4>
        <a:srgbClr val="CF1D4C"/>
      </a:accent4>
      <a:accent5>
        <a:srgbClr val="F78E20"/>
      </a:accent5>
      <a:accent6>
        <a:srgbClr val="59595C"/>
      </a:accent6>
      <a:hlink>
        <a:srgbClr val="7F7F7F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L_2022_hexDark_wide" id="{2A2FFFCA-57ED-3F4E-9633-7F5A4B8B1D37}" vid="{0996F196-6325-7C43-BA54-93CB30EBD2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04969E66C47D43B72D976B0F2EDCB6" ma:contentTypeVersion="11" ma:contentTypeDescription="Create a new document." ma:contentTypeScope="" ma:versionID="afe61b6fc7d66b9fc94ea4b6fed94eb9">
  <xsd:schema xmlns:xsd="http://www.w3.org/2001/XMLSchema" xmlns:xs="http://www.w3.org/2001/XMLSchema" xmlns:p="http://schemas.microsoft.com/office/2006/metadata/properties" xmlns:ns2="e6cba3a1-1013-472a-b3ba-ce16017401c5" xmlns:ns3="40a6561d-8ad2-48c6-b10d-6c4d8e9afc2c" targetNamespace="http://schemas.microsoft.com/office/2006/metadata/properties" ma:root="true" ma:fieldsID="9bf3c75cdcae3d05d928c745cb6b78ee" ns2:_="" ns3:_="">
    <xsd:import namespace="e6cba3a1-1013-472a-b3ba-ce16017401c5"/>
    <xsd:import namespace="40a6561d-8ad2-48c6-b10d-6c4d8e9afc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cba3a1-1013-472a-b3ba-ce16017401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a6561d-8ad2-48c6-b10d-6c4d8e9afc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22932C-873F-4D0F-B9E0-AE16472CDC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5DEA88-B066-44AB-81E2-2A16B53C29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cba3a1-1013-472a-b3ba-ce16017401c5"/>
    <ds:schemaRef ds:uri="40a6561d-8ad2-48c6-b10d-6c4d8e9afc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A68D4D-9402-4485-B11D-8DDDCEB2E4C5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e13a543c-6713-4e5a-aa83-cb6a8e4cb4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INL 2020</Template>
  <TotalTime>3082</TotalTime>
  <Words>933</Words>
  <Application>Microsoft Macintosh PowerPoint</Application>
  <PresentationFormat>Widescreen</PresentationFormat>
  <Paragraphs>208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Narrow</vt:lpstr>
      <vt:lpstr>Calibri</vt:lpstr>
      <vt:lpstr>Fira Code</vt:lpstr>
      <vt:lpstr>Lucida Console</vt:lpstr>
      <vt:lpstr>Myriad Pro Cond</vt:lpstr>
      <vt:lpstr>Times New Roman</vt:lpstr>
      <vt:lpstr>INL 2020</vt:lpstr>
      <vt:lpstr>PowerPoint Presentation</vt:lpstr>
      <vt:lpstr>Objectives</vt:lpstr>
      <vt:lpstr>RAVEN and Codes</vt:lpstr>
      <vt:lpstr>How RAVEN Runs Codes</vt:lpstr>
      <vt:lpstr>RAVEN and Codes</vt:lpstr>
      <vt:lpstr>Code Interfaces</vt:lpstr>
      <vt:lpstr>Existing Interfaces</vt:lpstr>
      <vt:lpstr>Existing Interfaces</vt:lpstr>
      <vt:lpstr>Using Existing Interfaces</vt:lpstr>
      <vt:lpstr>RAVENception</vt:lpstr>
      <vt:lpstr>Generic Code Interface</vt:lpstr>
      <vt:lpstr>Generic Code Interface: Input Files</vt:lpstr>
      <vt:lpstr>New Interfaces</vt:lpstr>
      <vt:lpstr>Coupling a New Code</vt:lpstr>
      <vt:lpstr>Creating a New Interface</vt:lpstr>
      <vt:lpstr>New Code Interface: generateCommand</vt:lpstr>
      <vt:lpstr>New Code Interface: createNewInput</vt:lpstr>
      <vt:lpstr>New Code Interface: Optional Methods</vt:lpstr>
      <vt:lpstr>RAVEN runs Codes: Mechanics</vt:lpstr>
      <vt:lpstr>Code Interfaces: Summary Recap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Dylan J. McDowell</dc:creator>
  <cp:keywords/>
  <dc:description/>
  <cp:lastModifiedBy>Congjian Wang</cp:lastModifiedBy>
  <cp:revision>9</cp:revision>
  <dcterms:created xsi:type="dcterms:W3CDTF">2022-07-18T16:28:38Z</dcterms:created>
  <dcterms:modified xsi:type="dcterms:W3CDTF">2024-07-11T14:40:24Z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0x0101004404969E66C47D43B72D976B0F2EDCB6</vt:lpwstr>
  </property>
</Properties>
</file>