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2" r:id="rId2"/>
    <p:sldId id="273" r:id="rId3"/>
    <p:sldId id="302" r:id="rId4"/>
    <p:sldId id="303" r:id="rId5"/>
    <p:sldId id="304" r:id="rId6"/>
    <p:sldId id="305" r:id="rId7"/>
    <p:sldId id="274" r:id="rId8"/>
    <p:sldId id="275" r:id="rId9"/>
    <p:sldId id="276" r:id="rId10"/>
    <p:sldId id="277" r:id="rId11"/>
    <p:sldId id="279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313" r:id="rId25"/>
    <p:sldId id="292" r:id="rId26"/>
    <p:sldId id="291" r:id="rId27"/>
    <p:sldId id="293" r:id="rId28"/>
    <p:sldId id="294" r:id="rId29"/>
    <p:sldId id="295" r:id="rId30"/>
    <p:sldId id="296" r:id="rId31"/>
    <p:sldId id="297" r:id="rId32"/>
    <p:sldId id="298" r:id="rId33"/>
    <p:sldId id="306" r:id="rId34"/>
    <p:sldId id="307" r:id="rId35"/>
    <p:sldId id="308" r:id="rId36"/>
    <p:sldId id="309" r:id="rId37"/>
    <p:sldId id="300" r:id="rId38"/>
    <p:sldId id="299" r:id="rId39"/>
    <p:sldId id="310" r:id="rId40"/>
    <p:sldId id="312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2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28.emf"/><Relationship Id="rId7" Type="http://schemas.openxmlformats.org/officeDocument/2006/relationships/image" Target="../media/image30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2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31.emf"/><Relationship Id="rId5" Type="http://schemas.openxmlformats.org/officeDocument/2006/relationships/image" Target="../media/image33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3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 smtClean="0"/>
              <a:t>Time Dependent </a:t>
            </a:r>
            <a:r>
              <a:rPr lang="en-US" b="0" dirty="0"/>
              <a:t>D</a:t>
            </a:r>
            <a:r>
              <a:rPr lang="en-US" b="0" dirty="0" smtClean="0"/>
              <a:t>ata </a:t>
            </a:r>
            <a:r>
              <a:rPr lang="en-US" b="0" dirty="0"/>
              <a:t>M</a:t>
            </a:r>
            <a:r>
              <a:rPr lang="en-US" b="0" dirty="0" smtClean="0"/>
              <a:t>ining</a:t>
            </a:r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Example 1: Time-Dep. Basic Statistics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Generate time-dependent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Post-Process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dataObject</a:t>
            </a:r>
            <a:r>
              <a:rPr lang="en-US" dirty="0" smtClean="0"/>
              <a:t> (</a:t>
            </a:r>
            <a:r>
              <a:rPr lang="en-US" dirty="0" err="1" smtClean="0"/>
              <a:t>PointSet</a:t>
            </a:r>
            <a:r>
              <a:rPr lang="en-US" dirty="0" smtClean="0"/>
              <a:t>) from processed data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timeDepBasicStat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BasicStatistics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expectedValue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expectedValue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percentile_5&gt;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&lt;/percentile_5&gt;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percentile_95&gt;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&lt;/percentile_95&gt;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readStats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RavenOutput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dynamic&gt;</a:t>
            </a:r>
            <a:r>
              <a:rPr lang="en-US" sz="1400" dirty="0"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&lt;/dynamic&gt;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File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"0"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output_TD_BS.xml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"mean"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| </a:t>
            </a:r>
            <a:r>
              <a:rPr lang="en-US" sz="1400" dirty="0" err="1">
                <a:latin typeface="Courier"/>
                <a:cs typeface="Courier"/>
              </a:rPr>
              <a:t>expectedValue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"percentile_5"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|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percentile_5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"percentile_95"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|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percentile_95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/File&gt;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</a:t>
            </a:r>
            <a:r>
              <a:rPr lang="en-US" b="0" dirty="0" smtClean="0"/>
              <a:t>-Dep</a:t>
            </a:r>
            <a:r>
              <a:rPr lang="en-US" b="0" dirty="0"/>
              <a:t>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time_dep.xml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686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</a:t>
            </a:r>
            <a:r>
              <a:rPr lang="en-US" b="0" dirty="0" smtClean="0"/>
              <a:t>-Dep</a:t>
            </a:r>
            <a:r>
              <a:rPr lang="en-US" b="0" dirty="0"/>
              <a:t>. Basic Statistics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121781"/>
            <a:ext cx="8956157" cy="46935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i="1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&lt;/Output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timeDepBasicStatPP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timeDepBasicStat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"Files" 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""             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output_TD_BS.csv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"Files" 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""          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output_TD_BS.xml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readStats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"Files" 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""          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output_TD_BS.xml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readStats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>
                <a:solidFill>
                  <a:srgbClr val="000000"/>
                </a:solidFill>
                <a:latin typeface="Courier"/>
                <a:cs typeface="Courier"/>
              </a:rPr>
              <a:t>stats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"Plot"      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Plotdata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"Plot"      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latin typeface="Courier"/>
                <a:cs typeface="Courier"/>
              </a:rPr>
              <a:t>PlotRawdata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time_dep.xml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497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</a:t>
            </a:r>
            <a:r>
              <a:rPr lang="en-US" b="0" dirty="0" smtClean="0"/>
              <a:t>-Dep</a:t>
            </a:r>
            <a:r>
              <a:rPr lang="en-US" b="0" dirty="0"/>
              <a:t>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time_dep.xml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pic>
        <p:nvPicPr>
          <p:cNvPr id="2" name="Picture 1" descr="1-PlotRawdata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</a:t>
            </a:r>
            <a:r>
              <a:rPr lang="en-US" b="0" dirty="0" smtClean="0"/>
              <a:t>-Dep</a:t>
            </a:r>
            <a:r>
              <a:rPr lang="en-US" b="0" dirty="0"/>
              <a:t>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time_dep.xml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1-Plotdata_scatter-scatter-sca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0" y="1381914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5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RAVEN Example 2</a:t>
            </a:r>
            <a:br>
              <a:rPr lang="en-US" b="0" dirty="0" smtClean="0"/>
            </a:br>
            <a:r>
              <a:rPr lang="en-US" b="0" dirty="0"/>
              <a:t>Time </a:t>
            </a:r>
            <a:r>
              <a:rPr lang="en-US" b="0" dirty="0" smtClean="0"/>
              <a:t>Slice </a:t>
            </a:r>
            <a:r>
              <a:rPr lang="en-US" b="0" dirty="0"/>
              <a:t>C</a:t>
            </a:r>
            <a:r>
              <a:rPr lang="en-US" b="0" dirty="0" smtClean="0"/>
              <a:t>lustering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92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</a:t>
            </a:r>
            <a:r>
              <a:rPr lang="en-US" b="0" dirty="0" smtClean="0"/>
              <a:t>2: Time </a:t>
            </a:r>
            <a:r>
              <a:rPr lang="en-US" b="0" dirty="0"/>
              <a:t>S</a:t>
            </a:r>
            <a:r>
              <a:rPr lang="en-US" b="0" dirty="0" smtClean="0"/>
              <a:t>lice </a:t>
            </a:r>
            <a:r>
              <a:rPr lang="en-US" b="0" dirty="0"/>
              <a:t>C</a:t>
            </a:r>
            <a:r>
              <a:rPr lang="en-US" b="0" dirty="0" smtClean="0"/>
              <a:t>lustering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Generate time-dependent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Cluster </a:t>
            </a:r>
            <a:r>
              <a:rPr lang="en-US" dirty="0"/>
              <a:t>time-dependent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9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</a:t>
            </a:r>
            <a:r>
              <a:rPr lang="en-US" b="0" dirty="0" smtClean="0"/>
              <a:t>Slice </a:t>
            </a:r>
            <a:r>
              <a:rPr lang="en-US" b="0" dirty="0"/>
              <a:t>C</a:t>
            </a:r>
            <a:r>
              <a:rPr lang="en-US" b="0" dirty="0" smtClean="0"/>
              <a:t>lustering</a:t>
            </a:r>
            <a:endParaRPr lang="en-US" b="0" dirty="0"/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3093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 smtClean="0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i="1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 smtClean="0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”clustering"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"     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>
                <a:solidFill>
                  <a:srgbClr val="000000"/>
                </a:solidFill>
                <a:latin typeface="Courier"/>
                <a:cs typeface="Courier"/>
              </a:rPr>
              <a:t>KMeans1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/Model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i="1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i="1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 smtClean="0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 smtClean="0">
                <a:solidFill>
                  <a:srgbClr val="000000"/>
                </a:solidFill>
                <a:latin typeface="Courier"/>
                <a:cs typeface="Courier"/>
              </a:rPr>
              <a:t>clusterInfo</a:t>
            </a:r>
            <a:endParaRPr lang="en-US" sz="1300" i="1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                   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i="1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970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"KMeans1"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labelFeature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"labels"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cluster|KMeans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Features&gt;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max_iter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max_iter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k-means++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</a:t>
            </a:r>
            <a:r>
              <a:rPr lang="en-US" b="0" dirty="0" smtClean="0"/>
              <a:t>Slice </a:t>
            </a:r>
            <a:r>
              <a:rPr lang="en-US" b="0" dirty="0"/>
              <a:t>C</a:t>
            </a:r>
            <a:r>
              <a:rPr lang="en-US" b="0" dirty="0" smtClean="0"/>
              <a:t>lustering</a:t>
            </a:r>
            <a:endParaRPr lang="en-US" b="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935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</a:t>
            </a:r>
            <a:r>
              <a:rPr lang="en-US" b="0" dirty="0" smtClean="0"/>
              <a:t>Slice </a:t>
            </a:r>
            <a:r>
              <a:rPr lang="en-US" b="0" dirty="0"/>
              <a:t>C</a:t>
            </a:r>
            <a:r>
              <a:rPr lang="en-US" b="0" dirty="0" smtClean="0"/>
              <a:t>lustering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plotRawData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3" y="1371600"/>
            <a:ext cx="722015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Overview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Time-series post-processors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Time dependent basic statistics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Time slice clustering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</a:t>
            </a:r>
            <a:r>
              <a:rPr lang="en-US" dirty="0" smtClean="0">
                <a:solidFill>
                  <a:srgbClr val="0000FF"/>
                </a:solidFill>
              </a:rPr>
              <a:t>dependent clustering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Approach 1: time series transformation (</a:t>
            </a:r>
            <a:r>
              <a:rPr lang="en-US" dirty="0"/>
              <a:t>K-</a:t>
            </a:r>
            <a:r>
              <a:rPr lang="en-US" dirty="0" smtClean="0"/>
              <a:t>Means)</a:t>
            </a:r>
          </a:p>
          <a:p>
            <a:pPr lvl="1"/>
            <a:r>
              <a:rPr lang="en-US" dirty="0"/>
              <a:t>Approach </a:t>
            </a:r>
            <a:r>
              <a:rPr lang="en-US" dirty="0" smtClean="0"/>
              <a:t>2: time dependent metrics (Hierarchical)</a:t>
            </a:r>
          </a:p>
          <a:p>
            <a:pPr lvl="2"/>
            <a:r>
              <a:rPr lang="en-US" dirty="0" smtClean="0"/>
              <a:t>Euclidean</a:t>
            </a:r>
          </a:p>
          <a:p>
            <a:pPr lvl="2"/>
            <a:r>
              <a:rPr lang="en-US" dirty="0" smtClean="0"/>
              <a:t>Dynamic Time Warping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</a:t>
            </a:r>
            <a:r>
              <a:rPr lang="en-US" b="0" dirty="0" smtClean="0"/>
              <a:t>Slice </a:t>
            </a:r>
            <a:r>
              <a:rPr lang="en-US" b="0" dirty="0"/>
              <a:t>C</a:t>
            </a:r>
            <a:r>
              <a:rPr lang="en-US" b="0" dirty="0" smtClean="0"/>
              <a:t>lustering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6" name="Picture 5" descr="plotRawDataWithLabels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9757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</a:t>
            </a:r>
            <a:r>
              <a:rPr lang="en-US" b="0" dirty="0" smtClean="0"/>
              <a:t>Slice </a:t>
            </a:r>
            <a:r>
              <a:rPr lang="en-US" b="0" dirty="0"/>
              <a:t>C</a:t>
            </a:r>
            <a:r>
              <a:rPr lang="en-US" b="0" dirty="0" smtClean="0"/>
              <a:t>lustering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plotPPDataCentroid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9757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 smtClean="0"/>
              <a:t>RAVEN Example 3</a:t>
            </a:r>
            <a:br>
              <a:rPr lang="en-US" b="0" dirty="0" smtClean="0"/>
            </a:br>
            <a:r>
              <a:rPr lang="en-US" b="0" dirty="0"/>
              <a:t>Time </a:t>
            </a:r>
            <a:r>
              <a:rPr lang="en-US" b="0" dirty="0" smtClean="0"/>
              <a:t>Dependent </a:t>
            </a:r>
            <a:r>
              <a:rPr lang="en-US" b="0" dirty="0"/>
              <a:t>C</a:t>
            </a:r>
            <a:r>
              <a:rPr lang="en-US" b="0" dirty="0" smtClean="0"/>
              <a:t>lustering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Approach 1: T</a:t>
            </a:r>
            <a:r>
              <a:rPr lang="en-US" b="0" dirty="0" smtClean="0"/>
              <a:t>ime </a:t>
            </a:r>
            <a:r>
              <a:rPr lang="en-US" b="0" dirty="0"/>
              <a:t>S</a:t>
            </a:r>
            <a:r>
              <a:rPr lang="en-US" b="0" dirty="0" smtClean="0"/>
              <a:t>eries Transformation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</a:t>
            </a:r>
            <a:r>
              <a:rPr lang="en-US" b="0" dirty="0" smtClean="0"/>
              <a:t>: </a:t>
            </a:r>
            <a:r>
              <a:rPr lang="en-US" b="0" dirty="0"/>
              <a:t>Time </a:t>
            </a:r>
            <a:r>
              <a:rPr lang="en-US" b="0" dirty="0" smtClean="0"/>
              <a:t>Dependent </a:t>
            </a:r>
            <a:r>
              <a:rPr lang="en-US" b="0" dirty="0"/>
              <a:t>C</a:t>
            </a:r>
            <a:r>
              <a:rPr lang="en-US" b="0" dirty="0" smtClean="0"/>
              <a:t>lustering (1)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7935081" cy="5074598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Objective</a:t>
            </a:r>
          </a:p>
          <a:p>
            <a:pPr lvl="1"/>
            <a:r>
              <a:rPr lang="en-US" dirty="0" smtClean="0"/>
              <a:t>Analyze time series not  at each time step</a:t>
            </a:r>
          </a:p>
          <a:p>
            <a:pPr lvl="1"/>
            <a:r>
              <a:rPr lang="en-US" dirty="0" smtClean="0"/>
              <a:t>Consider the whole time series as a whole</a:t>
            </a:r>
          </a:p>
          <a:p>
            <a:pPr lvl="1"/>
            <a:endParaRPr lang="en-US" dirty="0"/>
          </a:p>
          <a:p>
            <a:r>
              <a:rPr lang="en-US" dirty="0" smtClean="0"/>
              <a:t>Recall clustering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Operate on </a:t>
            </a:r>
            <a:r>
              <a:rPr lang="en-US" dirty="0" err="1" smtClean="0">
                <a:solidFill>
                  <a:srgbClr val="0000FF"/>
                </a:solidFill>
              </a:rPr>
              <a:t>PointSets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Consider </a:t>
            </a:r>
            <a:r>
              <a:rPr lang="en-US" dirty="0">
                <a:solidFill>
                  <a:srgbClr val="0000FF"/>
                </a:solidFill>
              </a:rPr>
              <a:t>each time </a:t>
            </a:r>
            <a:r>
              <a:rPr lang="en-US" dirty="0" smtClean="0">
                <a:solidFill>
                  <a:srgbClr val="0000FF"/>
                </a:solidFill>
              </a:rPr>
              <a:t>series as a “data-point”</a:t>
            </a:r>
            <a:endParaRPr lang="en-US" dirty="0">
              <a:solidFill>
                <a:srgbClr val="0000FF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4" name="Straight Arrow Connector 139"/>
          <p:cNvCxnSpPr>
            <a:cxnSpLocks noChangeShapeType="1"/>
          </p:cNvCxnSpPr>
          <p:nvPr/>
        </p:nvCxnSpPr>
        <p:spPr bwMode="auto">
          <a:xfrm flipV="1">
            <a:off x="6190509" y="2866152"/>
            <a:ext cx="0" cy="1905794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" name="Straight Arrow Connector 139"/>
          <p:cNvCxnSpPr>
            <a:cxnSpLocks noChangeShapeType="1"/>
          </p:cNvCxnSpPr>
          <p:nvPr/>
        </p:nvCxnSpPr>
        <p:spPr bwMode="auto">
          <a:xfrm>
            <a:off x="6190509" y="4771152"/>
            <a:ext cx="2200185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" name="Group 85"/>
          <p:cNvGrpSpPr/>
          <p:nvPr/>
        </p:nvGrpSpPr>
        <p:grpSpPr>
          <a:xfrm>
            <a:off x="7323894" y="2866152"/>
            <a:ext cx="685800" cy="609600"/>
            <a:chOff x="7247782" y="2054423"/>
            <a:chExt cx="685800" cy="609600"/>
          </a:xfrm>
        </p:grpSpPr>
        <p:sp>
          <p:nvSpPr>
            <p:cNvPr id="7" name="Oval 6"/>
            <p:cNvSpPr/>
            <p:nvPr/>
          </p:nvSpPr>
          <p:spPr>
            <a:xfrm>
              <a:off x="72477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3239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3239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2477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8573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8782" y="21306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6287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4763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4001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5525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4763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7811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7049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86"/>
          <p:cNvGrpSpPr/>
          <p:nvPr/>
        </p:nvGrpSpPr>
        <p:grpSpPr>
          <a:xfrm>
            <a:off x="6333294" y="3856753"/>
            <a:ext cx="838200" cy="685800"/>
            <a:chOff x="6257182" y="3045024"/>
            <a:chExt cx="838200" cy="685800"/>
          </a:xfrm>
        </p:grpSpPr>
        <p:sp>
          <p:nvSpPr>
            <p:cNvPr id="25" name="Oval 24"/>
            <p:cNvSpPr/>
            <p:nvPr/>
          </p:nvSpPr>
          <p:spPr>
            <a:xfrm>
              <a:off x="62571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4857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4857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409582" y="3121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0191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790582" y="3197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7905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6381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5619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7143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561982" y="3045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866782" y="3426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942982" y="3578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818386" y="273720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Times New Roman" pitchFamily="18" charset="0"/>
              </a:rPr>
              <a:t>Y</a:t>
            </a:r>
            <a:endParaRPr lang="en-US" sz="1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560476" y="3144451"/>
            <a:ext cx="76200" cy="76200"/>
          </a:xfrm>
          <a:prstGeom prst="ellipse">
            <a:avLst/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724998" y="417043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48511" y="2490982"/>
            <a:ext cx="1097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2711" y="3938782"/>
            <a:ext cx="109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90694" y="461726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Times New Roman" pitchFamily="18" charset="0"/>
              </a:rPr>
              <a:t>X</a:t>
            </a:r>
            <a:endParaRPr lang="en-US" sz="1400" baseline="-25000" dirty="0">
              <a:latin typeface="+mj-lt"/>
              <a:cs typeface="Times New Roman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88106" y="5981651"/>
            <a:ext cx="3420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688106" y="4898876"/>
            <a:ext cx="0" cy="1082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846280" y="5981651"/>
            <a:ext cx="52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time</a:t>
            </a:r>
            <a:endParaRPr lang="en-US" sz="1400" dirty="0">
              <a:latin typeface="+mn-lt"/>
            </a:endParaRPr>
          </a:p>
        </p:txBody>
      </p:sp>
      <p:sp>
        <p:nvSpPr>
          <p:cNvPr id="53" name="Freeform 120"/>
          <p:cNvSpPr>
            <a:spLocks noChangeAspect="1"/>
          </p:cNvSpPr>
          <p:nvPr/>
        </p:nvSpPr>
        <p:spPr bwMode="auto">
          <a:xfrm>
            <a:off x="879550" y="5161284"/>
            <a:ext cx="2868639" cy="67476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4500696" y="5300014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01346" y="5367631"/>
            <a:ext cx="162574" cy="16257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8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</a:t>
            </a:r>
            <a:r>
              <a:rPr lang="en-US" b="0" dirty="0" smtClean="0"/>
              <a:t>Dependent </a:t>
            </a:r>
            <a:r>
              <a:rPr lang="en-US" b="0" dirty="0"/>
              <a:t>C</a:t>
            </a:r>
            <a:r>
              <a:rPr lang="en-US" b="0" dirty="0" smtClean="0"/>
              <a:t>lustering </a:t>
            </a:r>
            <a:r>
              <a:rPr lang="en-US" b="0" dirty="0"/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Approach:</a:t>
            </a:r>
          </a:p>
          <a:p>
            <a:pPr lvl="1"/>
            <a:r>
              <a:rPr lang="en-US" dirty="0"/>
              <a:t>Convert each time series as a multi-dimensional vector</a:t>
            </a:r>
          </a:p>
          <a:p>
            <a:pPr lvl="2"/>
            <a:r>
              <a:rPr lang="en-US" dirty="0"/>
              <a:t>Convert </a:t>
            </a:r>
            <a:r>
              <a:rPr lang="en-US" dirty="0" err="1"/>
              <a:t>HistorySet</a:t>
            </a:r>
            <a:r>
              <a:rPr lang="en-US" dirty="0"/>
              <a:t> into </a:t>
            </a:r>
            <a:r>
              <a:rPr lang="en-US" dirty="0" err="1"/>
              <a:t>PointSet</a:t>
            </a:r>
            <a:endParaRPr lang="en-US" dirty="0"/>
          </a:p>
          <a:p>
            <a:pPr lvl="1"/>
            <a:r>
              <a:rPr lang="en-US" dirty="0"/>
              <a:t>Perform Clustering</a:t>
            </a:r>
          </a:p>
          <a:p>
            <a:pPr lvl="1"/>
            <a:r>
              <a:rPr lang="en-US" dirty="0"/>
              <a:t>Convert clustering results from </a:t>
            </a:r>
            <a:r>
              <a:rPr lang="en-US" dirty="0" err="1"/>
              <a:t>PointSet</a:t>
            </a:r>
            <a:r>
              <a:rPr lang="en-US" dirty="0"/>
              <a:t> to </a:t>
            </a:r>
            <a:r>
              <a:rPr lang="en-US" dirty="0" err="1"/>
              <a:t>HistorySet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07427" y="4351207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" name="Can 4"/>
          <p:cNvSpPr/>
          <p:nvPr/>
        </p:nvSpPr>
        <p:spPr>
          <a:xfrm>
            <a:off x="362014" y="4452516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33521" y="4592091"/>
            <a:ext cx="1284601" cy="30654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Pre-Processing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Bent-Up Arrow 6"/>
          <p:cNvSpPr/>
          <p:nvPr/>
        </p:nvSpPr>
        <p:spPr>
          <a:xfrm rot="5400000">
            <a:off x="2360991" y="4961287"/>
            <a:ext cx="594867" cy="609152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19208" y="3886461"/>
            <a:ext cx="1335743" cy="36389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Clustering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0426" y="4759327"/>
            <a:ext cx="8262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Real value</a:t>
            </a:r>
          </a:p>
          <a:p>
            <a:r>
              <a:rPr lang="en-US" sz="1000" dirty="0" smtClean="0">
                <a:latin typeface="Arial"/>
                <a:cs typeface="Arial"/>
              </a:rPr>
              <a:t>Polynomial</a:t>
            </a:r>
          </a:p>
          <a:p>
            <a:r>
              <a:rPr lang="en-US" sz="1000" dirty="0" err="1" smtClean="0">
                <a:latin typeface="Arial"/>
                <a:cs typeface="Arial"/>
              </a:rPr>
              <a:t>Hermite</a:t>
            </a:r>
            <a:endParaRPr lang="en-US" sz="1000" dirty="0" smtClean="0">
              <a:latin typeface="Arial"/>
              <a:cs typeface="Arial"/>
            </a:endParaRPr>
          </a:p>
          <a:p>
            <a:r>
              <a:rPr lang="en-US" sz="1000" dirty="0" err="1">
                <a:latin typeface="Arial"/>
                <a:cs typeface="Arial"/>
              </a:rPr>
              <a:t>Chebyshev</a:t>
            </a:r>
            <a:endParaRPr lang="en-US" sz="1000" dirty="0" smtClean="0">
              <a:latin typeface="Arial"/>
              <a:cs typeface="Arial"/>
            </a:endParaRPr>
          </a:p>
          <a:p>
            <a:r>
              <a:rPr lang="en-US" sz="1000" dirty="0" err="1" smtClean="0">
                <a:latin typeface="Arial"/>
                <a:cs typeface="Arial"/>
              </a:rPr>
              <a:t>Laguerre</a:t>
            </a:r>
            <a:endParaRPr lang="en-US" sz="1000" dirty="0" smtClean="0">
              <a:latin typeface="Arial"/>
              <a:cs typeface="Arial"/>
            </a:endParaRPr>
          </a:p>
          <a:p>
            <a:r>
              <a:rPr lang="en-US" sz="1000" dirty="0" smtClean="0">
                <a:latin typeface="Arial"/>
                <a:cs typeface="Arial"/>
              </a:rPr>
              <a:t>Legendre</a:t>
            </a:r>
          </a:p>
          <a:p>
            <a:r>
              <a:rPr lang="en-US" sz="1000" dirty="0" smtClean="0">
                <a:latin typeface="Arial"/>
                <a:cs typeface="Arial"/>
              </a:rPr>
              <a:t>SVD</a:t>
            </a:r>
          </a:p>
          <a:p>
            <a:r>
              <a:rPr lang="en-US" sz="1000" dirty="0" smtClean="0">
                <a:latin typeface="Arial"/>
                <a:cs typeface="Arial"/>
              </a:rPr>
              <a:t>Fourier</a:t>
            </a:r>
          </a:p>
        </p:txBody>
      </p:sp>
      <p:sp>
        <p:nvSpPr>
          <p:cNvPr id="10" name="Left Brace 9"/>
          <p:cNvSpPr/>
          <p:nvPr/>
        </p:nvSpPr>
        <p:spPr>
          <a:xfrm>
            <a:off x="6433660" y="4776374"/>
            <a:ext cx="133532" cy="125359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97862" y="5227023"/>
            <a:ext cx="1335743" cy="3763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Data Representation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427" y="5204354"/>
            <a:ext cx="951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Raw data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18123" y="5227023"/>
            <a:ext cx="1112501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Re-Sampling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27647" y="5262212"/>
            <a:ext cx="680931" cy="30654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5" name="Line Callout 2 14"/>
          <p:cNvSpPr/>
          <p:nvPr/>
        </p:nvSpPr>
        <p:spPr>
          <a:xfrm flipH="1">
            <a:off x="4415696" y="3666241"/>
            <a:ext cx="985763" cy="257325"/>
          </a:xfrm>
          <a:prstGeom prst="borderCallout2">
            <a:avLst/>
          </a:prstGeom>
          <a:solidFill>
            <a:srgbClr val="008000">
              <a:alpha val="3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Static data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Line Callout 2 15"/>
          <p:cNvSpPr/>
          <p:nvPr/>
        </p:nvSpPr>
        <p:spPr>
          <a:xfrm flipH="1">
            <a:off x="559063" y="5721654"/>
            <a:ext cx="1424877" cy="3611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809"/>
              <a:gd name="adj6" fmla="val -31322"/>
            </a:avLst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Time-dependent 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ata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18853" y="3797209"/>
            <a:ext cx="8130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K-Means</a:t>
            </a:r>
          </a:p>
          <a:p>
            <a:r>
              <a:rPr lang="en-US" sz="1000" dirty="0" smtClean="0">
                <a:latin typeface="Arial"/>
                <a:cs typeface="Arial"/>
              </a:rPr>
              <a:t>Mean-Shift</a:t>
            </a:r>
          </a:p>
          <a:p>
            <a:r>
              <a:rPr lang="en-US" sz="1000" dirty="0" smtClean="0">
                <a:latin typeface="Arial"/>
                <a:cs typeface="Arial"/>
              </a:rPr>
              <a:t>…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8217865" y="3797209"/>
            <a:ext cx="133532" cy="553998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200684" y="4592091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0" name="Bent-Up Arrow 19"/>
          <p:cNvSpPr/>
          <p:nvPr/>
        </p:nvSpPr>
        <p:spPr>
          <a:xfrm rot="16200000" flipV="1">
            <a:off x="5512942" y="3939516"/>
            <a:ext cx="1276064" cy="1218243"/>
          </a:xfrm>
          <a:prstGeom prst="bentUpArrow">
            <a:avLst>
              <a:gd name="adj1" fmla="val 15511"/>
              <a:gd name="adj2" fmla="val 14338"/>
              <a:gd name="adj3" fmla="val 17102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339933"/>
              </a:gs>
              <a:gs pos="34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38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9433" y="2377093"/>
            <a:ext cx="8736292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dataPreProc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InterfacedPostProcessor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method&gt;</a:t>
            </a:r>
            <a:r>
              <a:rPr lang="en-US" sz="1400" dirty="0">
                <a:latin typeface="Courier"/>
                <a:cs typeface="Courier"/>
              </a:rPr>
              <a:t>HS2PS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"KMeans1"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"Models"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dataPreProc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cluster|KMeans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1E-10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k-means++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</a:t>
            </a:r>
            <a:r>
              <a:rPr lang="en-US" b="0" dirty="0" smtClean="0"/>
              <a:t>Dependent </a:t>
            </a:r>
            <a:r>
              <a:rPr lang="en-US" b="0" dirty="0"/>
              <a:t>C</a:t>
            </a:r>
            <a:r>
              <a:rPr lang="en-US" b="0" dirty="0" smtClean="0"/>
              <a:t>lustering </a:t>
            </a:r>
            <a:r>
              <a:rPr lang="en-US" b="0" dirty="0"/>
              <a:t>(1)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TD_KMeans.xml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381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</a:t>
            </a:r>
            <a:r>
              <a:rPr lang="en-US" b="0" dirty="0" smtClean="0"/>
              <a:t>Dependent </a:t>
            </a:r>
            <a:r>
              <a:rPr lang="en-US" b="0" dirty="0"/>
              <a:t>C</a:t>
            </a:r>
            <a:r>
              <a:rPr lang="en-US" b="0" dirty="0" smtClean="0"/>
              <a:t>lustering </a:t>
            </a:r>
            <a:r>
              <a:rPr lang="en-US" b="0" dirty="0"/>
              <a:t>(1)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3093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i="1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 smtClean="0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"clustering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>
                <a:solidFill>
                  <a:srgbClr val="000000"/>
                </a:solidFill>
                <a:latin typeface="Courier"/>
                <a:cs typeface="Courier"/>
              </a:rPr>
              <a:t>KMeans1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/Model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i="1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i="1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 smtClean="0">
                <a:solidFill>
                  <a:srgbClr val="000000"/>
                </a:solidFill>
                <a:latin typeface="Courier"/>
                <a:cs typeface="Courier"/>
              </a:rPr>
              <a:t>clusterInfo</a:t>
            </a:r>
            <a:endParaRPr lang="en-US" sz="1300" i="1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                   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i="1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6378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TD_KMeans.xml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335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</a:t>
            </a:r>
            <a:r>
              <a:rPr lang="en-US" b="0" dirty="0" smtClean="0"/>
              <a:t>Dependent </a:t>
            </a:r>
            <a:r>
              <a:rPr lang="en-US" b="0" dirty="0"/>
              <a:t>C</a:t>
            </a:r>
            <a:r>
              <a:rPr lang="en-US" b="0" dirty="0" smtClean="0"/>
              <a:t>lustering </a:t>
            </a:r>
            <a:r>
              <a:rPr lang="en-US" b="0" dirty="0"/>
              <a:t>(1)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9871" y="2444510"/>
            <a:ext cx="8231187" cy="1492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filter0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="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="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="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filter0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="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="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outMC0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TD_KMeans.xml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871" y="4198953"/>
            <a:ext cx="8231187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"filter1"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InterfacedPostProcessor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method&gt;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dataObjectLabelFilter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&lt;label&gt;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KMeans1Labels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&lt;/label&gt;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clusterIDs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clusterIDs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</p:spTree>
    <p:extLst>
      <p:ext uri="{BB962C8B-B14F-4D97-AF65-F5344CB8AC3E}">
        <p14:creationId xmlns:p14="http://schemas.microsoft.com/office/powerpoint/2010/main" val="193404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</a:t>
            </a:r>
            <a:r>
              <a:rPr lang="en-US" b="0" dirty="0" smtClean="0"/>
              <a:t>Dependent </a:t>
            </a:r>
            <a:r>
              <a:rPr lang="en-US" b="0" dirty="0"/>
              <a:t>C</a:t>
            </a:r>
            <a:r>
              <a:rPr lang="en-US" b="0" dirty="0" smtClean="0"/>
              <a:t>lustering </a:t>
            </a:r>
            <a:r>
              <a:rPr lang="en-US" b="0" dirty="0"/>
              <a:t>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TD_KMeans.xml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pic>
        <p:nvPicPr>
          <p:cNvPr id="2" name="Picture 1" descr="1-plot1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6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4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</a:t>
            </a:r>
            <a:r>
              <a:rPr lang="en-US" b="0" dirty="0" smtClean="0"/>
              <a:t>Dependent </a:t>
            </a:r>
            <a:r>
              <a:rPr lang="en-US" b="0" dirty="0"/>
              <a:t>C</a:t>
            </a:r>
            <a:r>
              <a:rPr lang="en-US" b="0" dirty="0" smtClean="0"/>
              <a:t>lustering </a:t>
            </a:r>
            <a:r>
              <a:rPr lang="en-US" b="0" dirty="0"/>
              <a:t>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TD_KMeans.xml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pic>
        <p:nvPicPr>
          <p:cNvPr id="4" name="Picture 3" descr="1-Clustered_HS_lin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"/>
          <a:stretch/>
        </p:blipFill>
        <p:spPr>
          <a:xfrm>
            <a:off x="455613" y="1371600"/>
            <a:ext cx="868838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21548"/>
          <a:stretch/>
        </p:blipFill>
        <p:spPr bwMode="auto">
          <a:xfrm>
            <a:off x="5555386" y="3833575"/>
            <a:ext cx="3566520" cy="3024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920076"/>
            <a:ext cx="5779095" cy="4755361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0000FF"/>
                </a:solidFill>
              </a:rPr>
              <a:t>Objective: </a:t>
            </a:r>
            <a:r>
              <a:rPr lang="en-US" dirty="0" smtClean="0"/>
              <a:t>analyze time-dependent data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Similarity can be subjective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Challenges</a:t>
            </a:r>
          </a:p>
          <a:p>
            <a:pPr lvl="1" algn="just"/>
            <a:r>
              <a:rPr lang="en-US" dirty="0" smtClean="0"/>
              <a:t>Different time lengths</a:t>
            </a:r>
          </a:p>
          <a:p>
            <a:pPr lvl="1" algn="just"/>
            <a:r>
              <a:rPr lang="en-US" dirty="0" smtClean="0"/>
              <a:t>Different sample rates</a:t>
            </a:r>
          </a:p>
          <a:p>
            <a:pPr lvl="1" algn="just"/>
            <a:r>
              <a:rPr lang="en-US" dirty="0" smtClean="0"/>
              <a:t>Presence of noise or missing data</a:t>
            </a:r>
          </a:p>
          <a:p>
            <a:pPr lvl="1" algn="just"/>
            <a:r>
              <a:rPr lang="en-US" dirty="0" smtClean="0"/>
              <a:t>Time delays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lvl="2" algn="just"/>
            <a:endParaRPr lang="en-US" dirty="0" smtClean="0"/>
          </a:p>
          <a:p>
            <a:pPr lvl="2" algn="just"/>
            <a:endParaRPr lang="en-US" dirty="0" smtClean="0"/>
          </a:p>
          <a:p>
            <a:pPr lvl="2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Clustering: Time-Dependent Data</a:t>
            </a:r>
            <a:endParaRPr lang="en-US" b="0" dirty="0"/>
          </a:p>
        </p:txBody>
      </p:sp>
      <p:sp>
        <p:nvSpPr>
          <p:cNvPr id="8" name="Down Arrow 7"/>
          <p:cNvSpPr/>
          <p:nvPr/>
        </p:nvSpPr>
        <p:spPr bwMode="auto">
          <a:xfrm>
            <a:off x="7112972" y="3692768"/>
            <a:ext cx="548105" cy="45768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" name="Picture 8" descr="1-plot1_line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8" t="10359" r="5447" b="5348"/>
          <a:stretch/>
        </p:blipFill>
        <p:spPr>
          <a:xfrm>
            <a:off x="5957420" y="966400"/>
            <a:ext cx="3258105" cy="28150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1310036" y="4180612"/>
            <a:ext cx="3420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1310036" y="3097837"/>
            <a:ext cx="0" cy="1082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468210" y="4180612"/>
            <a:ext cx="52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time</a:t>
            </a:r>
            <a:endParaRPr lang="en-US" sz="1400" dirty="0">
              <a:latin typeface="+mn-lt"/>
            </a:endParaRPr>
          </a:p>
        </p:txBody>
      </p:sp>
      <p:sp>
        <p:nvSpPr>
          <p:cNvPr id="14" name="Freeform 120"/>
          <p:cNvSpPr>
            <a:spLocks noChangeAspect="1"/>
          </p:cNvSpPr>
          <p:nvPr/>
        </p:nvSpPr>
        <p:spPr bwMode="auto">
          <a:xfrm>
            <a:off x="1501479" y="3527905"/>
            <a:ext cx="2868639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20"/>
          <p:cNvSpPr>
            <a:spLocks noChangeAspect="1"/>
          </p:cNvSpPr>
          <p:nvPr/>
        </p:nvSpPr>
        <p:spPr bwMode="auto">
          <a:xfrm>
            <a:off x="1501479" y="3097874"/>
            <a:ext cx="2868639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20"/>
          <p:cNvSpPr>
            <a:spLocks noChangeAspect="1"/>
          </p:cNvSpPr>
          <p:nvPr/>
        </p:nvSpPr>
        <p:spPr bwMode="auto">
          <a:xfrm>
            <a:off x="1501480" y="3527905"/>
            <a:ext cx="1788610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008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20"/>
          <p:cNvSpPr>
            <a:spLocks noChangeAspect="1"/>
          </p:cNvSpPr>
          <p:nvPr/>
        </p:nvSpPr>
        <p:spPr bwMode="auto">
          <a:xfrm>
            <a:off x="1501480" y="3360245"/>
            <a:ext cx="2868639" cy="67476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7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</a:t>
            </a:r>
            <a:r>
              <a:rPr lang="en-US" b="0" dirty="0" smtClean="0"/>
              <a:t>Dependent </a:t>
            </a:r>
            <a:r>
              <a:rPr lang="en-US" b="0" dirty="0"/>
              <a:t>C</a:t>
            </a:r>
            <a:r>
              <a:rPr lang="en-US" b="0" dirty="0" smtClean="0"/>
              <a:t>lustering </a:t>
            </a:r>
            <a:r>
              <a:rPr lang="en-US" b="0" dirty="0"/>
              <a:t>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TD_KMeans.xml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pic>
        <p:nvPicPr>
          <p:cNvPr id="2" name="Picture 1" descr="1-clusterCenters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2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4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 smtClean="0"/>
              <a:t>RAVEN Example 4</a:t>
            </a:r>
            <a:br>
              <a:rPr lang="en-US" b="0" dirty="0" smtClean="0"/>
            </a:br>
            <a:r>
              <a:rPr lang="en-US" b="0" dirty="0"/>
              <a:t>Time </a:t>
            </a:r>
            <a:r>
              <a:rPr lang="en-US" b="0" dirty="0" smtClean="0"/>
              <a:t>Dependent </a:t>
            </a:r>
            <a:r>
              <a:rPr lang="en-US" b="0" dirty="0"/>
              <a:t>C</a:t>
            </a:r>
            <a:r>
              <a:rPr lang="en-US" b="0" dirty="0" smtClean="0"/>
              <a:t>lustering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Approach </a:t>
            </a:r>
            <a:r>
              <a:rPr lang="en-US" b="0" dirty="0" smtClean="0"/>
              <a:t>2: </a:t>
            </a:r>
            <a:r>
              <a:rPr lang="en-US" b="0" dirty="0"/>
              <a:t>T</a:t>
            </a:r>
            <a:r>
              <a:rPr lang="en-US" b="0" dirty="0" smtClean="0"/>
              <a:t>ime </a:t>
            </a:r>
            <a:r>
              <a:rPr lang="en-US" b="0" dirty="0"/>
              <a:t>D</a:t>
            </a:r>
            <a:r>
              <a:rPr lang="en-US" b="0" dirty="0" smtClean="0"/>
              <a:t>ependent </a:t>
            </a:r>
            <a:r>
              <a:rPr lang="en-US" b="0" dirty="0"/>
              <a:t>M</a:t>
            </a:r>
            <a:r>
              <a:rPr lang="en-US" b="0" dirty="0" smtClean="0"/>
              <a:t>etrics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4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Macintosh HD:Users:mandd:Desktop:figure_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68" y="1280352"/>
            <a:ext cx="3027732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</a:t>
            </a:r>
            <a:r>
              <a:rPr lang="en-US" b="0" dirty="0" smtClean="0"/>
              <a:t>4: </a:t>
            </a:r>
            <a:r>
              <a:rPr lang="en-US" b="0" dirty="0"/>
              <a:t>Time </a:t>
            </a:r>
            <a:r>
              <a:rPr lang="en-US" b="0" dirty="0" smtClean="0"/>
              <a:t>Dependent </a:t>
            </a:r>
            <a:r>
              <a:rPr lang="en-US" b="0" dirty="0"/>
              <a:t>C</a:t>
            </a:r>
            <a:r>
              <a:rPr lang="en-US" b="0" dirty="0" smtClean="0"/>
              <a:t>lustering (2)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5660656" cy="5074598"/>
          </a:xfrm>
        </p:spPr>
        <p:txBody>
          <a:bodyPr/>
          <a:lstStyle/>
          <a:p>
            <a:r>
              <a:rPr lang="en-US" dirty="0" smtClean="0"/>
              <a:t>Few clustering algorithms accepts as input a </a:t>
            </a:r>
            <a:r>
              <a:rPr lang="en-US" dirty="0" smtClean="0">
                <a:solidFill>
                  <a:srgbClr val="0000FF"/>
                </a:solidFill>
              </a:rPr>
              <a:t>distance metric </a:t>
            </a:r>
          </a:p>
          <a:p>
            <a:pPr lvl="1"/>
            <a:r>
              <a:rPr lang="en-US" dirty="0" smtClean="0"/>
              <a:t>E.g.: Hierarchical clustering</a:t>
            </a:r>
          </a:p>
          <a:p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7" name="Picture 56" descr="Macintosh HD:Users:mandd:Desktop:figure_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68" y="4237442"/>
            <a:ext cx="3035808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Down Arrow 57"/>
          <p:cNvSpPr/>
          <p:nvPr/>
        </p:nvSpPr>
        <p:spPr bwMode="auto">
          <a:xfrm>
            <a:off x="7864402" y="3652950"/>
            <a:ext cx="477377" cy="584492"/>
          </a:xfrm>
          <a:prstGeom prst="downArrow">
            <a:avLst/>
          </a:prstGeom>
          <a:solidFill>
            <a:srgbClr val="BFBF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9" name="Picture 58" descr="Macintosh HD:Users:mandd:Desktop:figure_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t="3689" r="9349" b="2512"/>
          <a:stretch/>
        </p:blipFill>
        <p:spPr bwMode="auto">
          <a:xfrm>
            <a:off x="136845" y="2663950"/>
            <a:ext cx="6097863" cy="33937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0" name="Bent-Up Arrow 59"/>
          <p:cNvSpPr/>
          <p:nvPr/>
        </p:nvSpPr>
        <p:spPr bwMode="auto">
          <a:xfrm rot="16200000" flipH="1">
            <a:off x="6243383" y="3557677"/>
            <a:ext cx="700019" cy="717369"/>
          </a:xfrm>
          <a:prstGeom prst="bentUpArrow">
            <a:avLst>
              <a:gd name="adj1" fmla="val 30838"/>
              <a:gd name="adj2" fmla="val 25000"/>
              <a:gd name="adj3" fmla="val 3475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3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 bwMode="auto">
          <a:xfrm>
            <a:off x="6709048" y="3698240"/>
            <a:ext cx="2079954" cy="1544043"/>
          </a:xfrm>
          <a:prstGeom prst="wedgeRectCallout">
            <a:avLst>
              <a:gd name="adj1" fmla="val -31891"/>
              <a:gd name="adj2" fmla="val 6638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412300" y="4030193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6" name="Can 5"/>
          <p:cNvSpPr/>
          <p:nvPr/>
        </p:nvSpPr>
        <p:spPr>
          <a:xfrm>
            <a:off x="666887" y="4131502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38394" y="4271077"/>
            <a:ext cx="1284601" cy="30654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Pre-Processing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Bent-Up Arrow 8"/>
          <p:cNvSpPr/>
          <p:nvPr/>
        </p:nvSpPr>
        <p:spPr>
          <a:xfrm rot="5400000">
            <a:off x="2626788" y="4640273"/>
            <a:ext cx="594867" cy="609152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300" y="4883340"/>
            <a:ext cx="951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Raw data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83920" y="4906009"/>
            <a:ext cx="1112501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Re-Sampling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422168" y="5532185"/>
            <a:ext cx="1326857" cy="37633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Distance Matrix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lustering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Bent-Up Arrow 18"/>
          <p:cNvSpPr/>
          <p:nvPr/>
        </p:nvSpPr>
        <p:spPr>
          <a:xfrm rot="5400000">
            <a:off x="5053586" y="4590123"/>
            <a:ext cx="850630" cy="1736504"/>
          </a:xfrm>
          <a:prstGeom prst="bentUpArrow">
            <a:avLst>
              <a:gd name="adj1" fmla="val 20839"/>
              <a:gd name="adj2" fmla="val 16752"/>
              <a:gd name="adj3" fmla="val 1970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24851" y="6316238"/>
            <a:ext cx="1426912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Time-Dependent Metrics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15846" y="549145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Hierarchical</a:t>
            </a:r>
          </a:p>
          <a:p>
            <a:r>
              <a:rPr lang="en-US" sz="1000" dirty="0" smtClean="0">
                <a:latin typeface="Arial"/>
                <a:cs typeface="Arial"/>
              </a:rPr>
              <a:t>DBSCAN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7849080" y="5491451"/>
            <a:ext cx="133532" cy="40010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2 24"/>
          <p:cNvSpPr/>
          <p:nvPr/>
        </p:nvSpPr>
        <p:spPr>
          <a:xfrm flipH="1">
            <a:off x="824860" y="5400640"/>
            <a:ext cx="1424877" cy="3611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809"/>
              <a:gd name="adj6" fmla="val -31322"/>
            </a:avLst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Time-dependent 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ata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29146" y="6304002"/>
            <a:ext cx="797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 smtClean="0">
                <a:latin typeface="Arial"/>
                <a:cs typeface="Arial"/>
              </a:rPr>
              <a:t>Minkowski</a:t>
            </a:r>
            <a:endParaRPr lang="en-US" sz="1000" dirty="0" smtClean="0">
              <a:latin typeface="Arial"/>
              <a:cs typeface="Arial"/>
            </a:endParaRPr>
          </a:p>
          <a:p>
            <a:pPr algn="r"/>
            <a:r>
              <a:rPr lang="en-US" sz="1000" dirty="0" smtClean="0">
                <a:latin typeface="Arial"/>
                <a:cs typeface="Arial"/>
              </a:rPr>
              <a:t>DTW</a:t>
            </a:r>
          </a:p>
          <a:p>
            <a:pPr algn="r"/>
            <a:endParaRPr lang="en-US" sz="1000" dirty="0" smtClean="0">
              <a:latin typeface="Arial"/>
              <a:cs typeface="Arial"/>
            </a:endParaRPr>
          </a:p>
        </p:txBody>
      </p:sp>
      <p:sp>
        <p:nvSpPr>
          <p:cNvPr id="29" name="Left Brace 28"/>
          <p:cNvSpPr/>
          <p:nvPr/>
        </p:nvSpPr>
        <p:spPr>
          <a:xfrm rot="10800000">
            <a:off x="4926523" y="6304002"/>
            <a:ext cx="133532" cy="40010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4455279" y="5033060"/>
            <a:ext cx="332302" cy="136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16998" y="5088667"/>
            <a:ext cx="164592" cy="387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1499258" y="4271077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cxnSp>
        <p:nvCxnSpPr>
          <p:cNvPr id="36" name="Elbow Connector 35"/>
          <p:cNvCxnSpPr>
            <a:stCxn id="21" idx="3"/>
            <a:endCxn id="18" idx="2"/>
          </p:cNvCxnSpPr>
          <p:nvPr/>
        </p:nvCxnSpPr>
        <p:spPr bwMode="auto">
          <a:xfrm flipV="1">
            <a:off x="6551763" y="5908518"/>
            <a:ext cx="533834" cy="595887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455613" y="1615277"/>
            <a:ext cx="7855399" cy="2082963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0000FF"/>
                </a:solidFill>
              </a:rPr>
              <a:t>Distance matrix based clustering</a:t>
            </a:r>
          </a:p>
          <a:p>
            <a:pPr lvl="1" algn="just"/>
            <a:r>
              <a:rPr lang="en-US" dirty="0" smtClean="0"/>
              <a:t>Given </a:t>
            </a:r>
            <a:r>
              <a:rPr lang="en-US" i="1" dirty="0" smtClean="0"/>
              <a:t>N</a:t>
            </a:r>
            <a:r>
              <a:rPr lang="en-US" dirty="0" smtClean="0"/>
              <a:t> time series</a:t>
            </a:r>
          </a:p>
          <a:p>
            <a:pPr lvl="1" algn="just"/>
            <a:r>
              <a:rPr lang="en-US" dirty="0" smtClean="0"/>
              <a:t>Input is a </a:t>
            </a:r>
            <a:r>
              <a:rPr lang="en-US" i="1" dirty="0" err="1" smtClean="0"/>
              <a:t>N</a:t>
            </a:r>
            <a:r>
              <a:rPr lang="en-US" dirty="0" err="1" smtClean="0"/>
              <a:t>x</a:t>
            </a:r>
            <a:r>
              <a:rPr lang="en-US" i="1" dirty="0" err="1" smtClean="0"/>
              <a:t>N</a:t>
            </a:r>
            <a:r>
              <a:rPr lang="en-US" dirty="0" smtClean="0"/>
              <a:t> dimensional matrix</a:t>
            </a:r>
            <a:endParaRPr lang="en-US" i="1" dirty="0" smtClean="0"/>
          </a:p>
          <a:p>
            <a:pPr lvl="1" algn="just">
              <a:lnSpc>
                <a:spcPct val="120000"/>
              </a:lnSpc>
            </a:pPr>
            <a:endParaRPr lang="en-US" dirty="0" smtClean="0"/>
          </a:p>
          <a:p>
            <a:pPr marL="457200" lvl="1" indent="0" algn="just">
              <a:buNone/>
            </a:pPr>
            <a:r>
              <a:rPr lang="en-US" dirty="0" smtClean="0"/>
              <a:t>                 is the </a:t>
            </a:r>
            <a:r>
              <a:rPr lang="en-US" dirty="0" smtClean="0">
                <a:solidFill>
                  <a:srgbClr val="0000FF"/>
                </a:solidFill>
              </a:rPr>
              <a:t>distance </a:t>
            </a:r>
            <a:r>
              <a:rPr lang="en-US" dirty="0" smtClean="0"/>
              <a:t>between the </a:t>
            </a:r>
            <a:r>
              <a:rPr lang="en-US" i="1" dirty="0" err="1"/>
              <a:t>S</a:t>
            </a:r>
            <a:r>
              <a:rPr lang="en-US" baseline="30000" dirty="0" err="1" smtClean="0"/>
              <a:t>th</a:t>
            </a:r>
            <a:r>
              <a:rPr lang="en-US" dirty="0" smtClean="0"/>
              <a:t> and </a:t>
            </a:r>
            <a:r>
              <a:rPr lang="en-US" i="1" dirty="0" err="1"/>
              <a:t>Q</a:t>
            </a:r>
            <a:r>
              <a:rPr lang="en-US" baseline="30000" dirty="0" err="1" smtClean="0"/>
              <a:t>th</a:t>
            </a:r>
            <a:r>
              <a:rPr lang="en-US" dirty="0" smtClean="0"/>
              <a:t> time series</a:t>
            </a: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066865"/>
              </p:ext>
            </p:extLst>
          </p:nvPr>
        </p:nvGraphicFramePr>
        <p:xfrm>
          <a:off x="2185988" y="2538413"/>
          <a:ext cx="16271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3" imgW="812800" imgH="203200" progId="Equation.3">
                  <p:embed/>
                </p:oleObj>
              </mc:Choice>
              <mc:Fallback>
                <p:oleObj name="Equation" r:id="rId3" imgW="812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5988" y="2538413"/>
                        <a:ext cx="1627187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285586"/>
              </p:ext>
            </p:extLst>
          </p:nvPr>
        </p:nvGraphicFramePr>
        <p:xfrm>
          <a:off x="1104011" y="2924175"/>
          <a:ext cx="96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5" imgW="482600" imgH="203200" progId="Equation.3">
                  <p:embed/>
                </p:oleObj>
              </mc:Choice>
              <mc:Fallback>
                <p:oleObj name="Equation" r:id="rId5" imgW="482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4011" y="2924175"/>
                        <a:ext cx="965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26" descr="Macintosh HD:Users:mandd:projects:my_stuff:time_series:PWRanalitical:results:dendrogram_C.pdf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17" y="3728243"/>
            <a:ext cx="1938815" cy="14766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184043"/>
              </p:ext>
            </p:extLst>
          </p:nvPr>
        </p:nvGraphicFramePr>
        <p:xfrm>
          <a:off x="4926522" y="2182571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8" imgW="139700" imgH="165100" progId="Equation.3">
                  <p:embed/>
                </p:oleObj>
              </mc:Choice>
              <mc:Fallback>
                <p:oleObj name="Equation" r:id="rId8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26522" y="2182571"/>
                        <a:ext cx="279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</a:t>
            </a:r>
            <a:r>
              <a:rPr lang="en-US" b="0" dirty="0" smtClean="0"/>
              <a:t>4: </a:t>
            </a:r>
            <a:r>
              <a:rPr lang="en-US" b="0" dirty="0"/>
              <a:t>Time </a:t>
            </a:r>
            <a:r>
              <a:rPr lang="en-US" b="0" dirty="0" smtClean="0"/>
              <a:t>Dependent </a:t>
            </a:r>
            <a:r>
              <a:rPr lang="en-US" b="0" dirty="0"/>
              <a:t>C</a:t>
            </a:r>
            <a:r>
              <a:rPr lang="en-US" b="0" dirty="0" smtClean="0"/>
              <a:t>lustering (2)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1748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Euclidean distance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The good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 computation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The bad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ensitive</a:t>
            </a:r>
            <a:r>
              <a:rPr lang="en-US" dirty="0" smtClean="0"/>
              <a:t> to offset </a:t>
            </a:r>
            <a:r>
              <a:rPr lang="en-US" dirty="0"/>
              <a:t>t</a:t>
            </a:r>
            <a:r>
              <a:rPr lang="en-US" dirty="0" smtClean="0"/>
              <a:t>ranslation (time delays)</a:t>
            </a:r>
          </a:p>
          <a:p>
            <a:pPr lvl="1"/>
            <a:r>
              <a:rPr lang="en-US" dirty="0" smtClean="0"/>
              <a:t>Requires time series with identical lengths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198533"/>
              </p:ext>
            </p:extLst>
          </p:nvPr>
        </p:nvGraphicFramePr>
        <p:xfrm>
          <a:off x="915988" y="3232150"/>
          <a:ext cx="29067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3" imgW="1612900" imgH="495300" progId="Equation.3">
                  <p:embed/>
                </p:oleObj>
              </mc:Choice>
              <mc:Fallback>
                <p:oleObj name="Equation" r:id="rId3" imgW="16129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5988" y="3232150"/>
                        <a:ext cx="2906712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4566920" y="1709420"/>
            <a:ext cx="4577080" cy="343916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286081"/>
              </p:ext>
            </p:extLst>
          </p:nvPr>
        </p:nvGraphicFramePr>
        <p:xfrm>
          <a:off x="1135063" y="2060991"/>
          <a:ext cx="1968933" cy="90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6" imgW="965200" imgH="444500" progId="Equation.3">
                  <p:embed/>
                </p:oleObj>
              </mc:Choice>
              <mc:Fallback>
                <p:oleObj name="Equation" r:id="rId6" imgW="9652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35063" y="2060991"/>
                        <a:ext cx="1968933" cy="90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</a:t>
            </a:r>
            <a:r>
              <a:rPr lang="en-US" b="0" dirty="0" smtClean="0"/>
              <a:t>4: </a:t>
            </a:r>
            <a:r>
              <a:rPr lang="en-US" b="0" dirty="0"/>
              <a:t>Time </a:t>
            </a:r>
            <a:r>
              <a:rPr lang="en-US" b="0" dirty="0" smtClean="0"/>
              <a:t>Dependent </a:t>
            </a:r>
            <a:r>
              <a:rPr lang="en-US" b="0" dirty="0"/>
              <a:t>C</a:t>
            </a:r>
            <a:r>
              <a:rPr lang="en-US" b="0" dirty="0" smtClean="0"/>
              <a:t>lustering (2)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7745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170489" y="3877867"/>
            <a:ext cx="3973511" cy="29801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4793719" cy="525938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Dynamic Time Warping (DTW)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Each element of S is linked to the closest element of Q through a global minimization problem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The good: </a:t>
            </a:r>
            <a:r>
              <a:rPr lang="en-US" dirty="0" smtClean="0"/>
              <a:t>handling of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mall time shifts (i.e., delays)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 series with different time lengths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The bad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much </a:t>
            </a:r>
            <a:r>
              <a:rPr lang="en-US" dirty="0" smtClean="0"/>
              <a:t>slower </a:t>
            </a:r>
            <a:r>
              <a:rPr lang="en-US" dirty="0"/>
              <a:t>computation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0488" y="1225806"/>
            <a:ext cx="3973511" cy="2980133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005725"/>
              </p:ext>
            </p:extLst>
          </p:nvPr>
        </p:nvGraphicFramePr>
        <p:xfrm>
          <a:off x="1950244" y="1894190"/>
          <a:ext cx="16684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5" imgW="990600" imgH="444500" progId="Equation.3">
                  <p:embed/>
                </p:oleObj>
              </mc:Choice>
              <mc:Fallback>
                <p:oleObj name="Equation" r:id="rId5" imgW="990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0244" y="1894190"/>
                        <a:ext cx="166846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</a:t>
            </a:r>
            <a:r>
              <a:rPr lang="en-US" b="0" dirty="0" smtClean="0"/>
              <a:t>4: </a:t>
            </a:r>
            <a:r>
              <a:rPr lang="en-US" b="0" dirty="0"/>
              <a:t>Time </a:t>
            </a:r>
            <a:r>
              <a:rPr lang="en-US" b="0" dirty="0" smtClean="0"/>
              <a:t>Dependent </a:t>
            </a:r>
            <a:r>
              <a:rPr lang="en-US" b="0" dirty="0"/>
              <a:t>C</a:t>
            </a:r>
            <a:r>
              <a:rPr lang="en-US" b="0" dirty="0" smtClean="0"/>
              <a:t>lustering (2)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1768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Metrics&gt;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DTW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"example"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order&gt;</a:t>
            </a:r>
            <a:r>
              <a:rPr lang="en-US" sz="1400" dirty="0"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&lt;/order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localDistance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euclidean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localDistance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/DTW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Minkowski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"example"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Minkowski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/Metrics&gt;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</a:t>
            </a:r>
            <a:r>
              <a:rPr lang="en-US" b="0" dirty="0" smtClean="0"/>
              <a:t>4: </a:t>
            </a:r>
            <a:r>
              <a:rPr lang="en-US" b="0" dirty="0"/>
              <a:t>Time </a:t>
            </a:r>
            <a:r>
              <a:rPr lang="en-US" b="0" dirty="0" smtClean="0"/>
              <a:t>Dependent </a:t>
            </a:r>
            <a:r>
              <a:rPr lang="en-US" b="0" dirty="0"/>
              <a:t>C</a:t>
            </a:r>
            <a:r>
              <a:rPr lang="en-US" b="0" dirty="0" smtClean="0"/>
              <a:t>lustering (2)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2256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167124"/>
            <a:ext cx="8231187" cy="4401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"hierarchical"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&lt;Metric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"Metrics"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"DTW"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example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Scipy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labelFeature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“labels”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SCIPYtype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cluster|Hierarchical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SCIPYtype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&lt;method&gt;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single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&lt;metric&gt;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euclidean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&lt;level&gt;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&lt;/level&gt;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criterion&gt;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&lt;/criterion&gt;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&lt;dendrogram&gt;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&lt;/dendrogram&gt;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truncationMode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lastp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truncationMode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leafCounts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leafCounts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showContracted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showContracted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annotatedAbove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annotatedAbove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/KDD&gt;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</a:t>
            </a:r>
            <a:r>
              <a:rPr lang="en-US" b="0" dirty="0" smtClean="0"/>
              <a:t>4: </a:t>
            </a:r>
            <a:r>
              <a:rPr lang="en-US" b="0" dirty="0"/>
              <a:t>Time </a:t>
            </a:r>
            <a:r>
              <a:rPr lang="en-US" b="0" dirty="0" smtClean="0"/>
              <a:t>Dependent </a:t>
            </a:r>
            <a:r>
              <a:rPr lang="en-US" b="0" dirty="0"/>
              <a:t>C</a:t>
            </a:r>
            <a:r>
              <a:rPr lang="en-US" b="0" dirty="0" smtClean="0"/>
              <a:t>lustering (2)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976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i="1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 smtClean="0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clustering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>
                <a:solidFill>
                  <a:srgbClr val="000000"/>
                </a:solidFill>
                <a:latin typeface="Courier"/>
                <a:cs typeface="Courier"/>
              </a:rPr>
              <a:t>hierarchical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/Model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  <a:p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1608665" y="5398224"/>
            <a:ext cx="1841501" cy="612648"/>
          </a:xfrm>
          <a:prstGeom prst="wedgeRectCallout">
            <a:avLst>
              <a:gd name="adj1" fmla="val -50780"/>
              <a:gd name="adj2" fmla="val -1240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Note: no solution export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</a:t>
            </a:r>
            <a:r>
              <a:rPr lang="en-US" b="0" dirty="0" smtClean="0"/>
              <a:t>4: </a:t>
            </a:r>
            <a:r>
              <a:rPr lang="en-US" b="0" dirty="0"/>
              <a:t>Time </a:t>
            </a:r>
            <a:r>
              <a:rPr lang="en-US" b="0" dirty="0" smtClean="0"/>
              <a:t>Dependent </a:t>
            </a:r>
            <a:r>
              <a:rPr lang="en-US" b="0" dirty="0"/>
              <a:t>C</a:t>
            </a:r>
            <a:r>
              <a:rPr lang="en-US" b="0" dirty="0" smtClean="0"/>
              <a:t>lustering (2)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0404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ndrogram.pd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1" y="1189038"/>
            <a:ext cx="7315200" cy="5486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9618" y="4034820"/>
            <a:ext cx="1210964" cy="40011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Cluster 0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0565" y="4034820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Cluster 1</a:t>
            </a:r>
            <a:endParaRPr lang="en-US" sz="2000" dirty="0">
              <a:latin typeface="+mn-lt"/>
            </a:endParaRPr>
          </a:p>
        </p:txBody>
      </p:sp>
      <p:sp>
        <p:nvSpPr>
          <p:cNvPr id="4" name="Left Brace 3"/>
          <p:cNvSpPr/>
          <p:nvPr/>
        </p:nvSpPr>
        <p:spPr bwMode="auto">
          <a:xfrm rot="5400000">
            <a:off x="2158614" y="4115935"/>
            <a:ext cx="291484" cy="929476"/>
          </a:xfrm>
          <a:prstGeom prst="leftBrace">
            <a:avLst>
              <a:gd name="adj1" fmla="val 3333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4953346" y="2392657"/>
            <a:ext cx="291484" cy="4355189"/>
          </a:xfrm>
          <a:prstGeom prst="leftBrace">
            <a:avLst>
              <a:gd name="adj1" fmla="val 3333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137582" y="4572723"/>
            <a:ext cx="1068918" cy="845943"/>
          </a:xfrm>
          <a:prstGeom prst="wedgeRectCallout">
            <a:avLst>
              <a:gd name="adj1" fmla="val 120507"/>
              <a:gd name="adj2" fmla="val 6984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+mn-lt"/>
              </a:rPr>
              <a:t>Specified level in the PP</a:t>
            </a:r>
            <a:endParaRPr lang="en-US" sz="1600" dirty="0">
              <a:latin typeface="+mn-lt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</a:t>
            </a:r>
            <a:r>
              <a:rPr lang="en-US" b="0" dirty="0" smtClean="0"/>
              <a:t>4: </a:t>
            </a:r>
            <a:r>
              <a:rPr lang="en-US" b="0" dirty="0"/>
              <a:t>Time </a:t>
            </a:r>
            <a:r>
              <a:rPr lang="en-US" b="0" dirty="0" smtClean="0"/>
              <a:t>Dependent </a:t>
            </a:r>
            <a:r>
              <a:rPr lang="en-US" b="0" dirty="0"/>
              <a:t>C</a:t>
            </a:r>
            <a:r>
              <a:rPr lang="en-US" b="0" dirty="0" smtClean="0"/>
              <a:t>lustering (2)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4768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Data Pre-Processing: Smoothing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4787492" cy="4524375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Data filtering</a:t>
            </a:r>
            <a:r>
              <a:rPr lang="en-US" dirty="0" smtClean="0"/>
              <a:t> (e.g., KDE regression)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508579"/>
              </p:ext>
            </p:extLst>
          </p:nvPr>
        </p:nvGraphicFramePr>
        <p:xfrm>
          <a:off x="3120968" y="2098473"/>
          <a:ext cx="1814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990600" imgH="203200" progId="Equation.3">
                  <p:embed/>
                </p:oleObj>
              </mc:Choice>
              <mc:Fallback>
                <p:oleObj name="Equation" r:id="rId3" imgW="990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0968" y="2098473"/>
                        <a:ext cx="1814512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figure_Nois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1694"/>
            <a:ext cx="4747419" cy="3560564"/>
          </a:xfrm>
          <a:prstGeom prst="rect">
            <a:avLst/>
          </a:prstGeom>
        </p:spPr>
      </p:pic>
      <p:pic>
        <p:nvPicPr>
          <p:cNvPr id="13" name="Picture 12" descr="figure_filter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80" y="2761694"/>
            <a:ext cx="4747419" cy="35605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3252" y="6604318"/>
            <a:ext cx="7272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</a:rPr>
              <a:t>Data Source: </a:t>
            </a:r>
            <a:r>
              <a:rPr lang="en-US" sz="1200" i="1" dirty="0">
                <a:latin typeface="+mn-lt"/>
              </a:rPr>
              <a:t>The UCR Time Series Classification Archive</a:t>
            </a:r>
            <a:r>
              <a:rPr lang="en-US" sz="1200" dirty="0">
                <a:latin typeface="+mn-lt"/>
              </a:rPr>
              <a:t>, </a:t>
            </a:r>
            <a:r>
              <a:rPr lang="en-US" sz="1200" dirty="0" smtClean="0">
                <a:latin typeface="+mn-lt"/>
              </a:rPr>
              <a:t> </a:t>
            </a:r>
            <a:r>
              <a:rPr lang="en-US" sz="1200" dirty="0" err="1" smtClean="0">
                <a:latin typeface="+mn-lt"/>
              </a:rPr>
              <a:t>www.cs.ucr.edu</a:t>
            </a:r>
            <a:r>
              <a:rPr lang="en-US" sz="1200" dirty="0">
                <a:latin typeface="+mn-lt"/>
              </a:rPr>
              <a:t>/~</a:t>
            </a:r>
            <a:r>
              <a:rPr lang="en-US" sz="1200" dirty="0" err="1">
                <a:latin typeface="+mn-lt"/>
              </a:rPr>
              <a:t>eamonn</a:t>
            </a:r>
            <a:r>
              <a:rPr lang="en-US" sz="1200" dirty="0">
                <a:latin typeface="+mn-lt"/>
              </a:rPr>
              <a:t>/</a:t>
            </a:r>
            <a:r>
              <a:rPr lang="en-US" sz="1200" dirty="0" err="1">
                <a:latin typeface="+mn-lt"/>
              </a:rPr>
              <a:t>time_series_data</a:t>
            </a:r>
            <a:r>
              <a:rPr lang="en-US" sz="1200" dirty="0" smtClean="0">
                <a:latin typeface="+mn-lt"/>
              </a:rPr>
              <a:t>/ 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269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" name="Picture 3" descr="1-Cluster_0_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9076"/>
            <a:ext cx="4278564" cy="3208923"/>
          </a:xfrm>
          <a:prstGeom prst="rect">
            <a:avLst/>
          </a:prstGeom>
        </p:spPr>
      </p:pic>
      <p:pic>
        <p:nvPicPr>
          <p:cNvPr id="5" name="Picture 4" descr="1-Cluster_1_lin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36" y="3649076"/>
            <a:ext cx="4278564" cy="3208923"/>
          </a:xfrm>
          <a:prstGeom prst="rect">
            <a:avLst/>
          </a:prstGeom>
        </p:spPr>
      </p:pic>
      <p:pic>
        <p:nvPicPr>
          <p:cNvPr id="2" name="Picture 1" descr="1-plot1_lin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t="14530" r="8942" b="7549"/>
          <a:stretch/>
        </p:blipFill>
        <p:spPr>
          <a:xfrm>
            <a:off x="2998117" y="1478309"/>
            <a:ext cx="3435345" cy="2846563"/>
          </a:xfrm>
          <a:prstGeom prst="rect">
            <a:avLst/>
          </a:prstGeom>
        </p:spPr>
      </p:pic>
      <p:sp>
        <p:nvSpPr>
          <p:cNvPr id="6" name="Bent-Up Arrow 5"/>
          <p:cNvSpPr/>
          <p:nvPr/>
        </p:nvSpPr>
        <p:spPr bwMode="auto">
          <a:xfrm rot="10800000">
            <a:off x="1748902" y="2561015"/>
            <a:ext cx="697479" cy="67669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 flipH="1">
            <a:off x="6672894" y="2561017"/>
            <a:ext cx="697479" cy="67669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7829" y="2160907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Cluster 0</a:t>
            </a:r>
            <a:endParaRPr lang="en-US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33462" y="2157149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Cluster 1</a:t>
            </a:r>
            <a:endParaRPr lang="en-US" sz="2000" dirty="0">
              <a:latin typeface="+mn-lt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</a:t>
            </a:r>
            <a:r>
              <a:rPr lang="en-US" b="0" dirty="0" smtClean="0"/>
              <a:t>4: </a:t>
            </a:r>
            <a:r>
              <a:rPr lang="en-US" b="0" dirty="0"/>
              <a:t>Time </a:t>
            </a:r>
            <a:r>
              <a:rPr lang="en-US" b="0" dirty="0" smtClean="0"/>
              <a:t>Dependent </a:t>
            </a:r>
            <a:r>
              <a:rPr lang="en-US" b="0" dirty="0"/>
              <a:t>C</a:t>
            </a:r>
            <a:r>
              <a:rPr lang="en-US" b="0" dirty="0" smtClean="0"/>
              <a:t>lustering (2)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5240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gure_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81" y="1258216"/>
            <a:ext cx="3657600" cy="2743200"/>
          </a:xfrm>
          <a:prstGeom prst="rect">
            <a:avLst/>
          </a:prstGeom>
        </p:spPr>
      </p:pic>
      <p:pic>
        <p:nvPicPr>
          <p:cNvPr id="13" name="Picture 12" descr="figure_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114800"/>
            <a:ext cx="3657600" cy="2743200"/>
          </a:xfrm>
          <a:prstGeom prst="rect">
            <a:avLst/>
          </a:prstGeom>
        </p:spPr>
      </p:pic>
      <p:pic>
        <p:nvPicPr>
          <p:cNvPr id="10" name="Picture 9" descr="figure_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36576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Data Pre-Processing: Normalization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929009"/>
              </p:ext>
            </p:extLst>
          </p:nvPr>
        </p:nvGraphicFramePr>
        <p:xfrm>
          <a:off x="1042355" y="3911620"/>
          <a:ext cx="204628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6" imgW="1117600" imgH="203200" progId="Equation.3">
                  <p:embed/>
                </p:oleObj>
              </mc:Choice>
              <mc:Fallback>
                <p:oleObj name="Equation" r:id="rId6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2355" y="3911620"/>
                        <a:ext cx="2046288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129399"/>
              </p:ext>
            </p:extLst>
          </p:nvPr>
        </p:nvGraphicFramePr>
        <p:xfrm>
          <a:off x="3517008" y="4479111"/>
          <a:ext cx="20955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8" imgW="1143000" imgH="419100" progId="Equation.3">
                  <p:embed/>
                </p:oleObj>
              </mc:Choice>
              <mc:Fallback>
                <p:oleObj name="Equation" r:id="rId8" imgW="11430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17008" y="4479111"/>
                        <a:ext cx="2095500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ent-Up Arrow 14"/>
          <p:cNvSpPr/>
          <p:nvPr/>
        </p:nvSpPr>
        <p:spPr bwMode="auto">
          <a:xfrm rot="10800000">
            <a:off x="1965182" y="3080221"/>
            <a:ext cx="700019" cy="717369"/>
          </a:xfrm>
          <a:prstGeom prst="bentUpArrow">
            <a:avLst>
              <a:gd name="adj1" fmla="val 32143"/>
              <a:gd name="adj2" fmla="val 25000"/>
              <a:gd name="adj3" fmla="val 3214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282" y="2726278"/>
            <a:ext cx="1443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r"/>
            <a:r>
              <a:rPr lang="en-US" sz="2000" dirty="0">
                <a:solidFill>
                  <a:srgbClr val="0000FF"/>
                </a:solidFill>
                <a:latin typeface="+mn-lt"/>
              </a:rPr>
              <a:t>Offset </a:t>
            </a:r>
            <a:endParaRPr lang="en-US" sz="2000" dirty="0" smtClean="0">
              <a:solidFill>
                <a:srgbClr val="0000FF"/>
              </a:solidFill>
              <a:latin typeface="+mn-lt"/>
            </a:endParaRPr>
          </a:p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T</a:t>
            </a:r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ranslation</a:t>
            </a:r>
            <a:endParaRPr lang="en-US" sz="20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6315" y="5967552"/>
            <a:ext cx="1338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Amplitude </a:t>
            </a:r>
            <a:endParaRPr lang="en-US" sz="2000" dirty="0" smtClean="0">
              <a:solidFill>
                <a:srgbClr val="0000FF"/>
              </a:solidFill>
              <a:latin typeface="+mn-lt"/>
            </a:endParaRPr>
          </a:p>
          <a:p>
            <a:pPr marL="0" lvl="1"/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Scaling</a:t>
            </a:r>
            <a:endParaRPr lang="en-US" sz="20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6200000">
            <a:off x="4272782" y="5277668"/>
            <a:ext cx="477377" cy="584492"/>
          </a:xfrm>
          <a:prstGeom prst="downArrow">
            <a:avLst/>
          </a:prstGeom>
          <a:solidFill>
            <a:srgbClr val="BFBF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Data Pre-Processing: Re-Sampling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1893634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Objective: </a:t>
            </a:r>
            <a:r>
              <a:rPr lang="en-US" dirty="0" smtClean="0"/>
              <a:t>reduce memory space of each time series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Method: </a:t>
            </a:r>
            <a:r>
              <a:rPr lang="en-US" dirty="0" smtClean="0"/>
              <a:t>re-sampling the time series</a:t>
            </a:r>
          </a:p>
          <a:p>
            <a:pPr lvl="1"/>
            <a:r>
              <a:rPr lang="en-US" dirty="0" smtClean="0"/>
              <a:t>Smartly locate sample points on strategically important regions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/>
              <a:t>high derivative (gradient) </a:t>
            </a:r>
            <a:r>
              <a:rPr lang="en-US" dirty="0" smtClean="0"/>
              <a:t>regions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Macintosh HD:Users:mandd:projects:raven:tests:framework:PostProcessors:InterfacedPostProcessor:historySampling:1-plot1_line-scatter-line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63" y="3699131"/>
            <a:ext cx="3474085" cy="260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mandd:projects:raven:tests:framework:PostProcessors:InterfacedPostProcessor:historySampling:1-plot3_line-scatter-line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63" y="3699131"/>
            <a:ext cx="3474085" cy="2606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92163" y="6305171"/>
            <a:ext cx="347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600" dirty="0" smtClean="0">
                <a:latin typeface="+mn-lt"/>
              </a:rPr>
              <a:t>Uniform sampling</a:t>
            </a:r>
            <a:endParaRPr lang="en-US" sz="16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1290" y="6305171"/>
            <a:ext cx="347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600" dirty="0" smtClean="0">
                <a:latin typeface="+mn-lt"/>
              </a:rPr>
              <a:t>First-order derivative sampling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979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Time-Series Post-</a:t>
            </a:r>
            <a:r>
              <a:rPr lang="en-US" b="0" dirty="0" smtClean="0"/>
              <a:t>Processors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17921" cy="4980903"/>
          </a:xfrm>
        </p:spPr>
        <p:txBody>
          <a:bodyPr/>
          <a:lstStyle/>
          <a:p>
            <a:r>
              <a:rPr lang="en-US" dirty="0" smtClean="0"/>
              <a:t>Class: Interfaced Post-Processors</a:t>
            </a:r>
          </a:p>
          <a:p>
            <a:pPr lvl="1"/>
            <a:r>
              <a:rPr lang="en-US" dirty="0" smtClean="0"/>
              <a:t>RAVEN provides a generic interface to create user-defined generic Post-Processors</a:t>
            </a:r>
          </a:p>
          <a:p>
            <a:pPr lvl="1"/>
            <a:r>
              <a:rPr lang="en-US" dirty="0" smtClean="0"/>
              <a:t>Act on both </a:t>
            </a:r>
            <a:r>
              <a:rPr lang="en-US" dirty="0" err="1" smtClean="0"/>
              <a:t>PointSets</a:t>
            </a:r>
            <a:r>
              <a:rPr lang="en-US" dirty="0" smtClean="0"/>
              <a:t> and </a:t>
            </a:r>
            <a:r>
              <a:rPr lang="en-US" dirty="0" err="1" smtClean="0"/>
              <a:t>HistorySets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8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Time-Series Post-</a:t>
            </a:r>
            <a:r>
              <a:rPr lang="en-US" b="0" dirty="0" smtClean="0"/>
              <a:t>Processors: Examples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17921" cy="4980903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HSPS</a:t>
            </a:r>
            <a:r>
              <a:rPr lang="en-US" dirty="0" smtClean="0"/>
              <a:t>: it converts an </a:t>
            </a:r>
            <a:r>
              <a:rPr lang="en-US" dirty="0" err="1" smtClean="0"/>
              <a:t>HistorySet</a:t>
            </a:r>
            <a:r>
              <a:rPr lang="en-US" dirty="0" smtClean="0"/>
              <a:t> into a </a:t>
            </a:r>
            <a:r>
              <a:rPr lang="en-US" dirty="0" err="1" smtClean="0"/>
              <a:t>PointSet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Each history is converted into a multi-dimensional vector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HistorySetSampling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Original </a:t>
            </a:r>
            <a:r>
              <a:rPr lang="en-US" dirty="0" err="1" smtClean="0"/>
              <a:t>HistorySet</a:t>
            </a:r>
            <a:r>
              <a:rPr lang="en-US" dirty="0" smtClean="0"/>
              <a:t> is re-sampled </a:t>
            </a:r>
            <a:r>
              <a:rPr lang="en-US" dirty="0"/>
              <a:t>accordingly to a specific sampling </a:t>
            </a:r>
            <a:r>
              <a:rPr lang="en-US" dirty="0" smtClean="0"/>
              <a:t>strategy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HistorySetSync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Time series contained in the original </a:t>
            </a:r>
            <a:r>
              <a:rPr lang="en-US" dirty="0" err="1"/>
              <a:t>HistorySet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synchronized in </a:t>
            </a:r>
            <a:r>
              <a:rPr lang="en-US" dirty="0" smtClean="0"/>
              <a:t>time</a:t>
            </a:r>
          </a:p>
          <a:p>
            <a:pPr lvl="2"/>
            <a:r>
              <a:rPr lang="en-US" dirty="0" smtClean="0"/>
              <a:t>Identical initial and final time</a:t>
            </a:r>
            <a:endParaRPr lang="en-US" dirty="0"/>
          </a:p>
          <a:p>
            <a:pPr lvl="2"/>
            <a:r>
              <a:rPr lang="en-US" dirty="0"/>
              <a:t>Identical </a:t>
            </a:r>
            <a:r>
              <a:rPr lang="en-US" dirty="0" smtClean="0"/>
              <a:t>number of samples</a:t>
            </a:r>
          </a:p>
          <a:p>
            <a:pPr lvl="2"/>
            <a:endParaRPr lang="en-US" dirty="0"/>
          </a:p>
          <a:p>
            <a:r>
              <a:rPr lang="en-US" dirty="0" err="1" smtClean="0">
                <a:solidFill>
                  <a:srgbClr val="0000FF"/>
                </a:solidFill>
              </a:rPr>
              <a:t>dataObjectLabelFilter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Filter the </a:t>
            </a:r>
            <a:r>
              <a:rPr lang="en-US" dirty="0" err="1" smtClean="0"/>
              <a:t>dataObject</a:t>
            </a:r>
            <a:r>
              <a:rPr lang="en-US" dirty="0"/>
              <a:t> </a:t>
            </a:r>
            <a:r>
              <a:rPr lang="en-US" dirty="0" smtClean="0"/>
              <a:t>for a specific value of the clustering label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88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RAVEN Example 1</a:t>
            </a:r>
            <a:br>
              <a:rPr lang="en-US" b="0" dirty="0" smtClean="0"/>
            </a:br>
            <a:r>
              <a:rPr lang="en-US" b="0" dirty="0"/>
              <a:t>Time </a:t>
            </a:r>
            <a:r>
              <a:rPr lang="en-US" b="0" dirty="0" smtClean="0"/>
              <a:t>Dependent </a:t>
            </a:r>
            <a:r>
              <a:rPr lang="en-US" b="0" dirty="0"/>
              <a:t>B</a:t>
            </a:r>
            <a:r>
              <a:rPr lang="en-US" b="0" dirty="0" smtClean="0"/>
              <a:t>asic </a:t>
            </a:r>
            <a:r>
              <a:rPr lang="en-US" b="0" dirty="0"/>
              <a:t>S</a:t>
            </a:r>
            <a:r>
              <a:rPr lang="en-US" b="0" dirty="0" smtClean="0"/>
              <a:t>tatistics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7995</TotalTime>
  <Words>2768</Words>
  <Application>Microsoft Macintosh PowerPoint</Application>
  <PresentationFormat>On-screen Show (4:3)</PresentationFormat>
  <Paragraphs>469</Paragraphs>
  <Slides>40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Default Design</vt:lpstr>
      <vt:lpstr>Equation</vt:lpstr>
      <vt:lpstr>Time Dependent Data Mining</vt:lpstr>
      <vt:lpstr>Overview</vt:lpstr>
      <vt:lpstr>Clustering: Time-Dependent Data</vt:lpstr>
      <vt:lpstr>Data Pre-Processing: Smoothing</vt:lpstr>
      <vt:lpstr>Data Pre-Processing: Normalization</vt:lpstr>
      <vt:lpstr>Data Pre-Processing: Re-Sampling</vt:lpstr>
      <vt:lpstr>RAVEN Time-Series Post-Processors</vt:lpstr>
      <vt:lpstr>RAVEN Time-Series Post-Processors: Examples</vt:lpstr>
      <vt:lpstr>RAVEN Example 1 Time Dependent Basic Statistics</vt:lpstr>
      <vt:lpstr>RAVEN Example 1: Time-Dep. Basic Statistics</vt:lpstr>
      <vt:lpstr>RAVEN Example 1: Time-Dep. Basic Statistics</vt:lpstr>
      <vt:lpstr>RAVEN Example 1: Time-Dep. Basic Statistics</vt:lpstr>
      <vt:lpstr>RAVEN Example 1: Time-Dep. Basic Statistics</vt:lpstr>
      <vt:lpstr>RAVEN Example 1: Time-Dep. Basic Statistics</vt:lpstr>
      <vt:lpstr>RAVEN Example 2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3 Time Dependent Clustering Approach 1: Time Series Transformation 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4 Time Dependent Clustering Approach 2: Time Dependent Metrics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diego mandelli</cp:lastModifiedBy>
  <cp:revision>211</cp:revision>
  <cp:lastPrinted>2001-05-07T20:21:30Z</cp:lastPrinted>
  <dcterms:created xsi:type="dcterms:W3CDTF">1999-10-26T20:37:18Z</dcterms:created>
  <dcterms:modified xsi:type="dcterms:W3CDTF">2017-03-31T13:04:03Z</dcterms:modified>
</cp:coreProperties>
</file>