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72" r:id="rId2"/>
    <p:sldId id="273" r:id="rId3"/>
    <p:sldId id="324" r:id="rId4"/>
    <p:sldId id="300" r:id="rId5"/>
    <p:sldId id="364" r:id="rId6"/>
    <p:sldId id="412" r:id="rId7"/>
    <p:sldId id="366" r:id="rId8"/>
    <p:sldId id="411" r:id="rId9"/>
    <p:sldId id="367" r:id="rId10"/>
    <p:sldId id="368" r:id="rId11"/>
    <p:sldId id="415" r:id="rId12"/>
    <p:sldId id="375" r:id="rId13"/>
    <p:sldId id="431" r:id="rId14"/>
    <p:sldId id="434" r:id="rId15"/>
    <p:sldId id="435" r:id="rId16"/>
    <p:sldId id="414" r:id="rId17"/>
    <p:sldId id="419" r:id="rId18"/>
    <p:sldId id="420" r:id="rId19"/>
    <p:sldId id="421" r:id="rId20"/>
    <p:sldId id="422" r:id="rId21"/>
    <p:sldId id="436" r:id="rId22"/>
    <p:sldId id="417" r:id="rId23"/>
    <p:sldId id="433" r:id="rId24"/>
    <p:sldId id="425" r:id="rId25"/>
    <p:sldId id="423" r:id="rId26"/>
    <p:sldId id="424" r:id="rId27"/>
    <p:sldId id="432" r:id="rId28"/>
    <p:sldId id="437" r:id="rId29"/>
    <p:sldId id="426" r:id="rId30"/>
    <p:sldId id="428" r:id="rId31"/>
    <p:sldId id="438" r:id="rId32"/>
    <p:sldId id="439" r:id="rId33"/>
    <p:sldId id="440" r:id="rId34"/>
    <p:sldId id="430" r:id="rId35"/>
    <p:sldId id="442" r:id="rId36"/>
    <p:sldId id="441" r:id="rId37"/>
    <p:sldId id="350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62" autoAdjust="0"/>
  </p:normalViewPr>
  <p:slideViewPr>
    <p:cSldViewPr snapToGrid="0" snapToObjects="1">
      <p:cViewPr>
        <p:scale>
          <a:sx n="103" d="100"/>
          <a:sy n="103" d="100"/>
        </p:scale>
        <p:origin x="-1760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  <p:grpSp>
        <p:nvGrpSpPr>
          <p:cNvPr id="6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7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5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6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40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C5A7D643-C2D2-4214-8434-F1CD84C008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8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36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40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20" Type="http://schemas.openxmlformats.org/officeDocument/2006/relationships/oleObject" Target="../embeddings/oleObject10.bin"/><Relationship Id="rId21" Type="http://schemas.openxmlformats.org/officeDocument/2006/relationships/image" Target="../media/image16.emf"/><Relationship Id="rId22" Type="http://schemas.openxmlformats.org/officeDocument/2006/relationships/oleObject" Target="../embeddings/oleObject11.bin"/><Relationship Id="rId23" Type="http://schemas.openxmlformats.org/officeDocument/2006/relationships/image" Target="../media/image17.emf"/><Relationship Id="rId24" Type="http://schemas.openxmlformats.org/officeDocument/2006/relationships/oleObject" Target="../embeddings/oleObject12.bin"/><Relationship Id="rId25" Type="http://schemas.openxmlformats.org/officeDocument/2006/relationships/image" Target="../media/image18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2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3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14.emf"/><Relationship Id="rId16" Type="http://schemas.openxmlformats.org/officeDocument/2006/relationships/oleObject" Target="../embeddings/oleObject7.bin"/><Relationship Id="rId17" Type="http://schemas.openxmlformats.org/officeDocument/2006/relationships/oleObject" Target="../embeddings/oleObject8.bin"/><Relationship Id="rId18" Type="http://schemas.openxmlformats.org/officeDocument/2006/relationships/oleObject" Target="../embeddings/oleObject9.bin"/><Relationship Id="rId1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14650" y="1717001"/>
            <a:ext cx="6132699" cy="430887"/>
          </a:xfrm>
        </p:spPr>
        <p:txBody>
          <a:bodyPr/>
          <a:lstStyle/>
          <a:p>
            <a:r>
              <a:rPr lang="en-US" b="0" dirty="0" smtClean="0"/>
              <a:t>Ensemble and Hybrid Modeling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Non Linear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1438356" y="2084551"/>
            <a:ext cx="6645923" cy="4236865"/>
            <a:chOff x="1438356" y="2084551"/>
            <a:chExt cx="6645923" cy="423686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b="7843"/>
            <a:stretch/>
          </p:blipFill>
          <p:spPr>
            <a:xfrm>
              <a:off x="1438356" y="2084551"/>
              <a:ext cx="6645923" cy="390597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7874" t="91285"/>
            <a:stretch/>
          </p:blipFill>
          <p:spPr>
            <a:xfrm>
              <a:off x="3989877" y="5952044"/>
              <a:ext cx="3464223" cy="369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1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1s6PVvvxg-1479365590312848400-725x4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5249333" y="1641674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</a:t>
            </a:r>
            <a:r>
              <a:rPr lang="en-US" b="0" dirty="0" smtClean="0">
                <a:cs typeface="Arial"/>
              </a:rPr>
              <a:t>for Multi</a:t>
            </a:r>
            <a:r>
              <a:rPr lang="en-US" b="0" dirty="0">
                <a:cs typeface="Arial"/>
              </a:rPr>
              <a:t>-Unit Power </a:t>
            </a:r>
            <a:r>
              <a:rPr lang="en-US" b="0" dirty="0" smtClean="0">
                <a:cs typeface="Arial"/>
              </a:rPr>
              <a:t>Plant:</a:t>
            </a:r>
            <a:br>
              <a:rPr lang="en-US" b="0" dirty="0" smtClean="0">
                <a:cs typeface="Arial"/>
              </a:rPr>
            </a:br>
            <a:r>
              <a:rPr lang="en-US" b="0" dirty="0" smtClean="0">
                <a:cs typeface="Arial"/>
              </a:rPr>
              <a:t>1</a:t>
            </a:r>
            <a:r>
              <a:rPr lang="en-US" b="0" baseline="30000" dirty="0" smtClean="0">
                <a:cs typeface="Arial"/>
              </a:rPr>
              <a:t>st</a:t>
            </a:r>
            <a:r>
              <a:rPr lang="en-US" b="0" dirty="0" smtClean="0">
                <a:cs typeface="Arial"/>
              </a:rPr>
              <a:t> Configuration</a:t>
            </a:r>
            <a:endParaRPr lang="en-US" b="0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5614" y="1932141"/>
            <a:ext cx="5280960" cy="755579"/>
          </a:xfrm>
        </p:spPr>
        <p:txBody>
          <a:bodyPr/>
          <a:lstStyle/>
          <a:p>
            <a:r>
              <a:rPr lang="en-US" dirty="0" smtClean="0"/>
              <a:t>Dynamic PRA for a Station Black Out Multi-Unit scenario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9740" y="279163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554" y="4292083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8638" y="333667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1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8638" y="4523595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2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8638" y="5707342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1538" y="313955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1538" y="377985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1538" y="432648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1538" y="496677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1538" y="551340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1538" y="615051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2047221" y="365682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>
            <a:off x="2047221" y="4837125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2047221" y="483712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 flipV="1">
            <a:off x="3905656" y="333667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1"/>
          </p:cNvCxnSpPr>
          <p:nvPr/>
        </p:nvCxnSpPr>
        <p:spPr>
          <a:xfrm>
            <a:off x="3905656" y="365682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3" idx="1"/>
          </p:cNvCxnSpPr>
          <p:nvPr/>
        </p:nvCxnSpPr>
        <p:spPr>
          <a:xfrm flipV="1">
            <a:off x="3905656" y="4523595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1"/>
          </p:cNvCxnSpPr>
          <p:nvPr/>
        </p:nvCxnSpPr>
        <p:spPr>
          <a:xfrm>
            <a:off x="3905656" y="4843741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1"/>
          </p:cNvCxnSpPr>
          <p:nvPr/>
        </p:nvCxnSpPr>
        <p:spPr>
          <a:xfrm flipV="1">
            <a:off x="3905656" y="5710516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6" idx="1"/>
          </p:cNvCxnSpPr>
          <p:nvPr/>
        </p:nvCxnSpPr>
        <p:spPr>
          <a:xfrm>
            <a:off x="3905656" y="6027488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740" y="2791631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</p:spTree>
    <p:extLst>
      <p:ext uri="{BB962C8B-B14F-4D97-AF65-F5344CB8AC3E}">
        <p14:creationId xmlns:p14="http://schemas.microsoft.com/office/powerpoint/2010/main" val="91895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Employing Ensemble modeling in RAVEN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</a:t>
            </a:r>
            <a:r>
              <a:rPr lang="en-US" dirty="0" smtClean="0"/>
              <a:t>raven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</a:t>
            </a:r>
            <a:r>
              <a:rPr lang="en-US" sz="1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ensembleModels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External Model 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 smtClean="0"/>
                  <a:t>y0, </a:t>
                </a:r>
                <a:r>
                  <a:rPr lang="en-US" dirty="0"/>
                  <a:t>the initial vertical position</a:t>
                </a:r>
              </a:p>
              <a:p>
                <a:pPr lvl="1"/>
                <a:r>
                  <a:rPr lang="en-US" dirty="0" smtClean="0"/>
                  <a:t>x0, </a:t>
                </a:r>
                <a:r>
                  <a:rPr lang="en-US" dirty="0"/>
                  <a:t>the initial horizontal position</a:t>
                </a:r>
              </a:p>
              <a:p>
                <a:pPr lvl="1"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 smtClean="0"/>
                  <a:t>v0, </a:t>
                </a:r>
                <a:r>
                  <a:rPr lang="en-US" dirty="0"/>
                  <a:t>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:r>
                  <a:rPr lang="en-US" dirty="0"/>
                  <a:t>, the horizontal position throughout the arc</a:t>
                </a:r>
              </a:p>
              <a:p>
                <a:pPr lvl="1"/>
                <a:r>
                  <a:rPr lang="en-US" dirty="0"/>
                  <a:t>, the vertical position throughout the arc</a:t>
                </a:r>
              </a:p>
              <a:p>
                <a:pPr lvl="1"/>
                <a:r>
                  <a:rPr lang="en-US" dirty="0"/>
                  <a:t>, the range or furthest point reached</a:t>
                </a:r>
              </a:p>
              <a:p>
                <a:pPr lvl="1"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64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External Model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US" i="1" dirty="0" err="1" smtClean="0"/>
              <a:t>kineticEnergy.py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lvl="1"/>
            <a:r>
              <a:rPr lang="en-US" dirty="0" smtClean="0"/>
              <a:t>Input: energy (E), and mass (m)</a:t>
            </a:r>
          </a:p>
          <a:p>
            <a:pPr lvl="1"/>
            <a:r>
              <a:rPr lang="en-US" dirty="0" smtClean="0"/>
              <a:t>Output: v0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creen Shot 2018-07-31 at 8.28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24" y="2057400"/>
            <a:ext cx="1701800" cy="914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1837123" y="4611042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Model B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219899" y="4615494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Model A</a:t>
            </a: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 bwMode="auto">
          <a:xfrm>
            <a:off x="3809872" y="4894609"/>
            <a:ext cx="1410027" cy="4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315386" y="44014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 smtClean="0">
                <a:latin typeface="+mn-lt"/>
              </a:rPr>
              <a:t>e </a:t>
            </a:r>
            <a:r>
              <a:rPr lang="en-US" sz="2000" dirty="0" err="1" smtClean="0">
                <a:latin typeface="+mn-lt"/>
              </a:rPr>
              <a:t>EnsembleModel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Create an Ensemble 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521" y="2750400"/>
            <a:ext cx="480367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angle_d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&lt;mean&gt;45&lt;/mean&gt;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&lt;sigma&gt;5&lt;/sigma&gt;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85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/Normal&gt;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7755" y="5400097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distributions for mass and energy</a:t>
            </a:r>
            <a:endParaRPr lang="en-US" dirty="0"/>
          </a:p>
        </p:txBody>
      </p:sp>
      <p:cxnSp>
        <p:nvCxnSpPr>
          <p:cNvPr id="18" name="Curved Connector 17"/>
          <p:cNvCxnSpPr>
            <a:stCxn id="4" idx="0"/>
          </p:cNvCxnSpPr>
          <p:nvPr/>
        </p:nvCxnSpPr>
        <p:spPr bwMode="auto">
          <a:xfrm rot="16200000" flipV="1">
            <a:off x="3547850" y="4318238"/>
            <a:ext cx="973990" cy="118972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2721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</a:t>
            </a:r>
            <a:r>
              <a:rPr lang="en-US" b="0" dirty="0" smtClean="0"/>
              <a:t>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683961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’projectile'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x0,v0,y0,angle,x,y,r,t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’../../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energy,mass,v0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8362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</a:t>
            </a:r>
            <a:r>
              <a:rPr lang="en-US" b="0" dirty="0" smtClean="0"/>
              <a:t>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projectile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projectileContainer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kineticEnergy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inputHolder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  </a:t>
            </a:r>
            <a:r>
              <a:rPr lang="en-US" sz="1300" dirty="0" err="1" smtClean="0">
                <a:latin typeface="Courier"/>
                <a:cs typeface="Courier"/>
              </a:rPr>
              <a:t>KEnergyContainer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459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3333CC"/>
              </a:solidFill>
            </a:endParaRPr>
          </a:p>
          <a:p>
            <a:r>
              <a:rPr lang="en-US" dirty="0" smtClean="0">
                <a:solidFill>
                  <a:srgbClr val="3333CC"/>
                </a:solidFill>
              </a:rPr>
              <a:t>RAVEN models: brief overview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33CC"/>
                </a:solidFill>
              </a:rPr>
              <a:t>Ensemble Modeling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Characteristics and limitations</a:t>
            </a:r>
          </a:p>
          <a:p>
            <a:pPr lvl="1"/>
            <a:r>
              <a:rPr lang="en-US" dirty="0" smtClean="0"/>
              <a:t>Hands-on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Hybrid Modeling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Hands-on</a:t>
            </a:r>
          </a:p>
          <a:p>
            <a:pPr marL="0" indent="0">
              <a:buNone/>
            </a:pPr>
            <a:endParaRPr lang="en-US" dirty="0">
              <a:solidFill>
                <a:srgbClr val="3333CC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</a:t>
            </a:r>
            <a:r>
              <a:rPr lang="en-US" b="0" dirty="0" smtClean="0"/>
              <a:t>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x0,y0,v0,angle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r,t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KEnergyContainer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mass,energy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399480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399480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62646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42374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785160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3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 an Ensemble </a:t>
            </a:r>
            <a:r>
              <a:rPr lang="en-US" b="0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EnsembleModel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</a:t>
            </a:r>
            <a:r>
              <a:rPr lang="en-US" dirty="0" err="1" smtClean="0"/>
              <a:t>DataObjects</a:t>
            </a:r>
            <a:r>
              <a:rPr lang="en-US" dirty="0" smtClean="0"/>
              <a:t> for </a:t>
            </a:r>
            <a:r>
              <a:rPr lang="en-US" dirty="0" err="1" smtClean="0"/>
              <a:t>TargetEvaluation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Plot using </a:t>
            </a:r>
            <a:r>
              <a:rPr lang="en-US" dirty="0" err="1" smtClean="0"/>
              <a:t>OutStreams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 ~ f(v0, angle, 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Hybrid 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8DD3019-5BC0-B641-AC95-73DED019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9" y="1004888"/>
            <a:ext cx="8734185" cy="353174"/>
          </a:xfrm>
        </p:spPr>
        <p:txBody>
          <a:bodyPr/>
          <a:lstStyle/>
          <a:p>
            <a:r>
              <a:rPr lang="en-US" sz="2700" b="0" dirty="0">
                <a:cs typeface="Arial"/>
              </a:rPr>
              <a:t>Hybrid-Model (automatic selection ROM/physical model)</a:t>
            </a:r>
            <a:endParaRPr lang="en-US" sz="27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13F2DF-4AC8-0445-A0C2-55FCCEA1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8" y="1358061"/>
            <a:ext cx="3912941" cy="5321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37435A4-2BFB-4E4F-8443-F1ACE540068C}"/>
              </a:ext>
            </a:extLst>
          </p:cNvPr>
          <p:cNvSpPr txBox="1"/>
          <p:nvPr/>
        </p:nvSpPr>
        <p:spPr>
          <a:xfrm>
            <a:off x="4206240" y="2579363"/>
            <a:ext cx="4686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 err="1"/>
              <a:t>HybridModel</a:t>
            </a:r>
            <a:r>
              <a:rPr lang="en-US" i="1" dirty="0"/>
              <a:t> </a:t>
            </a:r>
            <a:r>
              <a:rPr lang="en-US" dirty="0"/>
              <a:t>is designed to combine multiple surrogate models and any other Model (i.e. high-fidelity model) leveraging the </a:t>
            </a:r>
            <a:r>
              <a:rPr lang="en-US" i="1" dirty="0" err="1"/>
              <a:t>EnsembleModel</a:t>
            </a:r>
            <a:r>
              <a:rPr lang="en-US" i="1" dirty="0"/>
              <a:t> </a:t>
            </a:r>
            <a:r>
              <a:rPr lang="en-US" dirty="0"/>
              <a:t>infrastructure</a:t>
            </a:r>
            <a:r>
              <a:rPr lang="en-US" i="1" dirty="0"/>
              <a:t>, </a:t>
            </a:r>
            <a:r>
              <a:rPr lang="en-US" dirty="0"/>
              <a:t>deciding which of the Model needs to be evaluated based on the model validation score</a:t>
            </a:r>
            <a:r>
              <a:rPr lang="en-US" i="1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5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36701"/>
            <a:ext cx="8420100" cy="1503044"/>
          </a:xfrm>
        </p:spPr>
        <p:txBody>
          <a:bodyPr/>
          <a:lstStyle/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Take out some of the training set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Train on the remaining training set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Test on the excluded instances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Cross-validation</a:t>
            </a:r>
            <a:endParaRPr lang="en-US" dirty="0"/>
          </a:p>
        </p:txBody>
      </p:sp>
      <p:sp>
        <p:nvSpPr>
          <p:cNvPr id="6" name="Rectangle 72"/>
          <p:cNvSpPr>
            <a:spLocks noChangeArrowheads="1"/>
          </p:cNvSpPr>
          <p:nvPr/>
        </p:nvSpPr>
        <p:spPr bwMode="auto">
          <a:xfrm>
            <a:off x="1219200" y="3606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/>
        </p:nvSpPr>
        <p:spPr bwMode="auto">
          <a:xfrm>
            <a:off x="3505200" y="3606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5791200" y="3606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1143000" y="4368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6"/>
          <p:cNvSpPr>
            <a:spLocks noChangeArrowheads="1"/>
          </p:cNvSpPr>
          <p:nvPr/>
        </p:nvSpPr>
        <p:spPr bwMode="auto">
          <a:xfrm>
            <a:off x="3429000" y="4368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5867400" y="4368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auto">
          <a:xfrm>
            <a:off x="2286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Train</a:t>
            </a:r>
          </a:p>
        </p:txBody>
      </p:sp>
      <p:sp>
        <p:nvSpPr>
          <p:cNvPr id="13" name="Text Box 79"/>
          <p:cNvSpPr txBox="1">
            <a:spLocks noChangeArrowheads="1"/>
          </p:cNvSpPr>
          <p:nvPr/>
        </p:nvSpPr>
        <p:spPr bwMode="auto">
          <a:xfrm>
            <a:off x="5715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/>
                <a:cs typeface="Arial"/>
              </a:rPr>
              <a:t>Test</a:t>
            </a:r>
          </a:p>
        </p:txBody>
      </p: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1066800" y="4826022"/>
            <a:ext cx="7162800" cy="838200"/>
            <a:chOff x="672" y="2160"/>
            <a:chExt cx="4512" cy="528"/>
          </a:xfrm>
        </p:grpSpPr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720" y="2160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>
              <a:off x="2256" y="2160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672" y="2496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2208" y="2496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>
              <a:off x="3744" y="2496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 Box 98"/>
          <p:cNvSpPr txBox="1">
            <a:spLocks noChangeArrowheads="1"/>
          </p:cNvSpPr>
          <p:nvPr/>
        </p:nvSpPr>
        <p:spPr bwMode="auto">
          <a:xfrm>
            <a:off x="76200" y="3530622"/>
            <a:ext cx="114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834" y="925376"/>
            <a:ext cx="8928651" cy="732508"/>
          </a:xfrm>
        </p:spPr>
        <p:txBody>
          <a:bodyPr/>
          <a:lstStyle/>
          <a:p>
            <a:r>
              <a:rPr lang="en-US" b="0" dirty="0"/>
              <a:t>Cross-Validation for assessing Surrogate Models validity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13131" y="3053608"/>
            <a:ext cx="8420100" cy="150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1B5527"/>
              </a:buClr>
              <a:buFont typeface="Wingdings" pitchFamily="2" charset="2"/>
              <a:buChar char="n"/>
              <a:defRPr sz="18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Char char="–"/>
              <a:defRPr sz="18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b="0" dirty="0"/>
              <a:t>Cross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b="0" dirty="0"/>
              <a:t>Compute a score (e.g. R</a:t>
            </a:r>
            <a:r>
              <a:rPr lang="en-US" b="0" baseline="30000" dirty="0"/>
              <a:t>2</a:t>
            </a:r>
            <a:r>
              <a:rPr lang="en-U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5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2D0BB-2DB6-9F4F-92D2-F1DA89BB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Model validation RAVEN scheme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20399C-0DD0-7A4C-A199-D090994A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" y="1511974"/>
            <a:ext cx="5137467" cy="534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0E787A5-3DD2-3845-B666-131CCAF02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60" y="1999654"/>
            <a:ext cx="3571240" cy="289900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9E07262-2378-4F41-97BE-B6F981965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85" y="5141113"/>
            <a:ext cx="2096880" cy="41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500" dirty="0"/>
              <a:t>Mean Absolute Error score (Cross-validation) as function of # samples</a:t>
            </a:r>
          </a:p>
        </p:txBody>
      </p:sp>
    </p:spTree>
    <p:extLst>
      <p:ext uri="{BB962C8B-B14F-4D97-AF65-F5344CB8AC3E}">
        <p14:creationId xmlns:p14="http://schemas.microsoft.com/office/powerpoint/2010/main" val="64482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 smtClean="0"/>
                  <a:t>y0, </a:t>
                </a:r>
                <a:r>
                  <a:rPr lang="en-US" dirty="0"/>
                  <a:t>the initial vertical position</a:t>
                </a:r>
              </a:p>
              <a:p>
                <a:pPr lvl="1"/>
                <a:r>
                  <a:rPr lang="en-US" dirty="0" smtClean="0"/>
                  <a:t>x0, </a:t>
                </a:r>
                <a:r>
                  <a:rPr lang="en-US" dirty="0"/>
                  <a:t>the initial horizontal position</a:t>
                </a:r>
              </a:p>
              <a:p>
                <a:pPr lvl="1"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 smtClean="0"/>
                  <a:t>v0, </a:t>
                </a:r>
                <a:r>
                  <a:rPr lang="en-US" dirty="0"/>
                  <a:t>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:r>
                  <a:rPr lang="en-US" dirty="0"/>
                  <a:t>, the horizontal position throughout the arc</a:t>
                </a:r>
              </a:p>
              <a:p>
                <a:pPr lvl="1"/>
                <a:r>
                  <a:rPr lang="en-US" dirty="0"/>
                  <a:t>, the vertical position throughout the arc</a:t>
                </a:r>
              </a:p>
              <a:p>
                <a:pPr lvl="1"/>
                <a:r>
                  <a:rPr lang="en-US" dirty="0"/>
                  <a:t>, the range or furthest point reached</a:t>
                </a:r>
              </a:p>
              <a:p>
                <a:pPr lvl="1"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750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ROM: Inverse Distance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section 17.3.6 </a:t>
            </a:r>
            <a:r>
              <a:rPr lang="en-US" dirty="0" err="1" smtClean="0"/>
              <a:t>NDinvDistWeight</a:t>
            </a:r>
            <a:endParaRPr lang="en-US" dirty="0" smtClean="0"/>
          </a:p>
          <a:p>
            <a:r>
              <a:rPr lang="en-US" dirty="0" smtClean="0"/>
              <a:t>Interpolating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Screen Shot 2018-07-31 at 9.4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72" y="2386858"/>
            <a:ext cx="7159259" cy="27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6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 smtClean="0">
                <a:latin typeface="+mn-lt"/>
              </a:rPr>
              <a:t>e </a:t>
            </a:r>
            <a:r>
              <a:rPr lang="en-US" sz="2000" dirty="0" err="1" smtClean="0">
                <a:latin typeface="+mn-lt"/>
              </a:rPr>
              <a:t>HybridModel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models: </a:t>
            </a:r>
            <a:br>
              <a:rPr lang="en-US" b="0" dirty="0" smtClean="0"/>
            </a:br>
            <a:r>
              <a:rPr lang="en-US" b="0" dirty="0" smtClean="0"/>
              <a:t>overview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’projectile'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angle,x,y,r,t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’IDW’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&lt;Features&gt;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&lt;Target&gt;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&lt;p&gt;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7604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2" name="Picture 1" descr="Screen Shot 2018-07-31 at 9.5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7" y="2471953"/>
            <a:ext cx="7789844" cy="37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1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" name="Picture 3" descr="Screen Shot 2018-07-31 at 10.0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0" y="2558256"/>
            <a:ext cx="7620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2" name="Picture 1" descr="Screen Shot 2018-07-31 at 10.0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937125"/>
            <a:ext cx="7340600" cy="1587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5266860" y="2123631"/>
            <a:ext cx="1389721" cy="311335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35091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399480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399480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62646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42374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785160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867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Hybrid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/raven/doc</a:t>
            </a:r>
            <a:r>
              <a:rPr lang="en-US" dirty="0"/>
              <a:t>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smtClean="0"/>
              <a:t>exercises/2_hybrid_model.xml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 hybrid model: section 17.7</a:t>
            </a:r>
          </a:p>
          <a:p>
            <a:r>
              <a:rPr lang="en-US" dirty="0" smtClean="0"/>
              <a:t>Create a cross validation </a:t>
            </a:r>
            <a:r>
              <a:rPr lang="en-US" dirty="0" err="1" smtClean="0"/>
              <a:t>PostProcessor</a:t>
            </a:r>
            <a:r>
              <a:rPr lang="en-US" dirty="0" smtClean="0"/>
              <a:t>: section 17.5.14</a:t>
            </a:r>
          </a:p>
          <a:p>
            <a:r>
              <a:rPr lang="en-US" dirty="0" smtClean="0"/>
              <a:t>Create a metric: section 19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DataObjects</a:t>
            </a:r>
            <a:r>
              <a:rPr lang="en-US" dirty="0" smtClean="0"/>
              <a:t> and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0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Thank you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Questions?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models: a quick introduction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8231187" cy="4394329"/>
          </a:xfrm>
        </p:spPr>
        <p:txBody>
          <a:bodyPr/>
          <a:lstStyle/>
          <a:p>
            <a:pPr algn="just"/>
            <a:r>
              <a:rPr lang="en-US" dirty="0" smtClean="0"/>
              <a:t>RAVEN categorizes in its Models entity the following sub-entities:</a:t>
            </a:r>
          </a:p>
          <a:p>
            <a:pPr lvl="1" algn="just"/>
            <a:r>
              <a:rPr lang="en-US" dirty="0" smtClean="0"/>
              <a:t>Codes:</a:t>
            </a:r>
          </a:p>
          <a:p>
            <a:pPr lvl="2" algn="just"/>
            <a:r>
              <a:rPr lang="en-US" dirty="0" smtClean="0"/>
              <a:t>Aimed to interface with physical codes (e.g. RELAP5-3D, etc.)</a:t>
            </a:r>
          </a:p>
          <a:p>
            <a:pPr lvl="1" algn="just"/>
            <a:r>
              <a:rPr lang="en-US" dirty="0" smtClean="0"/>
              <a:t>ROMs:</a:t>
            </a:r>
          </a:p>
          <a:p>
            <a:pPr lvl="2" algn="just"/>
            <a:r>
              <a:rPr lang="en-US" dirty="0" smtClean="0"/>
              <a:t>Aimed to emulate the response of a system based on a simplified </a:t>
            </a:r>
            <a:r>
              <a:rPr lang="en-US" dirty="0" smtClean="0"/>
              <a:t>mathematical </a:t>
            </a:r>
            <a:r>
              <a:rPr lang="en-US" dirty="0" smtClean="0"/>
              <a:t>representation</a:t>
            </a:r>
          </a:p>
          <a:p>
            <a:pPr lvl="1" algn="just"/>
            <a:r>
              <a:rPr lang="en-US" dirty="0" smtClean="0"/>
              <a:t>External Models:</a:t>
            </a:r>
          </a:p>
          <a:p>
            <a:pPr lvl="2" algn="just"/>
            <a:r>
              <a:rPr lang="en-US" dirty="0" smtClean="0"/>
              <a:t>Aimed to provide to the user an easy way to implement sets of equations directly in RAVEN</a:t>
            </a:r>
          </a:p>
          <a:p>
            <a:pPr lvl="1" algn="just"/>
            <a:r>
              <a:rPr lang="en-US" dirty="0" smtClean="0"/>
              <a:t>Post-Processors:</a:t>
            </a:r>
          </a:p>
          <a:p>
            <a:pPr lvl="2" algn="just"/>
            <a:r>
              <a:rPr lang="en-US" dirty="0" smtClean="0"/>
              <a:t>Aimed to analyze the generated datasets (e.g. Statistical moments, Data Mining, etc.)</a:t>
            </a:r>
          </a:p>
          <a:p>
            <a:pPr lvl="1" algn="just"/>
            <a:r>
              <a:rPr lang="en-US" dirty="0" smtClean="0"/>
              <a:t>Ensemble Models:</a:t>
            </a:r>
            <a:endParaRPr lang="en-US" dirty="0"/>
          </a:p>
          <a:p>
            <a:pPr lvl="2" algn="just"/>
            <a:r>
              <a:rPr lang="en-US" dirty="0"/>
              <a:t>Aimed to </a:t>
            </a:r>
            <a:r>
              <a:rPr lang="en-US" dirty="0" smtClean="0"/>
              <a:t>assemble multiple </a:t>
            </a:r>
            <a:r>
              <a:rPr lang="en-US" dirty="0" smtClean="0"/>
              <a:t>models</a:t>
            </a:r>
          </a:p>
          <a:p>
            <a:pPr lvl="1" algn="just"/>
            <a:r>
              <a:rPr lang="en-US" dirty="0" smtClean="0"/>
              <a:t>Hybrid Models:</a:t>
            </a:r>
          </a:p>
          <a:p>
            <a:pPr lvl="2" algn="just"/>
            <a:r>
              <a:rPr lang="en-US" dirty="0" smtClean="0"/>
              <a:t>Automatic model selections</a:t>
            </a:r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62540" y="5562261"/>
            <a:ext cx="786145" cy="33050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ensemble modeling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Ensemble Modeling Motivations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2887816"/>
          </a:xfrm>
        </p:spPr>
        <p:txBody>
          <a:bodyPr/>
          <a:lstStyle/>
          <a:p>
            <a:r>
              <a:rPr lang="en-US" dirty="0" smtClean="0"/>
              <a:t>In several </a:t>
            </a:r>
            <a:r>
              <a:rPr lang="en-US" dirty="0"/>
              <a:t>cases multiple models need to interface with each other since the initial conditions of some are dependent on the outcomes of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In </a:t>
            </a:r>
            <a:r>
              <a:rPr lang="en-US" dirty="0"/>
              <a:t>order to face this </a:t>
            </a:r>
            <a:r>
              <a:rPr lang="en-US" dirty="0" smtClean="0"/>
              <a:t>“problem” in </a:t>
            </a:r>
            <a:r>
              <a:rPr lang="en-US" dirty="0"/>
              <a:t>the RAVEN framework, a new model category (e.g. class), named </a:t>
            </a:r>
            <a:r>
              <a:rPr lang="en-US" i="1" dirty="0" err="1" smtClean="0"/>
              <a:t>EnsembleModel</a:t>
            </a:r>
            <a:r>
              <a:rPr lang="en-US" dirty="0"/>
              <a:t>, </a:t>
            </a:r>
            <a:r>
              <a:rPr lang="en-US" dirty="0" smtClean="0"/>
              <a:t>has been designed</a:t>
            </a:r>
          </a:p>
          <a:p>
            <a:r>
              <a:rPr lang="en-US" dirty="0" smtClean="0"/>
              <a:t>This </a:t>
            </a:r>
            <a:r>
              <a:rPr lang="en-US" dirty="0"/>
              <a:t>class is able to assemble multiple models of other categories (i.e. Code, External Model, ROM), </a:t>
            </a:r>
            <a:r>
              <a:rPr lang="en-US" dirty="0" smtClean="0"/>
              <a:t>identifying: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input/output </a:t>
            </a:r>
            <a:r>
              <a:rPr lang="en-US" dirty="0" smtClean="0"/>
              <a:t>connections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order of execution </a:t>
            </a:r>
            <a:endParaRPr lang="en-US" dirty="0" smtClean="0"/>
          </a:p>
          <a:p>
            <a:pPr lvl="1"/>
            <a:r>
              <a:rPr lang="en-US" dirty="0" smtClean="0"/>
              <a:t>the parallel execution strategy for each sub-model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6</a:t>
            </a:fld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5656" y="4757632"/>
            <a:ext cx="2139225" cy="1694787"/>
            <a:chOff x="904132" y="4820097"/>
            <a:chExt cx="2139225" cy="169478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904132" y="4820097"/>
              <a:ext cx="2139225" cy="16947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EnsembleModel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pic>
          <p:nvPicPr>
            <p:cNvPr id="9" name="Picture 8" descr="19bd476f-9617-4df3-beca-0b732558131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765" b="90974" l="4925" r="443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9" t="13445" r="56471" b="24805"/>
            <a:stretch/>
          </p:blipFill>
          <p:spPr>
            <a:xfrm>
              <a:off x="1014377" y="5437701"/>
              <a:ext cx="931876" cy="8543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11" name="Picture 10" descr="XE135_steady_MRTAU_criticali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1" t="11620" r="22834" b="10036"/>
            <a:stretch/>
          </p:blipFill>
          <p:spPr>
            <a:xfrm>
              <a:off x="2055510" y="5346808"/>
              <a:ext cx="910873" cy="100184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</p:grpSp>
      <p:cxnSp>
        <p:nvCxnSpPr>
          <p:cNvPr id="12" name="Straight Arrow Connector 11"/>
          <p:cNvCxnSpPr/>
          <p:nvPr/>
        </p:nvCxnSpPr>
        <p:spPr bwMode="auto">
          <a:xfrm flipV="1">
            <a:off x="3685180" y="5605026"/>
            <a:ext cx="19971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40990" y="4518214"/>
            <a:ext cx="2197399" cy="2214854"/>
            <a:chOff x="785160" y="4643146"/>
            <a:chExt cx="2197399" cy="2214854"/>
          </a:xfrm>
        </p:grpSpPr>
        <p:grpSp>
          <p:nvGrpSpPr>
            <p:cNvPr id="13" name="Group 12"/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Physics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1</a:t>
                </a:r>
              </a:p>
            </p:txBody>
          </p:sp>
          <p:pic>
            <p:nvPicPr>
              <p:cNvPr id="20" name="Picture 19" descr="19bd476f-9617-4df3-beca-0b7325581314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4" name="Group 13"/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i="0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8" name="Picture 17" descr="XE135_steady_MRTAU_criticality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</p:spTree>
    <p:extLst>
      <p:ext uri="{BB962C8B-B14F-4D97-AF65-F5344CB8AC3E}">
        <p14:creationId xmlns:p14="http://schemas.microsoft.com/office/powerpoint/2010/main" val="12149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Ensemble Model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36701"/>
            <a:ext cx="8545729" cy="180359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new model </a:t>
            </a:r>
            <a:r>
              <a:rPr lang="en-US" dirty="0" smtClean="0"/>
              <a:t>entity (</a:t>
            </a:r>
            <a:r>
              <a:rPr lang="en-US" dirty="0"/>
              <a:t>e.g., class), named </a:t>
            </a:r>
            <a:r>
              <a:rPr lang="en-US" i="1" dirty="0" err="1" smtClean="0"/>
              <a:t>EnsembleModel</a:t>
            </a:r>
            <a:r>
              <a:rPr lang="en-US" dirty="0"/>
              <a:t>, has been </a:t>
            </a:r>
            <a:r>
              <a:rPr lang="en-US" dirty="0" smtClean="0"/>
              <a:t>developed:</a:t>
            </a:r>
          </a:p>
          <a:p>
            <a:pPr lvl="1"/>
            <a:r>
              <a:rPr lang="en-US" dirty="0" smtClean="0"/>
              <a:t>Assemble </a:t>
            </a:r>
            <a:r>
              <a:rPr lang="en-US" dirty="0"/>
              <a:t>multiple models of other </a:t>
            </a:r>
            <a:r>
              <a:rPr lang="en-US" dirty="0" smtClean="0"/>
              <a:t>categories, </a:t>
            </a:r>
            <a:r>
              <a:rPr lang="en-US" dirty="0"/>
              <a:t>identifying the input/output </a:t>
            </a:r>
            <a:r>
              <a:rPr lang="en-US" dirty="0" smtClean="0"/>
              <a:t>connections and the </a:t>
            </a:r>
            <a:r>
              <a:rPr lang="en-US" dirty="0"/>
              <a:t>order of </a:t>
            </a:r>
            <a:r>
              <a:rPr lang="en-US" dirty="0" smtClean="0"/>
              <a:t>execution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88" y="2768424"/>
            <a:ext cx="5170521" cy="40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Ensemble Model: </a:t>
            </a:r>
            <a:r>
              <a:rPr lang="en-US" b="0" dirty="0" smtClean="0"/>
              <a:t>Main Characteristics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613" y="1932141"/>
            <a:ext cx="8231187" cy="45243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EnsembleModel</a:t>
            </a:r>
            <a:r>
              <a:rPr lang="en-US" dirty="0" smtClean="0"/>
              <a:t> entity has the following main characteristics:</a:t>
            </a:r>
          </a:p>
          <a:p>
            <a:pPr lvl="1"/>
            <a:r>
              <a:rPr lang="en-US" dirty="0" smtClean="0"/>
              <a:t>Ability to link all the RAVEN Models:</a:t>
            </a:r>
          </a:p>
          <a:p>
            <a:pPr lvl="2"/>
            <a:r>
              <a:rPr lang="en-US" dirty="0" smtClean="0"/>
              <a:t>Codes, ROMs, </a:t>
            </a:r>
            <a:r>
              <a:rPr lang="en-US" dirty="0" err="1" smtClean="0"/>
              <a:t>ExternalModels</a:t>
            </a:r>
            <a:endParaRPr lang="en-US" dirty="0" smtClean="0"/>
          </a:p>
          <a:p>
            <a:pPr lvl="1"/>
            <a:r>
              <a:rPr lang="en-US" dirty="0" smtClean="0"/>
              <a:t>Practical no limit on the number of Models in the Ensemble configuration</a:t>
            </a:r>
          </a:p>
          <a:p>
            <a:pPr lvl="1"/>
            <a:r>
              <a:rPr lang="en-US" dirty="0" smtClean="0"/>
              <a:t>Capability to link the different </a:t>
            </a:r>
            <a:r>
              <a:rPr lang="en-US" dirty="0"/>
              <a:t>Models </a:t>
            </a:r>
            <a:r>
              <a:rPr lang="en-US" dirty="0" smtClean="0"/>
              <a:t>through both scalar and vector variables (e.g. Max Cladding Temperature (scalar) or Power history (vector))</a:t>
            </a:r>
          </a:p>
          <a:p>
            <a:pPr lvl="1"/>
            <a:r>
              <a:rPr lang="en-US" dirty="0" smtClean="0"/>
              <a:t>Capability to transfer meta-data from the different models (e.g. restart files, etc.)</a:t>
            </a:r>
          </a:p>
          <a:p>
            <a:r>
              <a:rPr lang="en-US" dirty="0"/>
              <a:t>The </a:t>
            </a:r>
            <a:r>
              <a:rPr lang="en-US" dirty="0" smtClean="0"/>
              <a:t>current </a:t>
            </a:r>
            <a:r>
              <a:rPr lang="en-US" i="1" dirty="0" err="1" smtClean="0"/>
              <a:t>EnsembleModel</a:t>
            </a:r>
            <a:r>
              <a:rPr lang="en-US" dirty="0" smtClean="0"/>
              <a:t> </a:t>
            </a:r>
            <a:r>
              <a:rPr lang="en-US" dirty="0"/>
              <a:t>entity </a:t>
            </a:r>
            <a:r>
              <a:rPr lang="en-US" dirty="0" smtClean="0"/>
              <a:t>is not indicated to handle high-density field data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35622" y="1675531"/>
            <a:ext cx="4641708" cy="2726823"/>
            <a:chOff x="35624" y="846641"/>
            <a:chExt cx="4641708" cy="2726823"/>
          </a:xfrm>
        </p:grpSpPr>
        <p:grpSp>
          <p:nvGrpSpPr>
            <p:cNvPr id="6" name="Group 5"/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26987"/>
                  </p:ext>
                </p:extLst>
              </p:nvPr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83" name="Equation" r:id="rId4" imgW="685800" imgH="520700" progId="Equation.3">
                      <p:embed/>
                    </p:oleObj>
                  </mc:Choice>
                  <mc:Fallback>
                    <p:oleObj name="Equation" r:id="rId4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7854967"/>
                  </p:ext>
                </p:extLst>
              </p:nvPr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84" name="Equation" r:id="rId6" imgW="698500" imgH="495300" progId="Equation.3">
                      <p:embed/>
                    </p:oleObj>
                  </mc:Choice>
                  <mc:Fallback>
                    <p:oleObj name="Equation" r:id="rId6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N-1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9814055"/>
                  </p:ext>
                </p:extLst>
              </p:nvPr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85"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3639808"/>
                  </p:ext>
                </p:extLst>
              </p:nvPr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86" name="Equation" r:id="rId10" imgW="825500" imgH="495300" progId="Equation.3">
                      <p:embed/>
                    </p:oleObj>
                  </mc:Choice>
                  <mc:Fallback>
                    <p:oleObj name="Equation" r:id="rId10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7"/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N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8507582"/>
                  </p:ext>
                </p:extLst>
              </p:nvPr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87" name="Equation" r:id="rId12" imgW="749300" imgH="520700" progId="Equation.3">
                      <p:embed/>
                    </p:oleObj>
                  </mc:Choice>
                  <mc:Fallback>
                    <p:oleObj name="Equation" r:id="rId12" imgW="7493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7602616"/>
                  </p:ext>
                </p:extLst>
              </p:nvPr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88" name="Equation" r:id="rId14" imgW="762000" imgH="495300" progId="Equation.DSMT4">
                      <p:embed/>
                    </p:oleObj>
                  </mc:Choice>
                  <mc:Fallback>
                    <p:oleObj name="Equation" r:id="rId14" imgW="7620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Rounded Rectangle 8"/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9" name="Straight Connector 18"/>
              <p:cNvCxnSpPr>
                <a:stCxn id="10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7668" y="4927174"/>
            <a:ext cx="7702165" cy="1662506"/>
            <a:chOff x="141673" y="4100119"/>
            <a:chExt cx="7702165" cy="1662506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8" name="Object 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679673"/>
                  </p:ext>
                </p:extLst>
              </p:nvPr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89" name="Equation" r:id="rId16" imgW="685800" imgH="520700" progId="Equation.3">
                      <p:embed/>
                    </p:oleObj>
                  </mc:Choice>
                  <mc:Fallback>
                    <p:oleObj name="Equation" r:id="rId16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" name="Object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5185773"/>
                  </p:ext>
                </p:extLst>
              </p:nvPr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90" name="Equation" r:id="rId17" imgW="698500" imgH="495300" progId="Equation.3">
                      <p:embed/>
                    </p:oleObj>
                  </mc:Choice>
                  <mc:Fallback>
                    <p:oleObj name="Equation" r:id="rId17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" name="Group 68"/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2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4" name="Object 8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9337434"/>
                  </p:ext>
                </p:extLst>
              </p:nvPr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91" name="Equation" r:id="rId18" imgW="711200" imgH="495300" progId="Equation.3">
                      <p:embed/>
                    </p:oleObj>
                  </mc:Choice>
                  <mc:Fallback>
                    <p:oleObj name="Equation" r:id="rId18" imgW="7112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9763173"/>
                  </p:ext>
                </p:extLst>
              </p:nvPr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92" name="Equation" r:id="rId20" imgW="723900" imgH="495300" progId="Equation.3">
                      <p:embed/>
                    </p:oleObj>
                  </mc:Choice>
                  <mc:Fallback>
                    <p:oleObj name="Equation" r:id="rId20" imgW="7239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" name="Group 69"/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3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1" name="Objec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0741696"/>
                  </p:ext>
                </p:extLst>
              </p:nvPr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93" name="Equation" r:id="rId22" imgW="711200" imgH="520700" progId="Equation.3">
                      <p:embed/>
                    </p:oleObj>
                  </mc:Choice>
                  <mc:Fallback>
                    <p:oleObj name="Equation" r:id="rId22" imgW="7112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8589036"/>
                  </p:ext>
                </p:extLst>
              </p:nvPr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94" name="Equation" r:id="rId24" imgW="736600" imgH="495300" progId="Equation.DSMT4">
                      <p:embed/>
                    </p:oleObj>
                  </mc:Choice>
                  <mc:Fallback>
                    <p:oleObj name="Equation" r:id="rId24" imgW="7366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" name="Rounded Rectangle 70"/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Chain of Models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05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L_Presentation_-_Standard_Size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INL_Presentation_-_Standard_Size.thmx</Template>
  <TotalTime>26151</TotalTime>
  <Words>1702</Words>
  <Application>Microsoft Macintosh PowerPoint</Application>
  <PresentationFormat>On-screen Show (4:3)</PresentationFormat>
  <Paragraphs>372</Paragraphs>
  <Slides>37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INL_Presentation_-_Standard_Size</vt:lpstr>
      <vt:lpstr>Equation</vt:lpstr>
      <vt:lpstr>Ensemble and Hybrid Modeling</vt:lpstr>
      <vt:lpstr>Outline</vt:lpstr>
      <vt:lpstr>RAVEN models:  overview</vt:lpstr>
      <vt:lpstr>RAVEN models: a quick introduction</vt:lpstr>
      <vt:lpstr>RAVEN ensemble modeling</vt:lpstr>
      <vt:lpstr>Ensemble Modeling Motivations</vt:lpstr>
      <vt:lpstr>Ensemble Model</vt:lpstr>
      <vt:lpstr>Ensemble Model: Main Characteristics</vt:lpstr>
      <vt:lpstr>PowerPoint Presentation</vt:lpstr>
      <vt:lpstr>PowerPoint Presentation</vt:lpstr>
      <vt:lpstr>Ensemble model for Multi-Unit Power Plant: 1st Configuration</vt:lpstr>
      <vt:lpstr>Employing Ensemble modeling in RAVEN</vt:lpstr>
      <vt:lpstr>Getting on the same page</vt:lpstr>
      <vt:lpstr>Example: External Model A</vt:lpstr>
      <vt:lpstr>Example: External Model B</vt:lpstr>
      <vt:lpstr>Workflow</vt:lpstr>
      <vt:lpstr>Create an Ensemble model</vt:lpstr>
      <vt:lpstr>Create an Ensemble model</vt:lpstr>
      <vt:lpstr>Create an Ensemble model</vt:lpstr>
      <vt:lpstr>Create an Ensemble model</vt:lpstr>
      <vt:lpstr>Create an Ensemble model</vt:lpstr>
      <vt:lpstr>PowerPoint Presentation</vt:lpstr>
      <vt:lpstr>Hybrid Model</vt:lpstr>
      <vt:lpstr>Hybrid-Model (automatic selection ROM/physical model)</vt:lpstr>
      <vt:lpstr>Cross-Validation for assessing Surrogate Models validity</vt:lpstr>
      <vt:lpstr>Model validation RAVEN scheme </vt:lpstr>
      <vt:lpstr>Projectile Model</vt:lpstr>
      <vt:lpstr>ROM: Inverse Distance Weight</vt:lpstr>
      <vt:lpstr>Workflow</vt:lpstr>
      <vt:lpstr>Create a Hybrid model</vt:lpstr>
      <vt:lpstr>Create a Hybrid model</vt:lpstr>
      <vt:lpstr>Create a Hybrid model</vt:lpstr>
      <vt:lpstr>Create a Hybrid model</vt:lpstr>
      <vt:lpstr>Create a Hybrid model</vt:lpstr>
      <vt:lpstr>Create A Hybrid Model</vt:lpstr>
      <vt:lpstr>PowerPoint Presentation</vt:lpstr>
      <vt:lpstr>Thank you  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Congjian Wang</cp:lastModifiedBy>
  <cp:revision>806</cp:revision>
  <cp:lastPrinted>2001-05-07T20:21:30Z</cp:lastPrinted>
  <dcterms:created xsi:type="dcterms:W3CDTF">1999-10-26T20:37:18Z</dcterms:created>
  <dcterms:modified xsi:type="dcterms:W3CDTF">2018-08-01T15:34:17Z</dcterms:modified>
</cp:coreProperties>
</file>