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7F7F7F"/>
    <a:srgbClr val="FF6600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4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9D7993-FB72-F94D-ACDB-A2DB5A1D8C31}"/>
              </a:ext>
            </a:extLst>
          </p:cNvPr>
          <p:cNvSpPr/>
          <p:nvPr/>
        </p:nvSpPr>
        <p:spPr>
          <a:xfrm>
            <a:off x="7113821" y="647623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INL/CON-19-55725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F0815-A0A2-EB45-8A65-24F6A25D3AA1}"/>
              </a:ext>
            </a:extLst>
          </p:cNvPr>
          <p:cNvSpPr txBox="1"/>
          <p:nvPr/>
        </p:nvSpPr>
        <p:spPr>
          <a:xfrm>
            <a:off x="455612" y="6272511"/>
            <a:ext cx="678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./scripts/</a:t>
            </a:r>
            <a:r>
              <a:rPr lang="en-US" dirty="0" err="1"/>
              <a:t>establish_conda_env.sh</a:t>
            </a:r>
            <a:r>
              <a:rPr lang="en-US" dirty="0"/>
              <a:t> --install --no-clean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B5CA-7FD8-3F45-9152-FADB77BFED5B}"/>
              </a:ext>
            </a:extLst>
          </p:cNvPr>
          <p:cNvSpPr txBox="1"/>
          <p:nvPr/>
        </p:nvSpPr>
        <p:spPr>
          <a:xfrm>
            <a:off x="323994" y="199807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33" y="4346644"/>
            <a:ext cx="2433982" cy="18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68" y="3282291"/>
            <a:ext cx="2141732" cy="1606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 Change the working directory to ‘</a:t>
            </a:r>
            <a:r>
              <a:rPr lang="en-US" dirty="0">
                <a:solidFill>
                  <a:srgbClr val="1A4DB2"/>
                </a:solidFill>
              </a:rPr>
              <a:t>r3</a:t>
            </a:r>
            <a:r>
              <a:rPr lang="en-US" dirty="0"/>
              <a:t>’</a:t>
            </a:r>
          </a:p>
          <a:p>
            <a:pPr lvl="1"/>
            <a:r>
              <a:rPr lang="en-US" sz="1800" dirty="0"/>
              <a:t>Change </a:t>
            </a:r>
            <a:r>
              <a:rPr lang="en-US" sz="1800" dirty="0">
                <a:solidFill>
                  <a:schemeClr val="accent2"/>
                </a:solidFill>
              </a:rPr>
              <a:t>v0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</a:rPr>
              <a:t>y0</a:t>
            </a:r>
            <a:r>
              <a:rPr lang="en-US" sz="1800" dirty="0"/>
              <a:t> in:</a:t>
            </a:r>
          </a:p>
          <a:p>
            <a:pPr lvl="2"/>
            <a:r>
              <a:rPr lang="en-US" sz="1800" dirty="0"/>
              <a:t>Models </a:t>
            </a:r>
            <a:r>
              <a:rPr lang="en-US" sz="1800" dirty="0">
                <a:solidFill>
                  <a:srgbClr val="FF0000"/>
                </a:solidFill>
              </a:rPr>
              <a:t>(In fact, here you need to add both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otherwise v0=30 will not be recognized and will be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overwritten with default value in the model i.e., 1 m/s)</a:t>
            </a:r>
          </a:p>
          <a:p>
            <a:pPr lvl="2"/>
            <a:r>
              <a:rPr lang="en-US" sz="1800" dirty="0"/>
              <a:t>Samplers</a:t>
            </a:r>
          </a:p>
          <a:p>
            <a:pPr lvl="3"/>
            <a:r>
              <a:rPr lang="en-US" sz="1800" dirty="0"/>
              <a:t>Also change constant </a:t>
            </a:r>
            <a:r>
              <a:rPr lang="en-US" sz="1800" dirty="0">
                <a:solidFill>
                  <a:schemeClr val="accent2"/>
                </a:solidFill>
              </a:rPr>
              <a:t>y0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</a:rPr>
              <a:t>v0</a:t>
            </a:r>
            <a:r>
              <a:rPr lang="en-US" sz="1800" dirty="0"/>
              <a:t> with value of 30</a:t>
            </a:r>
          </a:p>
          <a:p>
            <a:pPr lvl="2"/>
            <a:r>
              <a:rPr lang="en-US" sz="1800" dirty="0"/>
              <a:t>Distributions</a:t>
            </a:r>
          </a:p>
          <a:p>
            <a:pPr lvl="3"/>
            <a:r>
              <a:rPr lang="en-US" sz="1800" dirty="0"/>
              <a:t>Also change the distribution </a:t>
            </a:r>
            <a:r>
              <a:rPr lang="en-US" sz="1800" dirty="0">
                <a:solidFill>
                  <a:schemeClr val="accent2"/>
                </a:solidFill>
              </a:rPr>
              <a:t>y0_dist </a:t>
            </a:r>
            <a:r>
              <a:rPr lang="en-US" sz="1800" dirty="0"/>
              <a:t>to Uniform, 0 to 1</a:t>
            </a:r>
          </a:p>
          <a:p>
            <a:pPr lvl="2"/>
            <a:r>
              <a:rPr lang="en-US" sz="1800" dirty="0" err="1"/>
              <a:t>DataObjects</a:t>
            </a:r>
            <a:endParaRPr lang="en-US" sz="1800" dirty="0"/>
          </a:p>
          <a:p>
            <a:pPr lvl="2"/>
            <a:r>
              <a:rPr lang="en-US" sz="1800" dirty="0" err="1"/>
              <a:t>OutStreams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Plot</a:t>
            </a:r>
            <a:endParaRPr lang="en-US" sz="1800" dirty="0"/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Plot should have y0 instead of v0.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3230218"/>
            <a:ext cx="2921000" cy="219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437032"/>
            <a:ext cx="8231187" cy="4524375"/>
          </a:xfrm>
        </p:spPr>
        <p:txBody>
          <a:bodyPr/>
          <a:lstStyle/>
          <a:p>
            <a:r>
              <a:rPr lang="en-US" sz="1800" dirty="0"/>
              <a:t>So far, we’ve used the Monte Carlo sampler</a:t>
            </a:r>
          </a:p>
          <a:p>
            <a:pPr lvl="1"/>
            <a:r>
              <a:rPr lang="en-US" sz="1800" dirty="0"/>
              <a:t>Samples randomly each time from variable distributions</a:t>
            </a:r>
          </a:p>
          <a:p>
            <a:r>
              <a:rPr lang="en-US" sz="1800" dirty="0"/>
              <a:t>Many other sampling strategies exist.  For example:</a:t>
            </a:r>
          </a:p>
          <a:p>
            <a:pPr lvl="1"/>
            <a:r>
              <a:rPr lang="en-US" sz="1800" dirty="0"/>
              <a:t>Grid</a:t>
            </a:r>
          </a:p>
          <a:p>
            <a:pPr lvl="2"/>
            <a:r>
              <a:rPr lang="en-US" sz="1800" dirty="0"/>
              <a:t>Takes uniformly-spaced samples across the variable’s domain</a:t>
            </a:r>
          </a:p>
          <a:p>
            <a:pPr lvl="2"/>
            <a:r>
              <a:rPr lang="en-US" sz="1800" dirty="0"/>
              <a:t>Samples uniformly in:</a:t>
            </a:r>
          </a:p>
          <a:p>
            <a:pPr lvl="3"/>
            <a:r>
              <a:rPr lang="en-US" sz="1800" dirty="0"/>
              <a:t>Value space</a:t>
            </a:r>
          </a:p>
          <a:p>
            <a:pPr lvl="3"/>
            <a:r>
              <a:rPr lang="en-US" sz="1800" dirty="0"/>
              <a:t>Probability space</a:t>
            </a:r>
          </a:p>
          <a:p>
            <a:r>
              <a:rPr lang="en-US" sz="1800" dirty="0"/>
              <a:t>Copy exercise 3 to </a:t>
            </a:r>
            <a:r>
              <a:rPr lang="en-US" sz="1800" dirty="0">
                <a:solidFill>
                  <a:srgbClr val="FF0000"/>
                </a:solidFill>
              </a:rPr>
              <a:t>4_grid_sampler.xml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set &lt;</a:t>
            </a:r>
            <a:r>
              <a:rPr lang="en-US" sz="1800" dirty="0" err="1"/>
              <a:t>workingDirectory</a:t>
            </a:r>
            <a:r>
              <a:rPr lang="en-US" sz="1800" dirty="0"/>
              <a:t>&gt; to </a:t>
            </a:r>
            <a:r>
              <a:rPr lang="en-US" sz="1800" dirty="0">
                <a:solidFill>
                  <a:srgbClr val="FF0000"/>
                </a:solidFill>
              </a:rPr>
              <a:t>r4</a:t>
            </a:r>
          </a:p>
          <a:p>
            <a:r>
              <a:rPr lang="en-US" sz="1800" dirty="0"/>
              <a:t>Add a </a:t>
            </a:r>
            <a:r>
              <a:rPr lang="en-US" sz="1800" b="1" dirty="0">
                <a:solidFill>
                  <a:schemeClr val="accent2"/>
                </a:solidFill>
              </a:rPr>
              <a:t>Grid</a:t>
            </a:r>
            <a:r>
              <a:rPr lang="en-US" sz="1800" dirty="0"/>
              <a:t> sampler and call it </a:t>
            </a:r>
            <a:r>
              <a:rPr lang="en-US" sz="1800" dirty="0" err="1">
                <a:solidFill>
                  <a:srgbClr val="FF0000"/>
                </a:solidFill>
              </a:rPr>
              <a:t>my_grid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change Steps to use the Grid sampler you make</a:t>
            </a:r>
          </a:p>
          <a:p>
            <a:pPr lvl="1"/>
            <a:r>
              <a:rPr lang="en-US" sz="1800" dirty="0"/>
              <a:t>Don’t remove the Monte Carlo sampler!</a:t>
            </a:r>
          </a:p>
          <a:p>
            <a:pPr lvl="1"/>
            <a:r>
              <a:rPr lang="en-US" sz="1800" dirty="0"/>
              <a:t>See user manual section 10.1.2</a:t>
            </a:r>
          </a:p>
          <a:p>
            <a:pPr lvl="1"/>
            <a:r>
              <a:rPr lang="en-US" sz="1800" dirty="0"/>
              <a:t>Don’t forget the </a:t>
            </a:r>
            <a:r>
              <a:rPr lang="en-US" sz="1800" dirty="0">
                <a:solidFill>
                  <a:schemeClr val="accent2"/>
                </a:solidFill>
              </a:rPr>
              <a:t>&lt;grid&gt; </a:t>
            </a:r>
            <a:r>
              <a:rPr lang="en-US" sz="1800" dirty="0"/>
              <a:t>nodes, also remove </a:t>
            </a:r>
            <a:r>
              <a:rPr lang="en-US" sz="1800" dirty="0">
                <a:solidFill>
                  <a:schemeClr val="accent2"/>
                </a:solidFill>
              </a:rPr>
              <a:t>&lt;</a:t>
            </a:r>
            <a:r>
              <a:rPr lang="en-US" sz="1800" dirty="0" err="1">
                <a:solidFill>
                  <a:schemeClr val="accent2"/>
                </a:solidFill>
              </a:rPr>
              <a:t>samplerInit</a:t>
            </a:r>
            <a:r>
              <a:rPr lang="en-US" sz="1800" dirty="0">
                <a:solidFill>
                  <a:schemeClr val="accent2"/>
                </a:solidFill>
              </a:rPr>
              <a:t>&gt;</a:t>
            </a:r>
            <a:r>
              <a:rPr lang="en-US" sz="1800" dirty="0"/>
              <a:t> node </a:t>
            </a:r>
          </a:p>
          <a:p>
            <a:pPr lvl="1"/>
            <a:r>
              <a:rPr lang="en-US" sz="1800" dirty="0"/>
              <a:t>Choose how you want to space samples (try a couple of options!)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408540"/>
            <a:ext cx="8231187" cy="363537"/>
          </a:xfrm>
        </p:spPr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7" y="1002265"/>
            <a:ext cx="8231187" cy="4524375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r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angle </a:t>
            </a:r>
            <a:r>
              <a:rPr lang="en-US" dirty="0">
                <a:solidFill>
                  <a:srgbClr val="FF0000"/>
                </a:solidFill>
              </a:rPr>
              <a:t>(What happens if all are in outputs)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734" y="6008701"/>
            <a:ext cx="664453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ExternalModels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16029</TotalTime>
  <Words>1259</Words>
  <Application>Microsoft Macintosh PowerPoint</Application>
  <PresentationFormat>On-screen Show (4:3)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Mohammad G. Abdo</cp:lastModifiedBy>
  <cp:revision>330</cp:revision>
  <cp:lastPrinted>2001-05-07T20:21:30Z</cp:lastPrinted>
  <dcterms:created xsi:type="dcterms:W3CDTF">1999-10-26T20:37:18Z</dcterms:created>
  <dcterms:modified xsi:type="dcterms:W3CDTF">2022-07-01T05:22:35Z</dcterms:modified>
</cp:coreProperties>
</file>