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72" r:id="rId2"/>
    <p:sldId id="335" r:id="rId3"/>
    <p:sldId id="273" r:id="rId4"/>
    <p:sldId id="302" r:id="rId5"/>
    <p:sldId id="303" r:id="rId6"/>
    <p:sldId id="304" r:id="rId7"/>
    <p:sldId id="305" r:id="rId8"/>
    <p:sldId id="274" r:id="rId9"/>
    <p:sldId id="275" r:id="rId10"/>
    <p:sldId id="276" r:id="rId11"/>
    <p:sldId id="277" r:id="rId12"/>
    <p:sldId id="279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313" r:id="rId26"/>
    <p:sldId id="292" r:id="rId27"/>
    <p:sldId id="291" r:id="rId28"/>
    <p:sldId id="293" r:id="rId29"/>
    <p:sldId id="294" r:id="rId30"/>
    <p:sldId id="295" r:id="rId31"/>
    <p:sldId id="297" r:id="rId32"/>
    <p:sldId id="298" r:id="rId33"/>
    <p:sldId id="306" r:id="rId34"/>
    <p:sldId id="307" r:id="rId35"/>
    <p:sldId id="308" r:id="rId36"/>
    <p:sldId id="309" r:id="rId37"/>
    <p:sldId id="300" r:id="rId38"/>
    <p:sldId id="299" r:id="rId39"/>
    <p:sldId id="310" r:id="rId40"/>
    <p:sldId id="312" r:id="rId4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DB2"/>
    <a:srgbClr val="FF6600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52"/>
  </p:normalViewPr>
  <p:slideViewPr>
    <p:cSldViewPr snapToGrid="0" snapToObjects="1">
      <p:cViewPr varScale="1">
        <p:scale>
          <a:sx n="129" d="100"/>
          <a:sy n="129" d="100"/>
        </p:scale>
        <p:origin x="15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6.emf"/><Relationship Id="rId9" Type="http://schemas.openxmlformats.org/officeDocument/2006/relationships/image" Target="../media/image2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2.emf"/><Relationship Id="rId4" Type="http://schemas.openxmlformats.org/officeDocument/2006/relationships/image" Target="../media/image3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5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1.png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Time Dependent Data Mining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  <a:p>
            <a:endParaRPr lang="en-US" b="0" dirty="0"/>
          </a:p>
          <a:p>
            <a:endParaRPr 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RAVEN Example 1</a:t>
            </a:r>
            <a:br>
              <a:rPr lang="en-US" b="0" dirty="0"/>
            </a:br>
            <a:r>
              <a:rPr lang="en-US" b="0" dirty="0"/>
              <a:t>Time Dependent Basic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time-dependent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Post-Process the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dataObject</a:t>
            </a:r>
            <a:r>
              <a:rPr lang="en-US" dirty="0"/>
              <a:t> (</a:t>
            </a:r>
            <a:r>
              <a:rPr lang="en-US" dirty="0" err="1"/>
              <a:t>PointSet</a:t>
            </a:r>
            <a:r>
              <a:rPr lang="en-US" dirty="0"/>
              <a:t>) from processed data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8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timeDepBasicStat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7030A0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BasicStatistics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expectedValue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/>
                <a:cs typeface="Courier"/>
              </a:rPr>
              <a:t>prefix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"mean"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expectedValue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&lt;percentile </a:t>
            </a:r>
            <a:r>
              <a:rPr lang="en-US" sz="1400" dirty="0">
                <a:solidFill>
                  <a:srgbClr val="7030A0"/>
                </a:solidFill>
                <a:latin typeface="Courier"/>
                <a:cs typeface="Courier"/>
              </a:rPr>
              <a:t>prefix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="percentile"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&lt;/percentile&gt;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6861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942" y="2121781"/>
            <a:ext cx="8956157" cy="3093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timeDepBasicStatPP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timeDepBasicStat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basicStatHistory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Plotdata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PlotRawdata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      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497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2" name="Picture 1" descr="1-PlotRawdata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0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13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7" name="Picture 6" descr="1-Plotdata_scatter-scatter-sca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0" y="1381914"/>
            <a:ext cx="7315200" cy="5486400"/>
          </a:xfrm>
          <a:prstGeom prst="rect">
            <a:avLst/>
          </a:prstGeom>
        </p:spPr>
      </p:pic>
      <p:sp>
        <p:nvSpPr>
          <p:cNvPr id="2" name="Line Callout 1 1">
            <a:extLst>
              <a:ext uri="{FF2B5EF4-FFF2-40B4-BE49-F238E27FC236}">
                <a16:creationId xmlns:a16="http://schemas.microsoft.com/office/drawing/2014/main" id="{63779495-29B2-014B-B44E-04980C4A804C}"/>
              </a:ext>
            </a:extLst>
          </p:cNvPr>
          <p:cNvSpPr/>
          <p:nvPr/>
        </p:nvSpPr>
        <p:spPr bwMode="auto">
          <a:xfrm>
            <a:off x="4959627" y="2504661"/>
            <a:ext cx="864704" cy="437322"/>
          </a:xfrm>
          <a:prstGeom prst="borderCallout1">
            <a:avLst>
              <a:gd name="adj1" fmla="val 18750"/>
              <a:gd name="adj2" fmla="val -8333"/>
              <a:gd name="adj3" fmla="val 125985"/>
              <a:gd name="adj4" fmla="val -1310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Mean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F416D19D-9383-434B-9F2A-2EFD6C15383D}"/>
              </a:ext>
            </a:extLst>
          </p:cNvPr>
          <p:cNvSpPr/>
          <p:nvPr/>
        </p:nvSpPr>
        <p:spPr bwMode="auto">
          <a:xfrm>
            <a:off x="4705380" y="3311574"/>
            <a:ext cx="1238220" cy="437322"/>
          </a:xfrm>
          <a:prstGeom prst="borderCallout1">
            <a:avLst>
              <a:gd name="adj1" fmla="val 18750"/>
              <a:gd name="adj2" fmla="val -8333"/>
              <a:gd name="adj3" fmla="val 53258"/>
              <a:gd name="adj4" fmla="val -45935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95% perc.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A9126E79-511A-C747-A9EC-FAC845264E21}"/>
              </a:ext>
            </a:extLst>
          </p:cNvPr>
          <p:cNvSpPr/>
          <p:nvPr/>
        </p:nvSpPr>
        <p:spPr bwMode="auto">
          <a:xfrm flipH="1">
            <a:off x="2412754" y="4713726"/>
            <a:ext cx="1238220" cy="437322"/>
          </a:xfrm>
          <a:prstGeom prst="borderCallout1">
            <a:avLst>
              <a:gd name="adj1" fmla="val -8523"/>
              <a:gd name="adj2" fmla="val 23775"/>
              <a:gd name="adj3" fmla="val -235378"/>
              <a:gd name="adj4" fmla="val -901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5% perc.</a:t>
            </a:r>
          </a:p>
        </p:txBody>
      </p:sp>
    </p:spTree>
    <p:extLst>
      <p:ext uri="{BB962C8B-B14F-4D97-AF65-F5344CB8AC3E}">
        <p14:creationId xmlns:p14="http://schemas.microsoft.com/office/powerpoint/2010/main" val="255445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RAVEN Example 2</a:t>
            </a:r>
            <a:br>
              <a:rPr lang="en-US" b="0" dirty="0"/>
            </a:br>
            <a:r>
              <a:rPr lang="en-US" b="0" dirty="0"/>
              <a:t>Time Slice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92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time-dependent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Cluster time-dependent data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92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942" y="2444510"/>
            <a:ext cx="8956157" cy="3093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"clustering"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KMeans1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clusterInfo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       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9704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"KMeans1"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labelFeature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"labels"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cluster|KMeans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max_iter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1000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max_iter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k-means++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93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workshop_2018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timeDepDataAnalysis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2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4" name="Picture 3" descr="plotRawData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3" y="1371600"/>
            <a:ext cx="722015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32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6" name="Picture 5" descr="plotRawDataWithLabels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89757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84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4" name="Picture 3" descr="plotPPDataCentroid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89757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84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/>
              <a:t>RAVEN Example 3</a:t>
            </a:r>
            <a:br>
              <a:rPr lang="en-US" b="0" dirty="0"/>
            </a:br>
            <a:r>
              <a:rPr lang="en-US" b="0" dirty="0"/>
              <a:t>Time Dependent Clustering</a:t>
            </a:r>
            <a:br>
              <a:rPr lang="en-US" b="0" dirty="0"/>
            </a:br>
            <a:r>
              <a:rPr lang="en-US" b="0" dirty="0"/>
              <a:t>Approach 1: Time Series Transformation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53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7935081" cy="507459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Objective</a:t>
            </a:r>
          </a:p>
          <a:p>
            <a:pPr lvl="1"/>
            <a:r>
              <a:rPr lang="en-US" dirty="0"/>
              <a:t>Analyze time series not  at each time step</a:t>
            </a:r>
          </a:p>
          <a:p>
            <a:pPr lvl="1"/>
            <a:r>
              <a:rPr lang="en-US" dirty="0"/>
              <a:t>Consider the whole time series as a whole</a:t>
            </a:r>
          </a:p>
          <a:p>
            <a:pPr lvl="1"/>
            <a:endParaRPr lang="en-US" dirty="0"/>
          </a:p>
          <a:p>
            <a:r>
              <a:rPr lang="en-US" dirty="0"/>
              <a:t>Recall clustering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Operate on </a:t>
            </a:r>
            <a:r>
              <a:rPr lang="en-US" dirty="0" err="1">
                <a:solidFill>
                  <a:srgbClr val="0000FF"/>
                </a:solidFill>
              </a:rPr>
              <a:t>PointSets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Consider each time series as a “data-point”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4" name="Straight Arrow Connector 139"/>
          <p:cNvCxnSpPr>
            <a:cxnSpLocks noChangeShapeType="1"/>
          </p:cNvCxnSpPr>
          <p:nvPr/>
        </p:nvCxnSpPr>
        <p:spPr bwMode="auto">
          <a:xfrm flipV="1">
            <a:off x="6190509" y="2866152"/>
            <a:ext cx="0" cy="1905794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" name="Straight Arrow Connector 139"/>
          <p:cNvCxnSpPr>
            <a:cxnSpLocks noChangeShapeType="1"/>
          </p:cNvCxnSpPr>
          <p:nvPr/>
        </p:nvCxnSpPr>
        <p:spPr bwMode="auto">
          <a:xfrm>
            <a:off x="6190509" y="4771152"/>
            <a:ext cx="2200185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6" name="Group 85"/>
          <p:cNvGrpSpPr/>
          <p:nvPr/>
        </p:nvGrpSpPr>
        <p:grpSpPr>
          <a:xfrm>
            <a:off x="7323894" y="2866152"/>
            <a:ext cx="685800" cy="609600"/>
            <a:chOff x="7247782" y="2054423"/>
            <a:chExt cx="685800" cy="609600"/>
          </a:xfrm>
        </p:grpSpPr>
        <p:sp>
          <p:nvSpPr>
            <p:cNvPr id="7" name="Oval 6"/>
            <p:cNvSpPr/>
            <p:nvPr/>
          </p:nvSpPr>
          <p:spPr>
            <a:xfrm>
              <a:off x="72477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2477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3239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4763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3239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247782" y="2054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8573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2477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8782" y="21306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4763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6287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4763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4001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5525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476382" y="2054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7811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7049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86"/>
          <p:cNvGrpSpPr/>
          <p:nvPr/>
        </p:nvGrpSpPr>
        <p:grpSpPr>
          <a:xfrm>
            <a:off x="6333294" y="3856753"/>
            <a:ext cx="838200" cy="685800"/>
            <a:chOff x="6257182" y="3045024"/>
            <a:chExt cx="838200" cy="685800"/>
          </a:xfrm>
        </p:grpSpPr>
        <p:sp>
          <p:nvSpPr>
            <p:cNvPr id="25" name="Oval 24"/>
            <p:cNvSpPr/>
            <p:nvPr/>
          </p:nvSpPr>
          <p:spPr>
            <a:xfrm>
              <a:off x="62571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64095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4857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6381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4857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409582" y="3121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7019182" y="3273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4095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790582" y="31974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6381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7905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6381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561982" y="3273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7143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561982" y="30450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866782" y="34260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942982" y="35784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818386" y="273720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  <a:cs typeface="Times New Roman" pitchFamily="18" charset="0"/>
              </a:rPr>
              <a:t>Y</a:t>
            </a:r>
            <a:endParaRPr lang="en-US" sz="1400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560476" y="3144451"/>
            <a:ext cx="76200" cy="76200"/>
          </a:xfrm>
          <a:prstGeom prst="ellipse">
            <a:avLst/>
          </a:prstGeom>
          <a:solidFill>
            <a:srgbClr val="FF00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724998" y="417043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48511" y="2490982"/>
            <a:ext cx="1097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62711" y="3938782"/>
            <a:ext cx="1091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90694" y="461726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  <a:cs typeface="Times New Roman" pitchFamily="18" charset="0"/>
              </a:rPr>
              <a:t>X</a:t>
            </a:r>
            <a:endParaRPr lang="en-US" sz="1400" baseline="-25000" dirty="0">
              <a:latin typeface="+mj-lt"/>
              <a:cs typeface="Times New Roman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688106" y="5981651"/>
            <a:ext cx="3420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flipV="1">
            <a:off x="688106" y="4898876"/>
            <a:ext cx="0" cy="1082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846280" y="5981651"/>
            <a:ext cx="523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time</a:t>
            </a:r>
          </a:p>
        </p:txBody>
      </p:sp>
      <p:sp>
        <p:nvSpPr>
          <p:cNvPr id="53" name="Freeform 120"/>
          <p:cNvSpPr>
            <a:spLocks noChangeAspect="1"/>
          </p:cNvSpPr>
          <p:nvPr/>
        </p:nvSpPr>
        <p:spPr bwMode="auto">
          <a:xfrm>
            <a:off x="879550" y="5161284"/>
            <a:ext cx="2868639" cy="67476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FF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4500696" y="5300014"/>
            <a:ext cx="452547" cy="306544"/>
          </a:xfrm>
          <a:prstGeom prst="rightArrow">
            <a:avLst/>
          </a:prstGeo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01346" y="5367631"/>
            <a:ext cx="162574" cy="16257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789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Approach:</a:t>
            </a:r>
          </a:p>
          <a:p>
            <a:pPr lvl="1"/>
            <a:r>
              <a:rPr lang="en-US" dirty="0"/>
              <a:t>Convert each time series as a multi-dimensional vector</a:t>
            </a:r>
          </a:p>
          <a:p>
            <a:pPr lvl="2"/>
            <a:r>
              <a:rPr lang="en-US" dirty="0"/>
              <a:t>Convert </a:t>
            </a:r>
            <a:r>
              <a:rPr lang="en-US" dirty="0" err="1"/>
              <a:t>HistorySet</a:t>
            </a:r>
            <a:r>
              <a:rPr lang="en-US" dirty="0"/>
              <a:t> into </a:t>
            </a:r>
            <a:r>
              <a:rPr lang="en-US" dirty="0" err="1"/>
              <a:t>PointSet</a:t>
            </a:r>
            <a:endParaRPr lang="en-US" dirty="0"/>
          </a:p>
          <a:p>
            <a:pPr lvl="1"/>
            <a:r>
              <a:rPr lang="en-US" dirty="0"/>
              <a:t>Perform Clustering</a:t>
            </a:r>
          </a:p>
          <a:p>
            <a:pPr lvl="1"/>
            <a:r>
              <a:rPr lang="en-US" dirty="0"/>
              <a:t>Convert clustering results from </a:t>
            </a:r>
            <a:r>
              <a:rPr lang="en-US" dirty="0" err="1"/>
              <a:t>PointSet</a:t>
            </a:r>
            <a:r>
              <a:rPr lang="en-US" dirty="0"/>
              <a:t> to </a:t>
            </a:r>
            <a:r>
              <a:rPr lang="en-US" dirty="0" err="1"/>
              <a:t>HistorySet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07427" y="4351207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5" name="Can 4"/>
          <p:cNvSpPr/>
          <p:nvPr/>
        </p:nvSpPr>
        <p:spPr>
          <a:xfrm>
            <a:off x="362014" y="4452516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33521" y="4592091"/>
            <a:ext cx="1284601" cy="30654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Pre-Processing</a:t>
            </a:r>
          </a:p>
        </p:txBody>
      </p:sp>
      <p:sp>
        <p:nvSpPr>
          <p:cNvPr id="7" name="Bent-Up Arrow 6"/>
          <p:cNvSpPr/>
          <p:nvPr/>
        </p:nvSpPr>
        <p:spPr>
          <a:xfrm rot="5400000">
            <a:off x="2360991" y="4961287"/>
            <a:ext cx="594867" cy="609152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19208" y="3886461"/>
            <a:ext cx="1335743" cy="36389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Clustering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00426" y="4759327"/>
            <a:ext cx="8262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Real value</a:t>
            </a:r>
          </a:p>
          <a:p>
            <a:r>
              <a:rPr lang="en-US" sz="1000" dirty="0">
                <a:latin typeface="Arial"/>
                <a:cs typeface="Arial"/>
              </a:rPr>
              <a:t>Polynomial</a:t>
            </a:r>
          </a:p>
          <a:p>
            <a:r>
              <a:rPr lang="en-US" sz="1000" dirty="0" err="1">
                <a:latin typeface="Arial"/>
                <a:cs typeface="Arial"/>
              </a:rPr>
              <a:t>Hermite</a:t>
            </a:r>
            <a:endParaRPr lang="en-US" sz="1000" dirty="0">
              <a:latin typeface="Arial"/>
              <a:cs typeface="Arial"/>
            </a:endParaRPr>
          </a:p>
          <a:p>
            <a:r>
              <a:rPr lang="en-US" sz="1000" dirty="0" err="1">
                <a:latin typeface="Arial"/>
                <a:cs typeface="Arial"/>
              </a:rPr>
              <a:t>Chebyshev</a:t>
            </a:r>
            <a:endParaRPr lang="en-US" sz="1000" dirty="0">
              <a:latin typeface="Arial"/>
              <a:cs typeface="Arial"/>
            </a:endParaRPr>
          </a:p>
          <a:p>
            <a:r>
              <a:rPr lang="en-US" sz="1000" dirty="0" err="1">
                <a:latin typeface="Arial"/>
                <a:cs typeface="Arial"/>
              </a:rPr>
              <a:t>Laguerre</a:t>
            </a:r>
            <a:endParaRPr lang="en-US" sz="1000" dirty="0">
              <a:latin typeface="Arial"/>
              <a:cs typeface="Arial"/>
            </a:endParaRPr>
          </a:p>
          <a:p>
            <a:r>
              <a:rPr lang="en-US" sz="1000" dirty="0">
                <a:latin typeface="Arial"/>
                <a:cs typeface="Arial"/>
              </a:rPr>
              <a:t>Legendre</a:t>
            </a:r>
          </a:p>
          <a:p>
            <a:r>
              <a:rPr lang="en-US" sz="1000" dirty="0">
                <a:latin typeface="Arial"/>
                <a:cs typeface="Arial"/>
              </a:rPr>
              <a:t>SVD</a:t>
            </a:r>
          </a:p>
          <a:p>
            <a:r>
              <a:rPr lang="en-US" sz="1000" dirty="0">
                <a:latin typeface="Arial"/>
                <a:cs typeface="Arial"/>
              </a:rPr>
              <a:t>Fourier</a:t>
            </a:r>
          </a:p>
        </p:txBody>
      </p:sp>
      <p:sp>
        <p:nvSpPr>
          <p:cNvPr id="10" name="Left Brace 9"/>
          <p:cNvSpPr/>
          <p:nvPr/>
        </p:nvSpPr>
        <p:spPr>
          <a:xfrm>
            <a:off x="6433660" y="4776374"/>
            <a:ext cx="133532" cy="1253599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97862" y="5227023"/>
            <a:ext cx="1335743" cy="3763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Data Representation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427" y="5204354"/>
            <a:ext cx="951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/>
                <a:cs typeface="Arial"/>
              </a:rPr>
              <a:t>Raw data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18123" y="5227023"/>
            <a:ext cx="1112501" cy="37633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Re-Sampling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227647" y="5262212"/>
            <a:ext cx="680931" cy="30654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5" name="Line Callout 2 14"/>
          <p:cNvSpPr/>
          <p:nvPr/>
        </p:nvSpPr>
        <p:spPr>
          <a:xfrm flipH="1">
            <a:off x="4415696" y="3666241"/>
            <a:ext cx="985763" cy="257325"/>
          </a:xfrm>
          <a:prstGeom prst="borderCallout2">
            <a:avLst/>
          </a:prstGeom>
          <a:solidFill>
            <a:srgbClr val="008000">
              <a:alpha val="3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Static data</a:t>
            </a:r>
          </a:p>
        </p:txBody>
      </p:sp>
      <p:sp>
        <p:nvSpPr>
          <p:cNvPr id="16" name="Line Callout 2 15"/>
          <p:cNvSpPr/>
          <p:nvPr/>
        </p:nvSpPr>
        <p:spPr>
          <a:xfrm flipH="1">
            <a:off x="559063" y="5721654"/>
            <a:ext cx="1424877" cy="3611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809"/>
              <a:gd name="adj6" fmla="val -31322"/>
            </a:avLst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Time-dependent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18853" y="3797209"/>
            <a:ext cx="8130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K-Means</a:t>
            </a:r>
          </a:p>
          <a:p>
            <a:r>
              <a:rPr lang="en-US" sz="1000" dirty="0">
                <a:latin typeface="Arial"/>
                <a:cs typeface="Arial"/>
              </a:rPr>
              <a:t>Mean-Shift</a:t>
            </a:r>
          </a:p>
          <a:p>
            <a:r>
              <a:rPr lang="en-US" sz="1000" dirty="0">
                <a:latin typeface="Arial"/>
                <a:cs typeface="Arial"/>
              </a:rPr>
              <a:t>…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8217865" y="3797209"/>
            <a:ext cx="133532" cy="553998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200684" y="4592091"/>
            <a:ext cx="452547" cy="306544"/>
          </a:xfrm>
          <a:prstGeom prst="rightArrow">
            <a:avLst/>
          </a:prstGeo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0" name="Bent-Up Arrow 19"/>
          <p:cNvSpPr/>
          <p:nvPr/>
        </p:nvSpPr>
        <p:spPr>
          <a:xfrm rot="16200000" flipV="1">
            <a:off x="5512942" y="3939516"/>
            <a:ext cx="1276064" cy="1218243"/>
          </a:xfrm>
          <a:prstGeom prst="bentUpArrow">
            <a:avLst>
              <a:gd name="adj1" fmla="val 15511"/>
              <a:gd name="adj2" fmla="val 14338"/>
              <a:gd name="adj3" fmla="val 17102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rgbClr val="339933"/>
              </a:gs>
              <a:gs pos="34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938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9433" y="2377093"/>
            <a:ext cx="8736292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dataPreProc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InterfacedPostProcessor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&lt;method&gt;</a:t>
            </a:r>
            <a:r>
              <a:rPr lang="en-US" sz="1400" dirty="0">
                <a:latin typeface="Courier"/>
                <a:cs typeface="Courier"/>
              </a:rPr>
              <a:t>HS2PS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&lt;/method&gt;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"KMeans1"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"Models"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dataPreProc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cluster|KMeans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output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tol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1E-10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tol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k-means++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precompute_distances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precompute_distances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3813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942" y="2444510"/>
            <a:ext cx="8956157" cy="3093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"clustering"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KMeans1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clusterInfo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       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6378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3352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9871" y="2444510"/>
            <a:ext cx="8231187" cy="14927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"filter0"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filter0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outMC0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9871" y="4198953"/>
            <a:ext cx="8231187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"filter0"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InterfacedPostProcessor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&lt;method&gt;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dataObjectLabelFilter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&lt;/method&gt;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&lt;label&gt;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KMeans1Labels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&lt;/label&gt;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clusterIDs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clusterIDs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</p:spTree>
    <p:extLst>
      <p:ext uri="{BB962C8B-B14F-4D97-AF65-F5344CB8AC3E}">
        <p14:creationId xmlns:p14="http://schemas.microsoft.com/office/powerpoint/2010/main" val="1934049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2" name="Picture 1" descr="1-plot1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46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4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Overview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Time-series post-processors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Time dependent basic statistics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Time slice clustering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Time dependent clustering</a:t>
            </a:r>
          </a:p>
          <a:p>
            <a:pPr lvl="1"/>
            <a:r>
              <a:rPr lang="en-US" dirty="0"/>
              <a:t>Approach 1: time series transformation (K-Means)</a:t>
            </a:r>
          </a:p>
          <a:p>
            <a:pPr lvl="1"/>
            <a:r>
              <a:rPr lang="en-US" dirty="0"/>
              <a:t>Approach 2: time dependent metrics (Hierarchical)</a:t>
            </a:r>
          </a:p>
          <a:p>
            <a:pPr lvl="2"/>
            <a:r>
              <a:rPr lang="en-US" dirty="0"/>
              <a:t>Euclidean</a:t>
            </a:r>
          </a:p>
          <a:p>
            <a:pPr lvl="2"/>
            <a:r>
              <a:rPr lang="en-US" dirty="0"/>
              <a:t>Dynamic Time Warping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4" name="Picture 3" descr="1-Clustered_HS_lin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"/>
          <a:stretch/>
        </p:blipFill>
        <p:spPr>
          <a:xfrm>
            <a:off x="455613" y="1371600"/>
            <a:ext cx="868838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8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/>
              <a:t>RAVEN Example 4</a:t>
            </a:r>
            <a:br>
              <a:rPr lang="en-US" b="0" dirty="0"/>
            </a:br>
            <a:r>
              <a:rPr lang="en-US" b="0" dirty="0"/>
              <a:t>Time Dependent Clustering</a:t>
            </a:r>
            <a:br>
              <a:rPr lang="en-US" b="0" dirty="0"/>
            </a:br>
            <a:r>
              <a:rPr lang="en-US" b="0" dirty="0"/>
              <a:t>Approach 2: Time Dependent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24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Macintosh HD:Users:mandd:Desktop:figure_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268" y="1280352"/>
            <a:ext cx="3027732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5660656" cy="5074598"/>
          </a:xfrm>
        </p:spPr>
        <p:txBody>
          <a:bodyPr/>
          <a:lstStyle/>
          <a:p>
            <a:r>
              <a:rPr lang="en-US" dirty="0"/>
              <a:t>Few clustering algorithms accepts as input a </a:t>
            </a:r>
            <a:r>
              <a:rPr lang="en-US" dirty="0">
                <a:solidFill>
                  <a:srgbClr val="0000FF"/>
                </a:solidFill>
              </a:rPr>
              <a:t>distance metric </a:t>
            </a:r>
          </a:p>
          <a:p>
            <a:pPr lvl="1"/>
            <a:r>
              <a:rPr lang="en-US" dirty="0"/>
              <a:t>E.g.: Hierarchical clustering</a:t>
            </a:r>
          </a:p>
          <a:p>
            <a:endParaRPr lang="en-US" dirty="0"/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7" name="Picture 56" descr="Macintosh HD:Users:mandd:Desktop:figure_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268" y="4237442"/>
            <a:ext cx="3035808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Picture 58" descr="Macintosh HD:Users:mandd:Desktop:figure_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0" t="3689" r="9349" b="2512"/>
          <a:stretch/>
        </p:blipFill>
        <p:spPr bwMode="auto">
          <a:xfrm>
            <a:off x="107028" y="2540580"/>
            <a:ext cx="6097863" cy="33937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60" name="Bent-Up Arrow 59"/>
          <p:cNvSpPr/>
          <p:nvPr/>
        </p:nvSpPr>
        <p:spPr bwMode="auto">
          <a:xfrm rot="16200000" flipH="1">
            <a:off x="6562151" y="3557677"/>
            <a:ext cx="700019" cy="717369"/>
          </a:xfrm>
          <a:prstGeom prst="bentUpArrow">
            <a:avLst>
              <a:gd name="adj1" fmla="val 30838"/>
              <a:gd name="adj2" fmla="val 25000"/>
              <a:gd name="adj3" fmla="val 34753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B9A5496D-D89F-F74D-ADB5-95D79DF46698}"/>
              </a:ext>
            </a:extLst>
          </p:cNvPr>
          <p:cNvSpPr/>
          <p:nvPr/>
        </p:nvSpPr>
        <p:spPr bwMode="auto">
          <a:xfrm rot="5400000">
            <a:off x="5186802" y="5792318"/>
            <a:ext cx="512819" cy="717369"/>
          </a:xfrm>
          <a:prstGeom prst="bentUpArrow">
            <a:avLst>
              <a:gd name="adj1" fmla="val 30838"/>
              <a:gd name="adj2" fmla="val 25000"/>
              <a:gd name="adj3" fmla="val 34753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439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/>
        </p:nvSpPr>
        <p:spPr bwMode="auto">
          <a:xfrm>
            <a:off x="6709048" y="3698240"/>
            <a:ext cx="2079954" cy="1544043"/>
          </a:xfrm>
          <a:prstGeom prst="wedgeRectCallout">
            <a:avLst>
              <a:gd name="adj1" fmla="val -31891"/>
              <a:gd name="adj2" fmla="val 6638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412300" y="4030193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6" name="Can 5"/>
          <p:cNvSpPr/>
          <p:nvPr/>
        </p:nvSpPr>
        <p:spPr>
          <a:xfrm>
            <a:off x="666887" y="4131502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38394" y="4271077"/>
            <a:ext cx="1284601" cy="30654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Pre-Processing</a:t>
            </a:r>
          </a:p>
        </p:txBody>
      </p:sp>
      <p:sp>
        <p:nvSpPr>
          <p:cNvPr id="9" name="Bent-Up Arrow 8"/>
          <p:cNvSpPr/>
          <p:nvPr/>
        </p:nvSpPr>
        <p:spPr>
          <a:xfrm rot="5400000">
            <a:off x="2626788" y="4640273"/>
            <a:ext cx="594867" cy="609152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300" y="4883340"/>
            <a:ext cx="951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/>
                <a:cs typeface="Arial"/>
              </a:rPr>
              <a:t>Raw data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83920" y="4906009"/>
            <a:ext cx="1112501" cy="37633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Re-Sampling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422168" y="5532185"/>
            <a:ext cx="1326857" cy="37633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Distance Matrix Clustering</a:t>
            </a:r>
          </a:p>
        </p:txBody>
      </p:sp>
      <p:sp>
        <p:nvSpPr>
          <p:cNvPr id="19" name="Bent-Up Arrow 18"/>
          <p:cNvSpPr/>
          <p:nvPr/>
        </p:nvSpPr>
        <p:spPr>
          <a:xfrm rot="5400000">
            <a:off x="5053586" y="4590123"/>
            <a:ext cx="850630" cy="1736504"/>
          </a:xfrm>
          <a:prstGeom prst="bentUpArrow">
            <a:avLst>
              <a:gd name="adj1" fmla="val 20839"/>
              <a:gd name="adj2" fmla="val 16752"/>
              <a:gd name="adj3" fmla="val 1970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24851" y="6316238"/>
            <a:ext cx="1426912" cy="37633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Time-Dependent Metrics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15846" y="549145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Hierarchical</a:t>
            </a:r>
          </a:p>
          <a:p>
            <a:r>
              <a:rPr lang="en-US" sz="1000" dirty="0">
                <a:latin typeface="Arial"/>
                <a:cs typeface="Arial"/>
              </a:rPr>
              <a:t>DBSCAN</a:t>
            </a:r>
          </a:p>
        </p:txBody>
      </p:sp>
      <p:sp>
        <p:nvSpPr>
          <p:cNvPr id="23" name="Left Brace 22"/>
          <p:cNvSpPr/>
          <p:nvPr/>
        </p:nvSpPr>
        <p:spPr>
          <a:xfrm>
            <a:off x="7849080" y="5491451"/>
            <a:ext cx="133532" cy="400109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2 24"/>
          <p:cNvSpPr/>
          <p:nvPr/>
        </p:nvSpPr>
        <p:spPr>
          <a:xfrm flipH="1">
            <a:off x="824860" y="5400640"/>
            <a:ext cx="1424877" cy="3611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809"/>
              <a:gd name="adj6" fmla="val -31322"/>
            </a:avLst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Time-dependent data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29146" y="6304002"/>
            <a:ext cx="797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err="1">
                <a:latin typeface="Arial"/>
                <a:cs typeface="Arial"/>
              </a:rPr>
              <a:t>Minkowski</a:t>
            </a:r>
            <a:endParaRPr lang="en-US" sz="1000" dirty="0">
              <a:latin typeface="Arial"/>
              <a:cs typeface="Arial"/>
            </a:endParaRPr>
          </a:p>
          <a:p>
            <a:pPr algn="r"/>
            <a:r>
              <a:rPr lang="en-US" sz="1000" dirty="0">
                <a:latin typeface="Arial"/>
                <a:cs typeface="Arial"/>
              </a:rPr>
              <a:t>DTW</a:t>
            </a:r>
          </a:p>
          <a:p>
            <a:pPr algn="r"/>
            <a:endParaRPr lang="en-US" sz="1000" dirty="0">
              <a:latin typeface="Arial"/>
              <a:cs typeface="Arial"/>
            </a:endParaRPr>
          </a:p>
        </p:txBody>
      </p:sp>
      <p:sp>
        <p:nvSpPr>
          <p:cNvPr id="29" name="Left Brace 28"/>
          <p:cNvSpPr/>
          <p:nvPr/>
        </p:nvSpPr>
        <p:spPr>
          <a:xfrm rot="10800000">
            <a:off x="4926523" y="6304002"/>
            <a:ext cx="133532" cy="400109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4455279" y="5033060"/>
            <a:ext cx="332302" cy="136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16998" y="5088667"/>
            <a:ext cx="164592" cy="3873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1499258" y="4271077"/>
            <a:ext cx="452547" cy="306544"/>
          </a:xfrm>
          <a:prstGeom prst="rightArrow">
            <a:avLst/>
          </a:prstGeo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cxnSp>
        <p:nvCxnSpPr>
          <p:cNvPr id="36" name="Elbow Connector 35"/>
          <p:cNvCxnSpPr>
            <a:stCxn id="21" idx="3"/>
            <a:endCxn id="18" idx="2"/>
          </p:cNvCxnSpPr>
          <p:nvPr/>
        </p:nvCxnSpPr>
        <p:spPr bwMode="auto">
          <a:xfrm flipV="1">
            <a:off x="6551763" y="5908518"/>
            <a:ext cx="533834" cy="595887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455613" y="1615277"/>
            <a:ext cx="7855399" cy="2082963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Distance matrix based clustering</a:t>
            </a:r>
          </a:p>
          <a:p>
            <a:pPr lvl="1" algn="just"/>
            <a:r>
              <a:rPr lang="en-US" dirty="0"/>
              <a:t>Given </a:t>
            </a:r>
            <a:r>
              <a:rPr lang="en-US" i="1" dirty="0"/>
              <a:t>N</a:t>
            </a:r>
            <a:r>
              <a:rPr lang="en-US" dirty="0"/>
              <a:t> time series</a:t>
            </a:r>
          </a:p>
          <a:p>
            <a:pPr lvl="1" algn="just"/>
            <a:r>
              <a:rPr lang="en-US" dirty="0"/>
              <a:t>Input is a </a:t>
            </a:r>
            <a:r>
              <a:rPr lang="en-US" i="1" dirty="0" err="1"/>
              <a:t>N</a:t>
            </a:r>
            <a:r>
              <a:rPr lang="en-US" dirty="0" err="1"/>
              <a:t>x</a:t>
            </a:r>
            <a:r>
              <a:rPr lang="en-US" i="1" dirty="0" err="1"/>
              <a:t>N</a:t>
            </a:r>
            <a:r>
              <a:rPr lang="en-US" dirty="0"/>
              <a:t> dimensional matrix</a:t>
            </a:r>
            <a:endParaRPr lang="en-US" i="1" dirty="0"/>
          </a:p>
          <a:p>
            <a:pPr lvl="1" algn="just">
              <a:lnSpc>
                <a:spcPct val="120000"/>
              </a:lnSpc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                 is the </a:t>
            </a:r>
            <a:r>
              <a:rPr lang="en-US" dirty="0">
                <a:solidFill>
                  <a:srgbClr val="0000FF"/>
                </a:solidFill>
              </a:rPr>
              <a:t>distance </a:t>
            </a:r>
            <a:r>
              <a:rPr lang="en-US" dirty="0"/>
              <a:t>between the </a:t>
            </a:r>
            <a:r>
              <a:rPr lang="en-US" i="1" dirty="0" err="1"/>
              <a:t>S</a:t>
            </a:r>
            <a:r>
              <a:rPr lang="en-US" baseline="30000" dirty="0" err="1"/>
              <a:t>th</a:t>
            </a:r>
            <a:r>
              <a:rPr lang="en-US" dirty="0"/>
              <a:t> and </a:t>
            </a:r>
            <a:r>
              <a:rPr lang="en-US" i="1" dirty="0" err="1"/>
              <a:t>Q</a:t>
            </a:r>
            <a:r>
              <a:rPr lang="en-US" baseline="30000" dirty="0" err="1"/>
              <a:t>th</a:t>
            </a:r>
            <a:r>
              <a:rPr lang="en-US" dirty="0"/>
              <a:t> time series</a:t>
            </a: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066865"/>
              </p:ext>
            </p:extLst>
          </p:nvPr>
        </p:nvGraphicFramePr>
        <p:xfrm>
          <a:off x="2185988" y="2538413"/>
          <a:ext cx="16271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Equation" r:id="rId3" imgW="812800" imgH="203200" progId="Equation.3">
                  <p:embed/>
                </p:oleObj>
              </mc:Choice>
              <mc:Fallback>
                <p:oleObj name="Equation" r:id="rId3" imgW="812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5988" y="2538413"/>
                        <a:ext cx="1627187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285586"/>
              </p:ext>
            </p:extLst>
          </p:nvPr>
        </p:nvGraphicFramePr>
        <p:xfrm>
          <a:off x="1104011" y="2924175"/>
          <a:ext cx="96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Equation" r:id="rId5" imgW="482600" imgH="203200" progId="Equation.3">
                  <p:embed/>
                </p:oleObj>
              </mc:Choice>
              <mc:Fallback>
                <p:oleObj name="Equation" r:id="rId5" imgW="482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4011" y="2924175"/>
                        <a:ext cx="965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26" descr="Macintosh HD:Users:mandd:projects:my_stuff:time_series:PWRanalitical:results:dendrogram_C.pdf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617" y="3728243"/>
            <a:ext cx="1938815" cy="14766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184043"/>
              </p:ext>
            </p:extLst>
          </p:nvPr>
        </p:nvGraphicFramePr>
        <p:xfrm>
          <a:off x="4926522" y="2182571"/>
          <a:ext cx="279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Equation" r:id="rId8" imgW="139700" imgH="165100" progId="Equation.3">
                  <p:embed/>
                </p:oleObj>
              </mc:Choice>
              <mc:Fallback>
                <p:oleObj name="Equation" r:id="rId8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26522" y="2182571"/>
                        <a:ext cx="279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4017481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Euclidean distance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good</a:t>
            </a:r>
          </a:p>
          <a:p>
            <a:pPr lvl="1"/>
            <a:r>
              <a:rPr lang="en-US" dirty="0"/>
              <a:t>Fast computation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bad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Sensitive</a:t>
            </a:r>
            <a:r>
              <a:rPr lang="en-US" dirty="0"/>
              <a:t> to offset translation (time delays)</a:t>
            </a:r>
          </a:p>
          <a:p>
            <a:pPr lvl="1"/>
            <a:r>
              <a:rPr lang="en-US" dirty="0"/>
              <a:t>Requires time series with identical lengths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198533"/>
              </p:ext>
            </p:extLst>
          </p:nvPr>
        </p:nvGraphicFramePr>
        <p:xfrm>
          <a:off x="915988" y="3232150"/>
          <a:ext cx="29067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3" imgW="1612900" imgH="495300" progId="Equation.3">
                  <p:embed/>
                </p:oleObj>
              </mc:Choice>
              <mc:Fallback>
                <p:oleObj name="Equation" r:id="rId3" imgW="16129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5988" y="3232150"/>
                        <a:ext cx="2906712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4566920" y="1709420"/>
            <a:ext cx="4577080" cy="343916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286081"/>
              </p:ext>
            </p:extLst>
          </p:nvPr>
        </p:nvGraphicFramePr>
        <p:xfrm>
          <a:off x="1135063" y="2060991"/>
          <a:ext cx="1968933" cy="90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6" imgW="965200" imgH="444500" progId="Equation.3">
                  <p:embed/>
                </p:oleObj>
              </mc:Choice>
              <mc:Fallback>
                <p:oleObj name="Equation" r:id="rId6" imgW="9652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35063" y="2060991"/>
                        <a:ext cx="1968933" cy="90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1377454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170489" y="3877867"/>
            <a:ext cx="3973511" cy="298013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4793719" cy="525938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Dynamic Time Warping (DTW)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Each element of S is linked to the closest element of Q through a global minimization problem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good: </a:t>
            </a:r>
            <a:r>
              <a:rPr lang="en-US" dirty="0"/>
              <a:t>handling of </a:t>
            </a:r>
          </a:p>
          <a:p>
            <a:pPr lvl="1"/>
            <a:r>
              <a:rPr lang="en-US" dirty="0"/>
              <a:t>Small time shifts (i.e., delays)</a:t>
            </a:r>
          </a:p>
          <a:p>
            <a:pPr lvl="1"/>
            <a:r>
              <a:rPr lang="en-US" dirty="0"/>
              <a:t>Time series with different time lengths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bad: </a:t>
            </a:r>
            <a:r>
              <a:rPr lang="en-US" dirty="0">
                <a:solidFill>
                  <a:srgbClr val="FF0000"/>
                </a:solidFill>
              </a:rPr>
              <a:t>much </a:t>
            </a:r>
            <a:r>
              <a:rPr lang="en-US" dirty="0"/>
              <a:t>slower computation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0488" y="1225806"/>
            <a:ext cx="3973511" cy="2980133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005725"/>
              </p:ext>
            </p:extLst>
          </p:nvPr>
        </p:nvGraphicFramePr>
        <p:xfrm>
          <a:off x="1950244" y="1894190"/>
          <a:ext cx="16684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5" imgW="990600" imgH="444500" progId="Equation.3">
                  <p:embed/>
                </p:oleObj>
              </mc:Choice>
              <mc:Fallback>
                <p:oleObj name="Equation" r:id="rId5" imgW="990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0244" y="1894190"/>
                        <a:ext cx="166846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517683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&lt;Metrics&gt;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&lt;DTW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"example"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&lt;order&gt;</a:t>
            </a:r>
            <a:r>
              <a:rPr lang="en-US" sz="1400" dirty="0">
                <a:latin typeface="Courier"/>
                <a:cs typeface="Courier"/>
              </a:rPr>
              <a:t>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&lt;/order&gt;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localDistance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euclidean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localDistance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&lt;/DTW&gt;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Minkowski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"example"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&lt;p&gt;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Minkowski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&lt;/Metrics&gt;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TD_hierarchical_dtw.xml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622563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167124"/>
            <a:ext cx="8231187" cy="4401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"hierarchical"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&lt;Metric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"Metrics"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"DTW"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example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Scipy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labelFeature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“labels”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output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SCIPYtype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cluster|Hierarchical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SCIPYtype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&lt;method&gt;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single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&lt;/method&gt;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&lt;metric&gt;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euclidean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&lt;level&gt;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&lt;/level&gt;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&lt;criterion&gt;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distance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&lt;/criterion&gt;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&lt;dendrogram&gt;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&lt;/dendrogram&gt;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truncationMode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lastp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truncationMode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&lt;p&gt;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leafCounts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leafCounts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showContracted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showContracted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annotatedAbove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annotatedAbove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TD_hierarchical_dtw.xml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1797626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942" y="2444510"/>
            <a:ext cx="8956157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"clustering"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hierarchical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 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TD_hierarchical_dtw.xml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4" name="Rectangular Callout 3"/>
          <p:cNvSpPr/>
          <p:nvPr/>
        </p:nvSpPr>
        <p:spPr bwMode="auto">
          <a:xfrm>
            <a:off x="1608665" y="5398224"/>
            <a:ext cx="2426622" cy="406228"/>
          </a:xfrm>
          <a:prstGeom prst="wedgeRectCallout">
            <a:avLst>
              <a:gd name="adj1" fmla="val -46684"/>
              <a:gd name="adj2" fmla="val -16810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+mn-lt"/>
              </a:rPr>
              <a:t>Note: no solution export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2404045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ndrogram.pd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1" y="1189038"/>
            <a:ext cx="7315200" cy="5486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39618" y="4034820"/>
            <a:ext cx="1210964" cy="40011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0565" y="4034820"/>
            <a:ext cx="12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1</a:t>
            </a:r>
          </a:p>
        </p:txBody>
      </p:sp>
      <p:sp>
        <p:nvSpPr>
          <p:cNvPr id="4" name="Left Brace 3"/>
          <p:cNvSpPr/>
          <p:nvPr/>
        </p:nvSpPr>
        <p:spPr bwMode="auto">
          <a:xfrm rot="5400000">
            <a:off x="2158614" y="4115935"/>
            <a:ext cx="291484" cy="929476"/>
          </a:xfrm>
          <a:prstGeom prst="leftBrace">
            <a:avLst>
              <a:gd name="adj1" fmla="val 3333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4953346" y="2392657"/>
            <a:ext cx="291484" cy="4355189"/>
          </a:xfrm>
          <a:prstGeom prst="leftBrace">
            <a:avLst>
              <a:gd name="adj1" fmla="val 3333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137582" y="4572723"/>
            <a:ext cx="1068918" cy="845943"/>
          </a:xfrm>
          <a:prstGeom prst="wedgeRectCallout">
            <a:avLst>
              <a:gd name="adj1" fmla="val 120507"/>
              <a:gd name="adj2" fmla="val 6984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+mn-lt"/>
              </a:rPr>
              <a:t>Specified level in the PP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104768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21548"/>
          <a:stretch/>
        </p:blipFill>
        <p:spPr bwMode="auto">
          <a:xfrm>
            <a:off x="5555386" y="3833575"/>
            <a:ext cx="3566520" cy="3024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920076"/>
            <a:ext cx="5779095" cy="4755361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Objective: </a:t>
            </a:r>
            <a:r>
              <a:rPr lang="en-US" dirty="0"/>
              <a:t>analyze time-dependent data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0000FF"/>
                </a:solidFill>
              </a:rPr>
              <a:t>Similarity can be subjective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0000FF"/>
                </a:solidFill>
              </a:rPr>
              <a:t>Challenges</a:t>
            </a:r>
          </a:p>
          <a:p>
            <a:pPr lvl="1" algn="just"/>
            <a:r>
              <a:rPr lang="en-US" dirty="0"/>
              <a:t>Different time lengths</a:t>
            </a:r>
          </a:p>
          <a:p>
            <a:pPr lvl="1" algn="just"/>
            <a:r>
              <a:rPr lang="en-US" dirty="0"/>
              <a:t>Different sample rates</a:t>
            </a:r>
          </a:p>
          <a:p>
            <a:pPr lvl="1" algn="just"/>
            <a:r>
              <a:rPr lang="en-US" dirty="0"/>
              <a:t>Presence of noise or missing data</a:t>
            </a:r>
          </a:p>
          <a:p>
            <a:pPr lvl="1" algn="just"/>
            <a:r>
              <a:rPr lang="en-US" dirty="0"/>
              <a:t>Time delays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lvl="2" algn="just"/>
            <a:endParaRPr lang="en-US" dirty="0"/>
          </a:p>
          <a:p>
            <a:pPr lvl="2" algn="just"/>
            <a:endParaRPr lang="en-US" dirty="0"/>
          </a:p>
          <a:p>
            <a:pPr lvl="2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Clustering: Time-Dependent Data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7112972" y="3692768"/>
            <a:ext cx="548105" cy="457688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9" name="Picture 8" descr="1-plot1_line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8" t="10359" r="5447" b="5348"/>
          <a:stretch/>
        </p:blipFill>
        <p:spPr>
          <a:xfrm>
            <a:off x="5957420" y="966400"/>
            <a:ext cx="3258105" cy="28150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>
            <a:off x="1310036" y="4180612"/>
            <a:ext cx="3420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1310036" y="3097837"/>
            <a:ext cx="0" cy="1082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468210" y="4180612"/>
            <a:ext cx="523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time</a:t>
            </a:r>
          </a:p>
        </p:txBody>
      </p:sp>
      <p:sp>
        <p:nvSpPr>
          <p:cNvPr id="14" name="Freeform 120"/>
          <p:cNvSpPr>
            <a:spLocks noChangeAspect="1"/>
          </p:cNvSpPr>
          <p:nvPr/>
        </p:nvSpPr>
        <p:spPr bwMode="auto">
          <a:xfrm>
            <a:off x="1501479" y="3527905"/>
            <a:ext cx="2868639" cy="50710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20"/>
          <p:cNvSpPr>
            <a:spLocks noChangeAspect="1"/>
          </p:cNvSpPr>
          <p:nvPr/>
        </p:nvSpPr>
        <p:spPr bwMode="auto">
          <a:xfrm>
            <a:off x="1501479" y="3097874"/>
            <a:ext cx="2868639" cy="50710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20"/>
          <p:cNvSpPr>
            <a:spLocks noChangeAspect="1"/>
          </p:cNvSpPr>
          <p:nvPr/>
        </p:nvSpPr>
        <p:spPr bwMode="auto">
          <a:xfrm>
            <a:off x="1501480" y="3527905"/>
            <a:ext cx="1788610" cy="50710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008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20"/>
          <p:cNvSpPr>
            <a:spLocks noChangeAspect="1"/>
          </p:cNvSpPr>
          <p:nvPr/>
        </p:nvSpPr>
        <p:spPr bwMode="auto">
          <a:xfrm>
            <a:off x="1501480" y="3360245"/>
            <a:ext cx="2868639" cy="67476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FF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78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4" name="Picture 3" descr="1-Cluster_0_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9076"/>
            <a:ext cx="4278564" cy="3208923"/>
          </a:xfrm>
          <a:prstGeom prst="rect">
            <a:avLst/>
          </a:prstGeom>
        </p:spPr>
      </p:pic>
      <p:pic>
        <p:nvPicPr>
          <p:cNvPr id="5" name="Picture 4" descr="1-Cluster_1_lin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36" y="3649076"/>
            <a:ext cx="4278564" cy="3208923"/>
          </a:xfrm>
          <a:prstGeom prst="rect">
            <a:avLst/>
          </a:prstGeom>
        </p:spPr>
      </p:pic>
      <p:pic>
        <p:nvPicPr>
          <p:cNvPr id="2" name="Picture 1" descr="1-plot1_line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t="14530" r="8942" b="7549"/>
          <a:stretch/>
        </p:blipFill>
        <p:spPr>
          <a:xfrm>
            <a:off x="2998117" y="1478309"/>
            <a:ext cx="3435345" cy="2846563"/>
          </a:xfrm>
          <a:prstGeom prst="rect">
            <a:avLst/>
          </a:prstGeom>
        </p:spPr>
      </p:pic>
      <p:sp>
        <p:nvSpPr>
          <p:cNvPr id="6" name="Bent-Up Arrow 5"/>
          <p:cNvSpPr/>
          <p:nvPr/>
        </p:nvSpPr>
        <p:spPr bwMode="auto">
          <a:xfrm rot="10800000">
            <a:off x="1748902" y="2561015"/>
            <a:ext cx="697479" cy="67669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 flipH="1">
            <a:off x="6672894" y="2561017"/>
            <a:ext cx="697479" cy="67669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7829" y="2160907"/>
            <a:ext cx="12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33462" y="2157149"/>
            <a:ext cx="12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1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45240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Data Pre-Processing: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4787492" cy="45243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Data filtering</a:t>
            </a:r>
            <a:r>
              <a:rPr lang="en-US" dirty="0"/>
              <a:t> (e.g., KDE regression)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508579"/>
              </p:ext>
            </p:extLst>
          </p:nvPr>
        </p:nvGraphicFramePr>
        <p:xfrm>
          <a:off x="3120968" y="2098473"/>
          <a:ext cx="18145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990600" imgH="203200" progId="Equation.3">
                  <p:embed/>
                </p:oleObj>
              </mc:Choice>
              <mc:Fallback>
                <p:oleObj name="Equation" r:id="rId3" imgW="990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0968" y="2098473"/>
                        <a:ext cx="1814512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figure_Nois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1694"/>
            <a:ext cx="4747419" cy="3560564"/>
          </a:xfrm>
          <a:prstGeom prst="rect">
            <a:avLst/>
          </a:prstGeom>
        </p:spPr>
      </p:pic>
      <p:pic>
        <p:nvPicPr>
          <p:cNvPr id="13" name="Picture 12" descr="figure_filter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580" y="2761694"/>
            <a:ext cx="4747419" cy="356056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3252" y="6604318"/>
            <a:ext cx="7272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+mn-lt"/>
              </a:rPr>
              <a:t>Data Source: </a:t>
            </a:r>
            <a:r>
              <a:rPr lang="en-US" sz="1200" i="1" dirty="0">
                <a:latin typeface="+mn-lt"/>
              </a:rPr>
              <a:t>The UCR Time Series Classification Archive</a:t>
            </a:r>
            <a:r>
              <a:rPr lang="en-US" sz="1200" dirty="0">
                <a:latin typeface="+mn-lt"/>
              </a:rPr>
              <a:t>,  </a:t>
            </a:r>
            <a:r>
              <a:rPr lang="en-US" sz="1200" dirty="0" err="1">
                <a:latin typeface="+mn-lt"/>
              </a:rPr>
              <a:t>www.cs.ucr.edu</a:t>
            </a:r>
            <a:r>
              <a:rPr lang="en-US" sz="1200" dirty="0">
                <a:latin typeface="+mn-lt"/>
              </a:rPr>
              <a:t>/~</a:t>
            </a:r>
            <a:r>
              <a:rPr lang="en-US" sz="1200" dirty="0" err="1">
                <a:latin typeface="+mn-lt"/>
              </a:rPr>
              <a:t>eamonn</a:t>
            </a:r>
            <a:r>
              <a:rPr lang="en-US" sz="1200" dirty="0">
                <a:latin typeface="+mn-lt"/>
              </a:rPr>
              <a:t>/</a:t>
            </a:r>
            <a:r>
              <a:rPr lang="en-US" sz="1200" dirty="0" err="1">
                <a:latin typeface="+mn-lt"/>
              </a:rPr>
              <a:t>time_series_data</a:t>
            </a:r>
            <a:r>
              <a:rPr lang="en-US" sz="1200" dirty="0">
                <a:latin typeface="+mn-lt"/>
              </a:rPr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139269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igure_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281" y="1258216"/>
            <a:ext cx="3657600" cy="2743200"/>
          </a:xfrm>
          <a:prstGeom prst="rect">
            <a:avLst/>
          </a:prstGeom>
        </p:spPr>
      </p:pic>
      <p:pic>
        <p:nvPicPr>
          <p:cNvPr id="13" name="Picture 12" descr="figure_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114800"/>
            <a:ext cx="3657600" cy="2743200"/>
          </a:xfrm>
          <a:prstGeom prst="rect">
            <a:avLst/>
          </a:prstGeom>
        </p:spPr>
      </p:pic>
      <p:pic>
        <p:nvPicPr>
          <p:cNvPr id="10" name="Picture 9" descr="figure_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365760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Data Pre-Processing: Normalization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929009"/>
              </p:ext>
            </p:extLst>
          </p:nvPr>
        </p:nvGraphicFramePr>
        <p:xfrm>
          <a:off x="1042355" y="3911620"/>
          <a:ext cx="204628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6" imgW="1117600" imgH="203200" progId="Equation.3">
                  <p:embed/>
                </p:oleObj>
              </mc:Choice>
              <mc:Fallback>
                <p:oleObj name="Equation" r:id="rId6" imgW="1117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2355" y="3911620"/>
                        <a:ext cx="2046288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129399"/>
              </p:ext>
            </p:extLst>
          </p:nvPr>
        </p:nvGraphicFramePr>
        <p:xfrm>
          <a:off x="3517008" y="4479111"/>
          <a:ext cx="20955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8" imgW="1143000" imgH="419100" progId="Equation.3">
                  <p:embed/>
                </p:oleObj>
              </mc:Choice>
              <mc:Fallback>
                <p:oleObj name="Equation" r:id="rId8" imgW="11430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17008" y="4479111"/>
                        <a:ext cx="2095500" cy="76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ent-Up Arrow 14"/>
          <p:cNvSpPr/>
          <p:nvPr/>
        </p:nvSpPr>
        <p:spPr bwMode="auto">
          <a:xfrm rot="10800000">
            <a:off x="1965182" y="3080221"/>
            <a:ext cx="700019" cy="717369"/>
          </a:xfrm>
          <a:prstGeom prst="bentUpArrow">
            <a:avLst>
              <a:gd name="adj1" fmla="val 32143"/>
              <a:gd name="adj2" fmla="val 25000"/>
              <a:gd name="adj3" fmla="val 32143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282" y="2726278"/>
            <a:ext cx="1443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r"/>
            <a:r>
              <a:rPr lang="en-US" sz="2000" dirty="0">
                <a:solidFill>
                  <a:srgbClr val="0000FF"/>
                </a:solidFill>
                <a:latin typeface="+mn-lt"/>
              </a:rPr>
              <a:t>Offset </a:t>
            </a:r>
          </a:p>
          <a:p>
            <a:pPr marL="0" lvl="1"/>
            <a:r>
              <a:rPr lang="en-US" sz="2000" dirty="0">
                <a:solidFill>
                  <a:srgbClr val="0000FF"/>
                </a:solidFill>
                <a:latin typeface="+mn-lt"/>
              </a:rPr>
              <a:t>Translation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66315" y="5967552"/>
            <a:ext cx="1338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>
                <a:solidFill>
                  <a:srgbClr val="0000FF"/>
                </a:solidFill>
                <a:latin typeface="+mn-lt"/>
              </a:rPr>
              <a:t>Amplitude </a:t>
            </a:r>
          </a:p>
          <a:p>
            <a:pPr marL="0" lvl="1"/>
            <a:r>
              <a:rPr lang="en-US" sz="2000" dirty="0">
                <a:solidFill>
                  <a:srgbClr val="0000FF"/>
                </a:solidFill>
                <a:latin typeface="+mn-lt"/>
              </a:rPr>
              <a:t>Scaling</a:t>
            </a:r>
          </a:p>
        </p:txBody>
      </p:sp>
      <p:sp>
        <p:nvSpPr>
          <p:cNvPr id="20" name="Down Arrow 19"/>
          <p:cNvSpPr/>
          <p:nvPr/>
        </p:nvSpPr>
        <p:spPr bwMode="auto">
          <a:xfrm rot="16200000">
            <a:off x="4272782" y="5277668"/>
            <a:ext cx="477377" cy="584492"/>
          </a:xfrm>
          <a:prstGeom prst="downArrow">
            <a:avLst/>
          </a:prstGeom>
          <a:solidFill>
            <a:srgbClr val="BFBF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Data Pre-Processing: Re-Sampling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1893634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Objective: </a:t>
            </a:r>
            <a:r>
              <a:rPr lang="en-US" dirty="0"/>
              <a:t>reduce memory space of each time series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Method: </a:t>
            </a:r>
            <a:r>
              <a:rPr lang="en-US" dirty="0"/>
              <a:t>re-sampling the time series</a:t>
            </a:r>
          </a:p>
          <a:p>
            <a:pPr lvl="1"/>
            <a:r>
              <a:rPr lang="en-US" dirty="0"/>
              <a:t>Smartly locate sample points on strategically important regions</a:t>
            </a:r>
          </a:p>
          <a:p>
            <a:pPr lvl="2"/>
            <a:r>
              <a:rPr lang="en-US" dirty="0"/>
              <a:t>e.g. high derivative (gradient) regions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Macintosh HD:Users:mandd:projects:raven:tests:framework:PostProcessors:InterfacedPostProcessor:historySampling:1-plot1_line-scatter-line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63" y="3699131"/>
            <a:ext cx="3474085" cy="260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acintosh HD:Users:mandd:projects:raven:tests:framework:PostProcessors:InterfacedPostProcessor:historySampling:1-plot3_line-scatter-line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263" y="3699131"/>
            <a:ext cx="3474085" cy="26060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92163" y="6305171"/>
            <a:ext cx="3474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600" dirty="0">
                <a:latin typeface="+mn-lt"/>
              </a:rPr>
              <a:t>Uniform sampling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1290" y="6305171"/>
            <a:ext cx="3474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600" dirty="0">
                <a:latin typeface="+mn-lt"/>
              </a:rPr>
              <a:t>First-order derivative sampling</a:t>
            </a:r>
          </a:p>
        </p:txBody>
      </p:sp>
    </p:spTree>
    <p:extLst>
      <p:ext uri="{BB962C8B-B14F-4D97-AF65-F5344CB8AC3E}">
        <p14:creationId xmlns:p14="http://schemas.microsoft.com/office/powerpoint/2010/main" val="368979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Time-Series Post-Processors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517921" cy="4980903"/>
          </a:xfrm>
        </p:spPr>
        <p:txBody>
          <a:bodyPr/>
          <a:lstStyle/>
          <a:p>
            <a:r>
              <a:rPr lang="en-US" dirty="0"/>
              <a:t>Class: Interfaced Post-Processors</a:t>
            </a:r>
          </a:p>
          <a:p>
            <a:pPr lvl="1"/>
            <a:r>
              <a:rPr lang="en-US" dirty="0"/>
              <a:t>RAVEN provides a generic interface to create user-defined generic Post-Processors</a:t>
            </a:r>
          </a:p>
          <a:p>
            <a:pPr lvl="1"/>
            <a:r>
              <a:rPr lang="en-US" dirty="0"/>
              <a:t>Act on both </a:t>
            </a:r>
            <a:r>
              <a:rPr lang="en-US" dirty="0" err="1"/>
              <a:t>PointSets</a:t>
            </a:r>
            <a:r>
              <a:rPr lang="en-US" dirty="0"/>
              <a:t> and </a:t>
            </a:r>
            <a:r>
              <a:rPr lang="en-US" dirty="0" err="1"/>
              <a:t>HistorySets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3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Time-Series Post-Processors: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517921" cy="498090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HSPS</a:t>
            </a:r>
            <a:r>
              <a:rPr lang="en-US" dirty="0"/>
              <a:t>: it converts an </a:t>
            </a:r>
            <a:r>
              <a:rPr lang="en-US" dirty="0" err="1"/>
              <a:t>HistorySet</a:t>
            </a:r>
            <a:r>
              <a:rPr lang="en-US" dirty="0"/>
              <a:t> into a </a:t>
            </a:r>
            <a:r>
              <a:rPr lang="en-US" dirty="0" err="1"/>
              <a:t>PointSet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Each history is converted into a multi-dimensional vector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HistorySetSampling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Original </a:t>
            </a:r>
            <a:r>
              <a:rPr lang="en-US" dirty="0" err="1"/>
              <a:t>HistorySet</a:t>
            </a:r>
            <a:r>
              <a:rPr lang="en-US" dirty="0"/>
              <a:t> is re-sampled accordingly to a specific sampling strategy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HistorySetSync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Time series contained in the original </a:t>
            </a:r>
            <a:r>
              <a:rPr lang="en-US" dirty="0" err="1"/>
              <a:t>HistorySet</a:t>
            </a:r>
            <a:r>
              <a:rPr lang="en-US" dirty="0"/>
              <a:t> are synchronized in time</a:t>
            </a:r>
          </a:p>
          <a:p>
            <a:pPr lvl="2"/>
            <a:r>
              <a:rPr lang="en-US" dirty="0"/>
              <a:t>Identical initial and final time</a:t>
            </a:r>
          </a:p>
          <a:p>
            <a:pPr lvl="2"/>
            <a:r>
              <a:rPr lang="en-US" dirty="0"/>
              <a:t>Identical number of samples</a:t>
            </a:r>
          </a:p>
          <a:p>
            <a:pPr lvl="2"/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dataObjectLabelFilter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Filter the </a:t>
            </a:r>
            <a:r>
              <a:rPr lang="en-US" dirty="0" err="1"/>
              <a:t>dataObject</a:t>
            </a:r>
            <a:r>
              <a:rPr lang="en-US" dirty="0"/>
              <a:t> for a specific value of the clustering label  </a:t>
            </a:r>
          </a:p>
        </p:txBody>
      </p:sp>
    </p:spTree>
    <p:extLst>
      <p:ext uri="{BB962C8B-B14F-4D97-AF65-F5344CB8AC3E}">
        <p14:creationId xmlns:p14="http://schemas.microsoft.com/office/powerpoint/2010/main" val="11597886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9305</TotalTime>
  <Words>2373</Words>
  <Application>Microsoft Macintosh PowerPoint</Application>
  <PresentationFormat>On-screen Show (4:3)</PresentationFormat>
  <Paragraphs>465</Paragraphs>
  <Slides>40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Courier</vt:lpstr>
      <vt:lpstr>Lucida Console</vt:lpstr>
      <vt:lpstr>Times New Roman</vt:lpstr>
      <vt:lpstr>Default Design</vt:lpstr>
      <vt:lpstr>Equation</vt:lpstr>
      <vt:lpstr>Time Dependent Data Mining</vt:lpstr>
      <vt:lpstr>Getting on the same page</vt:lpstr>
      <vt:lpstr>Overview</vt:lpstr>
      <vt:lpstr>Clustering: Time-Dependent Data</vt:lpstr>
      <vt:lpstr>Data Pre-Processing: Smoothing</vt:lpstr>
      <vt:lpstr>Data Pre-Processing: Normalization</vt:lpstr>
      <vt:lpstr>Data Pre-Processing: Re-Sampling</vt:lpstr>
      <vt:lpstr>RAVEN Time-Series Post-Processors</vt:lpstr>
      <vt:lpstr>RAVEN Time-Series Post-Processors: Examples</vt:lpstr>
      <vt:lpstr>RAVEN Example 1 Time Dependent Basic Statistics</vt:lpstr>
      <vt:lpstr>RAVEN Example 1: Time-Dep. Basic Statistics</vt:lpstr>
      <vt:lpstr>RAVEN Example 1: Time-Dep. Basic Statistics</vt:lpstr>
      <vt:lpstr>RAVEN Example 1: Time-Dep. Basic Statistics</vt:lpstr>
      <vt:lpstr>RAVEN Example 1: Time-Dep. Basic Statistics</vt:lpstr>
      <vt:lpstr>RAVEN Example 1: Time-Dep. Basic Statistics</vt:lpstr>
      <vt:lpstr>RAVEN Example 2 Time Slice Clustering</vt:lpstr>
      <vt:lpstr>RAVEN Example 2: Time Slice Clustering</vt:lpstr>
      <vt:lpstr>RAVEN Example 2: Time Slice Clustering</vt:lpstr>
      <vt:lpstr>RAVEN Example 2: Time Slice Clustering</vt:lpstr>
      <vt:lpstr>RAVEN Example 2: Time Slice Clustering</vt:lpstr>
      <vt:lpstr>RAVEN Example 2: Time Slice Clustering</vt:lpstr>
      <vt:lpstr>RAVEN Example 2: Time Slice Clustering</vt:lpstr>
      <vt:lpstr>RAVEN Example 3 Time Dependent Clustering Approach 1: Time Series Transformation 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4 Time Dependent Clustering Approach 2: Time Dependent Metrics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</vt:vector>
  </TitlesOfParts>
  <Company>Idaho National Laboratory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Diego Mandelli</cp:lastModifiedBy>
  <cp:revision>220</cp:revision>
  <cp:lastPrinted>2001-05-07T20:21:30Z</cp:lastPrinted>
  <dcterms:created xsi:type="dcterms:W3CDTF">1999-10-26T20:37:18Z</dcterms:created>
  <dcterms:modified xsi:type="dcterms:W3CDTF">2018-08-02T21:25:23Z</dcterms:modified>
</cp:coreProperties>
</file>