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3" r:id="rId3"/>
    <p:sldId id="300" r:id="rId4"/>
    <p:sldId id="351" r:id="rId5"/>
    <p:sldId id="352" r:id="rId6"/>
    <p:sldId id="369" r:id="rId7"/>
    <p:sldId id="370" r:id="rId8"/>
    <p:sldId id="371" r:id="rId9"/>
    <p:sldId id="372" r:id="rId10"/>
    <p:sldId id="374" r:id="rId11"/>
    <p:sldId id="373" r:id="rId12"/>
    <p:sldId id="335" r:id="rId13"/>
    <p:sldId id="334" r:id="rId14"/>
    <p:sldId id="375" r:id="rId15"/>
    <p:sldId id="354" r:id="rId16"/>
    <p:sldId id="326" r:id="rId17"/>
    <p:sldId id="364" r:id="rId18"/>
    <p:sldId id="368" r:id="rId19"/>
    <p:sldId id="365" r:id="rId20"/>
    <p:sldId id="363" r:id="rId21"/>
    <p:sldId id="358" r:id="rId22"/>
    <p:sldId id="362" r:id="rId23"/>
    <p:sldId id="361" r:id="rId24"/>
    <p:sldId id="376" r:id="rId25"/>
    <p:sldId id="349" r:id="rId26"/>
    <p:sldId id="379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5"/>
    <p:restoredTop sz="98184" autoAdjust="0"/>
  </p:normalViewPr>
  <p:slideViewPr>
    <p:cSldViewPr snapToGrid="0" snapToObjects="1">
      <p:cViewPr varScale="1">
        <p:scale>
          <a:sx n="95" d="100"/>
          <a:sy n="95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>
              <a:solidFill>
                <a:srgbClr val="000000"/>
              </a:solidFill>
            </a:rPr>
            <a:t>Stochastic analysis</a:t>
          </a:r>
        </a:p>
        <a:p>
          <a:endParaRPr lang="en-US" sz="1600" dirty="0">
            <a:solidFill>
              <a:srgbClr val="000000"/>
            </a:solidFill>
          </a:endParaRPr>
        </a:p>
        <a:p>
          <a:r>
            <a:rPr lang="en-US" sz="1600" dirty="0">
              <a:solidFill>
                <a:srgbClr val="000000"/>
              </a:solidFill>
            </a:rPr>
            <a:t>Sample the </a:t>
          </a:r>
          <a:r>
            <a:rPr lang="en-US" sz="1600" dirty="0" err="1">
              <a:solidFill>
                <a:srgbClr val="000000"/>
              </a:solidFill>
            </a:rPr>
            <a:t>pdfs</a:t>
          </a:r>
          <a:r>
            <a:rPr lang="en-US" sz="1600" dirty="0">
              <a:solidFill>
                <a:srgbClr val="000000"/>
              </a:solidFill>
            </a:rPr>
            <a:t> </a:t>
          </a:r>
        </a:p>
        <a:p>
          <a:r>
            <a:rPr lang="en-US" sz="1600" dirty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Deterministic modeling</a:t>
          </a:r>
        </a:p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Plant modeling</a:t>
          </a:r>
        </a:p>
        <a:p>
          <a:r>
            <a:rPr lang="en-US" dirty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>
            <a:solidFill>
              <a:srgbClr val="000000"/>
            </a:solidFill>
          </a:endParaRPr>
        </a:p>
        <a:p>
          <a:pPr algn="ctr"/>
          <a:r>
            <a:rPr lang="en-US" dirty="0">
              <a:solidFill>
                <a:srgbClr val="000000"/>
              </a:solidFill>
            </a:rPr>
            <a:t>Identify uncertain parameters and associate a </a:t>
          </a:r>
          <a:r>
            <a:rPr lang="en-US" dirty="0" err="1">
              <a:solidFill>
                <a:srgbClr val="000000"/>
              </a:solidFill>
            </a:rPr>
            <a:t>pdf</a:t>
          </a:r>
          <a:endParaRPr lang="en-US" dirty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</dgm:pt>
  </dgm:ptLst>
  <dgm:cxnLst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Sample the </a:t>
          </a:r>
          <a:r>
            <a:rPr lang="en-US" sz="1600" kern="1200" dirty="0" err="1">
              <a:solidFill>
                <a:srgbClr val="000000"/>
              </a:solidFill>
            </a:rPr>
            <a:t>pdfs</a:t>
          </a:r>
          <a:r>
            <a:rPr lang="en-US" sz="1600" kern="1200" dirty="0">
              <a:solidFill>
                <a:srgbClr val="000000"/>
              </a:solidFill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Run N times system simulation code(s)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</a:rPr>
            <a:t>Deterministic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Plant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>
              <a:solidFill>
                <a:srgbClr val="000000"/>
              </a:solidFill>
            </a:rPr>
            <a:t>pdf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emf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92160"/>
            <a:ext cx="5797550" cy="1255728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Analysis:</a:t>
            </a:r>
            <a:br>
              <a:rPr lang="en-US" b="0" dirty="0"/>
            </a:br>
            <a:r>
              <a:rPr lang="en-US" b="0" dirty="0"/>
              <a:t>Hands on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14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reliability analysis input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RAVEN performs reliability analysis using the </a:t>
            </a:r>
            <a:r>
              <a:rPr lang="en-US" i="1" dirty="0" err="1">
                <a:solidFill>
                  <a:srgbClr val="FF0000"/>
                </a:solidFill>
              </a:rPr>
              <a:t>LimitSurfaceSearch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Sampler</a:t>
            </a:r>
          </a:p>
          <a:p>
            <a:endParaRPr lang="en-US" dirty="0"/>
          </a:p>
          <a:p>
            <a:r>
              <a:rPr lang="en-US" dirty="0"/>
              <a:t>Perform the adaptive sampling</a:t>
            </a:r>
          </a:p>
          <a:p>
            <a:endParaRPr lang="en-US" dirty="0"/>
          </a:p>
          <a:p>
            <a:r>
              <a:rPr lang="en-US" dirty="0"/>
              <a:t>Compute the probability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1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B043-F349-114D-84AF-4DF2056F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71" y="2767013"/>
            <a:ext cx="8379069" cy="4524375"/>
          </a:xfrm>
        </p:spPr>
        <p:txBody>
          <a:bodyPr/>
          <a:lstStyle/>
          <a:p>
            <a:r>
              <a:rPr lang="en-US" dirty="0"/>
              <a:t>4 exercises are proposed: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a Limit Surface search analysis on the </a:t>
            </a:r>
            <a:r>
              <a:rPr lang="en-US" i="1" dirty="0" err="1">
                <a:solidFill>
                  <a:schemeClr val="accent1"/>
                </a:solidFill>
              </a:rPr>
              <a:t>projectile.py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i="1" dirty="0" err="1"/>
              <a:t>LimitSurfaceIntegral</a:t>
            </a:r>
            <a:r>
              <a:rPr lang="en-US" dirty="0"/>
              <a:t> post processor to compute the failure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the ROM classifier to check how the limit surface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distributions in the </a:t>
            </a:r>
            <a:r>
              <a:rPr lang="en-US" i="1" dirty="0" err="1"/>
              <a:t>LimitSurfaceIntegral</a:t>
            </a:r>
            <a:r>
              <a:rPr lang="en-US" i="1" dirty="0"/>
              <a:t> </a:t>
            </a:r>
            <a:r>
              <a:rPr lang="en-US" dirty="0"/>
              <a:t>to check how the failure probability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89C89-804B-E843-A39F-0268B7800CB0}"/>
              </a:ext>
            </a:extLst>
          </p:cNvPr>
          <p:cNvSpPr txBox="1"/>
          <p:nvPr/>
        </p:nvSpPr>
        <p:spPr>
          <a:xfrm>
            <a:off x="455613" y="2079387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 </a:t>
            </a:r>
          </a:p>
        </p:txBody>
      </p:sp>
    </p:spTree>
    <p:extLst>
      <p:ext uri="{BB962C8B-B14F-4D97-AF65-F5344CB8AC3E}">
        <p14:creationId xmlns:p14="http://schemas.microsoft.com/office/powerpoint/2010/main" val="372877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1:</a:t>
            </a:r>
            <a:br>
              <a:rPr lang="en-US" b="0" dirty="0"/>
            </a:br>
            <a:r>
              <a:rPr lang="en-US" b="0" dirty="0"/>
              <a:t>Reliability Analysis – Limit Surface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/>
              <a:t>Weigh the error estimation</a:t>
            </a:r>
          </a:p>
          <a:p>
            <a:pPr lvl="1"/>
            <a:r>
              <a:rPr lang="en-US" dirty="0"/>
              <a:t>Generate a probability-weighted metric for grid construction</a:t>
            </a:r>
          </a:p>
          <a:p>
            <a:pPr lvl="1"/>
            <a:r>
              <a:rPr lang="en-US" dirty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surrogate model (acceleration ROM) to be used for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/>
              <a:t>Convergence control and grid</a:t>
            </a:r>
          </a:p>
          <a:p>
            <a:pPr lvl="1"/>
            <a:r>
              <a:rPr lang="en-US" dirty="0"/>
              <a:t>Import the acceleration ROM</a:t>
            </a:r>
          </a:p>
          <a:p>
            <a:pPr lvl="1"/>
            <a:r>
              <a:rPr lang="en-US" dirty="0"/>
              <a:t>Associate the distribution with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0393" y="2635551"/>
            <a:ext cx="6189784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846" y="2635551"/>
            <a:ext cx="647113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adaptive_test_goal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”decision"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&lt;/External&gt;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8846" y="4008420"/>
            <a:ext cx="627118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&gt;100.: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File: </a:t>
            </a:r>
            <a:r>
              <a:rPr lang="en-US" sz="1400" dirty="0" err="1">
                <a:latin typeface="+mn-lt"/>
              </a:rPr>
              <a:t>adaptive_test_goal.py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415942"/>
            <a:ext cx="914399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&lt;Function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"Functions"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"External"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results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&lt;Convergence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”3000"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"False"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”20"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”x0"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”y0"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    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Classic vs. Dynamic PRA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Adaptive Sampling</a:t>
            </a:r>
          </a:p>
          <a:p>
            <a:pPr lvl="1"/>
            <a:r>
              <a:rPr lang="en-US" dirty="0"/>
              <a:t>Limit Surface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adaptive_sampling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	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2:</a:t>
            </a:r>
            <a:br>
              <a:rPr lang="en-US" b="0" dirty="0"/>
            </a:br>
            <a:r>
              <a:rPr lang="en-US" b="0" dirty="0"/>
              <a:t>Failure Probability Calculation from 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635551"/>
            <a:ext cx="7566763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&lt;tolerance&gt;</a:t>
            </a:r>
            <a:r>
              <a:rPr lang="en-US" sz="1400" dirty="0">
                <a:latin typeface="Courier"/>
                <a:cs typeface="Courier"/>
              </a:rPr>
              <a:t>0.05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&lt;seed&gt;</a:t>
            </a:r>
            <a:r>
              <a:rPr lang="en-US" sz="1400" dirty="0">
                <a:latin typeface="Courier"/>
                <a:cs typeface="Courier"/>
              </a:rPr>
              <a:t> 02201986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&lt;/seed&gt;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EventProbability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  <a:p>
            <a:pPr algn="ctr"/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load_ls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”Files"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098762"/>
          </a:xfrm>
        </p:spPr>
        <p:txBody>
          <a:bodyPr/>
          <a:lstStyle/>
          <a:p>
            <a:pPr algn="ctr"/>
            <a:r>
              <a:rPr lang="en-US" b="0" dirty="0"/>
              <a:t>Exercise 3:</a:t>
            </a:r>
            <a:br>
              <a:rPr lang="en-US" b="0" dirty="0"/>
            </a:br>
            <a:r>
              <a:rPr lang="en-US" b="0" dirty="0"/>
              <a:t>Change the the ROM classifier to check how the limit surface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1465016"/>
          </a:xfrm>
        </p:spPr>
        <p:txBody>
          <a:bodyPr/>
          <a:lstStyle/>
          <a:p>
            <a:r>
              <a:rPr lang="en-US" b="0" dirty="0"/>
              <a:t>Exercise 3: Change the the ROM classifier to check how the limit surface changes</a:t>
            </a: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2217175"/>
            <a:ext cx="8231187" cy="4524375"/>
          </a:xfrm>
        </p:spPr>
        <p:txBody>
          <a:bodyPr/>
          <a:lstStyle/>
          <a:p>
            <a:r>
              <a:rPr lang="en-US" dirty="0"/>
              <a:t>Copy exercise 1,  change the </a:t>
            </a:r>
            <a:r>
              <a:rPr lang="en-US" b="1" dirty="0" err="1">
                <a:solidFill>
                  <a:schemeClr val="accent2"/>
                </a:solidFill>
              </a:rPr>
              <a:t>acceleration_ROM</a:t>
            </a:r>
            <a:r>
              <a:rPr lang="en-US" dirty="0"/>
              <a:t> from </a:t>
            </a:r>
            <a:r>
              <a:rPr lang="en-US" b="1" i="1" dirty="0" err="1">
                <a:solidFill>
                  <a:schemeClr val="accent1"/>
                </a:solidFill>
              </a:rPr>
              <a:t>svm|SVC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to another classifier. Possible options:</a:t>
            </a: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neighbors|KNeighborsClassifier</a:t>
            </a:r>
            <a:endParaRPr lang="en-US" b="1" i="1" dirty="0">
              <a:solidFill>
                <a:srgbClr val="7030A0"/>
              </a:solidFill>
            </a:endParaRPr>
          </a:p>
          <a:p>
            <a:pPr lvl="1"/>
            <a:r>
              <a:rPr lang="en-US" b="1" i="1" dirty="0" err="1">
                <a:solidFill>
                  <a:srgbClr val="7030A0"/>
                </a:solidFill>
              </a:rPr>
              <a:t>tree|DecisionTreeClassifier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dirty="0"/>
              <a:t>Check the manual:</a:t>
            </a:r>
          </a:p>
          <a:p>
            <a:pPr lvl="1"/>
            <a:r>
              <a:rPr lang="en-US" dirty="0"/>
              <a:t>Section 15.3.7</a:t>
            </a:r>
          </a:p>
          <a:p>
            <a:pPr lvl="1"/>
            <a:r>
              <a:rPr lang="en-US" dirty="0"/>
              <a:t>Don’t forget to check the parameters needed for the new classifier you decide to 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does the Limit Surface change?</a:t>
            </a:r>
          </a:p>
        </p:txBody>
      </p:sp>
    </p:spTree>
    <p:extLst>
      <p:ext uri="{BB962C8B-B14F-4D97-AF65-F5344CB8AC3E}">
        <p14:creationId xmlns:p14="http://schemas.microsoft.com/office/powerpoint/2010/main" val="241043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2197525"/>
          </a:xfrm>
        </p:spPr>
        <p:txBody>
          <a:bodyPr/>
          <a:lstStyle/>
          <a:p>
            <a:r>
              <a:rPr lang="en-US" b="0" dirty="0"/>
              <a:t>Exercise 4: Change the distributions in the </a:t>
            </a:r>
            <a:r>
              <a:rPr lang="en-US" b="0" dirty="0" err="1"/>
              <a:t>LimitSurfaceIntegral</a:t>
            </a:r>
            <a:r>
              <a:rPr lang="en-US" b="0" dirty="0"/>
              <a:t> to check how the failure probability changes</a:t>
            </a:r>
            <a:br>
              <a:rPr lang="en-US" b="0" dirty="0"/>
            </a:br>
            <a:br>
              <a:rPr lang="en-US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2513009"/>
            <a:ext cx="8231187" cy="3323013"/>
          </a:xfrm>
        </p:spPr>
        <p:txBody>
          <a:bodyPr/>
          <a:lstStyle/>
          <a:p>
            <a:r>
              <a:rPr lang="en-US" dirty="0"/>
              <a:t>Copy exercise 2,  change the </a:t>
            </a:r>
            <a:r>
              <a:rPr lang="en-US" b="1" dirty="0">
                <a:solidFill>
                  <a:schemeClr val="accent2"/>
                </a:solidFill>
              </a:rPr>
              <a:t>distributions </a:t>
            </a:r>
            <a:r>
              <a:rPr lang="en-US" dirty="0"/>
              <a:t>used to weight the </a:t>
            </a:r>
            <a:r>
              <a:rPr lang="en-US" dirty="0" err="1"/>
              <a:t>LimitSurfaceIntegral</a:t>
            </a:r>
            <a:r>
              <a:rPr lang="en-US" dirty="0"/>
              <a:t> post-processor. Possible options: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Change distributions from Uniform to </a:t>
            </a:r>
            <a:r>
              <a:rPr lang="en-US" b="1" i="1" dirty="0" err="1">
                <a:solidFill>
                  <a:srgbClr val="7030A0"/>
                </a:solidFill>
              </a:rPr>
              <a:t>Normals</a:t>
            </a:r>
            <a:r>
              <a:rPr lang="en-US" b="1" i="1" dirty="0">
                <a:solidFill>
                  <a:srgbClr val="7030A0"/>
                </a:solidFill>
              </a:rPr>
              <a:t> or other of your choice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</a:rPr>
              <a:t>Change the </a:t>
            </a:r>
            <a:r>
              <a:rPr lang="en-US" b="1" i="1" dirty="0" err="1">
                <a:solidFill>
                  <a:srgbClr val="7030A0"/>
                </a:solidFill>
              </a:rPr>
              <a:t>lowerBound</a:t>
            </a:r>
            <a:r>
              <a:rPr lang="en-US" b="1" i="1" dirty="0">
                <a:solidFill>
                  <a:srgbClr val="7030A0"/>
                </a:solidFill>
              </a:rPr>
              <a:t> and </a:t>
            </a:r>
            <a:r>
              <a:rPr lang="en-US" b="1" i="1" dirty="0" err="1">
                <a:solidFill>
                  <a:srgbClr val="7030A0"/>
                </a:solidFill>
              </a:rPr>
              <a:t>upperBound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dirty="0"/>
              <a:t>Check the manual for the distributions:</a:t>
            </a:r>
          </a:p>
          <a:p>
            <a:pPr lvl="1"/>
            <a:r>
              <a:rPr lang="en-US" dirty="0"/>
              <a:t>Section 9.1</a:t>
            </a:r>
          </a:p>
          <a:p>
            <a:pPr lvl="1"/>
            <a:r>
              <a:rPr lang="en-US" dirty="0"/>
              <a:t>Don’t forget to check the parameters needed for the new distributions you decide to use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does the Event Probability change?</a:t>
            </a:r>
          </a:p>
        </p:txBody>
      </p:sp>
    </p:spTree>
    <p:extLst>
      <p:ext uri="{BB962C8B-B14F-4D97-AF65-F5344CB8AC3E}">
        <p14:creationId xmlns:p14="http://schemas.microsoft.com/office/powerpoint/2010/main" val="356009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3366FF"/>
                </a:solidFill>
              </a:rPr>
              <a:t>Safety Analysis: </a:t>
            </a:r>
            <a:r>
              <a:rPr lang="en-US" dirty="0"/>
              <a:t>determine the likelihood a system will not perform its functions in a specified time period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3366FF"/>
                </a:solidFill>
              </a:rPr>
              <a:t>Reliability Analysis: </a:t>
            </a:r>
            <a:r>
              <a:rPr lang="en-US" dirty="0"/>
              <a:t>determine the ability of a system to perform its functions in a specified time period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and Safety Analysis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logic structures</a:t>
            </a:r>
          </a:p>
          <a:p>
            <a:pPr lvl="2"/>
            <a:r>
              <a:rPr lang="en-US" dirty="0"/>
              <a:t>Event-Trees / Fault-Trees</a:t>
            </a:r>
          </a:p>
          <a:p>
            <a:pPr lvl="1"/>
            <a:r>
              <a:rPr lang="en-US" dirty="0"/>
              <a:t>Accident sequence set by the analyst</a:t>
            </a:r>
          </a:p>
          <a:p>
            <a:pPr lvl="1"/>
            <a:r>
              <a:rPr lang="en-US" dirty="0"/>
              <a:t>Timing of events partially considered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Direct use of system simulation codes</a:t>
            </a:r>
          </a:p>
          <a:p>
            <a:pPr lvl="1"/>
            <a:r>
              <a:rPr lang="en-US" dirty="0"/>
              <a:t>Coupled with stochastic analysis tools (e.g., RAVEN)</a:t>
            </a:r>
          </a:p>
          <a:p>
            <a:pPr lvl="1"/>
            <a:r>
              <a:rPr lang="en-US" dirty="0"/>
              <a:t>Accident sequence set by the system control logic</a:t>
            </a:r>
          </a:p>
          <a:p>
            <a:pPr lvl="1"/>
            <a:r>
              <a:rPr lang="en-US" dirty="0"/>
              <a:t>Timing of events fully considered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/>
              <a:t>ROMs as mathematical models designed approximate an input-output relationship</a:t>
            </a:r>
          </a:p>
          <a:p>
            <a:r>
              <a:rPr lang="en-US" dirty="0"/>
              <a:t>Classifiers: output variable is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i.e., 0 or 1</a:t>
            </a:r>
          </a:p>
          <a:p>
            <a:pPr lvl="1"/>
            <a:r>
              <a:rPr lang="en-US" dirty="0"/>
              <a:t>e.g.,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Adaptive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Search of the </a:t>
            </a:r>
            <a:r>
              <a:rPr lang="en-US" sz="1800" dirty="0">
                <a:solidFill>
                  <a:srgbClr val="0000FF"/>
                </a:solidFill>
              </a:rPr>
              <a:t>limit surface</a:t>
            </a:r>
            <a:r>
              <a:rPr lang="en-US" sz="1800" dirty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Train a surrogate 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Use 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a set of samples on the approximated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“real” 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>
                <a:latin typeface="Arial"/>
                <a:cs typeface="Arial"/>
              </a:rPr>
              <a:t>Generate a set of training simulations 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Yes</a:t>
            </a: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Probabilistic information is contained in the integral within the limit surface weighted by the set of distributions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For a new set of distributions the integral needs to be recalculated but the limit surface is unchanged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Failure Probability Calculation From 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24879</TotalTime>
  <Words>1477</Words>
  <Application>Microsoft Macintosh PowerPoint</Application>
  <PresentationFormat>On-screen Show (4:3)</PresentationFormat>
  <Paragraphs>290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</vt:lpstr>
      <vt:lpstr>Lucida Console</vt:lpstr>
      <vt:lpstr>Times New Roman</vt:lpstr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Adaptive Sampling</vt:lpstr>
      <vt:lpstr>PowerPoint Presentation</vt:lpstr>
      <vt:lpstr>Failure Probability Calculation From LS</vt:lpstr>
      <vt:lpstr>Advanced  Reliability and Safety Analysis: Hands on</vt:lpstr>
      <vt:lpstr>Objectives</vt:lpstr>
      <vt:lpstr>Getting on the same page</vt:lpstr>
      <vt:lpstr>Example Code</vt:lpstr>
      <vt:lpstr>Exercises </vt:lpstr>
      <vt:lpstr>Exercise 1: Reliability Analysis – Limit Surface Search</vt:lpstr>
      <vt:lpstr>PowerPoint Presentation</vt:lpstr>
      <vt:lpstr>Exercise 1: Reliability Analysis – Limit Surface</vt:lpstr>
      <vt:lpstr>Exercise 1: Reliability Analysis – Limit Surface</vt:lpstr>
      <vt:lpstr>Exercise 1: Reliability Analysis – Limit Surface</vt:lpstr>
      <vt:lpstr>Exercise 1: Reliability Analysis – Limit Surface</vt:lpstr>
      <vt:lpstr>Exercise 2: Failure Probability Calculation from LS</vt:lpstr>
      <vt:lpstr>Exercise 2: Failure Probability Calculation From LS</vt:lpstr>
      <vt:lpstr>Exercise 2: Failure Probability Calculation From LS</vt:lpstr>
      <vt:lpstr>Exercise 3: Change the the ROM classifier to check how the limit surface changes</vt:lpstr>
      <vt:lpstr>Exercise 3: Change the the ROM classifier to check how the limit surface changes  </vt:lpstr>
      <vt:lpstr>Exercise 4: Change the distributions in the LimitSurfaceIntegral to check how the failure probability changes   </vt:lpstr>
    </vt:vector>
  </TitlesOfParts>
  <Company>Idaho National Laboratory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586</cp:revision>
  <cp:lastPrinted>2017-03-30T02:21:26Z</cp:lastPrinted>
  <dcterms:created xsi:type="dcterms:W3CDTF">1999-10-26T20:37:18Z</dcterms:created>
  <dcterms:modified xsi:type="dcterms:W3CDTF">2018-08-01T21:10:57Z</dcterms:modified>
</cp:coreProperties>
</file>