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72" r:id="rId2"/>
    <p:sldId id="335" r:id="rId3"/>
    <p:sldId id="273" r:id="rId4"/>
    <p:sldId id="302" r:id="rId5"/>
    <p:sldId id="303" r:id="rId6"/>
    <p:sldId id="304" r:id="rId7"/>
    <p:sldId id="305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313" r:id="rId26"/>
    <p:sldId id="292" r:id="rId27"/>
    <p:sldId id="291" r:id="rId28"/>
    <p:sldId id="293" r:id="rId29"/>
    <p:sldId id="294" r:id="rId30"/>
    <p:sldId id="295" r:id="rId31"/>
    <p:sldId id="297" r:id="rId32"/>
    <p:sldId id="298" r:id="rId33"/>
    <p:sldId id="306" r:id="rId34"/>
    <p:sldId id="307" r:id="rId35"/>
    <p:sldId id="308" r:id="rId36"/>
    <p:sldId id="309" r:id="rId37"/>
    <p:sldId id="300" r:id="rId38"/>
    <p:sldId id="299" r:id="rId39"/>
    <p:sldId id="310" r:id="rId40"/>
    <p:sldId id="312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DB2"/>
    <a:srgbClr val="FF6600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6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6.e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Time Dependent Data Mining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  <a:p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1</a:t>
            </a:r>
            <a:br>
              <a:rPr lang="en-US" b="0" dirty="0"/>
            </a:br>
            <a:r>
              <a:rPr lang="en-US" b="0" dirty="0"/>
              <a:t>Time Dependent Basic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Post-Process the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dataObject</a:t>
            </a:r>
            <a:r>
              <a:rPr lang="en-US" dirty="0"/>
              <a:t> (</a:t>
            </a:r>
            <a:r>
              <a:rPr lang="en-US" dirty="0" err="1"/>
              <a:t>PointSet</a:t>
            </a:r>
            <a:r>
              <a:rPr lang="en-US" dirty="0"/>
              <a:t>) from processed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timeDepBasicStat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7030A0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BasicStatistics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"mean"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expectedValue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&lt;percentile    </a:t>
            </a:r>
            <a:r>
              <a:rPr lang="en-US" sz="1400" dirty="0">
                <a:solidFill>
                  <a:srgbClr val="7030A0"/>
                </a:solidFill>
                <a:latin typeface="Courier"/>
                <a:cs typeface="Courier"/>
              </a:rPr>
              <a:t>prefix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="percentile"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&lt;/percentile&gt;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686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121781"/>
            <a:ext cx="8956157" cy="30931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timeDepBasicStatPP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timeDepBasicStat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basicStatHistory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OutStreams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</a:t>
            </a:r>
            <a:r>
              <a:rPr lang="en-US" sz="1300" dirty="0">
                <a:solidFill>
                  <a:srgbClr val="7030A0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"Plot"   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PlotRawdata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     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97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1: Time-Dep. Basic Statistics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time_dep.xml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7" name="Picture 6" descr="1-Plotdata_scatter-scatter-scat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80" y="1381914"/>
            <a:ext cx="7315200" cy="5486400"/>
          </a:xfrm>
          <a:prstGeom prst="rect">
            <a:avLst/>
          </a:prstGeom>
        </p:spPr>
      </p:pic>
      <p:sp>
        <p:nvSpPr>
          <p:cNvPr id="2" name="Line Callout 1 1">
            <a:extLst>
              <a:ext uri="{FF2B5EF4-FFF2-40B4-BE49-F238E27FC236}">
                <a16:creationId xmlns:a16="http://schemas.microsoft.com/office/drawing/2014/main" id="{63779495-29B2-014B-B44E-04980C4A804C}"/>
              </a:ext>
            </a:extLst>
          </p:cNvPr>
          <p:cNvSpPr/>
          <p:nvPr/>
        </p:nvSpPr>
        <p:spPr bwMode="auto">
          <a:xfrm>
            <a:off x="4959627" y="2504661"/>
            <a:ext cx="864704" cy="437322"/>
          </a:xfrm>
          <a:prstGeom prst="borderCallout1">
            <a:avLst>
              <a:gd name="adj1" fmla="val 18750"/>
              <a:gd name="adj2" fmla="val -8333"/>
              <a:gd name="adj3" fmla="val 125985"/>
              <a:gd name="adj4" fmla="val -1310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Mean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416D19D-9383-434B-9F2A-2EFD6C15383D}"/>
              </a:ext>
            </a:extLst>
          </p:cNvPr>
          <p:cNvSpPr/>
          <p:nvPr/>
        </p:nvSpPr>
        <p:spPr bwMode="auto">
          <a:xfrm>
            <a:off x="4705380" y="3311574"/>
            <a:ext cx="1238220" cy="437322"/>
          </a:xfrm>
          <a:prstGeom prst="borderCallout1">
            <a:avLst>
              <a:gd name="adj1" fmla="val 18750"/>
              <a:gd name="adj2" fmla="val -8333"/>
              <a:gd name="adj3" fmla="val 53258"/>
              <a:gd name="adj4" fmla="val -4593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95% perc.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A9126E79-511A-C747-A9EC-FAC845264E21}"/>
              </a:ext>
            </a:extLst>
          </p:cNvPr>
          <p:cNvSpPr/>
          <p:nvPr/>
        </p:nvSpPr>
        <p:spPr bwMode="auto">
          <a:xfrm flipH="1">
            <a:off x="2412754" y="4713726"/>
            <a:ext cx="1238220" cy="437322"/>
          </a:xfrm>
          <a:prstGeom prst="borderCallout1">
            <a:avLst>
              <a:gd name="adj1" fmla="val -8523"/>
              <a:gd name="adj2" fmla="val 23775"/>
              <a:gd name="adj3" fmla="val -235378"/>
              <a:gd name="adj4" fmla="val -901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5% perc.</a:t>
            </a:r>
          </a:p>
        </p:txBody>
      </p:sp>
    </p:spTree>
    <p:extLst>
      <p:ext uri="{BB962C8B-B14F-4D97-AF65-F5344CB8AC3E}">
        <p14:creationId xmlns:p14="http://schemas.microsoft.com/office/powerpoint/2010/main" val="255445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743280"/>
          </a:xfrm>
        </p:spPr>
        <p:txBody>
          <a:bodyPr/>
          <a:lstStyle/>
          <a:p>
            <a:pPr algn="ctr"/>
            <a:r>
              <a:rPr lang="en-US" b="0" dirty="0"/>
              <a:t>RAVEN Example 2</a:t>
            </a:r>
            <a:br>
              <a:rPr lang="en-US" b="0" dirty="0"/>
            </a:br>
            <a:r>
              <a:rPr lang="en-US" b="0" dirty="0"/>
              <a:t>Time Slice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time-dependent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Cluster time-dependent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10152-FBD7-E003-6E1B-E62D4C6CD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92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970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"labels"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x,y,z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max_iter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3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DE366EF-A508-E2E7-3D1F-57252972DB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RawData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3" y="1371600"/>
            <a:ext cx="72201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RawDataWithLabels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" y="1381914"/>
            <a:ext cx="8975725" cy="5486400"/>
          </a:xfrm>
          <a:prstGeom prst="rect">
            <a:avLst/>
          </a:prstGeom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2CA8F-6A3D-B90A-159D-D57E998F15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2: Time Slice Clustering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timeSliceKMeans.xml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4" name="Picture 3" descr="plotPPDataCentroid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8975725" cy="54864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C80D051-34FC-3FDD-2F15-0A34D4E033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3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1: Time Series Transformation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7935081" cy="507459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</a:t>
            </a:r>
          </a:p>
          <a:p>
            <a:pPr lvl="1"/>
            <a:r>
              <a:rPr lang="en-US" dirty="0"/>
              <a:t>Analyze time series not  at each time step</a:t>
            </a:r>
          </a:p>
          <a:p>
            <a:pPr lvl="1"/>
            <a:r>
              <a:rPr lang="en-US" dirty="0"/>
              <a:t>Consider the whole time series as a whole</a:t>
            </a:r>
          </a:p>
          <a:p>
            <a:pPr lvl="1"/>
            <a:endParaRPr lang="en-US" dirty="0"/>
          </a:p>
          <a:p>
            <a:r>
              <a:rPr lang="en-US" dirty="0"/>
              <a:t>Recall clustering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Operate on </a:t>
            </a:r>
            <a:r>
              <a:rPr lang="en-US" dirty="0" err="1">
                <a:solidFill>
                  <a:srgbClr val="0000FF"/>
                </a:solidFill>
              </a:rPr>
              <a:t>PointSets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Consider each time series as a “data-point”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4" name="Straight Arrow Connector 139"/>
          <p:cNvCxnSpPr>
            <a:cxnSpLocks noChangeShapeType="1"/>
          </p:cNvCxnSpPr>
          <p:nvPr/>
        </p:nvCxnSpPr>
        <p:spPr bwMode="auto">
          <a:xfrm flipV="1">
            <a:off x="6190509" y="2866152"/>
            <a:ext cx="0" cy="1905794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Straight Arrow Connector 139"/>
          <p:cNvCxnSpPr>
            <a:cxnSpLocks noChangeShapeType="1"/>
          </p:cNvCxnSpPr>
          <p:nvPr/>
        </p:nvCxnSpPr>
        <p:spPr bwMode="auto">
          <a:xfrm>
            <a:off x="6190509" y="4771152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" name="Group 85"/>
          <p:cNvGrpSpPr/>
          <p:nvPr/>
        </p:nvGrpSpPr>
        <p:grpSpPr>
          <a:xfrm>
            <a:off x="7323894" y="2866152"/>
            <a:ext cx="685800" cy="609600"/>
            <a:chOff x="7247782" y="2054423"/>
            <a:chExt cx="685800" cy="609600"/>
          </a:xfrm>
        </p:grpSpPr>
        <p:sp>
          <p:nvSpPr>
            <p:cNvPr id="7" name="Oval 6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" name="Group 86"/>
          <p:cNvGrpSpPr/>
          <p:nvPr/>
        </p:nvGrpSpPr>
        <p:grpSpPr>
          <a:xfrm>
            <a:off x="6333294" y="3856753"/>
            <a:ext cx="838200" cy="685800"/>
            <a:chOff x="6257182" y="3045024"/>
            <a:chExt cx="838200" cy="685800"/>
          </a:xfrm>
        </p:grpSpPr>
        <p:sp>
          <p:nvSpPr>
            <p:cNvPr id="25" name="Oval 24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818386" y="27372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Y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560476" y="3144451"/>
            <a:ext cx="76200" cy="76200"/>
          </a:xfrm>
          <a:prstGeom prst="ellipse">
            <a:avLst/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724998" y="4170430"/>
            <a:ext cx="76200" cy="76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848511" y="2490982"/>
            <a:ext cx="1097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62711" y="3938782"/>
            <a:ext cx="1091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2000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90694" y="4617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cs typeface="Times New Roman" pitchFamily="18" charset="0"/>
              </a:rPr>
              <a:t>X</a:t>
            </a:r>
            <a:endParaRPr lang="en-US" sz="1400" baseline="-25000" dirty="0">
              <a:latin typeface="+mj-lt"/>
              <a:cs typeface="Times New Roman" pitchFamily="18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>
            <a:off x="688106" y="5981651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688106" y="4898876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46280" y="5981651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53" name="Freeform 120"/>
          <p:cNvSpPr>
            <a:spLocks noChangeAspect="1"/>
          </p:cNvSpPr>
          <p:nvPr/>
        </p:nvSpPr>
        <p:spPr bwMode="auto">
          <a:xfrm>
            <a:off x="879550" y="5161284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500696" y="5300014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1346" y="5367631"/>
            <a:ext cx="162574" cy="162574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ECD45CC9-C9BF-0398-559D-BAA12B9DF1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Approach:</a:t>
            </a:r>
          </a:p>
          <a:p>
            <a:pPr lvl="1"/>
            <a:r>
              <a:rPr lang="en-US" dirty="0"/>
              <a:t>Convert each time series as a multi-dimensional vector</a:t>
            </a:r>
          </a:p>
          <a:p>
            <a:pPr lvl="2"/>
            <a:r>
              <a:rPr lang="en-US" dirty="0"/>
              <a:t>Convert </a:t>
            </a:r>
            <a:r>
              <a:rPr lang="en-US" dirty="0" err="1"/>
              <a:t>HistorySet</a:t>
            </a:r>
            <a:r>
              <a:rPr lang="en-US" dirty="0"/>
              <a:t> into </a:t>
            </a:r>
            <a:r>
              <a:rPr lang="en-US" dirty="0" err="1"/>
              <a:t>PointSet</a:t>
            </a:r>
            <a:endParaRPr lang="en-US" dirty="0"/>
          </a:p>
          <a:p>
            <a:pPr lvl="1"/>
            <a:r>
              <a:rPr lang="en-US" dirty="0"/>
              <a:t>Perform Clustering</a:t>
            </a:r>
          </a:p>
          <a:p>
            <a:pPr lvl="1"/>
            <a:r>
              <a:rPr lang="en-US" dirty="0"/>
              <a:t>Convert clustering results from </a:t>
            </a:r>
            <a:r>
              <a:rPr lang="en-US" dirty="0" err="1"/>
              <a:t>PointSet</a:t>
            </a:r>
            <a:r>
              <a:rPr lang="en-US" dirty="0"/>
              <a:t> to </a:t>
            </a:r>
            <a:r>
              <a:rPr lang="en-US" dirty="0" err="1"/>
              <a:t>HistorySet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107427" y="4351207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5" name="Can 4"/>
          <p:cNvSpPr/>
          <p:nvPr/>
        </p:nvSpPr>
        <p:spPr>
          <a:xfrm>
            <a:off x="362014" y="4452516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733521" y="4592091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2360991" y="4961287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19208" y="3886461"/>
            <a:ext cx="1335743" cy="36389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Clustering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0426" y="4759327"/>
            <a:ext cx="8262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Real value</a:t>
            </a:r>
          </a:p>
          <a:p>
            <a:r>
              <a:rPr lang="en-US" sz="1000" dirty="0">
                <a:latin typeface="Arial"/>
                <a:cs typeface="Arial"/>
              </a:rPr>
              <a:t>Polynomial</a:t>
            </a:r>
          </a:p>
          <a:p>
            <a:r>
              <a:rPr lang="en-US" sz="1000" dirty="0" err="1">
                <a:latin typeface="Arial"/>
                <a:cs typeface="Arial"/>
              </a:rPr>
              <a:t>Hermite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Chebyshev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 err="1">
                <a:latin typeface="Arial"/>
                <a:cs typeface="Arial"/>
              </a:rPr>
              <a:t>Laguerre</a:t>
            </a:r>
            <a:endParaRPr lang="en-US" sz="1000" dirty="0">
              <a:latin typeface="Arial"/>
              <a:cs typeface="Arial"/>
            </a:endParaRPr>
          </a:p>
          <a:p>
            <a:r>
              <a:rPr lang="en-US" sz="1000" dirty="0">
                <a:latin typeface="Arial"/>
                <a:cs typeface="Arial"/>
              </a:rPr>
              <a:t>Legendre</a:t>
            </a:r>
          </a:p>
          <a:p>
            <a:r>
              <a:rPr lang="en-US" sz="1000" dirty="0">
                <a:latin typeface="Arial"/>
                <a:cs typeface="Arial"/>
              </a:rPr>
              <a:t>SVD</a:t>
            </a:r>
          </a:p>
          <a:p>
            <a:r>
              <a:rPr lang="en-US" sz="1000" dirty="0">
                <a:latin typeface="Arial"/>
                <a:cs typeface="Arial"/>
              </a:rPr>
              <a:t>Fourier</a:t>
            </a:r>
          </a:p>
        </p:txBody>
      </p:sp>
      <p:sp>
        <p:nvSpPr>
          <p:cNvPr id="10" name="Left Brace 9"/>
          <p:cNvSpPr/>
          <p:nvPr/>
        </p:nvSpPr>
        <p:spPr>
          <a:xfrm>
            <a:off x="6433660" y="4776374"/>
            <a:ext cx="133532" cy="125359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997862" y="5227023"/>
            <a:ext cx="1335743" cy="3763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Data Representation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427" y="5204354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18123" y="5227023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27647" y="5262212"/>
            <a:ext cx="680931" cy="30654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Line Callout 2 14"/>
          <p:cNvSpPr/>
          <p:nvPr/>
        </p:nvSpPr>
        <p:spPr>
          <a:xfrm flipH="1">
            <a:off x="4415696" y="3666241"/>
            <a:ext cx="985763" cy="257325"/>
          </a:xfrm>
          <a:prstGeom prst="borderCallout2">
            <a:avLst/>
          </a:prstGeom>
          <a:solidFill>
            <a:srgbClr val="008000">
              <a:alpha val="3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Static data</a:t>
            </a:r>
          </a:p>
        </p:txBody>
      </p:sp>
      <p:sp>
        <p:nvSpPr>
          <p:cNvPr id="16" name="Line Callout 2 15"/>
          <p:cNvSpPr/>
          <p:nvPr/>
        </p:nvSpPr>
        <p:spPr>
          <a:xfrm flipH="1">
            <a:off x="559063" y="5721654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8853" y="3797209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K-Means</a:t>
            </a:r>
          </a:p>
          <a:p>
            <a:r>
              <a:rPr lang="en-US" sz="1000" dirty="0">
                <a:latin typeface="Arial"/>
                <a:cs typeface="Arial"/>
              </a:rPr>
              <a:t>Mean-Shift</a:t>
            </a:r>
          </a:p>
          <a:p>
            <a:r>
              <a:rPr lang="en-US" sz="1000" dirty="0">
                <a:latin typeface="Arial"/>
                <a:cs typeface="Arial"/>
              </a:rPr>
              <a:t>…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8217865" y="3797209"/>
            <a:ext cx="133532" cy="553998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200684" y="4592091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0" name="Bent-Up Arrow 19"/>
          <p:cNvSpPr/>
          <p:nvPr/>
        </p:nvSpPr>
        <p:spPr>
          <a:xfrm rot="16200000" flipV="1">
            <a:off x="5512942" y="3939516"/>
            <a:ext cx="1276064" cy="1218243"/>
          </a:xfrm>
          <a:prstGeom prst="bentUpArrow">
            <a:avLst>
              <a:gd name="adj1" fmla="val 15511"/>
              <a:gd name="adj2" fmla="val 14338"/>
              <a:gd name="adj3" fmla="val 17102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rgbClr val="339933"/>
              </a:gs>
              <a:gs pos="34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FB591DE-CA79-E6C8-F7AD-725D0B08F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433" y="2153682"/>
            <a:ext cx="8736292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>
                <a:latin typeface="Courier"/>
                <a:cs typeface="Courier"/>
              </a:rPr>
              <a:t>HS2PS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"KMeans1"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"Models"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dataPreProc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00FF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cluster|KMeans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n_clusters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1E-10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tol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k-means++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init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precompute_distances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61976-B0D2-78FB-5429-DC832435F822}"/>
              </a:ext>
            </a:extLst>
          </p:cNvPr>
          <p:cNvSpPr/>
          <p:nvPr/>
        </p:nvSpPr>
        <p:spPr bwMode="auto">
          <a:xfrm>
            <a:off x="678543" y="3908175"/>
            <a:ext cx="8226024" cy="235654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13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309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KMeans1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clusterInfo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SolutionExport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"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6378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35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9871" y="2444510"/>
            <a:ext cx="8231187" cy="14927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"filter0"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filter0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outMC0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71" y="4198953"/>
            <a:ext cx="823118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"filter0"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InterfacedPostProcessor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&lt;method&gt;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dataObjectLabelFilter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HistorySet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&lt;label&gt;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KMeans1Labels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&lt;/label&gt;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clusterIDs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</p:spTree>
    <p:extLst>
      <p:ext uri="{BB962C8B-B14F-4D97-AF65-F5344CB8AC3E}">
        <p14:creationId xmlns:p14="http://schemas.microsoft.com/office/powerpoint/2010/main" val="1934049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  <p:pic>
        <p:nvPicPr>
          <p:cNvPr id="2" name="Picture 1" descr="1-plot1_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46" y="13716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4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Overview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Time-series post-processors</a:t>
            </a:r>
          </a:p>
          <a:p>
            <a:pPr marL="0" indent="0">
              <a:buNone/>
            </a:pPr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basic statistics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slice clustering</a:t>
            </a:r>
          </a:p>
          <a:p>
            <a:endParaRPr lang="en-US" sz="8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Time dependent clustering</a:t>
            </a:r>
          </a:p>
          <a:p>
            <a:pPr lvl="1"/>
            <a:r>
              <a:rPr lang="en-US" dirty="0"/>
              <a:t>Approach 1: time series transformation (K-Means)</a:t>
            </a:r>
          </a:p>
          <a:p>
            <a:pPr lvl="1"/>
            <a:r>
              <a:rPr lang="en-US" dirty="0"/>
              <a:t>Approach 2: time dependent metrics (Hierarchical)</a:t>
            </a:r>
          </a:p>
          <a:p>
            <a:pPr lvl="2"/>
            <a:r>
              <a:rPr lang="en-US" dirty="0"/>
              <a:t>Euclidean</a:t>
            </a:r>
          </a:p>
          <a:p>
            <a:pPr lvl="2"/>
            <a:r>
              <a:rPr lang="en-US" dirty="0"/>
              <a:t>Dynamic Time Warping</a:t>
            </a:r>
          </a:p>
          <a:p>
            <a:endParaRPr lang="en-US" sz="800" dirty="0"/>
          </a:p>
          <a:p>
            <a:r>
              <a:rPr lang="en-US" dirty="0"/>
              <a:t>Slide set 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C7794-0893-DA97-8217-FF2794D0B5CF}"/>
              </a:ext>
            </a:extLst>
          </p:cNvPr>
          <p:cNvSpPr txBox="1"/>
          <p:nvPr/>
        </p:nvSpPr>
        <p:spPr>
          <a:xfrm>
            <a:off x="737651" y="5458606"/>
            <a:ext cx="766710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timeDepDataAnalysis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9805974-C069-CA78-B02C-F18605FB6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-Clustered_HS_line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"/>
          <a:stretch/>
        </p:blipFill>
        <p:spPr>
          <a:xfrm>
            <a:off x="455613" y="1371600"/>
            <a:ext cx="8688387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3: Time Dependent Clustering (1)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TD_KMeans.xml</a:t>
            </a:r>
            <a:r>
              <a:rPr 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968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1109534"/>
          </a:xfrm>
        </p:spPr>
        <p:txBody>
          <a:bodyPr/>
          <a:lstStyle/>
          <a:p>
            <a:pPr algn="ctr"/>
            <a:r>
              <a:rPr lang="en-US" b="0" dirty="0"/>
              <a:t>RAVEN Example 4</a:t>
            </a:r>
            <a:br>
              <a:rPr lang="en-US" b="0" dirty="0"/>
            </a:br>
            <a:r>
              <a:rPr lang="en-US" b="0" dirty="0"/>
              <a:t>Time Dependent Clustering</a:t>
            </a:r>
            <a:br>
              <a:rPr lang="en-US" b="0" dirty="0"/>
            </a:br>
            <a:r>
              <a:rPr lang="en-US" b="0" dirty="0"/>
              <a:t>Approach 2: Time Dependent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4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Macintosh HD:Users:mandd:Desktop:figure_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1280352"/>
            <a:ext cx="3027732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5660656" cy="5074598"/>
          </a:xfrm>
        </p:spPr>
        <p:txBody>
          <a:bodyPr/>
          <a:lstStyle/>
          <a:p>
            <a:r>
              <a:rPr lang="en-US" dirty="0"/>
              <a:t>Few clustering algorithms accepts as input a </a:t>
            </a:r>
            <a:r>
              <a:rPr lang="en-US" dirty="0">
                <a:solidFill>
                  <a:srgbClr val="0000FF"/>
                </a:solidFill>
              </a:rPr>
              <a:t>distance metric </a:t>
            </a:r>
          </a:p>
          <a:p>
            <a:pPr lvl="1"/>
            <a:r>
              <a:rPr lang="en-US" dirty="0"/>
              <a:t>E.g.: Hierarchical clustering</a:t>
            </a:r>
          </a:p>
          <a:p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7" name="Picture 56" descr="Macintosh HD:Users:mandd:Desktop:figure_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68" y="4237442"/>
            <a:ext cx="303580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Picture 58" descr="Macintosh HD:Users:mandd:Desktop:figure_2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3689" r="9349" b="2512"/>
          <a:stretch/>
        </p:blipFill>
        <p:spPr bwMode="auto">
          <a:xfrm>
            <a:off x="107028" y="2540580"/>
            <a:ext cx="6097863" cy="33937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60" name="Bent-Up Arrow 59"/>
          <p:cNvSpPr/>
          <p:nvPr/>
        </p:nvSpPr>
        <p:spPr bwMode="auto">
          <a:xfrm rot="16200000" flipH="1">
            <a:off x="6562151" y="3557677"/>
            <a:ext cx="7000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B9A5496D-D89F-F74D-ADB5-95D79DF46698}"/>
              </a:ext>
            </a:extLst>
          </p:cNvPr>
          <p:cNvSpPr/>
          <p:nvPr/>
        </p:nvSpPr>
        <p:spPr bwMode="auto">
          <a:xfrm rot="5400000">
            <a:off x="5186802" y="5792318"/>
            <a:ext cx="512819" cy="717369"/>
          </a:xfrm>
          <a:prstGeom prst="bentUpArrow">
            <a:avLst>
              <a:gd name="adj1" fmla="val 30838"/>
              <a:gd name="adj2" fmla="val 25000"/>
              <a:gd name="adj3" fmla="val 3475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2AF6-0325-605A-5C1C-1E5365903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3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/>
        </p:nvSpPr>
        <p:spPr bwMode="auto">
          <a:xfrm>
            <a:off x="6709048" y="3698240"/>
            <a:ext cx="2079954" cy="1544043"/>
          </a:xfrm>
          <a:prstGeom prst="wedgeRectCallout">
            <a:avLst>
              <a:gd name="adj1" fmla="val -31891"/>
              <a:gd name="adj2" fmla="val 663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12300" y="4030193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6" name="Can 5"/>
          <p:cNvSpPr/>
          <p:nvPr/>
        </p:nvSpPr>
        <p:spPr>
          <a:xfrm>
            <a:off x="666887" y="4131502"/>
            <a:ext cx="697387" cy="714434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8394" y="4271077"/>
            <a:ext cx="1284601" cy="30654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Pre-Processing</a:t>
            </a:r>
          </a:p>
        </p:txBody>
      </p:sp>
      <p:sp>
        <p:nvSpPr>
          <p:cNvPr id="9" name="Bent-Up Arrow 8"/>
          <p:cNvSpPr/>
          <p:nvPr/>
        </p:nvSpPr>
        <p:spPr>
          <a:xfrm rot="5400000">
            <a:off x="2626788" y="4640273"/>
            <a:ext cx="594867" cy="609152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00" y="4883340"/>
            <a:ext cx="9519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/>
                <a:cs typeface="Arial"/>
              </a:rPr>
              <a:t>Raw data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83920" y="4906009"/>
            <a:ext cx="1112501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Re-Sampling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422168" y="5532185"/>
            <a:ext cx="1326857" cy="37633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Distance Matrix Clustering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5053586" y="4590123"/>
            <a:ext cx="850630" cy="1736504"/>
          </a:xfrm>
          <a:prstGeom prst="bentUpArrow">
            <a:avLst>
              <a:gd name="adj1" fmla="val 20839"/>
              <a:gd name="adj2" fmla="val 16752"/>
              <a:gd name="adj3" fmla="val 1970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24851" y="6316238"/>
            <a:ext cx="1426912" cy="37633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Time-Dependent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15846" y="549145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/>
                <a:cs typeface="Arial"/>
              </a:rPr>
              <a:t>Hierarchical</a:t>
            </a:r>
          </a:p>
          <a:p>
            <a:r>
              <a:rPr lang="en-US" sz="1000" dirty="0">
                <a:latin typeface="Arial"/>
                <a:cs typeface="Arial"/>
              </a:rPr>
              <a:t>DBSCAN</a:t>
            </a:r>
          </a:p>
        </p:txBody>
      </p:sp>
      <p:sp>
        <p:nvSpPr>
          <p:cNvPr id="23" name="Left Brace 22"/>
          <p:cNvSpPr/>
          <p:nvPr/>
        </p:nvSpPr>
        <p:spPr>
          <a:xfrm>
            <a:off x="7849080" y="5491451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2 24"/>
          <p:cNvSpPr/>
          <p:nvPr/>
        </p:nvSpPr>
        <p:spPr>
          <a:xfrm flipH="1">
            <a:off x="824860" y="5400640"/>
            <a:ext cx="1424877" cy="361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809"/>
              <a:gd name="adj6" fmla="val -31322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Arial"/>
                <a:cs typeface="Arial"/>
              </a:rPr>
              <a:t>Time-dependent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29146" y="6304002"/>
            <a:ext cx="7973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err="1">
                <a:latin typeface="Arial"/>
                <a:cs typeface="Arial"/>
              </a:rPr>
              <a:t>Minkowski</a:t>
            </a:r>
            <a:endParaRPr lang="en-US" sz="1000" dirty="0">
              <a:latin typeface="Arial"/>
              <a:cs typeface="Arial"/>
            </a:endParaRPr>
          </a:p>
          <a:p>
            <a:pPr algn="r"/>
            <a:r>
              <a:rPr lang="en-US" sz="1000" dirty="0">
                <a:latin typeface="Arial"/>
                <a:cs typeface="Arial"/>
              </a:rPr>
              <a:t>DTW</a:t>
            </a:r>
          </a:p>
          <a:p>
            <a:pPr algn="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9" name="Left Brace 28"/>
          <p:cNvSpPr/>
          <p:nvPr/>
        </p:nvSpPr>
        <p:spPr>
          <a:xfrm rot="10800000">
            <a:off x="4926523" y="6304002"/>
            <a:ext cx="133532" cy="400109"/>
          </a:xfrm>
          <a:prstGeom prst="leftBrace">
            <a:avLst>
              <a:gd name="adj1" fmla="val 39442"/>
              <a:gd name="adj2" fmla="val 50000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4455279" y="5033060"/>
            <a:ext cx="332302" cy="136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16998" y="5088667"/>
            <a:ext cx="164592" cy="3873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1499258" y="4271077"/>
            <a:ext cx="452547" cy="306544"/>
          </a:xfrm>
          <a:prstGeom prst="rightArrow">
            <a:avLst/>
          </a:prstGeom>
          <a:gradFill flip="none" rotWithShape="1">
            <a:gsLst>
              <a:gs pos="0">
                <a:srgbClr val="339933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/>
              <a:cs typeface="Arial"/>
            </a:endParaRPr>
          </a:p>
        </p:txBody>
      </p:sp>
      <p:cxnSp>
        <p:nvCxnSpPr>
          <p:cNvPr id="36" name="Elbow Connector 35"/>
          <p:cNvCxnSpPr>
            <a:stCxn id="21" idx="3"/>
            <a:endCxn id="18" idx="2"/>
          </p:cNvCxnSpPr>
          <p:nvPr/>
        </p:nvCxnSpPr>
        <p:spPr bwMode="auto">
          <a:xfrm flipV="1">
            <a:off x="6551763" y="5908518"/>
            <a:ext cx="533834" cy="595887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55613" y="1615277"/>
            <a:ext cx="7855399" cy="208296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Distance matrix based clustering</a:t>
            </a:r>
          </a:p>
          <a:p>
            <a:pPr lvl="1" algn="just"/>
            <a:r>
              <a:rPr lang="en-US" dirty="0"/>
              <a:t>Given </a:t>
            </a:r>
            <a:r>
              <a:rPr lang="en-US" i="1" dirty="0"/>
              <a:t>N</a:t>
            </a:r>
            <a:r>
              <a:rPr lang="en-US" dirty="0"/>
              <a:t> time series</a:t>
            </a:r>
          </a:p>
          <a:p>
            <a:pPr lvl="1" algn="just"/>
            <a:r>
              <a:rPr lang="en-US" dirty="0"/>
              <a:t>Input is a </a:t>
            </a:r>
            <a:r>
              <a:rPr lang="en-US" i="1" dirty="0" err="1"/>
              <a:t>N</a:t>
            </a:r>
            <a:r>
              <a:rPr lang="en-US" dirty="0" err="1"/>
              <a:t>x</a:t>
            </a:r>
            <a:r>
              <a:rPr lang="en-US" i="1" dirty="0" err="1"/>
              <a:t>N</a:t>
            </a:r>
            <a:r>
              <a:rPr lang="en-US" dirty="0"/>
              <a:t> dimensional matrix</a:t>
            </a:r>
            <a:endParaRPr lang="en-US" i="1" dirty="0"/>
          </a:p>
          <a:p>
            <a:pPr lvl="1" algn="just">
              <a:lnSpc>
                <a:spcPct val="120000"/>
              </a:lnSpc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                 is the </a:t>
            </a:r>
            <a:r>
              <a:rPr lang="en-US" dirty="0">
                <a:solidFill>
                  <a:srgbClr val="0000FF"/>
                </a:solidFill>
              </a:rPr>
              <a:t>distance </a:t>
            </a:r>
            <a:r>
              <a:rPr lang="en-US" dirty="0"/>
              <a:t>between the </a:t>
            </a:r>
            <a:r>
              <a:rPr lang="en-US" i="1" dirty="0" err="1"/>
              <a:t>S</a:t>
            </a:r>
            <a:r>
              <a:rPr lang="en-US" baseline="30000" dirty="0" err="1"/>
              <a:t>th</a:t>
            </a:r>
            <a:r>
              <a:rPr lang="en-US" dirty="0"/>
              <a:t> and </a:t>
            </a:r>
            <a:r>
              <a:rPr lang="en-US" i="1" dirty="0" err="1"/>
              <a:t>Q</a:t>
            </a:r>
            <a:r>
              <a:rPr lang="en-US" baseline="30000" dirty="0" err="1"/>
              <a:t>th</a:t>
            </a:r>
            <a:r>
              <a:rPr lang="en-US" dirty="0"/>
              <a:t> time series</a:t>
            </a:r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066865"/>
              </p:ext>
            </p:extLst>
          </p:nvPr>
        </p:nvGraphicFramePr>
        <p:xfrm>
          <a:off x="2185988" y="2538413"/>
          <a:ext cx="1627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800" imgH="203200" progId="Equation.3">
                  <p:embed/>
                </p:oleObj>
              </mc:Choice>
              <mc:Fallback>
                <p:oleObj name="Equation" r:id="rId2" imgW="812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5988" y="2538413"/>
                        <a:ext cx="162718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285586"/>
              </p:ext>
            </p:extLst>
          </p:nvPr>
        </p:nvGraphicFramePr>
        <p:xfrm>
          <a:off x="1104011" y="2924175"/>
          <a:ext cx="96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600" imgH="203200" progId="Equation.3">
                  <p:embed/>
                </p:oleObj>
              </mc:Choice>
              <mc:Fallback>
                <p:oleObj name="Equation" r:id="rId4" imgW="482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4011" y="2924175"/>
                        <a:ext cx="965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 descr="Macintosh HD:Users:mandd:projects:my_stuff:time_series:PWRanalitical:results:dendrogram_C.pdf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7" y="3728243"/>
            <a:ext cx="1938815" cy="14766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184043"/>
              </p:ext>
            </p:extLst>
          </p:nvPr>
        </p:nvGraphicFramePr>
        <p:xfrm>
          <a:off x="4926522" y="2182571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700" imgH="165100" progId="Equation.3">
                  <p:embed/>
                </p:oleObj>
              </mc:Choice>
              <mc:Fallback>
                <p:oleObj name="Equation" r:id="rId7" imgW="139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6522" y="2182571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4017481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Euclidean distance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</a:t>
            </a:r>
          </a:p>
          <a:p>
            <a:pPr lvl="1"/>
            <a:r>
              <a:rPr lang="en-US" dirty="0"/>
              <a:t>Fast computation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Sensitive</a:t>
            </a:r>
            <a:r>
              <a:rPr lang="en-US" dirty="0"/>
              <a:t> to offset translation (time delays)</a:t>
            </a:r>
          </a:p>
          <a:p>
            <a:pPr lvl="1"/>
            <a:r>
              <a:rPr lang="en-US" dirty="0"/>
              <a:t>Requires time series with identical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98533"/>
              </p:ext>
            </p:extLst>
          </p:nvPr>
        </p:nvGraphicFramePr>
        <p:xfrm>
          <a:off x="915988" y="3232150"/>
          <a:ext cx="29067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95300" progId="Equation.3">
                  <p:embed/>
                </p:oleObj>
              </mc:Choice>
              <mc:Fallback>
                <p:oleObj name="Equation" r:id="rId2" imgW="16129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988" y="3232150"/>
                        <a:ext cx="290671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566920" y="1709420"/>
            <a:ext cx="4577080" cy="343916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286081"/>
              </p:ext>
            </p:extLst>
          </p:nvPr>
        </p:nvGraphicFramePr>
        <p:xfrm>
          <a:off x="1135063" y="2060991"/>
          <a:ext cx="1968933" cy="90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444500" progId="Equation.3">
                  <p:embed/>
                </p:oleObj>
              </mc:Choice>
              <mc:Fallback>
                <p:oleObj name="Equation" r:id="rId5" imgW="9652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063" y="2060991"/>
                        <a:ext cx="1968933" cy="90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377454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70489" y="3877867"/>
            <a:ext cx="3973511" cy="29801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93719" cy="5259387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Dynamic Time Warping (DTW)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Each element of S is linked to the closest element of Q through a global minimization problem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good: </a:t>
            </a:r>
            <a:r>
              <a:rPr lang="en-US" dirty="0"/>
              <a:t>handling of </a:t>
            </a:r>
          </a:p>
          <a:p>
            <a:pPr lvl="1"/>
            <a:r>
              <a:rPr lang="en-US" dirty="0"/>
              <a:t>Small time shifts (i.e., delays)</a:t>
            </a:r>
          </a:p>
          <a:p>
            <a:pPr lvl="1"/>
            <a:r>
              <a:rPr lang="en-US" dirty="0"/>
              <a:t>Time series with different time lengths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 bad: </a:t>
            </a:r>
            <a:r>
              <a:rPr lang="en-US" dirty="0">
                <a:solidFill>
                  <a:srgbClr val="FF0000"/>
                </a:solidFill>
              </a:rPr>
              <a:t>much </a:t>
            </a:r>
            <a:r>
              <a:rPr lang="en-US" dirty="0"/>
              <a:t>slower computation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0488" y="1225806"/>
            <a:ext cx="3973511" cy="298013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5725"/>
              </p:ext>
            </p:extLst>
          </p:nvPr>
        </p:nvGraphicFramePr>
        <p:xfrm>
          <a:off x="1950244" y="1894190"/>
          <a:ext cx="16684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444500" progId="Equation.3">
                  <p:embed/>
                </p:oleObj>
              </mc:Choice>
              <mc:Fallback>
                <p:oleObj name="Equation" r:id="rId4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0244" y="1894190"/>
                        <a:ext cx="1668462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5176830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377093"/>
            <a:ext cx="823118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&lt;DTW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&lt;order&gt;</a:t>
            </a:r>
            <a:r>
              <a:rPr lang="en-US" sz="1400" dirty="0">
                <a:latin typeface="Courier"/>
                <a:cs typeface="Courier"/>
              </a:rPr>
              <a:t>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&lt;/order&gt;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localDistance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&lt;/DTW&gt;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"example"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time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pivotParameter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Minkowski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622563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5613" y="2167124"/>
            <a:ext cx="8231187" cy="4401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...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"hierarchical"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DataMining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"Metrics"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"DTW"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example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&lt;KDD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lib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Scipy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"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labelFeature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“labels”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output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cluster|Hierarchical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SCIPYtype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&lt;method&gt;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single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&lt;/method&gt;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&lt;metric&gt;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euclidean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&lt;level&gt;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&lt;/level&gt;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&lt;criterion&gt;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distance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&lt;/criterion&gt;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&lt;dendrogram&gt;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&lt;/dendrogram&gt;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lastp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truncationMode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&lt;p&gt;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20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leafCounts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showContracted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annotatedAbove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&lt;/KDD&gt;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797626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+mj-lt"/>
              </a:rPr>
              <a:t>Distributions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Metrics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65488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942" y="2444510"/>
            <a:ext cx="8956157" cy="2693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inputPlaceHolder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&lt;Sampler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"Samplers"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MonteCarlo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MC_external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"clustering"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&lt;Input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&lt;Model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"Models"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hierarchical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 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&lt;Output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HistorySet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"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outMC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PostProcess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Input file name: </a:t>
            </a:r>
            <a:r>
              <a:rPr lang="en-US" sz="1400" dirty="0" err="1">
                <a:latin typeface="+mn-lt"/>
              </a:rPr>
              <a:t>TD_hierarchical_dtw.xml</a:t>
            </a:r>
            <a:r>
              <a:rPr lang="en-US" sz="1400" dirty="0">
                <a:latin typeface="+mn-lt"/>
              </a:rPr>
              <a:t> 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1608665" y="5398224"/>
            <a:ext cx="2426622" cy="406228"/>
          </a:xfrm>
          <a:prstGeom prst="wedgeRectCallout">
            <a:avLst>
              <a:gd name="adj1" fmla="val -46684"/>
              <a:gd name="adj2" fmla="val -1681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Note: no solution export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2404045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ndrogram.pd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41" y="1189038"/>
            <a:ext cx="7315200" cy="5486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9618" y="4034820"/>
            <a:ext cx="1210964" cy="40011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0565" y="4034820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4" name="Left Brace 3"/>
          <p:cNvSpPr/>
          <p:nvPr/>
        </p:nvSpPr>
        <p:spPr bwMode="auto">
          <a:xfrm rot="5400000">
            <a:off x="2158614" y="4115935"/>
            <a:ext cx="291484" cy="929476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4953346" y="2392657"/>
            <a:ext cx="291484" cy="4355189"/>
          </a:xfrm>
          <a:prstGeom prst="leftBrace">
            <a:avLst>
              <a:gd name="adj1" fmla="val 3333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137582" y="4572723"/>
            <a:ext cx="1068918" cy="845943"/>
          </a:xfrm>
          <a:prstGeom prst="wedgeRectCallout">
            <a:avLst>
              <a:gd name="adj1" fmla="val 120507"/>
              <a:gd name="adj2" fmla="val 698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Specified level in the PP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</p:spTree>
    <p:extLst>
      <p:ext uri="{BB962C8B-B14F-4D97-AF65-F5344CB8AC3E}">
        <p14:creationId xmlns:p14="http://schemas.microsoft.com/office/powerpoint/2010/main" val="10476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21548"/>
          <a:stretch/>
        </p:blipFill>
        <p:spPr bwMode="auto">
          <a:xfrm>
            <a:off x="5555386" y="3833575"/>
            <a:ext cx="3566520" cy="302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920076"/>
            <a:ext cx="5779095" cy="4755361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analyze time-dependent data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Similarity can be subjective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00FF"/>
                </a:solidFill>
              </a:rPr>
              <a:t>Challenges</a:t>
            </a:r>
          </a:p>
          <a:p>
            <a:pPr lvl="1" algn="just"/>
            <a:r>
              <a:rPr lang="en-US" dirty="0"/>
              <a:t>Different time lengths</a:t>
            </a:r>
          </a:p>
          <a:p>
            <a:pPr lvl="1" algn="just"/>
            <a:r>
              <a:rPr lang="en-US" dirty="0"/>
              <a:t>Different sample rates</a:t>
            </a:r>
          </a:p>
          <a:p>
            <a:pPr lvl="1" algn="just"/>
            <a:r>
              <a:rPr lang="en-US" dirty="0"/>
              <a:t>Presence of noise or missing data</a:t>
            </a:r>
          </a:p>
          <a:p>
            <a:pPr lvl="1" algn="just"/>
            <a:r>
              <a:rPr lang="en-US" dirty="0"/>
              <a:t>Time delays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Clustering: Time-Dependent Data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7112972" y="3692768"/>
            <a:ext cx="548105" cy="457688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 descr="1-plot1_line.pn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10359" r="5447" b="5348"/>
          <a:stretch/>
        </p:blipFill>
        <p:spPr>
          <a:xfrm>
            <a:off x="5957420" y="966400"/>
            <a:ext cx="3258105" cy="2815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310036" y="4180612"/>
            <a:ext cx="34200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310036" y="3097837"/>
            <a:ext cx="0" cy="1082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468210" y="4180612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time</a:t>
            </a:r>
          </a:p>
        </p:txBody>
      </p:sp>
      <p:sp>
        <p:nvSpPr>
          <p:cNvPr id="14" name="Freeform 120"/>
          <p:cNvSpPr>
            <a:spLocks noChangeAspect="1"/>
          </p:cNvSpPr>
          <p:nvPr/>
        </p:nvSpPr>
        <p:spPr bwMode="auto">
          <a:xfrm>
            <a:off x="1501479" y="3527905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20"/>
          <p:cNvSpPr>
            <a:spLocks noChangeAspect="1"/>
          </p:cNvSpPr>
          <p:nvPr/>
        </p:nvSpPr>
        <p:spPr bwMode="auto">
          <a:xfrm>
            <a:off x="1501479" y="3097874"/>
            <a:ext cx="2868639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20"/>
          <p:cNvSpPr>
            <a:spLocks noChangeAspect="1"/>
          </p:cNvSpPr>
          <p:nvPr/>
        </p:nvSpPr>
        <p:spPr bwMode="auto">
          <a:xfrm>
            <a:off x="1501480" y="3527905"/>
            <a:ext cx="1788610" cy="50710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008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20"/>
          <p:cNvSpPr>
            <a:spLocks noChangeAspect="1"/>
          </p:cNvSpPr>
          <p:nvPr/>
        </p:nvSpPr>
        <p:spPr bwMode="auto">
          <a:xfrm>
            <a:off x="1501480" y="3360245"/>
            <a:ext cx="2868639" cy="674769"/>
          </a:xfrm>
          <a:custGeom>
            <a:avLst/>
            <a:gdLst>
              <a:gd name="T0" fmla="*/ 45 w 2566"/>
              <a:gd name="T1" fmla="*/ 975 h 975"/>
              <a:gd name="T2" fmla="*/ 105 w 2566"/>
              <a:gd name="T3" fmla="*/ 975 h 975"/>
              <a:gd name="T4" fmla="*/ 165 w 2566"/>
              <a:gd name="T5" fmla="*/ 870 h 975"/>
              <a:gd name="T6" fmla="*/ 240 w 2566"/>
              <a:gd name="T7" fmla="*/ 765 h 975"/>
              <a:gd name="T8" fmla="*/ 300 w 2566"/>
              <a:gd name="T9" fmla="*/ 765 h 975"/>
              <a:gd name="T10" fmla="*/ 360 w 2566"/>
              <a:gd name="T11" fmla="*/ 675 h 975"/>
              <a:gd name="T12" fmla="*/ 435 w 2566"/>
              <a:gd name="T13" fmla="*/ 570 h 975"/>
              <a:gd name="T14" fmla="*/ 495 w 2566"/>
              <a:gd name="T15" fmla="*/ 600 h 975"/>
              <a:gd name="T16" fmla="*/ 555 w 2566"/>
              <a:gd name="T17" fmla="*/ 540 h 975"/>
              <a:gd name="T18" fmla="*/ 630 w 2566"/>
              <a:gd name="T19" fmla="*/ 495 h 975"/>
              <a:gd name="T20" fmla="*/ 690 w 2566"/>
              <a:gd name="T21" fmla="*/ 405 h 975"/>
              <a:gd name="T22" fmla="*/ 750 w 2566"/>
              <a:gd name="T23" fmla="*/ 390 h 975"/>
              <a:gd name="T24" fmla="*/ 825 w 2566"/>
              <a:gd name="T25" fmla="*/ 285 h 975"/>
              <a:gd name="T26" fmla="*/ 885 w 2566"/>
              <a:gd name="T27" fmla="*/ 195 h 975"/>
              <a:gd name="T28" fmla="*/ 945 w 2566"/>
              <a:gd name="T29" fmla="*/ 165 h 975"/>
              <a:gd name="T30" fmla="*/ 1020 w 2566"/>
              <a:gd name="T31" fmla="*/ 60 h 975"/>
              <a:gd name="T32" fmla="*/ 1080 w 2566"/>
              <a:gd name="T33" fmla="*/ 15 h 975"/>
              <a:gd name="T34" fmla="*/ 1140 w 2566"/>
              <a:gd name="T35" fmla="*/ 15 h 975"/>
              <a:gd name="T36" fmla="*/ 1215 w 2566"/>
              <a:gd name="T37" fmla="*/ 15 h 975"/>
              <a:gd name="T38" fmla="*/ 1275 w 2566"/>
              <a:gd name="T39" fmla="*/ 0 h 975"/>
              <a:gd name="T40" fmla="*/ 1335 w 2566"/>
              <a:gd name="T41" fmla="*/ 30 h 975"/>
              <a:gd name="T42" fmla="*/ 1410 w 2566"/>
              <a:gd name="T43" fmla="*/ 255 h 975"/>
              <a:gd name="T44" fmla="*/ 1470 w 2566"/>
              <a:gd name="T45" fmla="*/ 570 h 975"/>
              <a:gd name="T46" fmla="*/ 1530 w 2566"/>
              <a:gd name="T47" fmla="*/ 660 h 975"/>
              <a:gd name="T48" fmla="*/ 1605 w 2566"/>
              <a:gd name="T49" fmla="*/ 735 h 975"/>
              <a:gd name="T50" fmla="*/ 1665 w 2566"/>
              <a:gd name="T51" fmla="*/ 810 h 975"/>
              <a:gd name="T52" fmla="*/ 1725 w 2566"/>
              <a:gd name="T53" fmla="*/ 870 h 975"/>
              <a:gd name="T54" fmla="*/ 1801 w 2566"/>
              <a:gd name="T55" fmla="*/ 870 h 975"/>
              <a:gd name="T56" fmla="*/ 1861 w 2566"/>
              <a:gd name="T57" fmla="*/ 975 h 975"/>
              <a:gd name="T58" fmla="*/ 1921 w 2566"/>
              <a:gd name="T59" fmla="*/ 975 h 975"/>
              <a:gd name="T60" fmla="*/ 1996 w 2566"/>
              <a:gd name="T61" fmla="*/ 975 h 975"/>
              <a:gd name="T62" fmla="*/ 2056 w 2566"/>
              <a:gd name="T63" fmla="*/ 975 h 975"/>
              <a:gd name="T64" fmla="*/ 2116 w 2566"/>
              <a:gd name="T65" fmla="*/ 975 h 975"/>
              <a:gd name="T66" fmla="*/ 2191 w 2566"/>
              <a:gd name="T67" fmla="*/ 975 h 975"/>
              <a:gd name="T68" fmla="*/ 2251 w 2566"/>
              <a:gd name="T69" fmla="*/ 975 h 975"/>
              <a:gd name="T70" fmla="*/ 2311 w 2566"/>
              <a:gd name="T71" fmla="*/ 975 h 975"/>
              <a:gd name="T72" fmla="*/ 2371 w 2566"/>
              <a:gd name="T73" fmla="*/ 975 h 975"/>
              <a:gd name="T74" fmla="*/ 2446 w 2566"/>
              <a:gd name="T75" fmla="*/ 975 h 975"/>
              <a:gd name="T76" fmla="*/ 2506 w 2566"/>
              <a:gd name="T77" fmla="*/ 975 h 975"/>
              <a:gd name="T78" fmla="*/ 2566 w 2566"/>
              <a:gd name="T79" fmla="*/ 975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66" h="975">
                <a:moveTo>
                  <a:pt x="0" y="975"/>
                </a:moveTo>
                <a:lnTo>
                  <a:pt x="45" y="975"/>
                </a:lnTo>
                <a:lnTo>
                  <a:pt x="75" y="870"/>
                </a:lnTo>
                <a:lnTo>
                  <a:pt x="105" y="975"/>
                </a:lnTo>
                <a:lnTo>
                  <a:pt x="135" y="765"/>
                </a:lnTo>
                <a:lnTo>
                  <a:pt x="165" y="870"/>
                </a:lnTo>
                <a:lnTo>
                  <a:pt x="195" y="705"/>
                </a:lnTo>
                <a:lnTo>
                  <a:pt x="240" y="765"/>
                </a:lnTo>
                <a:lnTo>
                  <a:pt x="270" y="870"/>
                </a:lnTo>
                <a:lnTo>
                  <a:pt x="300" y="765"/>
                </a:lnTo>
                <a:lnTo>
                  <a:pt x="330" y="765"/>
                </a:lnTo>
                <a:lnTo>
                  <a:pt x="360" y="675"/>
                </a:lnTo>
                <a:lnTo>
                  <a:pt x="390" y="660"/>
                </a:lnTo>
                <a:lnTo>
                  <a:pt x="435" y="570"/>
                </a:lnTo>
                <a:lnTo>
                  <a:pt x="465" y="705"/>
                </a:lnTo>
                <a:lnTo>
                  <a:pt x="495" y="600"/>
                </a:lnTo>
                <a:lnTo>
                  <a:pt x="525" y="540"/>
                </a:lnTo>
                <a:lnTo>
                  <a:pt x="555" y="540"/>
                </a:lnTo>
                <a:lnTo>
                  <a:pt x="585" y="420"/>
                </a:lnTo>
                <a:lnTo>
                  <a:pt x="630" y="495"/>
                </a:lnTo>
                <a:lnTo>
                  <a:pt x="660" y="495"/>
                </a:lnTo>
                <a:lnTo>
                  <a:pt x="690" y="405"/>
                </a:lnTo>
                <a:lnTo>
                  <a:pt x="720" y="360"/>
                </a:lnTo>
                <a:lnTo>
                  <a:pt x="750" y="390"/>
                </a:lnTo>
                <a:lnTo>
                  <a:pt x="780" y="300"/>
                </a:lnTo>
                <a:lnTo>
                  <a:pt x="825" y="285"/>
                </a:lnTo>
                <a:lnTo>
                  <a:pt x="855" y="240"/>
                </a:lnTo>
                <a:lnTo>
                  <a:pt x="885" y="195"/>
                </a:lnTo>
                <a:lnTo>
                  <a:pt x="915" y="165"/>
                </a:lnTo>
                <a:lnTo>
                  <a:pt x="945" y="165"/>
                </a:lnTo>
                <a:lnTo>
                  <a:pt x="975" y="105"/>
                </a:lnTo>
                <a:lnTo>
                  <a:pt x="1020" y="60"/>
                </a:lnTo>
                <a:lnTo>
                  <a:pt x="1050" y="45"/>
                </a:lnTo>
                <a:lnTo>
                  <a:pt x="1080" y="15"/>
                </a:lnTo>
                <a:lnTo>
                  <a:pt x="1110" y="30"/>
                </a:lnTo>
                <a:lnTo>
                  <a:pt x="1140" y="15"/>
                </a:lnTo>
                <a:lnTo>
                  <a:pt x="1170" y="15"/>
                </a:lnTo>
                <a:lnTo>
                  <a:pt x="1215" y="15"/>
                </a:lnTo>
                <a:lnTo>
                  <a:pt x="1245" y="15"/>
                </a:lnTo>
                <a:lnTo>
                  <a:pt x="1275" y="0"/>
                </a:lnTo>
                <a:lnTo>
                  <a:pt x="1305" y="0"/>
                </a:lnTo>
                <a:lnTo>
                  <a:pt x="1335" y="30"/>
                </a:lnTo>
                <a:lnTo>
                  <a:pt x="1365" y="105"/>
                </a:lnTo>
                <a:lnTo>
                  <a:pt x="1410" y="255"/>
                </a:lnTo>
                <a:lnTo>
                  <a:pt x="1440" y="420"/>
                </a:lnTo>
                <a:lnTo>
                  <a:pt x="1470" y="570"/>
                </a:lnTo>
                <a:lnTo>
                  <a:pt x="1500" y="600"/>
                </a:lnTo>
                <a:lnTo>
                  <a:pt x="1530" y="660"/>
                </a:lnTo>
                <a:lnTo>
                  <a:pt x="1560" y="705"/>
                </a:lnTo>
                <a:lnTo>
                  <a:pt x="1605" y="735"/>
                </a:lnTo>
                <a:lnTo>
                  <a:pt x="1635" y="810"/>
                </a:lnTo>
                <a:lnTo>
                  <a:pt x="1665" y="810"/>
                </a:lnTo>
                <a:lnTo>
                  <a:pt x="1695" y="870"/>
                </a:lnTo>
                <a:lnTo>
                  <a:pt x="1725" y="870"/>
                </a:lnTo>
                <a:lnTo>
                  <a:pt x="1755" y="975"/>
                </a:lnTo>
                <a:lnTo>
                  <a:pt x="1801" y="870"/>
                </a:lnTo>
                <a:lnTo>
                  <a:pt x="1831" y="870"/>
                </a:lnTo>
                <a:lnTo>
                  <a:pt x="1861" y="975"/>
                </a:lnTo>
                <a:lnTo>
                  <a:pt x="1891" y="975"/>
                </a:lnTo>
                <a:lnTo>
                  <a:pt x="1921" y="975"/>
                </a:lnTo>
                <a:lnTo>
                  <a:pt x="1951" y="975"/>
                </a:lnTo>
                <a:lnTo>
                  <a:pt x="1996" y="975"/>
                </a:lnTo>
                <a:lnTo>
                  <a:pt x="2026" y="975"/>
                </a:lnTo>
                <a:lnTo>
                  <a:pt x="2056" y="975"/>
                </a:lnTo>
                <a:lnTo>
                  <a:pt x="2086" y="975"/>
                </a:lnTo>
                <a:lnTo>
                  <a:pt x="2116" y="975"/>
                </a:lnTo>
                <a:lnTo>
                  <a:pt x="2146" y="975"/>
                </a:lnTo>
                <a:lnTo>
                  <a:pt x="2191" y="975"/>
                </a:lnTo>
                <a:lnTo>
                  <a:pt x="2221" y="975"/>
                </a:lnTo>
                <a:lnTo>
                  <a:pt x="2251" y="975"/>
                </a:lnTo>
                <a:lnTo>
                  <a:pt x="2281" y="975"/>
                </a:lnTo>
                <a:lnTo>
                  <a:pt x="2311" y="975"/>
                </a:lnTo>
                <a:lnTo>
                  <a:pt x="2341" y="975"/>
                </a:lnTo>
                <a:lnTo>
                  <a:pt x="2371" y="975"/>
                </a:lnTo>
                <a:lnTo>
                  <a:pt x="2416" y="975"/>
                </a:lnTo>
                <a:lnTo>
                  <a:pt x="2446" y="975"/>
                </a:lnTo>
                <a:lnTo>
                  <a:pt x="2476" y="975"/>
                </a:lnTo>
                <a:lnTo>
                  <a:pt x="2506" y="975"/>
                </a:lnTo>
                <a:lnTo>
                  <a:pt x="2536" y="975"/>
                </a:lnTo>
                <a:lnTo>
                  <a:pt x="2566" y="975"/>
                </a:lnTo>
              </a:path>
            </a:pathLst>
          </a:custGeom>
          <a:noFill/>
          <a:ln w="12700">
            <a:solidFill>
              <a:srgbClr val="FF66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78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-Cluster_0_lin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49076"/>
            <a:ext cx="4278564" cy="3208923"/>
          </a:xfrm>
          <a:prstGeom prst="rect">
            <a:avLst/>
          </a:prstGeom>
        </p:spPr>
      </p:pic>
      <p:pic>
        <p:nvPicPr>
          <p:cNvPr id="5" name="Picture 4" descr="1-Cluster_1_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436" y="3649076"/>
            <a:ext cx="4278564" cy="3208923"/>
          </a:xfrm>
          <a:prstGeom prst="rect">
            <a:avLst/>
          </a:prstGeom>
        </p:spPr>
      </p:pic>
      <p:pic>
        <p:nvPicPr>
          <p:cNvPr id="2" name="Picture 1" descr="1-plot1_line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9" t="14530" r="8942" b="7549"/>
          <a:stretch/>
        </p:blipFill>
        <p:spPr>
          <a:xfrm>
            <a:off x="2998117" y="1478309"/>
            <a:ext cx="3435345" cy="2846563"/>
          </a:xfrm>
          <a:prstGeom prst="rect">
            <a:avLst/>
          </a:prstGeom>
        </p:spPr>
      </p:pic>
      <p:sp>
        <p:nvSpPr>
          <p:cNvPr id="6" name="Bent-Up Arrow 5"/>
          <p:cNvSpPr/>
          <p:nvPr/>
        </p:nvSpPr>
        <p:spPr bwMode="auto">
          <a:xfrm rot="10800000">
            <a:off x="1748902" y="2561015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 flipH="1">
            <a:off x="6672894" y="2561017"/>
            <a:ext cx="697479" cy="676690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7829" y="2160907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33462" y="2157149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Cluster 1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Example 4: Time Dependent Clustering (2)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0752CC8-BB23-5687-F7C6-F84A6EB4A6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0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4787492" cy="452437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Data filtering</a:t>
            </a:r>
            <a:r>
              <a:rPr lang="en-US" dirty="0"/>
              <a:t> (e.g., KDE regression)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508579"/>
              </p:ext>
            </p:extLst>
          </p:nvPr>
        </p:nvGraphicFramePr>
        <p:xfrm>
          <a:off x="3120968" y="2098473"/>
          <a:ext cx="1814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203200" progId="Equation.3">
                  <p:embed/>
                </p:oleObj>
              </mc:Choice>
              <mc:Fallback>
                <p:oleObj name="Equation" r:id="rId2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20968" y="2098473"/>
                        <a:ext cx="1814512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figure_Noi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694"/>
            <a:ext cx="4747419" cy="3560564"/>
          </a:xfrm>
          <a:prstGeom prst="rect">
            <a:avLst/>
          </a:prstGeom>
        </p:spPr>
      </p:pic>
      <p:pic>
        <p:nvPicPr>
          <p:cNvPr id="13" name="Picture 12" descr="figure_filter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80" y="2761694"/>
            <a:ext cx="4747419" cy="35605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3252" y="6604318"/>
            <a:ext cx="72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Data Source: </a:t>
            </a:r>
            <a:r>
              <a:rPr lang="en-US" sz="1200" i="1" dirty="0">
                <a:latin typeface="+mn-lt"/>
              </a:rPr>
              <a:t>The UCR Time Series Classification Archive</a:t>
            </a:r>
            <a:r>
              <a:rPr lang="en-US" sz="1200" dirty="0">
                <a:latin typeface="+mn-lt"/>
              </a:rPr>
              <a:t>,  </a:t>
            </a:r>
            <a:r>
              <a:rPr lang="en-US" sz="1200" dirty="0" err="1">
                <a:latin typeface="+mn-lt"/>
              </a:rPr>
              <a:t>www.cs.ucr.edu</a:t>
            </a:r>
            <a:r>
              <a:rPr lang="en-US" sz="1200" dirty="0">
                <a:latin typeface="+mn-lt"/>
              </a:rPr>
              <a:t>/~</a:t>
            </a:r>
            <a:r>
              <a:rPr lang="en-US" sz="1200" dirty="0" err="1">
                <a:latin typeface="+mn-lt"/>
              </a:rPr>
              <a:t>eamonn</a:t>
            </a:r>
            <a:r>
              <a:rPr lang="en-US" sz="1200" dirty="0">
                <a:latin typeface="+mn-lt"/>
              </a:rPr>
              <a:t>/</a:t>
            </a:r>
            <a:r>
              <a:rPr lang="en-US" sz="1200" dirty="0" err="1">
                <a:latin typeface="+mn-lt"/>
              </a:rPr>
              <a:t>time_series_data</a:t>
            </a:r>
            <a:r>
              <a:rPr lang="en-US" sz="1200" dirty="0">
                <a:latin typeface="+mn-lt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3926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81" y="1258216"/>
            <a:ext cx="3657600" cy="2743200"/>
          </a:xfrm>
          <a:prstGeom prst="rect">
            <a:avLst/>
          </a:prstGeom>
        </p:spPr>
      </p:pic>
      <p:pic>
        <p:nvPicPr>
          <p:cNvPr id="13" name="Picture 12" descr="figure_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3657600" cy="2743200"/>
          </a:xfrm>
          <a:prstGeom prst="rect">
            <a:avLst/>
          </a:prstGeom>
        </p:spPr>
      </p:pic>
      <p:pic>
        <p:nvPicPr>
          <p:cNvPr id="10" name="Picture 9" descr="figure_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3657600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929009"/>
              </p:ext>
            </p:extLst>
          </p:nvPr>
        </p:nvGraphicFramePr>
        <p:xfrm>
          <a:off x="1042355" y="3911620"/>
          <a:ext cx="20462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600" imgH="203200" progId="Equation.3">
                  <p:embed/>
                </p:oleObj>
              </mc:Choice>
              <mc:Fallback>
                <p:oleObj name="Equation" r:id="rId5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355" y="3911620"/>
                        <a:ext cx="2046288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29399"/>
              </p:ext>
            </p:extLst>
          </p:nvPr>
        </p:nvGraphicFramePr>
        <p:xfrm>
          <a:off x="3517008" y="4479111"/>
          <a:ext cx="20955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419100" progId="Equation.3">
                  <p:embed/>
                </p:oleObj>
              </mc:Choice>
              <mc:Fallback>
                <p:oleObj name="Equation" r:id="rId7" imgW="11430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7008" y="4479111"/>
                        <a:ext cx="2095500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ent-Up Arrow 14"/>
          <p:cNvSpPr/>
          <p:nvPr/>
        </p:nvSpPr>
        <p:spPr bwMode="auto">
          <a:xfrm rot="10800000">
            <a:off x="1965182" y="3080221"/>
            <a:ext cx="700019" cy="717369"/>
          </a:xfrm>
          <a:prstGeom prst="bentUpArrow">
            <a:avLst>
              <a:gd name="adj1" fmla="val 32143"/>
              <a:gd name="adj2" fmla="val 25000"/>
              <a:gd name="adj3" fmla="val 32143"/>
            </a:avLst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282" y="2726278"/>
            <a:ext cx="1443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r"/>
            <a:r>
              <a:rPr lang="en-US" sz="2000" dirty="0">
                <a:solidFill>
                  <a:srgbClr val="0000FF"/>
                </a:solidFill>
                <a:latin typeface="+mn-lt"/>
              </a:rPr>
              <a:t>Offset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Translation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66315" y="5967552"/>
            <a:ext cx="133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Amplitude </a:t>
            </a:r>
          </a:p>
          <a:p>
            <a:pPr marL="0" lvl="1"/>
            <a:r>
              <a:rPr lang="en-US" sz="2000" dirty="0">
                <a:solidFill>
                  <a:srgbClr val="0000FF"/>
                </a:solidFill>
                <a:latin typeface="+mn-lt"/>
              </a:rPr>
              <a:t>Scaling</a:t>
            </a:r>
          </a:p>
        </p:txBody>
      </p:sp>
      <p:sp>
        <p:nvSpPr>
          <p:cNvPr id="20" name="Down Arrow 19"/>
          <p:cNvSpPr/>
          <p:nvPr/>
        </p:nvSpPr>
        <p:spPr bwMode="auto">
          <a:xfrm rot="16200000">
            <a:off x="4272782" y="5277668"/>
            <a:ext cx="477377" cy="584492"/>
          </a:xfrm>
          <a:prstGeom prst="downArrow">
            <a:avLst/>
          </a:prstGeom>
          <a:solidFill>
            <a:srgbClr val="BFBFB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Data Pre-Processing: Re-Sampling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4"/>
            <a:ext cx="8231187" cy="189363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Objective: </a:t>
            </a:r>
            <a:r>
              <a:rPr lang="en-US" dirty="0"/>
              <a:t>reduce memory space of each time series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Method: </a:t>
            </a:r>
            <a:r>
              <a:rPr lang="en-US" dirty="0"/>
              <a:t>re-sampling the time series</a:t>
            </a:r>
          </a:p>
          <a:p>
            <a:pPr lvl="1"/>
            <a:r>
              <a:rPr lang="en-US" dirty="0"/>
              <a:t>Smartly locate sample points on strategically important regions</a:t>
            </a:r>
          </a:p>
          <a:p>
            <a:pPr lvl="2"/>
            <a:r>
              <a:rPr lang="en-US" dirty="0"/>
              <a:t>e.g., high derivative (gradient)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 descr="Macintosh HD:Users:mandd:projects:raven:tests:framework:PostProcessors:InterfacedPostProcessor:historySampling:1-plot1_line-scatter-line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mandd:projects:raven:tests:framework:PostProcessors:InterfacedPostProcessor:historySampling:1-plot3_line-scatter-line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63" y="3699131"/>
            <a:ext cx="3474085" cy="260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892163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Uniform sampling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1290" y="6305171"/>
            <a:ext cx="3474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600" dirty="0">
                <a:latin typeface="+mn-lt"/>
              </a:rPr>
              <a:t>First-order derivative sampling</a:t>
            </a:r>
          </a:p>
        </p:txBody>
      </p:sp>
    </p:spTree>
    <p:extLst>
      <p:ext uri="{BB962C8B-B14F-4D97-AF65-F5344CB8AC3E}">
        <p14:creationId xmlns:p14="http://schemas.microsoft.com/office/powerpoint/2010/main" val="368979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/>
              <a:t>Class: Interfaced Post-Processors</a:t>
            </a:r>
          </a:p>
          <a:p>
            <a:pPr lvl="1"/>
            <a:r>
              <a:rPr lang="en-US" dirty="0"/>
              <a:t>RAVEN provides a generic interface to create user-defined generic Post-Processors</a:t>
            </a:r>
          </a:p>
          <a:p>
            <a:pPr lvl="1"/>
            <a:r>
              <a:rPr lang="en-US" dirty="0"/>
              <a:t>Act on both </a:t>
            </a:r>
            <a:r>
              <a:rPr lang="en-US" dirty="0" err="1"/>
              <a:t>PointSets</a:t>
            </a:r>
            <a:r>
              <a:rPr lang="en-US" dirty="0"/>
              <a:t> and </a:t>
            </a:r>
            <a:r>
              <a:rPr lang="en-US" dirty="0" err="1"/>
              <a:t>HistorySets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137D-DC69-AFDB-A81E-7A1BDF911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3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RAVEN Time-Series Post-Processors: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17921" cy="498090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HSPS</a:t>
            </a:r>
            <a:r>
              <a:rPr lang="en-US" dirty="0"/>
              <a:t>: it converts an </a:t>
            </a:r>
            <a:r>
              <a:rPr lang="en-US" dirty="0" err="1"/>
              <a:t>HistorySet</a:t>
            </a:r>
            <a:r>
              <a:rPr lang="en-US" dirty="0"/>
              <a:t> into a </a:t>
            </a:r>
            <a:r>
              <a:rPr lang="en-US" dirty="0" err="1"/>
              <a:t>PointSet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history is converted into a multi-dimensional vector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HistorySetSampling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Original </a:t>
            </a:r>
            <a:r>
              <a:rPr lang="en-US" dirty="0" err="1"/>
              <a:t>HistorySet</a:t>
            </a:r>
            <a:r>
              <a:rPr lang="en-US" dirty="0"/>
              <a:t> is re-sampled accordingly to a specific sampling strategy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HistorySetSync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Time series contained in the original </a:t>
            </a:r>
            <a:r>
              <a:rPr lang="en-US" dirty="0" err="1"/>
              <a:t>HistorySet</a:t>
            </a:r>
            <a:r>
              <a:rPr lang="en-US" dirty="0"/>
              <a:t> are synchronized in time</a:t>
            </a:r>
          </a:p>
          <a:p>
            <a:pPr lvl="2"/>
            <a:r>
              <a:rPr lang="en-US" dirty="0"/>
              <a:t>Identical initial and final time</a:t>
            </a:r>
          </a:p>
          <a:p>
            <a:pPr lvl="2"/>
            <a:r>
              <a:rPr lang="en-US" dirty="0"/>
              <a:t>Identical number of samples</a:t>
            </a:r>
          </a:p>
          <a:p>
            <a:pPr lvl="2"/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dataObjectLabelFilter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Filter the </a:t>
            </a:r>
            <a:r>
              <a:rPr lang="en-US" dirty="0" err="1"/>
              <a:t>dataObject</a:t>
            </a:r>
            <a:r>
              <a:rPr lang="en-US" dirty="0"/>
              <a:t> for a specific value of the clustering label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06FC6-2386-F64D-13EF-0F174E8AE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5375" y="6553200"/>
            <a:ext cx="260350" cy="122238"/>
          </a:xfrm>
        </p:spPr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86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18522</TotalTime>
  <Words>2422</Words>
  <Application>Microsoft Macintosh PowerPoint</Application>
  <PresentationFormat>On-screen Show (4:3)</PresentationFormat>
  <Paragraphs>479</Paragraphs>
  <Slides>40</Slides>
  <Notes>7</Notes>
  <HiddenSlides>22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Courier</vt:lpstr>
      <vt:lpstr>Lucida Console</vt:lpstr>
      <vt:lpstr>Times New Roman</vt:lpstr>
      <vt:lpstr>Default Design</vt:lpstr>
      <vt:lpstr>Equation</vt:lpstr>
      <vt:lpstr>Time Dependent Data Mining</vt:lpstr>
      <vt:lpstr>Getting on the same page</vt:lpstr>
      <vt:lpstr>Overview</vt:lpstr>
      <vt:lpstr>Clustering: Time-Dependent Data</vt:lpstr>
      <vt:lpstr>Data Pre-Processing: Smoothing</vt:lpstr>
      <vt:lpstr>Data Pre-Processing: Normalization</vt:lpstr>
      <vt:lpstr>Data Pre-Processing: Re-Sampling</vt:lpstr>
      <vt:lpstr>RAVEN Time-Series Post-Processors</vt:lpstr>
      <vt:lpstr>RAVEN Time-Series Post-Processors: Examples</vt:lpstr>
      <vt:lpstr>RAVEN Example 1 Time Dependent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1: Time-Dep. Basic Statistics</vt:lpstr>
      <vt:lpstr>RAVEN Example 2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2: Time Slice Clustering</vt:lpstr>
      <vt:lpstr>RAVEN Example 3 Time Dependent Clustering Approach 1: Time Series Transformation 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3: Time Dependent Clustering (1)</vt:lpstr>
      <vt:lpstr>RAVEN Example 4 Time Dependent Clustering Approach 2: Time Dependent Metrics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  <vt:lpstr>RAVEN Example 4: Time Dependent Clustering (2)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Diego Mandelli</cp:lastModifiedBy>
  <cp:revision>227</cp:revision>
  <cp:lastPrinted>2001-05-07T20:21:30Z</cp:lastPrinted>
  <dcterms:created xsi:type="dcterms:W3CDTF">1999-10-26T20:37:18Z</dcterms:created>
  <dcterms:modified xsi:type="dcterms:W3CDTF">2024-07-18T16:57:46Z</dcterms:modified>
</cp:coreProperties>
</file>