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2" r:id="rId2"/>
    <p:sldId id="273" r:id="rId3"/>
    <p:sldId id="278" r:id="rId4"/>
    <p:sldId id="279" r:id="rId5"/>
    <p:sldId id="280" r:id="rId6"/>
    <p:sldId id="281" r:id="rId7"/>
    <p:sldId id="282" r:id="rId8"/>
    <p:sldId id="293" r:id="rId9"/>
    <p:sldId id="283" r:id="rId10"/>
    <p:sldId id="291" r:id="rId11"/>
    <p:sldId id="292" r:id="rId12"/>
    <p:sldId id="284" r:id="rId13"/>
    <p:sldId id="295" r:id="rId14"/>
    <p:sldId id="301" r:id="rId15"/>
    <p:sldId id="294" r:id="rId16"/>
    <p:sldId id="285" r:id="rId17"/>
    <p:sldId id="287" r:id="rId18"/>
    <p:sldId id="288" r:id="rId19"/>
    <p:sldId id="286" r:id="rId20"/>
    <p:sldId id="289" r:id="rId21"/>
    <p:sldId id="290" r:id="rId22"/>
    <p:sldId id="276" r:id="rId23"/>
    <p:sldId id="302" r:id="rId24"/>
    <p:sldId id="299" r:id="rId25"/>
    <p:sldId id="296" r:id="rId26"/>
    <p:sldId id="300" r:id="rId27"/>
    <p:sldId id="297" r:id="rId28"/>
    <p:sldId id="303" r:id="rId29"/>
    <p:sldId id="298" r:id="rId30"/>
    <p:sldId id="304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07" autoAdjust="0"/>
  </p:normalViewPr>
  <p:slideViewPr>
    <p:cSldViewPr snapToGrid="0" snapToObjects="1">
      <p:cViewPr varScale="1">
        <p:scale>
          <a:sx n="137" d="100"/>
          <a:sy n="137" d="100"/>
        </p:scale>
        <p:origin x="-4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 smtClean="0"/>
              <a:t>RAVEN Statistical Framework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</a:t>
            </a:r>
            <a:r>
              <a:rPr lang="en-US" b="0" dirty="0" smtClean="0"/>
              <a:t>Entities and Input </a:t>
            </a:r>
            <a:r>
              <a:rPr lang="en-US" b="0" smtClean="0"/>
              <a:t>Structure introduction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78022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Idaho National Laboratory - Idaho Falls, ID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2"/>
            <a:r>
              <a:rPr lang="en-US" b="0" dirty="0" smtClean="0"/>
              <a:t>Entities 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6307511" cy="452437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Samplers</a:t>
            </a:r>
            <a:r>
              <a:rPr lang="en-US" dirty="0" smtClean="0"/>
              <a:t>: input space sampling entities</a:t>
            </a:r>
          </a:p>
          <a:p>
            <a:pPr lvl="1"/>
            <a:r>
              <a:rPr lang="en-US" dirty="0" smtClean="0"/>
              <a:t>Forward Samplers: Monte-Carlo, Stratified (LHS), Grid, Response Surface, Factorial Design, etc…</a:t>
            </a:r>
          </a:p>
          <a:p>
            <a:pPr lvl="1"/>
            <a:r>
              <a:rPr lang="en-US" dirty="0" smtClean="0"/>
              <a:t>Adaptive Samplers (smart sampling)</a:t>
            </a:r>
          </a:p>
          <a:p>
            <a:pPr lvl="1"/>
            <a:r>
              <a:rPr lang="en-US" dirty="0" smtClean="0"/>
              <a:t>Dynamic Event Tree Samplers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OutStreamManager</a:t>
            </a:r>
            <a:r>
              <a:rPr lang="en-US" dirty="0" smtClean="0">
                <a:solidFill>
                  <a:srgbClr val="0000FF"/>
                </a:solidFill>
              </a:rPr>
              <a:t>: </a:t>
            </a:r>
            <a:r>
              <a:rPr lang="en-US" dirty="0" smtClean="0"/>
              <a:t>used for data exporting/dumping</a:t>
            </a:r>
          </a:p>
          <a:p>
            <a:pPr lvl="1"/>
            <a:r>
              <a:rPr lang="en-US" dirty="0" smtClean="0"/>
              <a:t>Printing:</a:t>
            </a:r>
          </a:p>
          <a:p>
            <a:pPr lvl="2"/>
            <a:r>
              <a:rPr lang="en-US" dirty="0" err="1" smtClean="0"/>
              <a:t>DataObjects</a:t>
            </a:r>
            <a:endParaRPr lang="en-US" dirty="0" smtClean="0"/>
          </a:p>
          <a:p>
            <a:pPr lvl="2"/>
            <a:r>
              <a:rPr lang="en-US" dirty="0" smtClean="0"/>
              <a:t>Reduced Order Models (ROMs)</a:t>
            </a:r>
          </a:p>
          <a:p>
            <a:pPr lvl="1"/>
            <a:r>
              <a:rPr lang="en-US" dirty="0" smtClean="0"/>
              <a:t>Plotting: both 2D and 3D plotting available</a:t>
            </a:r>
          </a:p>
          <a:p>
            <a:pPr lvl="2"/>
            <a:r>
              <a:rPr lang="en-US" dirty="0" smtClean="0"/>
              <a:t>4D by using color mapping</a:t>
            </a:r>
            <a:endParaRPr lang="en-US" dirty="0"/>
          </a:p>
          <a:p>
            <a:pPr lvl="2"/>
            <a:r>
              <a:rPr lang="en-US" dirty="0" smtClean="0"/>
              <a:t>5D by using marker size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948809" y="1594411"/>
            <a:ext cx="1914796" cy="2690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48810" y="4285078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026935" y="1722418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026935" y="2188717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026935" y="333705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Entity 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026935" y="267204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026935" y="3781402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84327" y="28131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 flipV="1">
            <a:off x="6855967" y="2133600"/>
            <a:ext cx="2093022" cy="15878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91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2"/>
            <a:r>
              <a:rPr lang="en-US" b="0" dirty="0" smtClean="0"/>
              <a:t>Entities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56745"/>
            <a:ext cx="6307511" cy="530125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Distributions</a:t>
            </a:r>
            <a:r>
              <a:rPr lang="en-US" dirty="0" smtClean="0"/>
              <a:t>: stochastic representation of variable</a:t>
            </a:r>
          </a:p>
          <a:p>
            <a:pPr lvl="1"/>
            <a:r>
              <a:rPr lang="en-US" dirty="0" smtClean="0"/>
              <a:t>1D: both continuous and discrete</a:t>
            </a:r>
          </a:p>
          <a:p>
            <a:pPr lvl="1"/>
            <a:r>
              <a:rPr lang="en-US" dirty="0" smtClean="0"/>
              <a:t>ND: multi-dimensional distributions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Models: </a:t>
            </a:r>
            <a:r>
              <a:rPr lang="en-US" dirty="0" smtClean="0"/>
              <a:t>projection from input to output space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Codes: through code interfaces </a:t>
            </a:r>
          </a:p>
          <a:p>
            <a:pPr lvl="1"/>
            <a:r>
              <a:rPr lang="en-US" dirty="0" smtClean="0"/>
              <a:t>External models: python based module</a:t>
            </a:r>
          </a:p>
          <a:p>
            <a:pPr lvl="1"/>
            <a:r>
              <a:rPr lang="en-US" dirty="0" smtClean="0"/>
              <a:t>Reduced Order Models (ROMs)</a:t>
            </a:r>
          </a:p>
          <a:p>
            <a:pPr lvl="1"/>
            <a:r>
              <a:rPr lang="en-US" dirty="0" err="1" smtClean="0"/>
              <a:t>PostProcessors</a:t>
            </a:r>
            <a:r>
              <a:rPr lang="en-US" dirty="0" smtClean="0"/>
              <a:t>: used to perform action on data</a:t>
            </a:r>
          </a:p>
          <a:p>
            <a:pPr lvl="2"/>
            <a:r>
              <a:rPr lang="en-US" dirty="0" smtClean="0"/>
              <a:t>Basic statistic operations</a:t>
            </a:r>
          </a:p>
          <a:p>
            <a:pPr lvl="2"/>
            <a:r>
              <a:rPr lang="en-US" dirty="0" smtClean="0"/>
              <a:t>Comparison statistic</a:t>
            </a:r>
          </a:p>
          <a:p>
            <a:pPr lvl="2"/>
            <a:r>
              <a:rPr lang="en-US" dirty="0" smtClean="0"/>
              <a:t>….</a:t>
            </a:r>
          </a:p>
          <a:p>
            <a:pPr lvl="2"/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</a:rPr>
              <a:t>Functions</a:t>
            </a:r>
            <a:r>
              <a:rPr lang="en-US" dirty="0"/>
              <a:t>: user-defined </a:t>
            </a:r>
            <a:r>
              <a:rPr lang="en-US" dirty="0" smtClean="0"/>
              <a:t>functions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5966" y="1594411"/>
            <a:ext cx="1914796" cy="2690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5967" y="4285078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934092" y="1722418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34092" y="2188717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34092" y="333705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Entity 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34092" y="267204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34092" y="3781402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91484" y="28131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 flipV="1">
            <a:off x="6763124" y="2133600"/>
            <a:ext cx="2093022" cy="15878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0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2"/>
            <a:r>
              <a:rPr lang="en-US" b="0" dirty="0" smtClean="0"/>
              <a:t>Steps 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861461"/>
            <a:ext cx="6144203" cy="1919941"/>
          </a:xfrm>
        </p:spPr>
        <p:txBody>
          <a:bodyPr/>
          <a:lstStyle/>
          <a:p>
            <a:r>
              <a:rPr lang="en-US" dirty="0" smtClean="0"/>
              <a:t>A Step links Entities together to perform an action</a:t>
            </a:r>
          </a:p>
          <a:p>
            <a:r>
              <a:rPr lang="en-US" dirty="0" smtClean="0"/>
              <a:t>Multiple heterogeneous Entities are used in a single Step (</a:t>
            </a:r>
            <a:r>
              <a:rPr lang="en-US" dirty="0" err="1"/>
              <a:t>D</a:t>
            </a:r>
            <a:r>
              <a:rPr lang="en-US" dirty="0" err="1" smtClean="0"/>
              <a:t>ataObjects</a:t>
            </a:r>
            <a:r>
              <a:rPr lang="en-US" dirty="0" smtClean="0"/>
              <a:t>, Samplers, Models, …)</a:t>
            </a:r>
          </a:p>
          <a:p>
            <a:r>
              <a:rPr lang="en-US" dirty="0" smtClean="0"/>
              <a:t>All </a:t>
            </a:r>
            <a:r>
              <a:rPr lang="en-US" dirty="0"/>
              <a:t>these Entities must </a:t>
            </a:r>
            <a:r>
              <a:rPr lang="en-US" dirty="0" smtClean="0"/>
              <a:t>be defined in their corresponding block</a:t>
            </a:r>
          </a:p>
          <a:p>
            <a:pPr lvl="1"/>
            <a:r>
              <a:rPr lang="en-US" dirty="0" smtClean="0"/>
              <a:t>They can be defined after the Steps block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5966" y="1594411"/>
            <a:ext cx="1914796" cy="2690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5967" y="4285078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934092" y="1722418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34092" y="2188717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34092" y="333705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Entity 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34092" y="267204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34092" y="3781402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91484" y="28131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3954" y="4688860"/>
            <a:ext cx="5535862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&lt;StepType1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simple_MultiRun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…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StepType1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StepType2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simple_PostProcess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  …</a:t>
            </a:r>
          </a:p>
          <a:p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StepType2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fr-FR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fr-FR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Steps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763124" y="3721452"/>
            <a:ext cx="2093022" cy="4719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Elbow Connector 20"/>
          <p:cNvCxnSpPr>
            <a:stCxn id="20" idx="1"/>
            <a:endCxn id="19" idx="0"/>
          </p:cNvCxnSpPr>
          <p:nvPr/>
        </p:nvCxnSpPr>
        <p:spPr bwMode="auto">
          <a:xfrm rot="10800000" flipV="1">
            <a:off x="3831886" y="3957434"/>
            <a:ext cx="2931239" cy="73142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1995831" y="5250987"/>
            <a:ext cx="1052170" cy="259621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995831" y="5972720"/>
            <a:ext cx="1052170" cy="259621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63124" y="2104320"/>
            <a:ext cx="2093022" cy="160020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Elbow Connector 26"/>
          <p:cNvCxnSpPr>
            <a:stCxn id="26" idx="3"/>
          </p:cNvCxnSpPr>
          <p:nvPr/>
        </p:nvCxnSpPr>
        <p:spPr bwMode="auto">
          <a:xfrm flipH="1">
            <a:off x="3048002" y="2904420"/>
            <a:ext cx="5808144" cy="2484866"/>
          </a:xfrm>
          <a:prstGeom prst="bentConnector3">
            <a:avLst>
              <a:gd name="adj1" fmla="val -3936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Elbow Connector 27"/>
          <p:cNvCxnSpPr>
            <a:stCxn id="26" idx="3"/>
          </p:cNvCxnSpPr>
          <p:nvPr/>
        </p:nvCxnSpPr>
        <p:spPr bwMode="auto">
          <a:xfrm flipH="1">
            <a:off x="3048002" y="2904420"/>
            <a:ext cx="5808144" cy="3218568"/>
          </a:xfrm>
          <a:prstGeom prst="bentConnector3">
            <a:avLst>
              <a:gd name="adj1" fmla="val -3936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7695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2"/>
            <a:r>
              <a:rPr lang="en-US" b="0" dirty="0" smtClean="0"/>
              <a:t>Steps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66597"/>
            <a:ext cx="6144203" cy="2926253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smtClean="0"/>
              <a:t>Entity </a:t>
            </a:r>
            <a:r>
              <a:rPr lang="en-US" dirty="0"/>
              <a:t>has a </a:t>
            </a:r>
            <a:r>
              <a:rPr lang="en-US" dirty="0" smtClean="0"/>
              <a:t>role</a:t>
            </a:r>
            <a:endParaRPr lang="en-US" dirty="0"/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Output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Sampler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ROM</a:t>
            </a:r>
          </a:p>
          <a:p>
            <a:pPr lvl="1"/>
            <a:r>
              <a:rPr lang="en-US" dirty="0"/>
              <a:t>Solution export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917344" y="1124343"/>
            <a:ext cx="1914796" cy="2690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7345" y="3815010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995470" y="1252350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95470" y="1718649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95470" y="2866983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Entity 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95470" y="2201977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95470" y="3311334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52862" y="23430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0298" y="4303455"/>
            <a:ext cx="835113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.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..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SingleRun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StepName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Files’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   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’’   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err="1">
                <a:latin typeface="Courier"/>
                <a:cs typeface="Courier"/>
              </a:rPr>
              <a:t>anInputFile.i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Files’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   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’’   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anAuxiliaryFile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Model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Models’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  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Code’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aCode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Databases’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HDF5’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aDatabase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History’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aData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SingleRun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824502" y="3251384"/>
            <a:ext cx="2093022" cy="4719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4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2"/>
            <a:r>
              <a:rPr lang="en-US" b="0" dirty="0" smtClean="0"/>
              <a:t>Step Types (1/2)</a:t>
            </a:r>
            <a:endParaRPr lang="en-US" b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5966" y="1594411"/>
            <a:ext cx="1914796" cy="2690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5967" y="4285078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934092" y="1722418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34092" y="2188717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34092" y="333705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Entity 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34092" y="267204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34092" y="3781402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91484" y="28131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6763124" y="3721452"/>
            <a:ext cx="2093022" cy="4719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5613" y="3190885"/>
            <a:ext cx="6211888" cy="166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>
                <a:solidFill>
                  <a:srgbClr val="0000FF"/>
                </a:solidFill>
              </a:rPr>
              <a:t>RomTrainer</a:t>
            </a:r>
            <a:r>
              <a:rPr lang="en-US" dirty="0" smtClean="0"/>
              <a:t>: perform the training of a Reduced Order Model (ROM)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PostProcess</a:t>
            </a:r>
            <a:r>
              <a:rPr lang="en-US" dirty="0" smtClean="0"/>
              <a:t>: post-process data or manipulate RAVEN entities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55613" y="1566109"/>
            <a:ext cx="6400354" cy="144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>
                <a:solidFill>
                  <a:srgbClr val="0000FF"/>
                </a:solidFill>
              </a:rPr>
              <a:t>SingleRun</a:t>
            </a:r>
            <a:r>
              <a:rPr lang="en-US" dirty="0" smtClean="0"/>
              <a:t>: perform a single run of a model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MultiRun</a:t>
            </a:r>
            <a:r>
              <a:rPr lang="en-US" dirty="0" smtClean="0"/>
              <a:t>: perform multiple runs of a model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592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2"/>
            <a:r>
              <a:rPr lang="en-US" b="0" dirty="0" smtClean="0"/>
              <a:t>Step Types (2/2)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33477"/>
            <a:ext cx="6307512" cy="4857859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IOStep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construct</a:t>
            </a:r>
            <a:r>
              <a:rPr lang="en-US" dirty="0"/>
              <a:t>/update a Database from a </a:t>
            </a:r>
            <a:r>
              <a:rPr lang="en-US" dirty="0" err="1" smtClean="0"/>
              <a:t>DataObjects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vice versa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construct</a:t>
            </a:r>
            <a:r>
              <a:rPr lang="en-US" dirty="0"/>
              <a:t>/update a Database or a </a:t>
            </a:r>
            <a:r>
              <a:rPr lang="en-US" dirty="0" err="1"/>
              <a:t>DataObjects</a:t>
            </a:r>
            <a:r>
              <a:rPr lang="en-US" dirty="0"/>
              <a:t> object from CSV </a:t>
            </a:r>
            <a:r>
              <a:rPr lang="en-US" dirty="0" smtClean="0"/>
              <a:t>files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stream </a:t>
            </a:r>
            <a:r>
              <a:rPr lang="en-US" dirty="0"/>
              <a:t>the content of a Database or a </a:t>
            </a:r>
            <a:r>
              <a:rPr lang="en-US" dirty="0" err="1"/>
              <a:t>DataObjects</a:t>
            </a:r>
            <a:r>
              <a:rPr lang="en-US" dirty="0"/>
              <a:t> out through an </a:t>
            </a:r>
            <a:r>
              <a:rPr lang="en-US" dirty="0" err="1"/>
              <a:t>OutStream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store</a:t>
            </a:r>
            <a:r>
              <a:rPr lang="en-US" dirty="0"/>
              <a:t>/retrieve a ROM to/from an external File using Pickle module of </a:t>
            </a:r>
            <a:r>
              <a:rPr lang="en-US" dirty="0" smtClean="0"/>
              <a:t>Python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855966" y="1594411"/>
            <a:ext cx="1914796" cy="2690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5967" y="4285078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934092" y="1722418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934092" y="2188717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934092" y="333705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Entity 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934092" y="267204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934092" y="3781402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91484" y="28131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6763124" y="3721452"/>
            <a:ext cx="2093022" cy="4719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2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2"/>
            <a:r>
              <a:rPr lang="en-US" b="0" dirty="0" err="1" smtClean="0"/>
              <a:t>RunInfo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5123869" cy="2078375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Desired stochastic analysis</a:t>
            </a:r>
          </a:p>
          <a:p>
            <a:pPr marL="801687" lvl="2" indent="-342900">
              <a:buFont typeface="Lucida Grande"/>
              <a:buChar char="-"/>
            </a:pPr>
            <a:r>
              <a:rPr lang="en-US" dirty="0"/>
              <a:t>Sequence of Steps</a:t>
            </a:r>
          </a:p>
          <a:p>
            <a:pPr marL="801687" lvl="2" indent="-342900">
              <a:buFont typeface="Lucida Grande"/>
              <a:buChar char="-"/>
            </a:pPr>
            <a:r>
              <a:rPr lang="en-US" dirty="0"/>
              <a:t>Working directory</a:t>
            </a:r>
          </a:p>
          <a:p>
            <a:pPr marL="801687" lvl="2" indent="-342900">
              <a:buFont typeface="Lucida Grande"/>
              <a:buChar char="-"/>
            </a:pPr>
            <a:r>
              <a:rPr lang="en-US" dirty="0"/>
              <a:t>Parallel computation parameters</a:t>
            </a:r>
          </a:p>
          <a:p>
            <a:pPr marL="801687" lvl="2" indent="-342900">
              <a:buFont typeface="Lucida Grande"/>
              <a:buChar char="-"/>
            </a:pPr>
            <a:r>
              <a:rPr lang="en-US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5966" y="1594411"/>
            <a:ext cx="1914796" cy="2690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5967" y="4285078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934092" y="1722418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34092" y="2188717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34092" y="333705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Entity 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34092" y="267204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34092" y="3781402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91484" y="28131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3954" y="4895126"/>
            <a:ext cx="5535862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R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unInfo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WorkingDir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./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myDir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WorkingDir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batchSize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6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batchSize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&lt;Sequence&gt;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Step2,Step3,Step6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&lt;/Sequence&gt;</a:t>
            </a:r>
          </a:p>
          <a:p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763124" y="1663392"/>
            <a:ext cx="2093022" cy="4719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Elbow Connector 21"/>
          <p:cNvCxnSpPr>
            <a:stCxn id="20" idx="1"/>
          </p:cNvCxnSpPr>
          <p:nvPr/>
        </p:nvCxnSpPr>
        <p:spPr bwMode="auto">
          <a:xfrm rot="10800000" flipV="1">
            <a:off x="5336446" y="1899374"/>
            <a:ext cx="1426678" cy="298489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6763124" y="3724643"/>
            <a:ext cx="2093022" cy="4719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06970" y="5689499"/>
            <a:ext cx="2134579" cy="28326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Elbow Connector 23"/>
          <p:cNvCxnSpPr>
            <a:stCxn id="23" idx="2"/>
            <a:endCxn id="6" idx="2"/>
          </p:cNvCxnSpPr>
          <p:nvPr/>
        </p:nvCxnSpPr>
        <p:spPr bwMode="auto">
          <a:xfrm rot="5400000">
            <a:off x="4953873" y="3116996"/>
            <a:ext cx="1776151" cy="3935375"/>
          </a:xfrm>
          <a:prstGeom prst="bentConnector3">
            <a:avLst>
              <a:gd name="adj1" fmla="val 132468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939614" y="4284127"/>
            <a:ext cx="2989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# of simultaneous code evaluations  </a:t>
            </a:r>
            <a:endParaRPr lang="en-US" sz="1400" dirty="0"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434224" y="4623632"/>
            <a:ext cx="0" cy="5945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103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Example 1: Basic Test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7826551" cy="1378834"/>
          </a:xfrm>
        </p:spPr>
        <p:txBody>
          <a:bodyPr/>
          <a:lstStyle/>
          <a:p>
            <a:r>
              <a:rPr lang="en-US" dirty="0" smtClean="0"/>
              <a:t>Sampling of a simple model (External model)</a:t>
            </a:r>
          </a:p>
          <a:p>
            <a:pPr lvl="1"/>
            <a:r>
              <a:rPr lang="en-US" dirty="0" smtClean="0"/>
              <a:t>One uncertain parameter (input):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One output parameter: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05812" y="3640796"/>
            <a:ext cx="1686316" cy="115086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External Model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2294672" y="3980601"/>
            <a:ext cx="736430" cy="5015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909530" y="3980601"/>
            <a:ext cx="736430" cy="5015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6841" y="39806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x</a:t>
            </a:r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1528" y="39806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64" y="4791662"/>
            <a:ext cx="2179216" cy="1375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937" t="2483" r="1752" b="2563"/>
          <a:stretch/>
        </p:blipFill>
        <p:spPr>
          <a:xfrm>
            <a:off x="4961752" y="4904550"/>
            <a:ext cx="1855940" cy="11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5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Basic </a:t>
            </a:r>
            <a:r>
              <a:rPr lang="en-US" b="0" dirty="0" smtClean="0"/>
              <a:t>Test: Input Structure</a:t>
            </a:r>
            <a:endParaRPr lang="en-US" b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7826551" cy="2180673"/>
          </a:xfrm>
        </p:spPr>
        <p:txBody>
          <a:bodyPr/>
          <a:lstStyle/>
          <a:p>
            <a:r>
              <a:rPr lang="en-US" dirty="0" smtClean="0"/>
              <a:t>Sampling of a simple model (External model)</a:t>
            </a:r>
          </a:p>
          <a:p>
            <a:r>
              <a:rPr lang="en-US" dirty="0" smtClean="0"/>
              <a:t>One uncertain parameter (input):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One output parameter: </a:t>
            </a:r>
            <a:r>
              <a:rPr lang="en-US" i="1" dirty="0" smtClean="0"/>
              <a:t>y</a:t>
            </a:r>
          </a:p>
          <a:p>
            <a:endParaRPr lang="en-US" i="1" dirty="0"/>
          </a:p>
          <a:p>
            <a:r>
              <a:rPr lang="en-US" dirty="0" smtClean="0"/>
              <a:t>Input layout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3131127" y="3178906"/>
            <a:ext cx="1914796" cy="3062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209253" y="5228514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209253" y="3295959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209253" y="4274324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209253" y="3779287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09253" y="5705834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209253" y="4761383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 smtClean="0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1127" y="6241675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basic.xml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310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The Input Structure (1/3)</a:t>
            </a:r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494923" y="2395825"/>
            <a:ext cx="6136913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x_distrib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&lt;mean&gt;</a:t>
            </a:r>
            <a:r>
              <a:rPr lang="en-US" sz="1400" dirty="0" smtClean="0">
                <a:latin typeface="Courier"/>
                <a:cs typeface="Courier"/>
              </a:rPr>
              <a:t>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sigma&gt;</a:t>
            </a:r>
            <a:r>
              <a:rPr lang="en-US" sz="1400" dirty="0">
                <a:latin typeface="Courier"/>
                <a:cs typeface="Courier"/>
              </a:rPr>
              <a:t>0.2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&lt;/sigma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/Normal&gt;</a:t>
            </a:r>
          </a:p>
          <a:p>
            <a:r>
              <a:rPr lang="fr-FR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fr-FR" sz="1400" dirty="0">
                <a:solidFill>
                  <a:srgbClr val="008000"/>
                </a:solidFill>
                <a:latin typeface="Courier"/>
                <a:cs typeface="Courier"/>
              </a:rPr>
              <a:t>/Distributions&gt;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MCsampler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samplerInit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lvl="1"/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&lt;limit&gt;</a:t>
            </a:r>
            <a:r>
              <a:rPr lang="en-US" sz="1400" dirty="0" smtClean="0">
                <a:latin typeface="Courier"/>
                <a:cs typeface="Courier"/>
              </a:rPr>
              <a:t>5000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limit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lvl="1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samplerInit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lvl="1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&lt;variable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lvl="1"/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 err="1" smtClean="0">
                <a:latin typeface="Courier"/>
                <a:cs typeface="Courier"/>
              </a:rPr>
              <a:t>x_distrib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pPr lvl="1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pPr marL="0" lvl="1">
              <a:tabLst>
                <a:tab pos="171450" algn="l"/>
              </a:tabLst>
            </a:pP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marL="0" lvl="1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55966" y="1460738"/>
            <a:ext cx="1914796" cy="3062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34092" y="351034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34092" y="157779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934092" y="255615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934092" y="2061119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934092" y="398766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934092" y="304321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 smtClean="0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5966" y="4523507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basic.xml</a:t>
            </a:r>
            <a:endParaRPr lang="en-US" sz="1600" dirty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76351" y="1489146"/>
            <a:ext cx="2134579" cy="1012039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097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Objectives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 the “Entities” of a generic statistical analysis</a:t>
            </a:r>
          </a:p>
          <a:p>
            <a:r>
              <a:rPr lang="en-US" dirty="0" smtClean="0"/>
              <a:t>Learn how these “Entities” are implemented in RAVEN</a:t>
            </a:r>
          </a:p>
          <a:p>
            <a:r>
              <a:rPr lang="en-US" dirty="0" smtClean="0"/>
              <a:t>Learn the concept of RAVEN “Step”</a:t>
            </a:r>
          </a:p>
          <a:p>
            <a:r>
              <a:rPr lang="en-US" dirty="0" smtClean="0"/>
              <a:t>Learn how RAVEN Steps and Entities are assembled in the input file</a:t>
            </a:r>
          </a:p>
          <a:p>
            <a:endParaRPr lang="en-US" dirty="0"/>
          </a:p>
          <a:p>
            <a:r>
              <a:rPr lang="en-US" dirty="0" smtClean="0"/>
              <a:t>Basically, you should be able to start playing with RAVEN</a:t>
            </a:r>
          </a:p>
          <a:p>
            <a:endParaRPr lang="en-US" dirty="0"/>
          </a:p>
          <a:p>
            <a:r>
              <a:rPr lang="en-US" dirty="0" smtClean="0"/>
              <a:t>Additional info</a:t>
            </a:r>
          </a:p>
          <a:p>
            <a:pPr lvl="1"/>
            <a:r>
              <a:rPr lang="en-US" dirty="0" smtClean="0"/>
              <a:t>RAVEN user manual (user guide)</a:t>
            </a:r>
          </a:p>
          <a:p>
            <a:pPr lvl="1"/>
            <a:r>
              <a:rPr lang="en-US" dirty="0" smtClean="0"/>
              <a:t>Input files shown in this workshop</a:t>
            </a:r>
          </a:p>
          <a:p>
            <a:pPr lvl="1"/>
            <a:r>
              <a:rPr lang="en-US" dirty="0" smtClean="0"/>
              <a:t>RAVEN regression tests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495" y="2098378"/>
            <a:ext cx="8770762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outSampler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&lt;Input&gt;</a:t>
            </a:r>
            <a:r>
              <a:rPr lang="en-US" sz="1400" dirty="0" smtClean="0"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&lt;Output&gt;</a:t>
            </a:r>
            <a:r>
              <a:rPr lang="en-US" sz="1400" dirty="0" smtClean="0"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‘dummy’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&lt;Input&gt;</a:t>
            </a:r>
            <a:r>
              <a:rPr lang="en-US" sz="1400" dirty="0" smtClean="0"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&lt;Output&gt;</a:t>
            </a:r>
            <a:r>
              <a:rPr lang="en-US" sz="1400" dirty="0" err="1">
                <a:latin typeface="Courier"/>
                <a:cs typeface="Courier"/>
              </a:rPr>
              <a:t>OutputPlaceHolder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aPythonModel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./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r>
              <a:rPr lang="en-US" sz="1400" dirty="0" err="1" smtClean="0">
                <a:latin typeface="Courier"/>
                <a:cs typeface="Courier"/>
              </a:rPr>
              <a:t>x,y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The Input Structure (2/3)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855966" y="1460738"/>
            <a:ext cx="1914796" cy="3062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934092" y="351034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934092" y="157779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934092" y="255615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934092" y="2061119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934092" y="398766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934092" y="304321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 smtClean="0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55966" y="4523507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basic.xml</a:t>
            </a:r>
            <a:endParaRPr lang="en-US" sz="1600" dirty="0"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755005" y="2464035"/>
            <a:ext cx="2134579" cy="1012039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6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The Input Structure (3/3)</a:t>
            </a:r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245477" y="3546186"/>
            <a:ext cx="8525285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WorkingDir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./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myDir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WorkingDir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Sequence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runMC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/Sequence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fr-FR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fr-FR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runMC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dummy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aPythonModel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‘Samplers’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MCsampler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outMC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55966" y="1460738"/>
            <a:ext cx="1914796" cy="3062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34092" y="351034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34092" y="157779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934092" y="255615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934092" y="2061119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934092" y="398766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934092" y="304321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 smtClean="0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5966" y="4523507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basic.xml</a:t>
            </a:r>
            <a:endParaRPr lang="en-US" sz="1600" dirty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76351" y="3429000"/>
            <a:ext cx="2134579" cy="1012039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06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Run RAVEN</a:t>
            </a:r>
            <a:endParaRPr lang="en-US" b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“Executable” file: </a:t>
            </a:r>
            <a:r>
              <a:rPr lang="en-US" dirty="0" err="1" smtClean="0"/>
              <a:t>raven_framework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4995" y="2321493"/>
            <a:ext cx="8483506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user@ubuntu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:~$ cd projects/raven</a:t>
            </a:r>
          </a:p>
          <a:p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user@ubuntu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~/projects/raven$ ./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raven_framework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basic.xml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344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Snapshots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Utility examples that are often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7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Snapshots: Database </a:t>
            </a:r>
            <a:r>
              <a:rPr lang="en-US" b="0" dirty="0" smtClean="0"/>
              <a:t>Storage 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20112" cy="4524375"/>
          </a:xfrm>
        </p:spPr>
        <p:txBody>
          <a:bodyPr/>
          <a:lstStyle/>
          <a:p>
            <a:r>
              <a:rPr lang="en-US" dirty="0"/>
              <a:t>RAVEN framework provides the capability to </a:t>
            </a:r>
            <a:r>
              <a:rPr lang="en-US" dirty="0">
                <a:solidFill>
                  <a:srgbClr val="3366FF"/>
                </a:solidFill>
              </a:rPr>
              <a:t>store</a:t>
            </a:r>
            <a:r>
              <a:rPr lang="en-US" dirty="0">
                <a:solidFill>
                  <a:srgbClr val="1A4DB2"/>
                </a:solidFill>
              </a:rPr>
              <a:t> </a:t>
            </a:r>
            <a:r>
              <a:rPr lang="en-US" dirty="0"/>
              <a:t>and retrieve </a:t>
            </a:r>
            <a:r>
              <a:rPr lang="en-US" dirty="0" smtClean="0"/>
              <a:t>data      </a:t>
            </a:r>
            <a:r>
              <a:rPr lang="en-US" dirty="0"/>
              <a:t>to/from an </a:t>
            </a:r>
            <a:r>
              <a:rPr lang="en-US" dirty="0" smtClean="0"/>
              <a:t>external database</a:t>
            </a:r>
          </a:p>
          <a:p>
            <a:r>
              <a:rPr lang="en-US" dirty="0" smtClean="0"/>
              <a:t>Database format: </a:t>
            </a:r>
            <a:r>
              <a:rPr lang="en-US" dirty="0" smtClean="0">
                <a:solidFill>
                  <a:srgbClr val="3366FF"/>
                </a:solidFill>
              </a:rPr>
              <a:t>HDF5</a:t>
            </a:r>
          </a:p>
          <a:p>
            <a:r>
              <a:rPr lang="en-US" dirty="0" smtClean="0"/>
              <a:t>Data can be organized in two ways: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Parallel</a:t>
            </a:r>
            <a:r>
              <a:rPr lang="en-US" dirty="0" smtClean="0"/>
              <a:t> (e.g., if generated from Forward/Adaptive samplers)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Hierarchical</a:t>
            </a:r>
            <a:r>
              <a:rPr lang="en-US" dirty="0" smtClean="0"/>
              <a:t> </a:t>
            </a:r>
            <a:r>
              <a:rPr lang="en-US" dirty="0"/>
              <a:t>(e.g., if generated from </a:t>
            </a:r>
            <a:r>
              <a:rPr lang="en-US" dirty="0" smtClean="0"/>
              <a:t>Dynamic Event Tree samplers)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2272" y="4758092"/>
            <a:ext cx="8510142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&lt;Databases&gt;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out_ROM4_db’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readMode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overWrite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out_ROM5_db’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'/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pathToDatabase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readMode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overWrite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filename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out_db.h5’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readMode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’read’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pathToDatabase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&lt;/Databases&gt;  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1195872" y="4393118"/>
            <a:ext cx="1742816" cy="715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1083060" y="4013945"/>
            <a:ext cx="3450122" cy="3791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 that is going to be created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748784" y="4626363"/>
            <a:ext cx="280247" cy="657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3975400" y="6122988"/>
            <a:ext cx="4486811" cy="55245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 smtClean="0">
                <a:solidFill>
                  <a:srgbClr val="660066"/>
                </a:solidFill>
                <a:latin typeface="Courier"/>
                <a:cs typeface="Courier"/>
              </a:rPr>
              <a:t>readMode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’read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latin typeface="+mn-lt"/>
              </a:rPr>
              <a:t>: </a:t>
            </a:r>
          </a:p>
          <a:p>
            <a:r>
              <a:rPr lang="en-US" sz="1600" dirty="0" smtClean="0">
                <a:latin typeface="+mn-lt"/>
              </a:rPr>
              <a:t>Existing </a:t>
            </a:r>
            <a:r>
              <a:rPr lang="en-US" sz="1600" dirty="0" smtClean="0">
                <a:latin typeface="+mn-lt"/>
              </a:rPr>
              <a:t>database that is going to be retrieved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793942" y="5729292"/>
            <a:ext cx="229516" cy="3936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5182626" y="3793494"/>
            <a:ext cx="3504174" cy="83286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 smtClean="0">
                <a:solidFill>
                  <a:srgbClr val="660066"/>
                </a:solidFill>
                <a:latin typeface="Courier"/>
                <a:cs typeface="Courier"/>
              </a:rPr>
              <a:t>readMode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overWrite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latin typeface="+mn-lt"/>
              </a:rPr>
              <a:t>: </a:t>
            </a:r>
          </a:p>
          <a:p>
            <a:r>
              <a:rPr lang="en-US" sz="1600" dirty="0" smtClean="0">
                <a:latin typeface="+mn-lt"/>
              </a:rPr>
              <a:t>New database. </a:t>
            </a:r>
            <a:r>
              <a:rPr lang="en-US" sz="1600" dirty="0">
                <a:latin typeface="+mn-lt"/>
              </a:rPr>
              <a:t>I</a:t>
            </a:r>
            <a:r>
              <a:rPr lang="en-US" sz="1600" dirty="0" smtClean="0">
                <a:latin typeface="+mn-lt"/>
              </a:rPr>
              <a:t>f present in the disk, it is going to be overwritten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380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Snapshots: Grid Sampling (1/2)</a:t>
            </a:r>
            <a:endParaRPr lang="en-US" b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Used to sample the input space using a </a:t>
            </a:r>
            <a:r>
              <a:rPr lang="en-US" dirty="0" smtClean="0">
                <a:solidFill>
                  <a:srgbClr val="0000FF"/>
                </a:solidFill>
              </a:rPr>
              <a:t>cartesian grid </a:t>
            </a:r>
            <a:r>
              <a:rPr lang="en-US" dirty="0" smtClean="0"/>
              <a:t>scheme</a:t>
            </a:r>
          </a:p>
          <a:p>
            <a:endParaRPr lang="en-US" dirty="0" smtClean="0"/>
          </a:p>
          <a:p>
            <a:r>
              <a:rPr lang="en-US" dirty="0" smtClean="0"/>
              <a:t>Sample each variable 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Value</a:t>
            </a:r>
          </a:p>
          <a:p>
            <a:pPr lvl="1"/>
            <a:r>
              <a:rPr lang="en-US" dirty="0" smtClean="0"/>
              <a:t>Cumulative distribution function (</a:t>
            </a:r>
            <a:r>
              <a:rPr lang="en-US" dirty="0" smtClean="0">
                <a:solidFill>
                  <a:srgbClr val="0000FF"/>
                </a:solidFill>
              </a:rPr>
              <a:t>CDF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Grid types</a:t>
            </a:r>
          </a:p>
          <a:p>
            <a:pPr lvl="1"/>
            <a:r>
              <a:rPr lang="en-US" dirty="0" smtClean="0"/>
              <a:t>Custom</a:t>
            </a:r>
          </a:p>
          <a:p>
            <a:pPr lvl="1"/>
            <a:r>
              <a:rPr lang="en-US" dirty="0" smtClean="0"/>
              <a:t>Equally spaced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Mixing grid types is allowed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1062" b="9003"/>
          <a:stretch/>
        </p:blipFill>
        <p:spPr>
          <a:xfrm>
            <a:off x="5425706" y="3498535"/>
            <a:ext cx="3106156" cy="21148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25706" y="5622938"/>
            <a:ext cx="310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Variable</a:t>
            </a:r>
            <a:endParaRPr lang="en-US" sz="1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3998395" y="4371299"/>
            <a:ext cx="211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CDF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85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Snapshots: Grid Sampling (2/2)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188148" y="2709229"/>
            <a:ext cx="8842963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&lt;Grid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GridSampler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‘x1’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&lt;distribution&gt;</a:t>
            </a:r>
            <a:r>
              <a:rPr lang="en-US" sz="1400" dirty="0">
                <a:latin typeface="Courier"/>
                <a:cs typeface="Courier"/>
              </a:rPr>
              <a:t>x1_distrib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‘CDF’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10’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0 1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x2’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x2_distrib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‘value’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‘8’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0.9 1.7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x3’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x3_distrib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‘CDF’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‘custom’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0.1 </a:t>
            </a:r>
            <a:r>
              <a:rPr lang="en-US" sz="1400" dirty="0">
                <a:latin typeface="Courier"/>
                <a:cs typeface="Courier"/>
              </a:rPr>
              <a:t>0.3 0.4 0.7 </a:t>
            </a:r>
            <a:r>
              <a:rPr lang="en-US" sz="1400" dirty="0" smtClean="0">
                <a:latin typeface="Courier"/>
                <a:cs typeface="Courier"/>
              </a:rPr>
              <a:t>0.9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78938" y="5719253"/>
            <a:ext cx="1403737" cy="3791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+mn-lt"/>
              </a:rPr>
              <a:t>Custom Grid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3383662" y="5384791"/>
            <a:ext cx="938098" cy="3344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5614" y="1598613"/>
            <a:ext cx="5471054" cy="62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Grid sampling on a 3-dimensional space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909920" y="2259416"/>
            <a:ext cx="2060596" cy="3791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+mn-lt"/>
              </a:rPr>
              <a:t>Equally spaced Grid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4700047" y="2638589"/>
            <a:ext cx="1226621" cy="8008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6970515" y="2709229"/>
            <a:ext cx="2060596" cy="5365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+mn-lt"/>
              </a:rPr>
              <a:t>Lower and upper bounds (CDF)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 bwMode="auto">
          <a:xfrm flipH="1">
            <a:off x="6127674" y="2977484"/>
            <a:ext cx="842841" cy="4619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6970515" y="4546712"/>
            <a:ext cx="2060596" cy="5365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+mn-lt"/>
              </a:rPr>
              <a:t>Lower and upper bounds (value)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 bwMode="auto">
          <a:xfrm flipH="1" flipV="1">
            <a:off x="6452133" y="4468477"/>
            <a:ext cx="518382" cy="3464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6127674" y="3673578"/>
            <a:ext cx="923529" cy="5365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latin typeface="+mn-lt"/>
              </a:rPr>
              <a:t>Number of bins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 flipV="1">
            <a:off x="5172832" y="3673578"/>
            <a:ext cx="954842" cy="266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5404590" y="5421105"/>
            <a:ext cx="522078" cy="396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4723937" y="5847960"/>
            <a:ext cx="1403737" cy="3791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latin typeface="+mn-lt"/>
              </a:rPr>
              <a:t>grid values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69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Snapshots: External Models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575402" y="4430982"/>
            <a:ext cx="8111398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aPythonModel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‘.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/example’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&lt;variables&gt;</a:t>
            </a:r>
            <a:r>
              <a:rPr lang="en-US" sz="1400" dirty="0">
                <a:latin typeface="Courier"/>
                <a:cs typeface="Courier"/>
              </a:rPr>
              <a:t>x1, </a:t>
            </a:r>
            <a:r>
              <a:rPr lang="en-US" sz="1400" dirty="0" smtClean="0">
                <a:latin typeface="Courier"/>
                <a:cs typeface="Courier"/>
              </a:rPr>
              <a:t>x2, x3,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y1, y2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402" y="1825711"/>
            <a:ext cx="8111398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d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run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a = 1.0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b = 2.0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c = 3.0</a:t>
            </a:r>
          </a:p>
          <a:p>
            <a:r>
              <a:rPr lang="en-US" sz="1600" dirty="0" smtClean="0">
                <a:latin typeface="Courier"/>
                <a:cs typeface="Courier"/>
              </a:rPr>
              <a:t>  l </a:t>
            </a:r>
            <a:r>
              <a:rPr lang="en-US" sz="1600" dirty="0">
                <a:latin typeface="Courier"/>
                <a:cs typeface="Courier"/>
              </a:rPr>
              <a:t>= 1</a:t>
            </a:r>
            <a:r>
              <a:rPr lang="en-US" sz="1600" dirty="0" smtClean="0">
                <a:latin typeface="Courier"/>
                <a:cs typeface="Courier"/>
              </a:rPr>
              <a:t>.0</a:t>
            </a:r>
          </a:p>
          <a:p>
            <a:r>
              <a:rPr lang="en-US" sz="1600" i="1" dirty="0" smtClean="0">
                <a:latin typeface="Courier"/>
                <a:cs typeface="Courier"/>
              </a:rPr>
              <a:t>  self</a:t>
            </a:r>
            <a:r>
              <a:rPr lang="en-US" sz="1600" dirty="0" smtClean="0">
                <a:latin typeface="Courier"/>
                <a:cs typeface="Courier"/>
              </a:rPr>
              <a:t>.y1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</a:t>
            </a:r>
            <a:r>
              <a:rPr lang="en-US" sz="1600" dirty="0" smtClean="0">
                <a:latin typeface="Courier"/>
                <a:cs typeface="Courier"/>
              </a:rPr>
              <a:t>*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 + 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.x2*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.x3</a:t>
            </a:r>
          </a:p>
          <a:p>
            <a:r>
              <a:rPr lang="en-US" sz="1600" i="1" dirty="0" smtClean="0">
                <a:latin typeface="Courier"/>
                <a:cs typeface="Courier"/>
              </a:rPr>
              <a:t>  self</a:t>
            </a:r>
            <a:r>
              <a:rPr lang="en-US" sz="1600" dirty="0" smtClean="0">
                <a:latin typeface="Courier"/>
                <a:cs typeface="Courier"/>
              </a:rPr>
              <a:t>.y2 = </a:t>
            </a:r>
            <a:r>
              <a:rPr lang="en-US" sz="1600" dirty="0" err="1" smtClean="0">
                <a:latin typeface="Courier"/>
                <a:cs typeface="Courier"/>
              </a:rPr>
              <a:t>math.exp</a:t>
            </a:r>
            <a:r>
              <a:rPr lang="en-US" sz="1600" dirty="0" smtClean="0">
                <a:latin typeface="Courier"/>
                <a:cs typeface="Courier"/>
              </a:rPr>
              <a:t>(l*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.x1)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402" y="6462307"/>
            <a:ext cx="811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basic.xml</a:t>
            </a:r>
            <a:endParaRPr lang="en-US" sz="1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402" y="3641593"/>
            <a:ext cx="811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example.py</a:t>
            </a:r>
            <a:endParaRPr lang="en-US" sz="16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78912" y="4667350"/>
            <a:ext cx="1285701" cy="339937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Elbow Connector 10"/>
          <p:cNvCxnSpPr>
            <a:stCxn id="6" idx="3"/>
            <a:endCxn id="10" idx="0"/>
          </p:cNvCxnSpPr>
          <p:nvPr/>
        </p:nvCxnSpPr>
        <p:spPr bwMode="auto">
          <a:xfrm flipH="1">
            <a:off x="7921763" y="2733652"/>
            <a:ext cx="765037" cy="1933698"/>
          </a:xfrm>
          <a:prstGeom prst="bentConnector4">
            <a:avLst>
              <a:gd name="adj1" fmla="val -29881"/>
              <a:gd name="adj2" fmla="val 73477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1947550" y="5983691"/>
            <a:ext cx="1777289" cy="3791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latin typeface="+mn-lt"/>
              </a:rPr>
              <a:t>Input variables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 bwMode="auto">
          <a:xfrm flipV="1">
            <a:off x="2836195" y="5520902"/>
            <a:ext cx="362061" cy="4627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4015617" y="5983691"/>
            <a:ext cx="1777289" cy="3791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+mn-lt"/>
              </a:rPr>
              <a:t>Output variables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 bwMode="auto">
          <a:xfrm flipH="1" flipV="1">
            <a:off x="4236532" y="5520902"/>
            <a:ext cx="667730" cy="4627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Left Brace 3"/>
          <p:cNvSpPr/>
          <p:nvPr/>
        </p:nvSpPr>
        <p:spPr bwMode="auto">
          <a:xfrm rot="16200000">
            <a:off x="3042056" y="4831066"/>
            <a:ext cx="361542" cy="100402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Left Brace 16"/>
          <p:cNvSpPr/>
          <p:nvPr/>
        </p:nvSpPr>
        <p:spPr bwMode="auto">
          <a:xfrm rot="16200000">
            <a:off x="4051338" y="4964895"/>
            <a:ext cx="361542" cy="75046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55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Snapshots: </a:t>
            </a:r>
            <a:r>
              <a:rPr lang="en-US" b="0" dirty="0"/>
              <a:t>P</a:t>
            </a:r>
            <a:r>
              <a:rPr lang="en-US" b="0" dirty="0" smtClean="0"/>
              <a:t>rint Data on .</a:t>
            </a:r>
            <a:r>
              <a:rPr lang="en-US" b="0" dirty="0" err="1" smtClean="0"/>
              <a:t>csv</a:t>
            </a:r>
            <a:r>
              <a:rPr lang="en-US" b="0" dirty="0" smtClean="0"/>
              <a:t> File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165792" y="1706983"/>
            <a:ext cx="8790060" cy="5047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'samples'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x1,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x2,x3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y1,y2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&lt;Print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'samples'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type&gt;</a:t>
            </a:r>
            <a:r>
              <a:rPr lang="en-US" sz="1400" dirty="0" err="1">
                <a:latin typeface="Courier"/>
                <a:cs typeface="Courier"/>
              </a:rPr>
              <a:t>csv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&lt;/type&gt;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source&gt;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samples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&lt;/source&gt;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/Print&gt;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="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sample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Models’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aPythonModel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Samplers’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MCsampler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     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samples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OutStreams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'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Print’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samples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</p:spTree>
    <p:extLst>
      <p:ext uri="{BB962C8B-B14F-4D97-AF65-F5344CB8AC3E}">
        <p14:creationId xmlns:p14="http://schemas.microsoft.com/office/powerpoint/2010/main" val="412177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Snapshots: Plotting Data</a:t>
            </a:r>
            <a:endParaRPr lang="en-US" b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Plot engine: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1140" y="2368114"/>
            <a:ext cx="7364295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Plot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plot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plotSettings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&lt;plot&gt;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scatter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&lt;/type&gt;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samples|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Input|x1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&lt;/x&gt;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samples|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Input|x2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&lt;/y&gt;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/plot&gt;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xlabel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xlabel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ylabel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ylabel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plotSettings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actions&gt;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&lt;how&gt;</a:t>
            </a:r>
            <a:r>
              <a:rPr lang="en-US" sz="1400" dirty="0">
                <a:latin typeface="Courier"/>
                <a:cs typeface="Courier"/>
              </a:rPr>
              <a:t>screen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&lt;/how&gt;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&lt;title&gt;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&lt;text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Sample Points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Location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&lt;/text&gt;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&lt;/title&gt;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/actions&gt; 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&lt;/Plot&gt;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9078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Statistical Analysis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 term that includes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Generating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Collecting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Analyzing</a:t>
            </a:r>
            <a:r>
              <a:rPr lang="en-US" dirty="0" smtClean="0"/>
              <a:t> data</a:t>
            </a:r>
          </a:p>
          <a:p>
            <a:pPr lvl="1"/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Possible directions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000FF"/>
                </a:solidFill>
              </a:rPr>
              <a:t>Describe</a:t>
            </a:r>
            <a:r>
              <a:rPr lang="en-US" dirty="0"/>
              <a:t> the nature of the data to be </a:t>
            </a:r>
            <a:r>
              <a:rPr lang="en-US" dirty="0" smtClean="0"/>
              <a:t>analyzed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000FF"/>
                </a:solidFill>
              </a:rPr>
              <a:t>Explore</a:t>
            </a:r>
            <a:r>
              <a:rPr lang="en-US" dirty="0"/>
              <a:t> the relation of the data to the underlying </a:t>
            </a:r>
            <a:r>
              <a:rPr lang="en-US" dirty="0" smtClean="0"/>
              <a:t>population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000FF"/>
                </a:solidFill>
              </a:rPr>
              <a:t>Create</a:t>
            </a:r>
            <a:r>
              <a:rPr lang="en-US" dirty="0"/>
              <a:t> a model to summarize understanding of how the data relates to the underlying </a:t>
            </a:r>
            <a:r>
              <a:rPr lang="en-US" dirty="0" smtClean="0"/>
              <a:t>population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000FF"/>
                </a:solidFill>
              </a:rPr>
              <a:t>Prove</a:t>
            </a:r>
            <a:r>
              <a:rPr lang="en-US" dirty="0"/>
              <a:t> (or disprove) the validity of the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000FF"/>
                </a:solidFill>
              </a:rPr>
              <a:t>Employ</a:t>
            </a:r>
            <a:r>
              <a:rPr lang="en-US" dirty="0"/>
              <a:t> predictive analytics to run scenarios that will help guide future </a:t>
            </a:r>
            <a:r>
              <a:rPr lang="en-US" dirty="0" smtClean="0"/>
              <a:t>actions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Snapshots: Basic Statistics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165792" y="1706983"/>
            <a:ext cx="8762928" cy="4616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outMC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y1,y2,y3,y4,y5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StatisticsOutput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BasicStatistics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&lt;all&gt;</a:t>
            </a:r>
            <a:r>
              <a:rPr lang="en-US" sz="1400" dirty="0" smtClean="0">
                <a:latin typeface="Courier"/>
                <a:cs typeface="Courier"/>
              </a:rPr>
              <a:t>all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&lt;targets&gt;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y1,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targets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/all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'PP'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&lt;Input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outMC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'Models'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StatisticsOutput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'Files'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''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output_basicStatistics.xml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</p:spTree>
    <p:extLst>
      <p:ext uri="{BB962C8B-B14F-4D97-AF65-F5344CB8AC3E}">
        <p14:creationId xmlns:p14="http://schemas.microsoft.com/office/powerpoint/2010/main" val="4531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Statistical Analysis: Examples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ropagation of uncertainties in a code given a set of distributions</a:t>
            </a:r>
          </a:p>
          <a:p>
            <a:endParaRPr lang="en-US" dirty="0" smtClean="0"/>
          </a:p>
          <a:p>
            <a:r>
              <a:rPr lang="en-US" dirty="0" smtClean="0"/>
              <a:t>Creation of a surrogate model</a:t>
            </a:r>
          </a:p>
          <a:p>
            <a:endParaRPr lang="en-US" dirty="0" smtClean="0"/>
          </a:p>
          <a:p>
            <a:r>
              <a:rPr lang="en-US" dirty="0" smtClean="0"/>
              <a:t>Perform the sampling of </a:t>
            </a:r>
            <a:r>
              <a:rPr lang="en-US" dirty="0"/>
              <a:t>a multi-physics </a:t>
            </a:r>
            <a:r>
              <a:rPr lang="en-US" dirty="0" smtClean="0"/>
              <a:t>code</a:t>
            </a:r>
          </a:p>
          <a:p>
            <a:endParaRPr lang="en-US" dirty="0" smtClean="0"/>
          </a:p>
          <a:p>
            <a:r>
              <a:rPr lang="en-US" dirty="0" smtClean="0"/>
              <a:t>Perform probabilistic risk analysis </a:t>
            </a:r>
            <a:r>
              <a:rPr lang="en-US" dirty="0"/>
              <a:t>(PRA</a:t>
            </a:r>
            <a:r>
              <a:rPr lang="en-US" dirty="0" smtClean="0"/>
              <a:t>) of a PWR accident scenario</a:t>
            </a:r>
          </a:p>
          <a:p>
            <a:endParaRPr lang="en-US" dirty="0" smtClean="0"/>
          </a:p>
          <a:p>
            <a:r>
              <a:rPr lang="en-US" dirty="0" smtClean="0"/>
              <a:t>Understand input-output correlations of large data sets (Data Mining)</a:t>
            </a:r>
          </a:p>
          <a:p>
            <a:endParaRPr lang="en-US" dirty="0" smtClean="0"/>
          </a:p>
          <a:p>
            <a:r>
              <a:rPr lang="en-US" dirty="0" smtClean="0"/>
              <a:t>Reduce the complexity of a model (</a:t>
            </a:r>
            <a:r>
              <a:rPr lang="en-US" dirty="0"/>
              <a:t>D</a:t>
            </a:r>
            <a:r>
              <a:rPr lang="en-US" dirty="0" smtClean="0"/>
              <a:t>imensionality Reduction)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8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Statistical Analysis: Entities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previous slide I mentioned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Surrogate Model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Sampler</a:t>
            </a:r>
          </a:p>
          <a:p>
            <a:pPr lvl="1"/>
            <a:endParaRPr lang="en-US" dirty="0"/>
          </a:p>
          <a:p>
            <a:r>
              <a:rPr lang="en-US" dirty="0" smtClean="0"/>
              <a:t>Note</a:t>
            </a:r>
          </a:p>
          <a:p>
            <a:pPr lvl="1"/>
            <a:r>
              <a:rPr lang="en-US" dirty="0" smtClean="0"/>
              <a:t>This is not a “one step” process</a:t>
            </a:r>
          </a:p>
          <a:p>
            <a:pPr lvl="2"/>
            <a:r>
              <a:rPr lang="en-US" dirty="0" smtClean="0"/>
              <a:t>Several steps can be performed in a single stochastic analysis</a:t>
            </a:r>
          </a:p>
          <a:p>
            <a:pPr lvl="1"/>
            <a:r>
              <a:rPr lang="en-US" dirty="0" smtClean="0"/>
              <a:t>Several Entities can coexist</a:t>
            </a:r>
          </a:p>
          <a:p>
            <a:pPr lvl="2"/>
            <a:r>
              <a:rPr lang="en-US" dirty="0" smtClean="0"/>
              <a:t>Multiple codes</a:t>
            </a:r>
          </a:p>
          <a:p>
            <a:pPr lvl="2"/>
            <a:r>
              <a:rPr lang="en-US" dirty="0" smtClean="0"/>
              <a:t>Multiple samplers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1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4025865" cy="3061731"/>
          </a:xfrm>
        </p:spPr>
        <p:txBody>
          <a:bodyPr/>
          <a:lstStyle/>
          <a:p>
            <a:r>
              <a:rPr lang="en-US" dirty="0" smtClean="0"/>
              <a:t>One single input file</a:t>
            </a:r>
          </a:p>
          <a:p>
            <a:pPr lvl="1"/>
            <a:r>
              <a:rPr lang="en-US" dirty="0"/>
              <a:t>High modular input </a:t>
            </a:r>
            <a:r>
              <a:rPr lang="en-US" dirty="0" smtClean="0"/>
              <a:t>style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.xml format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Statistical Analysis: the RAVEN Approach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1757693" y="4990988"/>
            <a:ext cx="3755455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Stratified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test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samplerInit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     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&lt;seed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1234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/seed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samplerInit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Stratified 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fr-FR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2705452" y="4785882"/>
            <a:ext cx="406475" cy="2814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230681" y="4375669"/>
            <a:ext cx="714115" cy="4102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Node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4890794" y="6054390"/>
            <a:ext cx="666863" cy="330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5680467" y="6385004"/>
            <a:ext cx="1073840" cy="4102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Sub-node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128264" y="5067324"/>
            <a:ext cx="353214" cy="250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4555322" y="4862217"/>
            <a:ext cx="1002335" cy="4102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Attribute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58668" y="2061151"/>
            <a:ext cx="1914796" cy="1986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58669" y="4036189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636794" y="240066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Stochastic analysis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636794" y="286696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…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636794" y="336642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…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6563828" y="2364162"/>
            <a:ext cx="298842" cy="2902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6948572" y="1954853"/>
            <a:ext cx="2056680" cy="89162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Order of appearance of each block is not important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470806" y="2815307"/>
            <a:ext cx="2093022" cy="4719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Elbow Connector 7"/>
          <p:cNvCxnSpPr>
            <a:stCxn id="5" idx="1"/>
          </p:cNvCxnSpPr>
          <p:nvPr/>
        </p:nvCxnSpPr>
        <p:spPr bwMode="auto">
          <a:xfrm rot="10800000" flipV="1">
            <a:off x="3490036" y="3051289"/>
            <a:ext cx="980770" cy="99599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2502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Statistical Analysis: the RAVEN Approach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4" y="1598614"/>
            <a:ext cx="4344517" cy="2031320"/>
          </a:xfrm>
        </p:spPr>
        <p:txBody>
          <a:bodyPr/>
          <a:lstStyle/>
          <a:p>
            <a:r>
              <a:rPr lang="en-US" dirty="0" smtClean="0"/>
              <a:t>Type of information</a:t>
            </a:r>
          </a:p>
          <a:p>
            <a:pPr lvl="1"/>
            <a:r>
              <a:rPr lang="en-US" dirty="0" smtClean="0"/>
              <a:t>Desired stochastic analysis</a:t>
            </a:r>
          </a:p>
          <a:p>
            <a:pPr lvl="2"/>
            <a:r>
              <a:rPr lang="en-US" dirty="0" smtClean="0"/>
              <a:t>What do I want to do?</a:t>
            </a:r>
          </a:p>
          <a:p>
            <a:pPr lvl="1"/>
            <a:r>
              <a:rPr lang="en-US" dirty="0" smtClean="0"/>
              <a:t>Entities needed</a:t>
            </a:r>
          </a:p>
          <a:p>
            <a:pPr lvl="2"/>
            <a:r>
              <a:rPr lang="en-US" dirty="0" smtClean="0"/>
              <a:t>What do I want to use?</a:t>
            </a:r>
          </a:p>
          <a:p>
            <a:pPr lvl="2"/>
            <a:r>
              <a:rPr lang="en-US" dirty="0" smtClean="0"/>
              <a:t>How do I want to use them?</a:t>
            </a:r>
          </a:p>
          <a:p>
            <a:pPr lvl="2"/>
            <a:endParaRPr lang="en-US" dirty="0"/>
          </a:p>
          <a:p>
            <a:r>
              <a:rPr lang="en-US" dirty="0" smtClean="0"/>
              <a:t>Template of RAVEN input file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565747" y="3828779"/>
            <a:ext cx="1914796" cy="2690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5748" y="6519446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43873" y="395678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43873" y="442308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643873" y="5571419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Entity 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643873" y="4906413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638487" y="1598614"/>
            <a:ext cx="2551616" cy="3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Raven semantics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4120608" y="2363646"/>
            <a:ext cx="15799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5823370" y="2146496"/>
            <a:ext cx="1550770" cy="4102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err="1">
                <a:latin typeface="+mj-lt"/>
              </a:rPr>
              <a:t>RunInfo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4256675" y="2968869"/>
            <a:ext cx="14438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5823370" y="2751719"/>
            <a:ext cx="1550770" cy="4102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</a:rPr>
              <a:t>Entities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4800131" y="3396452"/>
            <a:ext cx="90042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823370" y="3219721"/>
            <a:ext cx="1550770" cy="4102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</a:rPr>
              <a:t>Steps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43873" y="6015770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01265" y="50475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0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2"/>
            <a:r>
              <a:rPr lang="en-US" b="0" dirty="0" smtClean="0"/>
              <a:t>Entities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Available types </a:t>
            </a:r>
          </a:p>
          <a:p>
            <a:pPr lvl="1"/>
            <a:r>
              <a:rPr lang="en-US" dirty="0" err="1" smtClean="0"/>
              <a:t>DataObjects</a:t>
            </a:r>
            <a:endParaRPr lang="en-US" dirty="0" smtClean="0"/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Samplers</a:t>
            </a:r>
          </a:p>
          <a:p>
            <a:pPr lvl="1"/>
            <a:r>
              <a:rPr lang="en-US" dirty="0" err="1" smtClean="0"/>
              <a:t>OutStreamManager</a:t>
            </a:r>
            <a:endParaRPr lang="en-US" dirty="0" smtClean="0"/>
          </a:p>
          <a:p>
            <a:pPr lvl="1"/>
            <a:r>
              <a:rPr lang="en-US" dirty="0" smtClean="0"/>
              <a:t>Distributions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5966" y="1594411"/>
            <a:ext cx="1914796" cy="2690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5967" y="4285078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934092" y="1722418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34092" y="2188717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34092" y="333705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Entity 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34092" y="267204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34092" y="3781402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91484" y="28131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 flipV="1">
            <a:off x="6763124" y="2133600"/>
            <a:ext cx="2093022" cy="15878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65051" y="4610820"/>
            <a:ext cx="4247978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&lt;SamplerType_1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aName1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        …</a:t>
            </a:r>
          </a:p>
          <a:p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   &lt;/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SamplerType_1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SamplerType_2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aName2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        …</a:t>
            </a:r>
          </a:p>
          <a:p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SamplerType_2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fr-FR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22" name="Elbow Connector 21"/>
          <p:cNvCxnSpPr>
            <a:stCxn id="23" idx="1"/>
            <a:endCxn id="20" idx="0"/>
          </p:cNvCxnSpPr>
          <p:nvPr/>
        </p:nvCxnSpPr>
        <p:spPr bwMode="auto">
          <a:xfrm rot="10800000" flipV="1">
            <a:off x="4689040" y="2840706"/>
            <a:ext cx="1903608" cy="177011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6592648" y="2613466"/>
            <a:ext cx="2487852" cy="454479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59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2"/>
            <a:r>
              <a:rPr lang="en-US" b="0" dirty="0" smtClean="0"/>
              <a:t>Entities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DataObjects</a:t>
            </a:r>
            <a:r>
              <a:rPr lang="en-US" dirty="0" smtClean="0"/>
              <a:t>: how data is stored within RAVEN</a:t>
            </a:r>
          </a:p>
          <a:p>
            <a:pPr lvl="1"/>
            <a:r>
              <a:rPr lang="en-US" dirty="0" smtClean="0"/>
              <a:t>Format: (input </a:t>
            </a:r>
            <a:r>
              <a:rPr lang="en-US" dirty="0" err="1" smtClean="0"/>
              <a:t>params</a:t>
            </a:r>
            <a:r>
              <a:rPr lang="en-US" dirty="0" smtClean="0"/>
              <a:t>, output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Static data: </a:t>
            </a:r>
            <a:r>
              <a:rPr lang="en-US" dirty="0" err="1"/>
              <a:t>T</a:t>
            </a:r>
            <a:r>
              <a:rPr lang="en-US" dirty="0" err="1" smtClean="0"/>
              <a:t>imePoint</a:t>
            </a:r>
            <a:r>
              <a:rPr lang="en-US" dirty="0" smtClean="0"/>
              <a:t> and </a:t>
            </a:r>
            <a:r>
              <a:rPr lang="en-US" dirty="0" err="1" smtClean="0"/>
              <a:t>TimePointSet</a:t>
            </a:r>
            <a:endParaRPr lang="en-US" dirty="0" smtClean="0"/>
          </a:p>
          <a:p>
            <a:pPr lvl="1"/>
            <a:r>
              <a:rPr lang="en-US" dirty="0" smtClean="0"/>
              <a:t>Time dependent: History and Histories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Databases</a:t>
            </a:r>
            <a:r>
              <a:rPr lang="en-US" dirty="0" smtClean="0"/>
              <a:t>: data storage entities</a:t>
            </a:r>
          </a:p>
          <a:p>
            <a:pPr lvl="1"/>
            <a:r>
              <a:rPr lang="en-US" dirty="0" smtClean="0"/>
              <a:t>Store data in binary format</a:t>
            </a:r>
          </a:p>
          <a:p>
            <a:pPr lvl="1"/>
            <a:r>
              <a:rPr lang="en-US" dirty="0" smtClean="0"/>
              <a:t>HDF5 files</a:t>
            </a:r>
          </a:p>
          <a:p>
            <a:pPr lvl="1"/>
            <a:r>
              <a:rPr lang="en-US" dirty="0" err="1" smtClean="0"/>
              <a:t>DataObjects</a:t>
            </a:r>
            <a:r>
              <a:rPr lang="en-US" dirty="0"/>
              <a:t> </a:t>
            </a:r>
            <a:r>
              <a:rPr lang="en-US" dirty="0" smtClean="0"/>
              <a:t>can be saved into Databases </a:t>
            </a:r>
          </a:p>
          <a:p>
            <a:pPr lvl="1"/>
            <a:r>
              <a:rPr lang="en-US" dirty="0" smtClean="0"/>
              <a:t>Existing Databases can be loaded into the RAVEN framework 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55966" y="1594411"/>
            <a:ext cx="1914796" cy="2690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5967" y="4285078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934092" y="1722418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34092" y="2188717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34092" y="333705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Entity 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34092" y="267204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34092" y="3781402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91484" y="28131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 flipV="1">
            <a:off x="6763124" y="2133600"/>
            <a:ext cx="2093022" cy="15878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89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8319</TotalTime>
  <Words>2656</Words>
  <Application>Microsoft Macintosh PowerPoint</Application>
  <PresentationFormat>On-screen Show (4:3)</PresentationFormat>
  <Paragraphs>556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RAVEN Statistical Framework</vt:lpstr>
      <vt:lpstr>Objectives</vt:lpstr>
      <vt:lpstr>Statistical Analysis</vt:lpstr>
      <vt:lpstr>Statistical Analysis: Examples</vt:lpstr>
      <vt:lpstr>Statistical Analysis: Entities</vt:lpstr>
      <vt:lpstr>Statistical Analysis: the RAVEN Approach</vt:lpstr>
      <vt:lpstr>Statistical Analysis: the RAVEN Approach</vt:lpstr>
      <vt:lpstr>Entities</vt:lpstr>
      <vt:lpstr>Entities</vt:lpstr>
      <vt:lpstr>Entities </vt:lpstr>
      <vt:lpstr>Entities</vt:lpstr>
      <vt:lpstr>Steps </vt:lpstr>
      <vt:lpstr>Steps</vt:lpstr>
      <vt:lpstr>Step Types (1/2)</vt:lpstr>
      <vt:lpstr>Step Types (2/2)</vt:lpstr>
      <vt:lpstr>RunInfo</vt:lpstr>
      <vt:lpstr>Example 1: Basic Test</vt:lpstr>
      <vt:lpstr>Basic Test: Input Structure</vt:lpstr>
      <vt:lpstr>The Input Structure (1/3)</vt:lpstr>
      <vt:lpstr>PowerPoint Presentation</vt:lpstr>
      <vt:lpstr>The Input Structure (3/3)</vt:lpstr>
      <vt:lpstr>Run RAVEN</vt:lpstr>
      <vt:lpstr>RAVEN Snapshots</vt:lpstr>
      <vt:lpstr>RAVEN Snapshots: Database Storage in RAVEN</vt:lpstr>
      <vt:lpstr>RAVEN Snapshots: Grid Sampling (1/2)</vt:lpstr>
      <vt:lpstr>RAVEN Snapshots: Grid Sampling (2/2)</vt:lpstr>
      <vt:lpstr>RAVEN Snapshots: External Models</vt:lpstr>
      <vt:lpstr>RAVEN Snapshots: Print Data on .csv File</vt:lpstr>
      <vt:lpstr>RAVEN Snapshots: Plotting Data</vt:lpstr>
      <vt:lpstr>RAVEN Snapshots: Basic Statistics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270</cp:revision>
  <cp:lastPrinted>2001-05-07T20:21:30Z</cp:lastPrinted>
  <dcterms:created xsi:type="dcterms:W3CDTF">1999-10-26T20:37:18Z</dcterms:created>
  <dcterms:modified xsi:type="dcterms:W3CDTF">2017-01-26T16:00:34Z</dcterms:modified>
</cp:coreProperties>
</file>