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2" r:id="rId2"/>
    <p:sldId id="273" r:id="rId3"/>
    <p:sldId id="300" r:id="rId4"/>
    <p:sldId id="309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10" r:id="rId14"/>
    <p:sldId id="311" r:id="rId15"/>
    <p:sldId id="312" r:id="rId16"/>
    <p:sldId id="313" r:id="rId1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54"/>
    <p:restoredTop sz="98184" autoAdjust="0"/>
  </p:normalViewPr>
  <p:slideViewPr>
    <p:cSldViewPr snapToGrid="0" snapToObjects="1">
      <p:cViewPr varScale="1">
        <p:scale>
          <a:sx n="81" d="100"/>
          <a:sy n="81" d="100"/>
        </p:scale>
        <p:origin x="-104" y="-9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xarray.pydata.org/en/stable/indexing.html%23dataset-indexing" TargetMode="Externa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29312"/>
            <a:ext cx="5797550" cy="418576"/>
          </a:xfrm>
        </p:spPr>
        <p:txBody>
          <a:bodyPr/>
          <a:lstStyle/>
          <a:p>
            <a:r>
              <a:rPr lang="en-US" b="0" dirty="0" smtClean="0"/>
              <a:t>Changing Data Object API</a:t>
            </a:r>
            <a:endParaRPr lang="en-US" b="0" dirty="0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 smtClean="0"/>
              <a:t>RAVEN Sprint, November 2017</a:t>
            </a:r>
          </a:p>
          <a:p>
            <a:endParaRPr lang="en-US" b="0" dirty="0"/>
          </a:p>
          <a:p>
            <a:endParaRPr lang="en-US" b="0" dirty="0"/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API </a:t>
            </a:r>
            <a:r>
              <a:rPr lang="mr-IN" dirty="0" smtClean="0"/>
              <a:t>–</a:t>
            </a:r>
            <a:r>
              <a:rPr lang="en-US" dirty="0" smtClean="0"/>
              <a:t> Get A Realization/Sample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index</a:t>
            </a:r>
          </a:p>
          <a:p>
            <a:pPr lvl="1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data.realization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(index=6)</a:t>
            </a:r>
          </a:p>
          <a:p>
            <a:pPr lvl="2"/>
            <a:r>
              <a:rPr lang="en-US" dirty="0" smtClean="0"/>
              <a:t>Returns dictionary realization (</a:t>
            </a:r>
            <a:r>
              <a:rPr lang="en-US" dirty="0" err="1" smtClean="0"/>
              <a:t>IndexError</a:t>
            </a:r>
            <a:r>
              <a:rPr lang="en-US" dirty="0" smtClean="0"/>
              <a:t> if past bounds)</a:t>
            </a:r>
          </a:p>
          <a:p>
            <a:pPr lvl="2"/>
            <a:r>
              <a:rPr lang="en-US" dirty="0" smtClean="0"/>
              <a:t>Negative indices count back from the end</a:t>
            </a:r>
          </a:p>
          <a:p>
            <a:endParaRPr lang="en-US" dirty="0"/>
          </a:p>
          <a:p>
            <a:r>
              <a:rPr lang="en-US" dirty="0" smtClean="0"/>
              <a:t>By matching value</a:t>
            </a:r>
          </a:p>
          <a:p>
            <a:pPr lvl="1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data.realization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matchDict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={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})</a:t>
            </a:r>
          </a:p>
          <a:p>
            <a:pPr lvl="2"/>
            <a:r>
              <a:rPr lang="en-US" dirty="0" err="1" smtClean="0"/>
              <a:t>matchDict</a:t>
            </a:r>
            <a:r>
              <a:rPr lang="en-US" dirty="0" smtClean="0"/>
              <a:t> can include inputs, outputs, pointwise metadata</a:t>
            </a:r>
          </a:p>
          <a:p>
            <a:pPr lvl="2"/>
            <a:r>
              <a:rPr lang="en-US" dirty="0" smtClean="0"/>
              <a:t>Returns (index, </a:t>
            </a:r>
            <a:r>
              <a:rPr lang="en-US" dirty="0" err="1" smtClean="0"/>
              <a:t>dict</a:t>
            </a:r>
            <a:r>
              <a:rPr lang="en-US" dirty="0" smtClean="0"/>
              <a:t>) of the first match found</a:t>
            </a:r>
          </a:p>
          <a:p>
            <a:pPr lvl="2"/>
            <a:r>
              <a:rPr lang="en-US" dirty="0" smtClean="0"/>
              <a:t>Returns (0,None) if not found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5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API </a:t>
            </a:r>
            <a:r>
              <a:rPr lang="mr-IN" dirty="0" smtClean="0"/>
              <a:t>–</a:t>
            </a:r>
            <a:r>
              <a:rPr lang="en-US" dirty="0" smtClean="0"/>
              <a:t>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(data) </a:t>
            </a:r>
            <a:r>
              <a:rPr lang="en-US" dirty="0" smtClean="0"/>
              <a:t>gives number of realizations (rows)</a:t>
            </a:r>
          </a:p>
          <a:p>
            <a:endParaRPr lang="en-US" dirty="0" smtClean="0"/>
          </a:p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data.size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/>
              <a:t>also gives number of realizations</a:t>
            </a:r>
          </a:p>
          <a:p>
            <a:endParaRPr lang="en-US" dirty="0" smtClean="0"/>
          </a:p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data.vars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/>
              <a:t>gives list of all input, output, pointwise metadata</a:t>
            </a:r>
          </a:p>
          <a:p>
            <a:endParaRPr lang="en-US" dirty="0"/>
          </a:p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data.indexes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/>
              <a:t>gives list of dependent coordinates (</a:t>
            </a:r>
            <a:r>
              <a:rPr lang="en-US" dirty="0" err="1" smtClean="0"/>
              <a:t>pivotParameters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9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Xarray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85361"/>
            <a:ext cx="8231187" cy="4524375"/>
          </a:xfrm>
        </p:spPr>
        <p:txBody>
          <a:bodyPr/>
          <a:lstStyle/>
          <a:p>
            <a:r>
              <a:rPr lang="en-US" dirty="0" smtClean="0"/>
              <a:t>ds = </a:t>
            </a:r>
            <a:r>
              <a:rPr lang="en-US" dirty="0" err="1" smtClean="0"/>
              <a:t>data.asDataset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Select the entries at the “</a:t>
            </a:r>
            <a:r>
              <a:rPr lang="en-US" dirty="0"/>
              <a:t>7</a:t>
            </a:r>
            <a:r>
              <a:rPr lang="en-US" dirty="0" smtClean="0"/>
              <a:t>th” burnup entry: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Select the entry where time is 15: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Nearest neighbor lookup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Values of “x” between 0.2 and 0.8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Get the </a:t>
            </a:r>
            <a:r>
              <a:rPr lang="en-US" dirty="0" err="1" smtClean="0"/>
              <a:t>np.array</a:t>
            </a:r>
            <a:r>
              <a:rPr lang="en-US" dirty="0" smtClean="0"/>
              <a:t> of values for “a”: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Elementwise Operations: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Many </a:t>
            </a:r>
            <a:r>
              <a:rPr lang="en-US" dirty="0" err="1" smtClean="0"/>
              <a:t>builtin</a:t>
            </a:r>
            <a:r>
              <a:rPr lang="en-US" dirty="0" smtClean="0"/>
              <a:t> functions: mean, </a:t>
            </a:r>
            <a:r>
              <a:rPr lang="en-US" dirty="0" err="1" smtClean="0"/>
              <a:t>std</a:t>
            </a:r>
            <a:r>
              <a:rPr lang="en-US" dirty="0" smtClean="0"/>
              <a:t>, where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074" y="1943652"/>
            <a:ext cx="1790700" cy="241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656" y="2543243"/>
            <a:ext cx="1435100" cy="241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774" y="3186941"/>
            <a:ext cx="3937000" cy="279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656" y="3814140"/>
            <a:ext cx="2298700" cy="292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656" y="4420151"/>
            <a:ext cx="1333500" cy="33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92" y="5088869"/>
            <a:ext cx="13081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91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Old way:</a:t>
            </a:r>
          </a:p>
          <a:p>
            <a:pPr lvl="1"/>
            <a:r>
              <a:rPr lang="en-US" dirty="0" smtClean="0"/>
              <a:t>Used dictionaries of ‘inputs’, ‘outputs’, ‘metadata’</a:t>
            </a:r>
          </a:p>
          <a:p>
            <a:pPr lvl="1"/>
            <a:r>
              <a:rPr lang="en-US" dirty="0" smtClean="0"/>
              <a:t>Each entry is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c1darray</a:t>
            </a:r>
            <a:r>
              <a:rPr lang="en-US" dirty="0" smtClean="0"/>
              <a:t> or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np.ndarray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dirty="0"/>
          </a:p>
          <a:p>
            <a:r>
              <a:rPr lang="en-US" dirty="0" smtClean="0"/>
              <a:t>New way:</a:t>
            </a:r>
          </a:p>
          <a:p>
            <a:pPr lvl="1"/>
            <a:r>
              <a:rPr lang="en-US" dirty="0" smtClean="0"/>
              <a:t>All inputs, outputs, pointwise metadata in same space</a:t>
            </a:r>
          </a:p>
          <a:p>
            <a:pPr lvl="1"/>
            <a:r>
              <a:rPr lang="en-US" dirty="0" smtClean="0"/>
              <a:t>Each entry is still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np.ndarray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/>
              <a:t>(or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c1darray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size 1 if scalar (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float,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unicode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longer if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122" y="4554565"/>
            <a:ext cx="36068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4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Conversion: Adding Realization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Old way, taken from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Dummy.collectOutputFromDict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New way: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9151"/>
            <a:ext cx="9144000" cy="21998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608400"/>
            <a:ext cx="30988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95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Issues </a:t>
            </a:r>
            <a:r>
              <a:rPr lang="mr-IN" dirty="0" smtClean="0"/>
              <a:t>–</a:t>
            </a:r>
            <a:r>
              <a:rPr lang="en-US" dirty="0" smtClean="0"/>
              <a:t> object </a:t>
            </a:r>
            <a:r>
              <a:rPr lang="en-US" dirty="0" err="1" smtClean="0"/>
              <a:t>dtype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stored in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np.ndarray</a:t>
            </a:r>
            <a:r>
              <a:rPr lang="en-US" dirty="0" smtClean="0"/>
              <a:t> with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dtype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=object</a:t>
            </a:r>
          </a:p>
          <a:p>
            <a:r>
              <a:rPr lang="en-US" dirty="0" smtClean="0"/>
              <a:t>Most tools are fine with this.  However,</a:t>
            </a:r>
          </a:p>
          <a:p>
            <a:pPr lvl="1"/>
            <a:r>
              <a:rPr lang="en-US" dirty="0" err="1" smtClean="0"/>
              <a:t>sklearn</a:t>
            </a:r>
            <a:r>
              <a:rPr lang="en-US" dirty="0" smtClean="0"/>
              <a:t> ROMs demand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dtype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=float </a:t>
            </a:r>
            <a:r>
              <a:rPr lang="en-US" dirty="0" smtClean="0"/>
              <a:t>or similar</a:t>
            </a:r>
          </a:p>
          <a:p>
            <a:pPr lvl="1"/>
            <a:endParaRPr lang="en-US" dirty="0"/>
          </a:p>
          <a:p>
            <a:r>
              <a:rPr lang="en-US" dirty="0" smtClean="0"/>
              <a:t>How to fix this?  Convert type when obtaining data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54" y="3441700"/>
            <a:ext cx="4851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25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Issues </a:t>
            </a:r>
            <a:r>
              <a:rPr lang="mr-IN" dirty="0" smtClean="0"/>
              <a:t>–</a:t>
            </a:r>
            <a:r>
              <a:rPr lang="en-US" dirty="0" smtClean="0"/>
              <a:t> Obtaining pivot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Pivot values are stored in the coordinates of the variables that depend on them</a:t>
            </a:r>
          </a:p>
          <a:p>
            <a:r>
              <a:rPr lang="en-US" dirty="0" smtClean="0"/>
              <a:t>They are not stored as variables themselves</a:t>
            </a:r>
          </a:p>
          <a:p>
            <a:r>
              <a:rPr lang="en-US" dirty="0" smtClean="0"/>
              <a:t>Example: Retrieving “time” from inside an </a:t>
            </a:r>
            <a:r>
              <a:rPr lang="en-US" dirty="0" err="1" smtClean="0"/>
              <a:t>ExternalModel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From inside RAVEN can access on the data object directly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‘time’ should not be listed as input or output variables in the new </a:t>
            </a:r>
            <a:r>
              <a:rPr lang="en-US" smtClean="0"/>
              <a:t>dataobjects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966" y="3020663"/>
            <a:ext cx="3644900" cy="571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779" y="4416371"/>
            <a:ext cx="22733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36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Outline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3333CC"/>
                </a:solidFill>
              </a:rPr>
              <a:t>Scope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3333CC"/>
                </a:solidFill>
              </a:rPr>
              <a:t>New Structure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solidFill>
                <a:srgbClr val="3333CC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3333CC"/>
                </a:solidFill>
              </a:rPr>
              <a:t>Realizations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rgbClr val="3333CC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3333CC"/>
                </a:solidFill>
              </a:rPr>
              <a:t>New API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rgbClr val="3333CC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3333CC"/>
                </a:solidFill>
              </a:rPr>
              <a:t>Conversion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659152"/>
            <a:ext cx="8231187" cy="2217926"/>
          </a:xfrm>
        </p:spPr>
        <p:txBody>
          <a:bodyPr/>
          <a:lstStyle/>
          <a:p>
            <a:pPr algn="just"/>
            <a:r>
              <a:rPr lang="en-US" dirty="0" smtClean="0"/>
              <a:t>The current Data Objects are good, but limited</a:t>
            </a:r>
          </a:p>
          <a:p>
            <a:pPr lvl="1" algn="just"/>
            <a:r>
              <a:rPr lang="en-US" dirty="0" smtClean="0"/>
              <a:t>1000 variables</a:t>
            </a:r>
          </a:p>
          <a:p>
            <a:pPr lvl="1" algn="just"/>
            <a:r>
              <a:rPr lang="en-US" dirty="0" smtClean="0"/>
              <a:t>5000 samples</a:t>
            </a:r>
          </a:p>
          <a:p>
            <a:pPr lvl="1" algn="just"/>
            <a:endParaRPr lang="en-US" dirty="0"/>
          </a:p>
          <a:p>
            <a:pPr algn="just"/>
            <a:r>
              <a:rPr lang="en-US" dirty="0" smtClean="0"/>
              <a:t>Reworked </a:t>
            </a:r>
            <a:r>
              <a:rPr lang="en-US" dirty="0" err="1" smtClean="0"/>
              <a:t>DataObjects</a:t>
            </a:r>
            <a:r>
              <a:rPr lang="en-US" dirty="0" smtClean="0"/>
              <a:t> improve by:</a:t>
            </a:r>
          </a:p>
          <a:p>
            <a:pPr lvl="1" algn="just"/>
            <a:r>
              <a:rPr lang="en-US" dirty="0" smtClean="0"/>
              <a:t>Removing loops over variables</a:t>
            </a:r>
          </a:p>
          <a:p>
            <a:pPr lvl="1" algn="just"/>
            <a:r>
              <a:rPr lang="en-US" dirty="0" smtClean="0"/>
              <a:t>Adding data by rows/columns instead of single entries</a:t>
            </a:r>
          </a:p>
          <a:p>
            <a:pPr lvl="1" algn="just"/>
            <a:r>
              <a:rPr lang="en-US" dirty="0" smtClean="0"/>
              <a:t>Accessing powerful data structure management tools</a:t>
            </a:r>
          </a:p>
          <a:p>
            <a:pPr lvl="2" algn="just"/>
            <a:r>
              <a:rPr lang="en-US" dirty="0" smtClean="0"/>
              <a:t>Pandas, </a:t>
            </a:r>
            <a:r>
              <a:rPr lang="en-US" dirty="0" err="1" smtClean="0"/>
              <a:t>Xarray</a:t>
            </a:r>
            <a:r>
              <a:rPr lang="en-US" dirty="0" smtClean="0"/>
              <a:t>, </a:t>
            </a:r>
            <a:r>
              <a:rPr lang="en-US" dirty="0" err="1" smtClean="0"/>
              <a:t>Dask</a:t>
            </a:r>
            <a:endParaRPr lang="en-US" dirty="0" smtClean="0"/>
          </a:p>
          <a:p>
            <a:pPr lvl="2" algn="just"/>
            <a:endParaRPr lang="en-US" dirty="0"/>
          </a:p>
          <a:p>
            <a:pPr algn="just"/>
            <a:r>
              <a:rPr lang="en-US" dirty="0" smtClean="0"/>
              <a:t>Sprint work:</a:t>
            </a:r>
          </a:p>
          <a:p>
            <a:pPr lvl="1" algn="just"/>
            <a:r>
              <a:rPr lang="en-US" dirty="0" smtClean="0"/>
              <a:t>Convert RAVEN entities to use new API</a:t>
            </a:r>
          </a:p>
          <a:p>
            <a:pPr lvl="2" algn="just"/>
            <a:r>
              <a:rPr lang="en-US" dirty="0" smtClean="0"/>
              <a:t>Simple API conversion</a:t>
            </a:r>
          </a:p>
          <a:p>
            <a:pPr lvl="2" algn="just"/>
            <a:r>
              <a:rPr lang="en-US" dirty="0" smtClean="0"/>
              <a:t>Rethinking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3498574" y="3054625"/>
            <a:ext cx="1762539" cy="51683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DataObject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498574" y="3992078"/>
            <a:ext cx="1762539" cy="516835"/>
          </a:xfrm>
          <a:prstGeom prst="round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DataSet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146852" y="5105261"/>
            <a:ext cx="1762539" cy="51683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PointSet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737652" y="5105260"/>
            <a:ext cx="1762539" cy="51683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HistorySet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>
            <a:stCxn id="7" idx="0"/>
            <a:endCxn id="5" idx="2"/>
          </p:cNvCxnSpPr>
          <p:nvPr/>
        </p:nvCxnSpPr>
        <p:spPr bwMode="auto">
          <a:xfrm flipV="1">
            <a:off x="4379844" y="3571460"/>
            <a:ext cx="0" cy="420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>
            <a:stCxn id="8" idx="0"/>
            <a:endCxn id="7" idx="2"/>
          </p:cNvCxnSpPr>
          <p:nvPr/>
        </p:nvCxnSpPr>
        <p:spPr bwMode="auto">
          <a:xfrm flipV="1">
            <a:off x="3028122" y="4508913"/>
            <a:ext cx="1351722" cy="5963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>
            <a:stCxn id="9" idx="0"/>
            <a:endCxn id="7" idx="2"/>
          </p:cNvCxnSpPr>
          <p:nvPr/>
        </p:nvCxnSpPr>
        <p:spPr bwMode="auto">
          <a:xfrm flipH="1" flipV="1">
            <a:off x="4379844" y="4508913"/>
            <a:ext cx="1239078" cy="5963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Rounded Rectangle 26"/>
          <p:cNvSpPr/>
          <p:nvPr/>
        </p:nvSpPr>
        <p:spPr bwMode="auto">
          <a:xfrm>
            <a:off x="3498573" y="2174942"/>
            <a:ext cx="1762539" cy="516835"/>
          </a:xfrm>
          <a:prstGeom prst="roundRect">
            <a:avLst/>
          </a:prstGeom>
          <a:solidFill>
            <a:srgbClr val="1A4DB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BaseType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Straight Arrow Connector 27"/>
          <p:cNvCxnSpPr>
            <a:stCxn id="5" idx="0"/>
            <a:endCxn id="27" idx="2"/>
          </p:cNvCxnSpPr>
          <p:nvPr/>
        </p:nvCxnSpPr>
        <p:spPr bwMode="auto">
          <a:xfrm flipH="1" flipV="1">
            <a:off x="4379843" y="2691777"/>
            <a:ext cx="1" cy="362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75789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659152"/>
            <a:ext cx="8231187" cy="2217926"/>
          </a:xfrm>
        </p:spPr>
        <p:txBody>
          <a:bodyPr/>
          <a:lstStyle/>
          <a:p>
            <a:pPr algn="just"/>
            <a:r>
              <a:rPr lang="en-US" dirty="0" smtClean="0"/>
              <a:t>Base Class: </a:t>
            </a:r>
            <a:r>
              <a:rPr lang="en-US" dirty="0" err="1" smtClean="0"/>
              <a:t>XDataObject.</a:t>
            </a:r>
            <a:r>
              <a:rPr lang="en-US" dirty="0" err="1" smtClean="0">
                <a:solidFill>
                  <a:schemeClr val="accent1"/>
                </a:solidFill>
              </a:rPr>
              <a:t>DataObject</a:t>
            </a:r>
            <a:r>
              <a:rPr lang="en-US" dirty="0" smtClean="0"/>
              <a:t>( </a:t>
            </a:r>
            <a:r>
              <a:rPr lang="en-US" dirty="0" err="1" smtClean="0">
                <a:solidFill>
                  <a:schemeClr val="accent6"/>
                </a:solidFill>
              </a:rPr>
              <a:t>BaseType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 smtClean="0"/>
              <a:t>Input specifications, </a:t>
            </a:r>
            <a:r>
              <a:rPr lang="en-US" dirty="0" err="1" smtClean="0"/>
              <a:t>readMoreXML</a:t>
            </a:r>
            <a:r>
              <a:rPr lang="en-US" dirty="0" smtClean="0"/>
              <a:t>, </a:t>
            </a:r>
            <a:r>
              <a:rPr lang="en-US" dirty="0" err="1" smtClean="0"/>
              <a:t>setPivotParams</a:t>
            </a:r>
            <a:endParaRPr lang="en-US" dirty="0" smtClean="0"/>
          </a:p>
          <a:p>
            <a:pPr lvl="1" algn="just"/>
            <a:endParaRPr lang="en-US" dirty="0" smtClean="0"/>
          </a:p>
          <a:p>
            <a:pPr algn="just"/>
            <a:r>
              <a:rPr lang="en-US" dirty="0" smtClean="0"/>
              <a:t>ND set: </a:t>
            </a:r>
            <a:r>
              <a:rPr lang="en-US" dirty="0" err="1" smtClean="0"/>
              <a:t>XDataSet.</a:t>
            </a:r>
            <a:r>
              <a:rPr lang="en-US" dirty="0" err="1" smtClean="0">
                <a:solidFill>
                  <a:srgbClr val="FF6600"/>
                </a:solidFill>
              </a:rPr>
              <a:t>DataSet</a:t>
            </a:r>
            <a:r>
              <a:rPr lang="en-US" dirty="0" smtClean="0"/>
              <a:t>( </a:t>
            </a:r>
            <a:r>
              <a:rPr lang="en-US" dirty="0" err="1" smtClean="0">
                <a:solidFill>
                  <a:schemeClr val="accent1"/>
                </a:solidFill>
              </a:rPr>
              <a:t>DataObject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 smtClean="0"/>
              <a:t>General implementation, works for arbitrary ragged data</a:t>
            </a:r>
          </a:p>
          <a:p>
            <a:pPr lvl="1" algn="just"/>
            <a:r>
              <a:rPr lang="en-US" dirty="0" smtClean="0"/>
              <a:t>API is fully defined here, not customized in other objects</a:t>
            </a:r>
          </a:p>
          <a:p>
            <a:pPr lvl="1" algn="just"/>
            <a:endParaRPr lang="en-US" dirty="0"/>
          </a:p>
          <a:p>
            <a:pPr algn="just"/>
            <a:r>
              <a:rPr lang="en-US" dirty="0" smtClean="0"/>
              <a:t>Point set: </a:t>
            </a:r>
            <a:r>
              <a:rPr lang="en-US" dirty="0" err="1" smtClean="0"/>
              <a:t>XPointSet.PointSet</a:t>
            </a:r>
            <a:r>
              <a:rPr lang="en-US" dirty="0" smtClean="0"/>
              <a:t>( </a:t>
            </a:r>
            <a:r>
              <a:rPr lang="en-US" dirty="0" err="1" smtClean="0">
                <a:solidFill>
                  <a:srgbClr val="FF6600"/>
                </a:solidFill>
              </a:rPr>
              <a:t>DataSet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 smtClean="0"/>
              <a:t>Requires all single-value entries for inputs, outputs</a:t>
            </a:r>
          </a:p>
          <a:p>
            <a:pPr lvl="1" algn="just"/>
            <a:r>
              <a:rPr lang="en-US" dirty="0" smtClean="0"/>
              <a:t>Specialization of </a:t>
            </a:r>
            <a:r>
              <a:rPr lang="en-US" dirty="0" err="1" smtClean="0"/>
              <a:t>DataSet</a:t>
            </a:r>
            <a:endParaRPr lang="en-US" dirty="0" smtClean="0"/>
          </a:p>
          <a:p>
            <a:pPr lvl="1" algn="just"/>
            <a:endParaRPr lang="en-US" dirty="0"/>
          </a:p>
          <a:p>
            <a:pPr algn="just"/>
            <a:r>
              <a:rPr lang="en-US" dirty="0" smtClean="0"/>
              <a:t>History set: </a:t>
            </a:r>
            <a:r>
              <a:rPr lang="en-US" dirty="0" err="1" smtClean="0"/>
              <a:t>XHistorySet.HistorySet</a:t>
            </a:r>
            <a:r>
              <a:rPr lang="en-US" dirty="0" smtClean="0"/>
              <a:t>( </a:t>
            </a:r>
            <a:r>
              <a:rPr lang="en-US" dirty="0" err="1" smtClean="0">
                <a:solidFill>
                  <a:srgbClr val="FF6600"/>
                </a:solidFill>
              </a:rPr>
              <a:t>DataSet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 smtClean="0"/>
              <a:t>Requires single-value inputs, shared-pivot outputs</a:t>
            </a:r>
          </a:p>
          <a:p>
            <a:pPr lvl="1" algn="just"/>
            <a:r>
              <a:rPr lang="en-US" dirty="0" smtClean="0"/>
              <a:t>Specialization of </a:t>
            </a:r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New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11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659152"/>
            <a:ext cx="8231187" cy="2217926"/>
          </a:xfrm>
        </p:spPr>
        <p:txBody>
          <a:bodyPr/>
          <a:lstStyle/>
          <a:p>
            <a:pPr algn="just"/>
            <a:r>
              <a:rPr lang="en-US" dirty="0" smtClean="0"/>
              <a:t>Defined in the first part of </a:t>
            </a:r>
            <a:r>
              <a:rPr lang="en-US" dirty="0" err="1" smtClean="0">
                <a:solidFill>
                  <a:srgbClr val="FF6600"/>
                </a:solidFill>
              </a:rPr>
              <a:t>DataSet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class in </a:t>
            </a:r>
            <a:r>
              <a:rPr lang="en-US" dirty="0" err="1" smtClean="0"/>
              <a:t>XDataSet.py</a:t>
            </a:r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No overlap with existing API</a:t>
            </a:r>
          </a:p>
          <a:p>
            <a:pPr lvl="2" algn="just"/>
            <a:r>
              <a:rPr lang="en-US" dirty="0" smtClean="0"/>
              <a:t>When transitioning, all old </a:t>
            </a:r>
            <a:r>
              <a:rPr lang="en-US" dirty="0" err="1" smtClean="0"/>
              <a:t>DataObject</a:t>
            </a:r>
            <a:r>
              <a:rPr lang="en-US" dirty="0" smtClean="0"/>
              <a:t> calls will error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Most methods only do 1 action</a:t>
            </a:r>
          </a:p>
          <a:p>
            <a:pPr lvl="2" algn="just"/>
            <a:r>
              <a:rPr lang="en-US" dirty="0" smtClean="0"/>
              <a:t>Call sub-methods for other 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New API</a:t>
            </a:r>
            <a:endParaRPr lang="en-US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49" y="0"/>
            <a:ext cx="76953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2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659152"/>
            <a:ext cx="8231187" cy="2217926"/>
          </a:xfrm>
        </p:spPr>
        <p:txBody>
          <a:bodyPr/>
          <a:lstStyle/>
          <a:p>
            <a:pPr algn="just"/>
            <a:r>
              <a:rPr lang="en-US" dirty="0" smtClean="0"/>
              <a:t>Want to add a </a:t>
            </a:r>
            <a:r>
              <a:rPr lang="en-US" dirty="0" smtClean="0">
                <a:solidFill>
                  <a:srgbClr val="00B050"/>
                </a:solidFill>
              </a:rPr>
              <a:t>realization</a:t>
            </a:r>
            <a:r>
              <a:rPr lang="en-US" dirty="0" smtClean="0"/>
              <a:t>?</a:t>
            </a:r>
          </a:p>
          <a:p>
            <a:pPr lvl="1" algn="just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data.addRealization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rlz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2" algn="just"/>
            <a:r>
              <a:rPr lang="en-US" dirty="0" smtClean="0"/>
              <a:t>Takes a dictionary of </a:t>
            </a:r>
            <a:r>
              <a:rPr lang="en-US" dirty="0" err="1" smtClean="0"/>
              <a:t>np.array</a:t>
            </a:r>
            <a:r>
              <a:rPr lang="en-US" dirty="0" smtClean="0"/>
              <a:t> (1-d for single-value)</a:t>
            </a:r>
          </a:p>
          <a:p>
            <a:pPr lvl="2" algn="just"/>
            <a:r>
              <a:rPr lang="en-US" dirty="0" smtClean="0"/>
              <a:t>Coordinates added separate from dependents</a:t>
            </a:r>
          </a:p>
          <a:p>
            <a:pPr lvl="2" algn="just"/>
            <a:r>
              <a:rPr lang="en-US" dirty="0" smtClean="0"/>
              <a:t>Example:</a:t>
            </a:r>
          </a:p>
          <a:p>
            <a:pPr lvl="2"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Want to add a </a:t>
            </a:r>
            <a:r>
              <a:rPr lang="en-US" dirty="0" smtClean="0">
                <a:solidFill>
                  <a:srgbClr val="00B050"/>
                </a:solidFill>
              </a:rPr>
              <a:t>new variable</a:t>
            </a:r>
            <a:r>
              <a:rPr lang="en-US" dirty="0" smtClean="0"/>
              <a:t>?</a:t>
            </a:r>
          </a:p>
          <a:p>
            <a:pPr lvl="1" algn="just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data.addVariable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varName,values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2" algn="just"/>
            <a:r>
              <a:rPr lang="en-US" dirty="0" smtClean="0"/>
              <a:t>name is string name</a:t>
            </a:r>
          </a:p>
          <a:p>
            <a:pPr lvl="2" algn="just"/>
            <a:r>
              <a:rPr lang="en-US" dirty="0" smtClean="0"/>
              <a:t>values is </a:t>
            </a:r>
            <a:r>
              <a:rPr lang="en-US" dirty="0" err="1" smtClean="0"/>
              <a:t>np.ndarray</a:t>
            </a:r>
            <a:r>
              <a:rPr lang="en-US" dirty="0" smtClean="0"/>
              <a:t> of:</a:t>
            </a:r>
          </a:p>
          <a:p>
            <a:pPr lvl="3" algn="just"/>
            <a:r>
              <a:rPr lang="en-US" dirty="0" err="1" smtClean="0"/>
              <a:t>float,str</a:t>
            </a:r>
            <a:r>
              <a:rPr lang="en-US" dirty="0" smtClean="0"/>
              <a:t> for single-valued (scalars)</a:t>
            </a:r>
          </a:p>
          <a:p>
            <a:pPr lvl="3" algn="just"/>
            <a:r>
              <a:rPr lang="en-US" dirty="0" err="1" smtClean="0"/>
              <a:t>xr.DataArray</a:t>
            </a:r>
            <a:r>
              <a:rPr lang="en-US" dirty="0" smtClean="0"/>
              <a:t> for histories/ND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New API </a:t>
            </a:r>
            <a:r>
              <a:rPr lang="mr-IN" dirty="0" smtClean="0"/>
              <a:t>–</a:t>
            </a:r>
            <a:r>
              <a:rPr lang="en-US" dirty="0" smtClean="0"/>
              <a:t> Adding Data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909" y="2969039"/>
            <a:ext cx="39243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3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659152"/>
            <a:ext cx="8231187" cy="2217926"/>
          </a:xfrm>
        </p:spPr>
        <p:txBody>
          <a:bodyPr/>
          <a:lstStyle/>
          <a:p>
            <a:pPr algn="just"/>
            <a:r>
              <a:rPr lang="en-US" dirty="0" smtClean="0"/>
              <a:t>Want to add </a:t>
            </a:r>
            <a:r>
              <a:rPr lang="en-US" dirty="0" smtClean="0">
                <a:solidFill>
                  <a:srgbClr val="00B050"/>
                </a:solidFill>
              </a:rPr>
              <a:t>metadata</a:t>
            </a:r>
            <a:r>
              <a:rPr lang="en-US" dirty="0" smtClean="0"/>
              <a:t>?</a:t>
            </a:r>
          </a:p>
          <a:p>
            <a:pPr lvl="1" algn="just"/>
            <a:r>
              <a:rPr lang="en-US" dirty="0" smtClean="0"/>
              <a:t>General Data (not pointwise, once per data object)</a:t>
            </a:r>
          </a:p>
          <a:p>
            <a:pPr lvl="2" algn="just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data.addMeta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tag,xmlDict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3" algn="just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ag</a:t>
            </a:r>
            <a:r>
              <a:rPr lang="en-US" dirty="0" smtClean="0"/>
              <a:t> says which meta key to store under</a:t>
            </a:r>
          </a:p>
          <a:p>
            <a:pPr lvl="4" algn="just"/>
            <a:r>
              <a:rPr lang="en-US" dirty="0" smtClean="0"/>
              <a:t>e.g. </a:t>
            </a:r>
            <a:r>
              <a:rPr lang="en-US" dirty="0" err="1" smtClean="0"/>
              <a:t>BasicStastics</a:t>
            </a:r>
            <a:r>
              <a:rPr lang="en-US" dirty="0" smtClean="0"/>
              <a:t>, </a:t>
            </a:r>
            <a:r>
              <a:rPr lang="en-US" dirty="0" err="1" smtClean="0"/>
              <a:t>DataSet</a:t>
            </a:r>
            <a:r>
              <a:rPr lang="en-US" dirty="0" smtClean="0"/>
              <a:t>, Optimizer, HSPS</a:t>
            </a:r>
          </a:p>
          <a:p>
            <a:pPr lvl="3" algn="just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xmlDict</a:t>
            </a:r>
            <a:r>
              <a:rPr lang="en-US" dirty="0" smtClean="0"/>
              <a:t> are the data to add</a:t>
            </a:r>
          </a:p>
          <a:p>
            <a:pPr lvl="4" algn="just"/>
            <a:r>
              <a:rPr lang="en-US" dirty="0" smtClean="0"/>
              <a:t>e.g. </a:t>
            </a:r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Pointwise Data</a:t>
            </a:r>
          </a:p>
          <a:p>
            <a:pPr lvl="2" algn="just"/>
            <a:r>
              <a:rPr lang="en-US" dirty="0" smtClean="0"/>
              <a:t>Include the data in </a:t>
            </a:r>
            <a:r>
              <a:rPr lang="en-US" dirty="0" err="1" smtClean="0"/>
              <a:t>addRealization</a:t>
            </a:r>
            <a:r>
              <a:rPr lang="en-US" dirty="0" smtClean="0"/>
              <a:t> dictionary</a:t>
            </a:r>
          </a:p>
          <a:p>
            <a:pPr lvl="3" algn="just"/>
            <a:r>
              <a:rPr lang="en-US" dirty="0" smtClean="0"/>
              <a:t>variables not in input, output are added to metadata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New API </a:t>
            </a:r>
            <a:r>
              <a:rPr lang="mr-IN" dirty="0" smtClean="0"/>
              <a:t>–</a:t>
            </a:r>
            <a:r>
              <a:rPr lang="en-US" dirty="0" smtClean="0"/>
              <a:t> Adding Data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091" y="3533361"/>
            <a:ext cx="3581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8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API </a:t>
            </a:r>
            <a:r>
              <a:rPr lang="mr-IN" dirty="0" smtClean="0"/>
              <a:t>–</a:t>
            </a:r>
            <a:r>
              <a:rPr lang="en-US" dirty="0" smtClean="0"/>
              <a:t> Accessing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smtClean="0">
                <a:solidFill>
                  <a:srgbClr val="00B050"/>
                </a:solidFill>
              </a:rPr>
              <a:t>pivot </a:t>
            </a:r>
            <a:r>
              <a:rPr lang="en-US" dirty="0" smtClean="0"/>
              <a:t>parameter(s)</a:t>
            </a:r>
          </a:p>
          <a:p>
            <a:pPr lvl="1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data.getDimensions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varName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smtClean="0"/>
              <a:t>Get </a:t>
            </a:r>
            <a:r>
              <a:rPr lang="en-US" dirty="0" smtClean="0">
                <a:solidFill>
                  <a:srgbClr val="00B050"/>
                </a:solidFill>
              </a:rPr>
              <a:t>metadata</a:t>
            </a:r>
            <a:r>
              <a:rPr lang="en-US" dirty="0" smtClean="0"/>
              <a:t> information</a:t>
            </a:r>
          </a:p>
          <a:p>
            <a:pPr lvl="1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data.getMeta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keys,pointwise,general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2"/>
            <a:r>
              <a:rPr lang="en-US" dirty="0" smtClean="0"/>
              <a:t>tell it to search in pointwise or general metadata</a:t>
            </a:r>
          </a:p>
          <a:p>
            <a:r>
              <a:rPr lang="en-US" dirty="0" smtClean="0"/>
              <a:t>Get list of </a:t>
            </a:r>
            <a:r>
              <a:rPr lang="en-US" dirty="0" smtClean="0">
                <a:solidFill>
                  <a:srgbClr val="00B050"/>
                </a:solidFill>
              </a:rPr>
              <a:t>variable names</a:t>
            </a:r>
          </a:p>
          <a:p>
            <a:pPr lvl="1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data.getVars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(subset)</a:t>
            </a:r>
          </a:p>
          <a:p>
            <a:pPr lvl="2"/>
            <a:r>
              <a:rPr lang="en-US" dirty="0" smtClean="0"/>
              <a:t>input, output, metadata; or None for all</a:t>
            </a:r>
          </a:p>
          <a:p>
            <a:r>
              <a:rPr lang="en-US" dirty="0" smtClean="0"/>
              <a:t>Get </a:t>
            </a:r>
            <a:r>
              <a:rPr lang="en-US" dirty="0" smtClean="0">
                <a:solidFill>
                  <a:srgbClr val="00B050"/>
                </a:solidFill>
              </a:rPr>
              <a:t>variable values</a:t>
            </a:r>
          </a:p>
          <a:p>
            <a:pPr lvl="1"/>
            <a:r>
              <a:rPr lang="en-US" dirty="0" smtClean="0"/>
              <a:t>Best to access directly</a:t>
            </a:r>
          </a:p>
          <a:p>
            <a:pPr lvl="2"/>
            <a:r>
              <a:rPr lang="en-US" sz="1600" dirty="0" smtClean="0"/>
              <a:t>For </a:t>
            </a:r>
            <a:r>
              <a:rPr lang="en-US" sz="1600" dirty="0"/>
              <a:t>more methods, see </a:t>
            </a:r>
            <a:r>
              <a:rPr lang="en-US" sz="1600" dirty="0" smtClean="0"/>
              <a:t>“</a:t>
            </a:r>
            <a:r>
              <a:rPr lang="en-US" sz="1600" dirty="0" err="1" smtClean="0"/>
              <a:t>Xarray</a:t>
            </a:r>
            <a:r>
              <a:rPr lang="en-US" sz="1600" dirty="0" smtClean="0"/>
              <a:t> Operations”, or </a:t>
            </a:r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xarray.pydata.org/en/stable/indexing.html#dataset-indexing</a:t>
            </a:r>
            <a:endParaRPr lang="en-US" sz="1600" dirty="0" smtClean="0"/>
          </a:p>
          <a:p>
            <a:pPr lvl="1"/>
            <a:r>
              <a:rPr lang="en-US" dirty="0" smtClean="0"/>
              <a:t>Slower, as dictionary</a:t>
            </a:r>
          </a:p>
          <a:p>
            <a:pPr lvl="2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data.getVarValues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3"/>
            <a:r>
              <a:rPr lang="en-US" dirty="0" smtClean="0"/>
              <a:t>“</a:t>
            </a:r>
            <a:r>
              <a:rPr lang="en-US" dirty="0" err="1" smtClean="0"/>
              <a:t>var</a:t>
            </a:r>
            <a:r>
              <a:rPr lang="en-US" dirty="0" smtClean="0"/>
              <a:t>” can be list or single variable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809" y="4408556"/>
            <a:ext cx="28956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2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26550</TotalTime>
  <Words>822</Words>
  <Application>Microsoft Macintosh PowerPoint</Application>
  <PresentationFormat>On-screen Show (4:3)</PresentationFormat>
  <Paragraphs>183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 Design</vt:lpstr>
      <vt:lpstr>Changing Data Object API</vt:lpstr>
      <vt:lpstr>Outline</vt:lpstr>
      <vt:lpstr>Scope</vt:lpstr>
      <vt:lpstr>New Structure</vt:lpstr>
      <vt:lpstr>New Structure</vt:lpstr>
      <vt:lpstr>New API</vt:lpstr>
      <vt:lpstr>New API – Adding Data</vt:lpstr>
      <vt:lpstr>New API – Adding Data</vt:lpstr>
      <vt:lpstr>New API – Accessing Data</vt:lpstr>
      <vt:lpstr>New API – Get A Realization/Sample</vt:lpstr>
      <vt:lpstr>New API – Properties</vt:lpstr>
      <vt:lpstr>Xarray Operations</vt:lpstr>
      <vt:lpstr>Realizations</vt:lpstr>
      <vt:lpstr>Example Conversion: Adding Realization</vt:lpstr>
      <vt:lpstr>Common Issues – object dtype</vt:lpstr>
      <vt:lpstr>Common Issues – Obtaining pivot values</vt:lpstr>
    </vt:vector>
  </TitlesOfParts>
  <Company>Idaho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Congjian Wang</cp:lastModifiedBy>
  <cp:revision>549</cp:revision>
  <cp:lastPrinted>2017-03-30T02:21:26Z</cp:lastPrinted>
  <dcterms:created xsi:type="dcterms:W3CDTF">1999-10-26T20:37:18Z</dcterms:created>
  <dcterms:modified xsi:type="dcterms:W3CDTF">2017-11-28T18:15:00Z</dcterms:modified>
</cp:coreProperties>
</file>