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29"/>
  </p:notesMasterIdLst>
  <p:sldIdLst>
    <p:sldId id="256" r:id="rId5"/>
    <p:sldId id="273" r:id="rId6"/>
    <p:sldId id="335" r:id="rId7"/>
    <p:sldId id="334" r:id="rId8"/>
    <p:sldId id="336" r:id="rId9"/>
    <p:sldId id="337" r:id="rId10"/>
    <p:sldId id="278" r:id="rId11"/>
    <p:sldId id="338" r:id="rId12"/>
    <p:sldId id="339" r:id="rId13"/>
    <p:sldId id="340" r:id="rId14"/>
    <p:sldId id="353" r:id="rId15"/>
    <p:sldId id="354" r:id="rId16"/>
    <p:sldId id="341" r:id="rId17"/>
    <p:sldId id="342" r:id="rId18"/>
    <p:sldId id="355" r:id="rId19"/>
    <p:sldId id="356" r:id="rId20"/>
    <p:sldId id="357" r:id="rId21"/>
    <p:sldId id="349" r:id="rId22"/>
    <p:sldId id="358" r:id="rId23"/>
    <p:sldId id="350" r:id="rId24"/>
    <p:sldId id="351" r:id="rId25"/>
    <p:sldId id="352" r:id="rId26"/>
    <p:sldId id="359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423"/>
    <a:srgbClr val="2DA9E1"/>
    <a:srgbClr val="07519E"/>
    <a:srgbClr val="1C3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7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2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J. McDowell" userId="412bfda5-1f25-4ce6-9702-f029b209da7d" providerId="ADAL" clId="{1AC48748-6070-D243-B465-10C31249A375}"/>
    <pc:docChg chg="undo custSel modSld">
      <pc:chgData name="Dylan J. McDowell" userId="412bfda5-1f25-4ce6-9702-f029b209da7d" providerId="ADAL" clId="{1AC48748-6070-D243-B465-10C31249A375}" dt="2022-07-18T17:36:40.348" v="218" actId="1076"/>
      <pc:docMkLst>
        <pc:docMk/>
      </pc:docMkLst>
      <pc:sldChg chg="modSp mod">
        <pc:chgData name="Dylan J. McDowell" userId="412bfda5-1f25-4ce6-9702-f029b209da7d" providerId="ADAL" clId="{1AC48748-6070-D243-B465-10C31249A375}" dt="2022-07-18T17:23:29.901" v="14" actId="20577"/>
        <pc:sldMkLst>
          <pc:docMk/>
          <pc:sldMk cId="697058250" sldId="340"/>
        </pc:sldMkLst>
        <pc:spChg chg="mod">
          <ac:chgData name="Dylan J. McDowell" userId="412bfda5-1f25-4ce6-9702-f029b209da7d" providerId="ADAL" clId="{1AC48748-6070-D243-B465-10C31249A375}" dt="2022-07-18T17:23:10.243" v="5" actId="1076"/>
          <ac:spMkLst>
            <pc:docMk/>
            <pc:sldMk cId="697058250" sldId="340"/>
            <ac:spMk id="3" creationId="{21AF0815-A0A2-EB45-8A65-24F6A25D3AA1}"/>
          </ac:spMkLst>
        </pc:spChg>
        <pc:spChg chg="mod">
          <ac:chgData name="Dylan J. McDowell" userId="412bfda5-1f25-4ce6-9702-f029b209da7d" providerId="ADAL" clId="{1AC48748-6070-D243-B465-10C31249A375}" dt="2022-07-18T17:23:29.901" v="14" actId="20577"/>
          <ac:spMkLst>
            <pc:docMk/>
            <pc:sldMk cId="697058250" sldId="340"/>
            <ac:spMk id="6" creationId="{BE137DCC-A19C-A14D-AC48-FAA1552D6CB5}"/>
          </ac:spMkLst>
        </pc:spChg>
        <pc:spChg chg="mod">
          <ac:chgData name="Dylan J. McDowell" userId="412bfda5-1f25-4ce6-9702-f029b209da7d" providerId="ADAL" clId="{1AC48748-6070-D243-B465-10C31249A375}" dt="2022-07-18T17:23:21.966" v="11" actId="403"/>
          <ac:spMkLst>
            <pc:docMk/>
            <pc:sldMk cId="697058250" sldId="340"/>
            <ac:spMk id="7" creationId="{465A97FC-5B54-9047-8873-8CCF456C0481}"/>
          </ac:spMkLst>
        </pc:spChg>
        <pc:picChg chg="mod">
          <ac:chgData name="Dylan J. McDowell" userId="412bfda5-1f25-4ce6-9702-f029b209da7d" providerId="ADAL" clId="{1AC48748-6070-D243-B465-10C31249A375}" dt="2022-07-18T17:22:56.575" v="2" actId="1076"/>
          <ac:picMkLst>
            <pc:docMk/>
            <pc:sldMk cId="697058250" sldId="340"/>
            <ac:picMk id="4" creationId="{48D09649-34B7-6640-A277-C2EFCD2A071F}"/>
          </ac:picMkLst>
        </pc:picChg>
      </pc:sldChg>
      <pc:sldChg chg="modSp mod">
        <pc:chgData name="Dylan J. McDowell" userId="412bfda5-1f25-4ce6-9702-f029b209da7d" providerId="ADAL" clId="{1AC48748-6070-D243-B465-10C31249A375}" dt="2022-07-18T17:24:37.835" v="27" actId="404"/>
        <pc:sldMkLst>
          <pc:docMk/>
          <pc:sldMk cId="630147916" sldId="341"/>
        </pc:sldMkLst>
        <pc:spChg chg="mod">
          <ac:chgData name="Dylan J. McDowell" userId="412bfda5-1f25-4ce6-9702-f029b209da7d" providerId="ADAL" clId="{1AC48748-6070-D243-B465-10C31249A375}" dt="2022-07-18T17:24:22.766" v="21" actId="20577"/>
          <ac:spMkLst>
            <pc:docMk/>
            <pc:sldMk cId="630147916" sldId="341"/>
            <ac:spMk id="3" creationId="{03272E75-92CA-3C45-9C21-999D6D886626}"/>
          </ac:spMkLst>
        </pc:spChg>
        <pc:spChg chg="mod">
          <ac:chgData name="Dylan J. McDowell" userId="412bfda5-1f25-4ce6-9702-f029b209da7d" providerId="ADAL" clId="{1AC48748-6070-D243-B465-10C31249A375}" dt="2022-07-18T17:24:37.835" v="27" actId="404"/>
          <ac:spMkLst>
            <pc:docMk/>
            <pc:sldMk cId="630147916" sldId="341"/>
            <ac:spMk id="5" creationId="{63AB806D-BF36-0344-BF39-97B92145D2EE}"/>
          </ac:spMkLst>
        </pc:spChg>
      </pc:sldChg>
      <pc:sldChg chg="delSp modSp mod">
        <pc:chgData name="Dylan J. McDowell" userId="412bfda5-1f25-4ce6-9702-f029b209da7d" providerId="ADAL" clId="{1AC48748-6070-D243-B465-10C31249A375}" dt="2022-07-18T17:28:15.637" v="124" actId="20577"/>
        <pc:sldMkLst>
          <pc:docMk/>
          <pc:sldMk cId="154293833" sldId="342"/>
        </pc:sldMkLst>
        <pc:spChg chg="mod">
          <ac:chgData name="Dylan J. McDowell" userId="412bfda5-1f25-4ce6-9702-f029b209da7d" providerId="ADAL" clId="{1AC48748-6070-D243-B465-10C31249A375}" dt="2022-07-18T17:28:15.637" v="124" actId="20577"/>
          <ac:spMkLst>
            <pc:docMk/>
            <pc:sldMk cId="154293833" sldId="342"/>
            <ac:spMk id="3" creationId="{5F39F8EF-A587-404E-94DC-95AF9EC4A33E}"/>
          </ac:spMkLst>
        </pc:spChg>
        <pc:spChg chg="del">
          <ac:chgData name="Dylan J. McDowell" userId="412bfda5-1f25-4ce6-9702-f029b209da7d" providerId="ADAL" clId="{1AC48748-6070-D243-B465-10C31249A375}" dt="2022-07-18T17:25:07.654" v="29" actId="478"/>
          <ac:spMkLst>
            <pc:docMk/>
            <pc:sldMk cId="154293833" sldId="342"/>
            <ac:spMk id="8" creationId="{C4DEB5CA-7FD8-3F45-9152-FADB77BFED5B}"/>
          </ac:spMkLst>
        </pc:spChg>
        <pc:picChg chg="mod">
          <ac:chgData name="Dylan J. McDowell" userId="412bfda5-1f25-4ce6-9702-f029b209da7d" providerId="ADAL" clId="{1AC48748-6070-D243-B465-10C31249A375}" dt="2022-07-18T17:26:13.607" v="45" actId="1076"/>
          <ac:picMkLst>
            <pc:docMk/>
            <pc:sldMk cId="154293833" sldId="342"/>
            <ac:picMk id="5" creationId="{97807285-4CC4-9240-B4CD-663711EA15CA}"/>
          </ac:picMkLst>
        </pc:picChg>
        <pc:picChg chg="mod">
          <ac:chgData name="Dylan J. McDowell" userId="412bfda5-1f25-4ce6-9702-f029b209da7d" providerId="ADAL" clId="{1AC48748-6070-D243-B465-10C31249A375}" dt="2022-07-18T17:26:09.975" v="44" actId="1076"/>
          <ac:picMkLst>
            <pc:docMk/>
            <pc:sldMk cId="154293833" sldId="342"/>
            <ac:picMk id="7" creationId="{EF0D2022-D284-3141-BC57-0656F9DB4AA8}"/>
          </ac:picMkLst>
        </pc:picChg>
        <pc:picChg chg="mod">
          <ac:chgData name="Dylan J. McDowell" userId="412bfda5-1f25-4ce6-9702-f029b209da7d" providerId="ADAL" clId="{1AC48748-6070-D243-B465-10C31249A375}" dt="2022-07-18T17:26:20.226" v="47" actId="1076"/>
          <ac:picMkLst>
            <pc:docMk/>
            <pc:sldMk cId="154293833" sldId="342"/>
            <ac:picMk id="9" creationId="{6F56C865-A558-0248-B4B7-6B59FEC83D3F}"/>
          </ac:picMkLst>
        </pc:picChg>
      </pc:sldChg>
      <pc:sldChg chg="modSp mod">
        <pc:chgData name="Dylan J. McDowell" userId="412bfda5-1f25-4ce6-9702-f029b209da7d" providerId="ADAL" clId="{1AC48748-6070-D243-B465-10C31249A375}" dt="2022-07-18T17:34:08.851" v="198" actId="20577"/>
        <pc:sldMkLst>
          <pc:docMk/>
          <pc:sldMk cId="1880553448" sldId="349"/>
        </pc:sldMkLst>
        <pc:spChg chg="mod">
          <ac:chgData name="Dylan J. McDowell" userId="412bfda5-1f25-4ce6-9702-f029b209da7d" providerId="ADAL" clId="{1AC48748-6070-D243-B465-10C31249A375}" dt="2022-07-18T17:34:08.851" v="198" actId="20577"/>
          <ac:spMkLst>
            <pc:docMk/>
            <pc:sldMk cId="1880553448" sldId="349"/>
            <ac:spMk id="3" creationId="{69B98CC8-17F2-0244-9C8C-816FE596FC02}"/>
          </ac:spMkLst>
        </pc:spChg>
        <pc:picChg chg="mod">
          <ac:chgData name="Dylan J. McDowell" userId="412bfda5-1f25-4ce6-9702-f029b209da7d" providerId="ADAL" clId="{1AC48748-6070-D243-B465-10C31249A375}" dt="2022-07-18T17:32:11.590" v="160" actId="1076"/>
          <ac:picMkLst>
            <pc:docMk/>
            <pc:sldMk cId="1880553448" sldId="349"/>
            <ac:picMk id="5" creationId="{BAF6F1EB-7CD0-2745-924C-1F893734ED55}"/>
          </ac:picMkLst>
        </pc:picChg>
      </pc:sldChg>
      <pc:sldChg chg="modSp mod">
        <pc:chgData name="Dylan J. McDowell" userId="412bfda5-1f25-4ce6-9702-f029b209da7d" providerId="ADAL" clId="{1AC48748-6070-D243-B465-10C31249A375}" dt="2022-07-18T17:34:39.567" v="201" actId="207"/>
        <pc:sldMkLst>
          <pc:docMk/>
          <pc:sldMk cId="3167714483" sldId="350"/>
        </pc:sldMkLst>
        <pc:spChg chg="mod">
          <ac:chgData name="Dylan J. McDowell" userId="412bfda5-1f25-4ce6-9702-f029b209da7d" providerId="ADAL" clId="{1AC48748-6070-D243-B465-10C31249A375}" dt="2022-07-18T17:34:39.567" v="201" actId="207"/>
          <ac:spMkLst>
            <pc:docMk/>
            <pc:sldMk cId="3167714483" sldId="350"/>
            <ac:spMk id="3" creationId="{542141AB-B886-B943-839A-96F6DFDE012E}"/>
          </ac:spMkLst>
        </pc:spChg>
      </pc:sldChg>
      <pc:sldChg chg="modSp mod">
        <pc:chgData name="Dylan J. McDowell" userId="412bfda5-1f25-4ce6-9702-f029b209da7d" providerId="ADAL" clId="{1AC48748-6070-D243-B465-10C31249A375}" dt="2022-07-18T17:35:22.444" v="210" actId="20577"/>
        <pc:sldMkLst>
          <pc:docMk/>
          <pc:sldMk cId="2152263749" sldId="351"/>
        </pc:sldMkLst>
        <pc:spChg chg="mod">
          <ac:chgData name="Dylan J. McDowell" userId="412bfda5-1f25-4ce6-9702-f029b209da7d" providerId="ADAL" clId="{1AC48748-6070-D243-B465-10C31249A375}" dt="2022-07-18T17:35:22.444" v="210" actId="20577"/>
          <ac:spMkLst>
            <pc:docMk/>
            <pc:sldMk cId="2152263749" sldId="351"/>
            <ac:spMk id="3" creationId="{B1B61943-0766-7E4E-B1E5-2736FBA0D367}"/>
          </ac:spMkLst>
        </pc:spChg>
      </pc:sldChg>
      <pc:sldChg chg="modSp mod">
        <pc:chgData name="Dylan J. McDowell" userId="412bfda5-1f25-4ce6-9702-f029b209da7d" providerId="ADAL" clId="{1AC48748-6070-D243-B465-10C31249A375}" dt="2022-07-18T17:36:05.064" v="217" actId="207"/>
        <pc:sldMkLst>
          <pc:docMk/>
          <pc:sldMk cId="2915769285" sldId="352"/>
        </pc:sldMkLst>
        <pc:spChg chg="mod">
          <ac:chgData name="Dylan J. McDowell" userId="412bfda5-1f25-4ce6-9702-f029b209da7d" providerId="ADAL" clId="{1AC48748-6070-D243-B465-10C31249A375}" dt="2022-07-18T17:35:34.242" v="211" actId="1076"/>
          <ac:spMkLst>
            <pc:docMk/>
            <pc:sldMk cId="2915769285" sldId="352"/>
            <ac:spMk id="2" creationId="{404D5087-C4EA-4C4F-899C-CEF41C88957C}"/>
          </ac:spMkLst>
        </pc:spChg>
        <pc:spChg chg="mod">
          <ac:chgData name="Dylan J. McDowell" userId="412bfda5-1f25-4ce6-9702-f029b209da7d" providerId="ADAL" clId="{1AC48748-6070-D243-B465-10C31249A375}" dt="2022-07-18T17:36:05.064" v="217" actId="207"/>
          <ac:spMkLst>
            <pc:docMk/>
            <pc:sldMk cId="2915769285" sldId="352"/>
            <ac:spMk id="3" creationId="{740281D0-8A85-F64F-ADFA-1641EC64DC50}"/>
          </ac:spMkLst>
        </pc:spChg>
        <pc:picChg chg="mod">
          <ac:chgData name="Dylan J. McDowell" userId="412bfda5-1f25-4ce6-9702-f029b209da7d" providerId="ADAL" clId="{1AC48748-6070-D243-B465-10C31249A375}" dt="2022-07-18T17:35:42.058" v="213" actId="1076"/>
          <ac:picMkLst>
            <pc:docMk/>
            <pc:sldMk cId="2915769285" sldId="352"/>
            <ac:picMk id="5" creationId="{E34BD50D-C922-FC4D-B0F9-9F14155F9510}"/>
          </ac:picMkLst>
        </pc:picChg>
      </pc:sldChg>
      <pc:sldChg chg="modSp mod">
        <pc:chgData name="Dylan J. McDowell" userId="412bfda5-1f25-4ce6-9702-f029b209da7d" providerId="ADAL" clId="{1AC48748-6070-D243-B465-10C31249A375}" dt="2022-07-18T17:23:58.183" v="17" actId="207"/>
        <pc:sldMkLst>
          <pc:docMk/>
          <pc:sldMk cId="2515134238" sldId="353"/>
        </pc:sldMkLst>
        <pc:spChg chg="mod">
          <ac:chgData name="Dylan J. McDowell" userId="412bfda5-1f25-4ce6-9702-f029b209da7d" providerId="ADAL" clId="{1AC48748-6070-D243-B465-10C31249A375}" dt="2022-07-18T17:23:58.183" v="17" actId="207"/>
          <ac:spMkLst>
            <pc:docMk/>
            <pc:sldMk cId="2515134238" sldId="353"/>
            <ac:spMk id="3" creationId="{FA1C246F-8E46-EC4C-B6EC-788BEC814256}"/>
          </ac:spMkLst>
        </pc:spChg>
      </pc:sldChg>
      <pc:sldChg chg="modSp mod">
        <pc:chgData name="Dylan J. McDowell" userId="412bfda5-1f25-4ce6-9702-f029b209da7d" providerId="ADAL" clId="{1AC48748-6070-D243-B465-10C31249A375}" dt="2022-07-18T17:31:55.539" v="157" actId="1076"/>
        <pc:sldMkLst>
          <pc:docMk/>
          <pc:sldMk cId="2558424501" sldId="356"/>
        </pc:sldMkLst>
        <pc:spChg chg="mod">
          <ac:chgData name="Dylan J. McDowell" userId="412bfda5-1f25-4ce6-9702-f029b209da7d" providerId="ADAL" clId="{1AC48748-6070-D243-B465-10C31249A375}" dt="2022-07-18T17:28:32.521" v="125" actId="1076"/>
          <ac:spMkLst>
            <pc:docMk/>
            <pc:sldMk cId="2558424501" sldId="356"/>
            <ac:spMk id="2" creationId="{6CFE73B4-A998-1C41-B18E-D5A5FC19D5C1}"/>
          </ac:spMkLst>
        </pc:spChg>
        <pc:spChg chg="mod">
          <ac:chgData name="Dylan J. McDowell" userId="412bfda5-1f25-4ce6-9702-f029b209da7d" providerId="ADAL" clId="{1AC48748-6070-D243-B465-10C31249A375}" dt="2022-07-18T17:31:23.830" v="154" actId="207"/>
          <ac:spMkLst>
            <pc:docMk/>
            <pc:sldMk cId="2558424501" sldId="356"/>
            <ac:spMk id="3" creationId="{69B98CC8-17F2-0244-9C8C-816FE596FC02}"/>
          </ac:spMkLst>
        </pc:spChg>
        <pc:spChg chg="mod">
          <ac:chgData name="Dylan J. McDowell" userId="412bfda5-1f25-4ce6-9702-f029b209da7d" providerId="ADAL" clId="{1AC48748-6070-D243-B465-10C31249A375}" dt="2022-07-18T17:28:39.955" v="127" actId="1076"/>
          <ac:spMkLst>
            <pc:docMk/>
            <pc:sldMk cId="2558424501" sldId="356"/>
            <ac:spMk id="4" creationId="{C2BB0527-321B-4B44-B8A2-EE47C0031780}"/>
          </ac:spMkLst>
        </pc:spChg>
        <pc:picChg chg="mod">
          <ac:chgData name="Dylan J. McDowell" userId="412bfda5-1f25-4ce6-9702-f029b209da7d" providerId="ADAL" clId="{1AC48748-6070-D243-B465-10C31249A375}" dt="2022-07-18T17:31:55.539" v="157" actId="1076"/>
          <ac:picMkLst>
            <pc:docMk/>
            <pc:sldMk cId="2558424501" sldId="356"/>
            <ac:picMk id="7" creationId="{51795857-196C-BC4F-A3D5-0A10F315FE37}"/>
          </ac:picMkLst>
        </pc:picChg>
      </pc:sldChg>
      <pc:sldChg chg="modSp mod">
        <pc:chgData name="Dylan J. McDowell" userId="412bfda5-1f25-4ce6-9702-f029b209da7d" providerId="ADAL" clId="{1AC48748-6070-D243-B465-10C31249A375}" dt="2022-07-18T17:36:40.348" v="218" actId="1076"/>
        <pc:sldMkLst>
          <pc:docMk/>
          <pc:sldMk cId="3202115832" sldId="359"/>
        </pc:sldMkLst>
        <pc:spChg chg="mod">
          <ac:chgData name="Dylan J. McDowell" userId="412bfda5-1f25-4ce6-9702-f029b209da7d" providerId="ADAL" clId="{1AC48748-6070-D243-B465-10C31249A375}" dt="2022-07-18T17:36:40.348" v="218" actId="1076"/>
          <ac:spMkLst>
            <pc:docMk/>
            <pc:sldMk cId="3202115832" sldId="359"/>
            <ac:spMk id="3" creationId="{33E8A637-709F-694D-93E1-6271D14582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39" b="1"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5" name="INL Logo">
            <a:extLst>
              <a:ext uri="{FF2B5EF4-FFF2-40B4-BE49-F238E27FC236}">
                <a16:creationId xmlns:a16="http://schemas.microsoft.com/office/drawing/2014/main" id="{21EEECFB-01DD-5F4A-AC25-029E8729B2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455025" y="5904670"/>
            <a:ext cx="3189597" cy="47345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EAC40A-E02E-BBB7-BAAE-7324A1A611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234422" y="6027702"/>
            <a:ext cx="1968500" cy="317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21DDE-A929-3B48-9CF6-9A7DFF8AAAEE}"/>
              </a:ext>
            </a:extLst>
          </p:cNvPr>
          <p:cNvCxnSpPr>
            <a:cxnSpLocks/>
          </p:cNvCxnSpPr>
          <p:nvPr userDrawn="1"/>
        </p:nvCxnSpPr>
        <p:spPr>
          <a:xfrm>
            <a:off x="8352766" y="6008183"/>
            <a:ext cx="0" cy="35560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B3FEC5-4760-DC48-B91E-CFC0C33F63A9}"/>
              </a:ext>
            </a:extLst>
          </p:cNvPr>
          <p:cNvSpPr/>
          <p:nvPr userDrawn="1"/>
        </p:nvSpPr>
        <p:spPr>
          <a:xfrm>
            <a:off x="8465769" y="6335712"/>
            <a:ext cx="3726231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AE68D-24FC-6749-A309-042231DB68DA}"/>
              </a:ext>
            </a:extLst>
          </p:cNvPr>
          <p:cNvSpPr/>
          <p:nvPr userDrawn="1"/>
        </p:nvSpPr>
        <p:spPr>
          <a:xfrm>
            <a:off x="8465769" y="6237795"/>
            <a:ext cx="3726231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DAHO NATIONAL LABORATORY">
            <a:extLst>
              <a:ext uri="{FF2B5EF4-FFF2-40B4-BE49-F238E27FC236}">
                <a16:creationId xmlns:a16="http://schemas.microsoft.com/office/drawing/2014/main" id="{C491F914-E346-2146-A51D-D37D67DBC11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739901"/>
            <a:ext cx="10415649" cy="435133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CD4A3B-E186-AB40-96C6-355AF9A6FE76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Forward Sampling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RAVEN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56D43-7FAB-834B-AA9F-965D52A8E5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b="0" dirty="0"/>
              <a:t>July 25th, 2022</a:t>
            </a:r>
          </a:p>
        </p:txBody>
      </p:sp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9CADB826-1671-9F7A-8CA2-86AE808F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60692"/>
            <a:ext cx="10415649" cy="4351338"/>
          </a:xfrm>
        </p:spPr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938149" y="1569324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09649-34B7-6640-A277-C2EFCD2A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86" y="2870357"/>
            <a:ext cx="4325017" cy="32437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F0815-A0A2-EB45-8A65-24F6A25D3AA1}"/>
              </a:ext>
            </a:extLst>
          </p:cNvPr>
          <p:cNvSpPr txBox="1"/>
          <p:nvPr/>
        </p:nvSpPr>
        <p:spPr>
          <a:xfrm>
            <a:off x="953636" y="5628409"/>
            <a:ext cx="678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./scripts/</a:t>
            </a:r>
            <a:r>
              <a:rPr lang="en-US" dirty="0" err="1"/>
              <a:t>establish_conda_env.sh</a:t>
            </a:r>
            <a:r>
              <a:rPr lang="en-US" dirty="0"/>
              <a:t> --install --no-clean</a:t>
            </a: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PointSets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ProbabilityWeight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Prefix,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PointProbability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Sequence defines order of actions</a:t>
            </a:r>
          </a:p>
        </p:txBody>
      </p:sp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Changing Distributions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6" descr="raven.gif">
            <a:extLst>
              <a:ext uri="{FF2B5EF4-FFF2-40B4-BE49-F238E27FC236}">
                <a16:creationId xmlns:a16="http://schemas.microsoft.com/office/drawing/2014/main" id="{22E23E6C-700E-9BEA-2244-56E2016F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91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938149" y="4530075"/>
            <a:ext cx="10415648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&gt;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320" y="50554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88" y="50554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154933"/>
            <a:ext cx="755766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Uniform XML has been commented out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9.1.1.8</a:t>
            </a:r>
          </a:p>
          <a:p>
            <a:pPr lvl="1"/>
            <a:r>
              <a:rPr lang="en-US" dirty="0"/>
              <a:t>Use a mean of 30 and sigma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56C865-A558-0248-B4B7-6B59FEC83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05" y="2893170"/>
            <a:ext cx="3852161" cy="28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Changing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6" descr="raven.gif">
            <a:extLst>
              <a:ext uri="{FF2B5EF4-FFF2-40B4-BE49-F238E27FC236}">
                <a16:creationId xmlns:a16="http://schemas.microsoft.com/office/drawing/2014/main" id="{22E23E6C-700E-9BEA-2244-56E2016F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767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795857-196C-BC4F-A3D5-0A10F315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57" y="1417496"/>
            <a:ext cx="3623143" cy="27173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59" y="1118283"/>
            <a:ext cx="8944021" cy="4524375"/>
          </a:xfrm>
        </p:spPr>
        <p:txBody>
          <a:bodyPr/>
          <a:lstStyle/>
          <a:p>
            <a:r>
              <a:rPr lang="en-US" sz="1600" dirty="0"/>
              <a:t>What if I don’t care about launch velocity, and instead want to consider initial height?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600" dirty="0"/>
              <a:t>Entities to adjust: </a:t>
            </a:r>
          </a:p>
          <a:p>
            <a:pPr lvl="1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RunInfo</a:t>
            </a:r>
            <a:r>
              <a:rPr lang="en-US" sz="1600" dirty="0"/>
              <a:t>:</a:t>
            </a:r>
          </a:p>
          <a:p>
            <a:pPr lvl="2"/>
            <a:r>
              <a:rPr lang="en-US" sz="1400" dirty="0"/>
              <a:t>Change</a:t>
            </a:r>
            <a:r>
              <a:rPr lang="en-US" sz="1600" dirty="0"/>
              <a:t> the working directory to ‘</a:t>
            </a:r>
            <a:r>
              <a:rPr lang="en-US" sz="1600" dirty="0">
                <a:solidFill>
                  <a:srgbClr val="1A4DB2"/>
                </a:solidFill>
              </a:rPr>
              <a:t>r3</a:t>
            </a:r>
            <a:r>
              <a:rPr lang="en-US" sz="1600" dirty="0"/>
              <a:t>’</a:t>
            </a:r>
          </a:p>
          <a:p>
            <a:pPr lvl="1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Models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Add </a:t>
            </a:r>
            <a:r>
              <a:rPr lang="en-US" sz="1400" dirty="0">
                <a:solidFill>
                  <a:srgbClr val="8EC423"/>
                </a:solidFill>
              </a:rPr>
              <a:t>y0</a:t>
            </a:r>
            <a:r>
              <a:rPr lang="en-US" sz="1400" dirty="0"/>
              <a:t> to variables</a:t>
            </a:r>
            <a:endParaRPr lang="en-US" sz="1400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Lucida Console" panose="020B0609040504020204" pitchFamily="49" charset="0"/>
            </a:endParaRPr>
          </a:p>
          <a:p>
            <a:pPr lvl="3"/>
            <a:r>
              <a:rPr lang="en-US" sz="1200" b="1" dirty="0">
                <a:solidFill>
                  <a:srgbClr val="C00000"/>
                </a:solidFill>
              </a:rPr>
              <a:t>NOTE</a:t>
            </a:r>
            <a:r>
              <a:rPr lang="en-US" sz="1400" dirty="0"/>
              <a:t>: </a:t>
            </a:r>
            <a:r>
              <a:rPr lang="en-US" sz="1100" dirty="0"/>
              <a:t>Do not remove </a:t>
            </a:r>
            <a:r>
              <a:rPr lang="en-US" sz="1100" dirty="0">
                <a:solidFill>
                  <a:srgbClr val="8EC423"/>
                </a:solidFill>
              </a:rPr>
              <a:t>v0</a:t>
            </a:r>
            <a:r>
              <a:rPr lang="en-US" sz="1400" dirty="0"/>
              <a:t>. </a:t>
            </a:r>
            <a:r>
              <a:rPr lang="en-US" sz="1100" dirty="0">
                <a:solidFill>
                  <a:srgbClr val="1C3665"/>
                </a:solidFill>
              </a:rPr>
              <a:t>v0</a:t>
            </a:r>
            <a:r>
              <a:rPr lang="en-US" sz="1100" dirty="0"/>
              <a:t> is required in the variable specification in order to set it as a constant in Samplers. Otherwise, it will silently use the default </a:t>
            </a:r>
            <a:r>
              <a:rPr lang="en-US" sz="1100" dirty="0">
                <a:solidFill>
                  <a:srgbClr val="1A4DB2"/>
                </a:solidFill>
              </a:rPr>
              <a:t>v0=1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1A4DB2"/>
                </a:solidFill>
              </a:rPr>
              <a:t>m/s </a:t>
            </a:r>
            <a:r>
              <a:rPr lang="en-US" sz="1100" dirty="0"/>
              <a:t>specified in the external model. </a:t>
            </a:r>
            <a:endParaRPr lang="en-US" sz="1400" dirty="0"/>
          </a:p>
          <a:p>
            <a:pPr lvl="1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Samplers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Change variable name </a:t>
            </a:r>
            <a:r>
              <a:rPr lang="en-US" sz="1400" dirty="0">
                <a:solidFill>
                  <a:srgbClr val="8EC423"/>
                </a:solidFill>
              </a:rPr>
              <a:t>v0</a:t>
            </a:r>
            <a:r>
              <a:rPr lang="en-US" sz="1400" dirty="0"/>
              <a:t> to </a:t>
            </a:r>
            <a:r>
              <a:rPr lang="en-US" sz="1400" dirty="0">
                <a:solidFill>
                  <a:srgbClr val="8EC423"/>
                </a:solidFill>
              </a:rPr>
              <a:t>y0</a:t>
            </a:r>
          </a:p>
          <a:p>
            <a:pPr lvl="2"/>
            <a:r>
              <a:rPr lang="en-US" sz="1400" dirty="0"/>
              <a:t>Change distribution name </a:t>
            </a:r>
            <a:r>
              <a:rPr lang="en-US" sz="1400" dirty="0" err="1">
                <a:solidFill>
                  <a:srgbClr val="8EC423"/>
                </a:solidFill>
              </a:rPr>
              <a:t>vel_dist</a:t>
            </a:r>
            <a:r>
              <a:rPr lang="en-US" sz="1400" dirty="0">
                <a:solidFill>
                  <a:srgbClr val="1A4DB2"/>
                </a:solidFill>
              </a:rPr>
              <a:t> </a:t>
            </a:r>
            <a:r>
              <a:rPr lang="en-US" sz="1400" dirty="0"/>
              <a:t>to </a:t>
            </a:r>
            <a:r>
              <a:rPr lang="en-US" sz="1400" dirty="0">
                <a:solidFill>
                  <a:srgbClr val="8EC423"/>
                </a:solidFill>
              </a:rPr>
              <a:t>y0_dist</a:t>
            </a:r>
          </a:p>
          <a:p>
            <a:pPr lvl="2"/>
            <a:r>
              <a:rPr lang="en-US" sz="1400" dirty="0"/>
              <a:t>Change constant </a:t>
            </a:r>
            <a:r>
              <a:rPr lang="en-US" sz="1400" dirty="0">
                <a:solidFill>
                  <a:srgbClr val="8EC423"/>
                </a:solidFill>
              </a:rPr>
              <a:t>y0</a:t>
            </a:r>
            <a:r>
              <a:rPr lang="en-US" sz="1400" dirty="0"/>
              <a:t> to </a:t>
            </a:r>
            <a:r>
              <a:rPr lang="en-US" sz="1400" dirty="0">
                <a:solidFill>
                  <a:srgbClr val="8EC423"/>
                </a:solidFill>
              </a:rPr>
              <a:t>v0</a:t>
            </a:r>
            <a:r>
              <a:rPr lang="en-US" sz="1400" dirty="0"/>
              <a:t> with value of 30</a:t>
            </a:r>
          </a:p>
          <a:p>
            <a:pPr lvl="1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Distributions</a:t>
            </a:r>
          </a:p>
          <a:p>
            <a:pPr lvl="2"/>
            <a:r>
              <a:rPr lang="en-US" sz="1400" dirty="0"/>
              <a:t>Change the distribution </a:t>
            </a:r>
            <a:r>
              <a:rPr lang="en-US" sz="1400" dirty="0" err="1">
                <a:solidFill>
                  <a:srgbClr val="8EC423"/>
                </a:solidFill>
              </a:rPr>
              <a:t>vel_dist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to </a:t>
            </a:r>
            <a:r>
              <a:rPr lang="en-US" sz="1400" dirty="0">
                <a:solidFill>
                  <a:srgbClr val="8EC423"/>
                </a:solidFill>
              </a:rPr>
              <a:t>y0_dist</a:t>
            </a:r>
            <a:r>
              <a:rPr lang="en-US" sz="1400" dirty="0">
                <a:solidFill>
                  <a:srgbClr val="1A4DB2"/>
                </a:solidFill>
              </a:rPr>
              <a:t> </a:t>
            </a:r>
            <a:r>
              <a:rPr lang="en-US" sz="1400" dirty="0"/>
              <a:t>and make it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/>
              <a:t>Uniform, 0 to 1</a:t>
            </a:r>
          </a:p>
          <a:p>
            <a:pPr lvl="1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DataObjects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OutStreams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sz="1400" dirty="0"/>
              <a:t>Replace </a:t>
            </a:r>
            <a:r>
              <a:rPr lang="en-US" sz="1400" dirty="0">
                <a:solidFill>
                  <a:srgbClr val="8EC423"/>
                </a:solidFill>
              </a:rPr>
              <a:t>v0</a:t>
            </a:r>
            <a:r>
              <a:rPr lang="en-US" sz="1400" dirty="0"/>
              <a:t> with </a:t>
            </a:r>
            <a:r>
              <a:rPr lang="en-US" sz="1400" dirty="0">
                <a:solidFill>
                  <a:srgbClr val="8EC423"/>
                </a:solidFill>
              </a:rPr>
              <a:t>y0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Run the case.</a:t>
            </a:r>
            <a:r>
              <a:rPr lang="en-US" sz="1400" dirty="0"/>
              <a:t>  Plot should have y0 instead of v0.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59" y="604577"/>
            <a:ext cx="8231187" cy="363537"/>
          </a:xfrm>
        </p:spPr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940759" y="1417496"/>
            <a:ext cx="7808064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2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Changing Samplers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6" descr="raven.gif">
            <a:extLst>
              <a:ext uri="{FF2B5EF4-FFF2-40B4-BE49-F238E27FC236}">
                <a16:creationId xmlns:a16="http://schemas.microsoft.com/office/drawing/2014/main" id="{22E23E6C-700E-9BEA-2244-56E2016F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619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F6F1EB-7CD0-2745-924C-1F89373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42" y="2215252"/>
            <a:ext cx="4513958" cy="3385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076346"/>
            <a:ext cx="8231187" cy="4524375"/>
          </a:xfrm>
        </p:spPr>
        <p:txBody>
          <a:bodyPr/>
          <a:lstStyle/>
          <a:p>
            <a:r>
              <a:rPr lang="en-US" sz="1800" dirty="0"/>
              <a:t>So far, we’ve used the Monte Carlo sampler</a:t>
            </a:r>
          </a:p>
          <a:p>
            <a:pPr lvl="1"/>
            <a:r>
              <a:rPr lang="en-US" sz="1800" dirty="0"/>
              <a:t>Samples randomly each time from variable distributions</a:t>
            </a:r>
          </a:p>
          <a:p>
            <a:r>
              <a:rPr lang="en-US" sz="1800" dirty="0"/>
              <a:t>Other sampling strategies exist: </a:t>
            </a:r>
          </a:p>
          <a:p>
            <a:pPr lvl="1"/>
            <a:r>
              <a:rPr lang="en-US" sz="1800" dirty="0"/>
              <a:t>Grid</a:t>
            </a:r>
          </a:p>
          <a:p>
            <a:pPr lvl="2"/>
            <a:r>
              <a:rPr lang="en-US" sz="1800" dirty="0"/>
              <a:t>Takes uniformly-spaced samples across the variable’s domain</a:t>
            </a:r>
          </a:p>
          <a:p>
            <a:pPr lvl="2"/>
            <a:r>
              <a:rPr lang="en-US" sz="1800" dirty="0"/>
              <a:t>Samples uniformly in:</a:t>
            </a:r>
          </a:p>
          <a:p>
            <a:pPr lvl="3"/>
            <a:r>
              <a:rPr lang="en-US" sz="1800" dirty="0"/>
              <a:t>Value space</a:t>
            </a:r>
          </a:p>
          <a:p>
            <a:pPr lvl="3"/>
            <a:r>
              <a:rPr lang="en-US" sz="1800" dirty="0"/>
              <a:t>Probability space</a:t>
            </a:r>
          </a:p>
          <a:p>
            <a:r>
              <a:rPr lang="en-US" sz="1800" dirty="0"/>
              <a:t>Copy exercise 3 to “</a:t>
            </a:r>
            <a:r>
              <a:rPr lang="en-US" sz="1800" dirty="0">
                <a:solidFill>
                  <a:srgbClr val="FF0000"/>
                </a:solidFill>
              </a:rPr>
              <a:t>4_grid_sampler.xml</a:t>
            </a:r>
            <a:r>
              <a:rPr lang="en-US" sz="1800" dirty="0">
                <a:solidFill>
                  <a:srgbClr val="07519E"/>
                </a:solidFill>
              </a:rPr>
              <a:t>”</a:t>
            </a:r>
            <a:r>
              <a:rPr lang="en-US" sz="1800" dirty="0"/>
              <a:t>, set </a:t>
            </a:r>
            <a:r>
              <a:rPr lang="en-US" sz="1800" dirty="0">
                <a:solidFill>
                  <a:srgbClr val="2DA9E1"/>
                </a:solidFill>
              </a:rPr>
              <a:t>&lt;</a:t>
            </a:r>
            <a:r>
              <a:rPr lang="en-US" sz="1800" dirty="0" err="1">
                <a:solidFill>
                  <a:srgbClr val="2DA9E1"/>
                </a:solidFill>
              </a:rPr>
              <a:t>WorkingDir</a:t>
            </a:r>
            <a:r>
              <a:rPr lang="en-US" sz="1800" dirty="0">
                <a:solidFill>
                  <a:srgbClr val="2DA9E1"/>
                </a:solidFill>
              </a:rPr>
              <a:t>&gt; </a:t>
            </a:r>
            <a:r>
              <a:rPr lang="en-US" sz="1800" dirty="0"/>
              <a:t>to “</a:t>
            </a:r>
            <a:r>
              <a:rPr lang="en-US" sz="1800" dirty="0">
                <a:solidFill>
                  <a:srgbClr val="FF0000"/>
                </a:solidFill>
              </a:rPr>
              <a:t>r4”</a:t>
            </a:r>
          </a:p>
          <a:p>
            <a:r>
              <a:rPr lang="en-US" sz="1800" dirty="0"/>
              <a:t>Add a </a:t>
            </a:r>
            <a:r>
              <a:rPr lang="en-US" sz="1800" b="1" dirty="0">
                <a:solidFill>
                  <a:schemeClr val="accent2"/>
                </a:solidFill>
              </a:rPr>
              <a:t>Grid</a:t>
            </a:r>
            <a:r>
              <a:rPr lang="en-US" sz="1800" dirty="0"/>
              <a:t> sampler and call it “</a:t>
            </a:r>
            <a:r>
              <a:rPr lang="en-US" sz="1800" dirty="0" err="1">
                <a:solidFill>
                  <a:srgbClr val="FF0000"/>
                </a:solidFill>
              </a:rPr>
              <a:t>my_grid</a:t>
            </a:r>
            <a:r>
              <a:rPr lang="en-US" sz="1800" dirty="0">
                <a:solidFill>
                  <a:srgbClr val="07519E"/>
                </a:solidFill>
              </a:rPr>
              <a:t>”</a:t>
            </a:r>
          </a:p>
          <a:p>
            <a:r>
              <a:rPr lang="en-US" sz="1800" dirty="0"/>
              <a:t>Change Steps to use the Grid sampler you make</a:t>
            </a:r>
          </a:p>
          <a:p>
            <a:pPr lvl="1"/>
            <a:r>
              <a:rPr lang="en-US" sz="1800" dirty="0"/>
              <a:t>Don’t remove the Monte Carlo sampler!</a:t>
            </a:r>
          </a:p>
          <a:p>
            <a:pPr lvl="1"/>
            <a:r>
              <a:rPr lang="en-US" sz="1800" dirty="0"/>
              <a:t>See user manual section 10.1.2</a:t>
            </a:r>
          </a:p>
          <a:p>
            <a:pPr lvl="1"/>
            <a:r>
              <a:rPr lang="en-US" sz="1800" dirty="0"/>
              <a:t>Don’t forget the </a:t>
            </a:r>
            <a:r>
              <a:rPr lang="en-US" sz="1800" dirty="0">
                <a:solidFill>
                  <a:schemeClr val="accent2"/>
                </a:solidFill>
              </a:rPr>
              <a:t>&lt;grid&gt; </a:t>
            </a:r>
            <a:r>
              <a:rPr lang="en-US" sz="1800" dirty="0"/>
              <a:t>nodes, also remove </a:t>
            </a:r>
            <a:r>
              <a:rPr lang="en-US" sz="1800" dirty="0">
                <a:solidFill>
                  <a:schemeClr val="accent2"/>
                </a:solidFill>
              </a:rPr>
              <a:t>&lt;</a:t>
            </a:r>
            <a:r>
              <a:rPr lang="en-US" sz="1800" dirty="0" err="1">
                <a:solidFill>
                  <a:schemeClr val="accent2"/>
                </a:solidFill>
              </a:rPr>
              <a:t>samplerInit</a:t>
            </a:r>
            <a:r>
              <a:rPr lang="en-US" sz="1800" dirty="0">
                <a:solidFill>
                  <a:schemeClr val="accent2"/>
                </a:solidFill>
              </a:rPr>
              <a:t>&gt;</a:t>
            </a:r>
            <a:r>
              <a:rPr lang="en-US" sz="1800" dirty="0"/>
              <a:t> node </a:t>
            </a:r>
          </a:p>
          <a:p>
            <a:pPr lvl="1"/>
            <a:r>
              <a:rPr lang="en-US" sz="1800" dirty="0"/>
              <a:t>Choose how you want to space samples (try a couple of options!)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Run the case.</a:t>
            </a:r>
            <a:r>
              <a:rPr lang="en-US" sz="1800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Computing Simple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6" descr="raven.gif">
            <a:extLst>
              <a:ext uri="{FF2B5EF4-FFF2-40B4-BE49-F238E27FC236}">
                <a16:creationId xmlns:a16="http://schemas.microsoft.com/office/drawing/2014/main" id="{22E23E6C-700E-9BEA-2244-56E2016FD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509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150" y="578248"/>
            <a:ext cx="8231187" cy="37702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Run and Write your first RAVEN input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pPr>
              <a:lnSpc>
                <a:spcPct val="150000"/>
              </a:lnSpc>
            </a:pPr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pPr>
              <a:lnSpc>
                <a:spcPct val="150000"/>
              </a:lnSpc>
            </a:pPr>
            <a:r>
              <a:rPr lang="en-US" dirty="0"/>
              <a:t>Use RAVEN to perform statistical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Learn how to visualize output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3331"/>
            <a:ext cx="10415649" cy="4351338"/>
          </a:xfrm>
        </p:spPr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>
                <a:solidFill>
                  <a:srgbClr val="2DA9E1"/>
                </a:solidFill>
              </a:rPr>
              <a:t>BasicStatistics</a:t>
            </a:r>
            <a:r>
              <a:rPr lang="en-US" dirty="0"/>
              <a:t> </a:t>
            </a:r>
            <a:r>
              <a:rPr lang="en-US" dirty="0" err="1">
                <a:solidFill>
                  <a:srgbClr val="2DA9E1"/>
                </a:solidFill>
              </a:rPr>
              <a:t>PostProcessor</a:t>
            </a:r>
            <a:endParaRPr lang="en-US" dirty="0">
              <a:solidFill>
                <a:srgbClr val="2DA9E1"/>
              </a:solidFill>
            </a:endParaRPr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063000"/>
            <a:ext cx="10415649" cy="4351338"/>
          </a:xfrm>
        </p:spPr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>
                <a:solidFill>
                  <a:srgbClr val="2DA9E1"/>
                </a:solidFill>
              </a:rPr>
              <a:t>DataObject</a:t>
            </a:r>
            <a:endParaRPr lang="en-US" dirty="0">
              <a:solidFill>
                <a:srgbClr val="2DA9E1"/>
              </a:solidFill>
            </a:endParaRPr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>
                <a:solidFill>
                  <a:srgbClr val="8EC423"/>
                </a:solidFill>
              </a:rPr>
              <a:t>variance_r</a:t>
            </a:r>
            <a:endParaRPr lang="en-US" dirty="0">
              <a:solidFill>
                <a:srgbClr val="8EC423"/>
              </a:solidFill>
            </a:endParaRPr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>
                <a:solidFill>
                  <a:srgbClr val="8EC423"/>
                </a:solidFill>
              </a:rPr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>
                <a:solidFill>
                  <a:srgbClr val="8EC423"/>
                </a:solidFill>
              </a:rPr>
              <a:t>expectedValue_t</a:t>
            </a:r>
            <a:endParaRPr lang="en-US" dirty="0">
              <a:solidFill>
                <a:srgbClr val="8EC423"/>
              </a:solidFill>
            </a:endParaRPr>
          </a:p>
          <a:p>
            <a:pPr lvl="2"/>
            <a:r>
              <a:rPr lang="en-US" dirty="0" err="1">
                <a:solidFill>
                  <a:srgbClr val="8EC423"/>
                </a:solidFill>
              </a:rPr>
              <a:t>mean_t</a:t>
            </a:r>
            <a:endParaRPr lang="en-US" dirty="0">
              <a:solidFill>
                <a:srgbClr val="8EC423"/>
              </a:solidFill>
            </a:endParaRPr>
          </a:p>
          <a:p>
            <a:pPr lvl="2"/>
            <a:r>
              <a:rPr lang="en-US" dirty="0" err="1">
                <a:solidFill>
                  <a:srgbClr val="8EC423"/>
                </a:solidFill>
              </a:rPr>
              <a:t>expv_t</a:t>
            </a:r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96" y="638729"/>
            <a:ext cx="8231187" cy="363537"/>
          </a:xfrm>
        </p:spPr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696" y="1166812"/>
            <a:ext cx="10539539" cy="4524375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are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are </a:t>
            </a:r>
            <a:r>
              <a:rPr lang="en-US" dirty="0">
                <a:solidFill>
                  <a:schemeClr val="accent2"/>
                </a:solidFill>
              </a:rPr>
              <a:t>sensitivities </a:t>
            </a:r>
            <a:r>
              <a:rPr lang="en-US" dirty="0"/>
              <a:t>of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8EC423"/>
                </a:solidFill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8EC423"/>
                </a:solidFill>
              </a:rPr>
              <a:t>y0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8EC423"/>
                </a:solidFill>
              </a:rPr>
              <a:t>angle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(What happens if all are in outputs)</a:t>
            </a:r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 </a:t>
            </a:r>
            <a:r>
              <a:rPr lang="en-US" dirty="0"/>
              <a:t>for the statistics data object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the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Also add the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  <a:r>
              <a:rPr lang="en-US" dirty="0"/>
              <a:t> for the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Step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BD50D-C922-FC4D-B0F9-9F14155F9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9694" y="381567"/>
            <a:ext cx="6644531" cy="6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415649" cy="4351338"/>
          </a:xfrm>
        </p:spPr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input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NOTE</a:t>
            </a:r>
            <a:r>
              <a:rPr lang="en-US" dirty="0"/>
              <a:t>: 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938149" y="2070433"/>
            <a:ext cx="8494423" cy="13849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~&gt;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r>
              <a:rPr lang="en-US" sz="2800" dirty="0">
                <a:latin typeface="Lucida Console" panose="020B0609040504020204" pitchFamily="49" charset="0"/>
              </a:rPr>
              <a:t>~/projects/raven&gt;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latin typeface="Lucida Console" panose="020B0609040504020204" pitchFamily="49" charset="0"/>
              </a:rPr>
              <a:t>~/projects/raven&gt;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938149" y="4232792"/>
            <a:ext cx="8494423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253331"/>
                <a:ext cx="10415649" cy="4351338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We’ve provided some physics in a code: </a:t>
                </a: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dirty="0"/>
              </a:p>
              <a:p>
                <a:r>
                  <a:rPr lang="en-US" dirty="0"/>
                  <a:t>When 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253331"/>
                <a:ext cx="10415649" cy="4351338"/>
              </a:xfrm>
              <a:blipFill>
                <a:blip r:embed="rId2"/>
                <a:stretch>
                  <a:fillRect l="-1583" t="-2616" b="-7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NOTE</a:t>
            </a:r>
            <a:r>
              <a:rPr lang="en-US" dirty="0"/>
              <a:t>: MSYS Windows: use </a:t>
            </a:r>
            <a:r>
              <a:rPr lang="en-US" dirty="0" err="1"/>
              <a:t>winpty</a:t>
            </a:r>
            <a:r>
              <a:rPr lang="en-US" dirty="0"/>
              <a:t> not 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938149" y="1800463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conda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activate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raven_libraries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~/projects/raven/doc/workshop/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ExternalModels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253331"/>
            <a:ext cx="10415649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Run my </a:t>
            </a:r>
            <a:r>
              <a:rPr lang="en-US" b="1" dirty="0">
                <a:solidFill>
                  <a:schemeClr val="accent1"/>
                </a:solidFill>
              </a:rPr>
              <a:t>projectile</a:t>
            </a:r>
            <a:r>
              <a:rPr lang="en-US" dirty="0"/>
              <a:t> code 1000 times</a:t>
            </a:r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r>
              <a:rPr lang="en-US" dirty="0"/>
              <a:t>see how “range” and “time of flight” change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150" y="578248"/>
            <a:ext cx="8231187" cy="377026"/>
          </a:xfrm>
        </p:spPr>
        <p:txBody>
          <a:bodyPr/>
          <a:lstStyle/>
          <a:p>
            <a:r>
              <a:rPr lang="en-US" dirty="0"/>
              <a:t>How to Think About the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38150" y="1253331"/>
                <a:ext cx="10415649" cy="435133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RAVEN perspective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</a:t>
                </a:r>
                <a:r>
                  <a:rPr lang="en-US" dirty="0" err="1">
                    <a:solidFill>
                      <a:srgbClr val="07519E"/>
                    </a:solidFill>
                  </a:rPr>
                  <a:t>RunInfo</a:t>
                </a:r>
                <a:r>
                  <a:rPr lang="en-US" dirty="0">
                    <a:solidFill>
                      <a:srgbClr val="07519E"/>
                    </a:solidFill>
                  </a:rPr>
                  <a:t>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Set up the environment, sequence             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&lt;Steps&gt; </a:t>
                </a:r>
                <a:r>
                  <a:rPr lang="en-US" dirty="0">
                    <a:solidFill>
                      <a:srgbClr val="0000FF"/>
                    </a:solidFill>
                  </a:rPr>
                  <a:t>		</a:t>
                </a:r>
                <a:r>
                  <a:rPr lang="en-US" dirty="0">
                    <a:solidFill>
                      <a:srgbClr val="000000"/>
                    </a:solidFill>
                  </a:rPr>
                  <a:t>Combine the </a:t>
                </a:r>
                <a:r>
                  <a:rPr lang="en-US" dirty="0">
                    <a:solidFill>
                      <a:schemeClr val="accent2"/>
                    </a:solidFill>
                  </a:rPr>
                  <a:t>Entities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&lt;Distributions&gt;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rgbClr val="000000"/>
                    </a:solidFill>
                  </a:rPr>
                  <a:t>Describe the input space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&lt;Samplers&gt;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rgbClr val="000000"/>
                    </a:solidFill>
                  </a:rPr>
                  <a:t>Decide the exploration strategy  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</a:t>
                </a:r>
                <a:r>
                  <a:rPr lang="en-US" dirty="0" err="1">
                    <a:solidFill>
                      <a:srgbClr val="07519E"/>
                    </a:solidFill>
                  </a:rPr>
                  <a:t>DataObjects</a:t>
                </a:r>
                <a:r>
                  <a:rPr lang="en-US" dirty="0">
                    <a:solidFill>
                      <a:srgbClr val="07519E"/>
                    </a:solidFill>
                  </a:rPr>
                  <a:t>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Recording data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&lt;Models&gt;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Interact with codes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&lt;Files&gt;</a:t>
                </a:r>
                <a:r>
                  <a:rPr lang="en-US" dirty="0">
                    <a:solidFill>
                      <a:srgbClr val="0000FF"/>
                    </a:solidFill>
                  </a:rPr>
                  <a:t>		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I/O with the hard drive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rgbClr val="07519E"/>
                    </a:solidFill>
                  </a:rPr>
                  <a:t>&lt;</a:t>
                </a:r>
                <a:r>
                  <a:rPr lang="en-US" dirty="0" err="1">
                    <a:solidFill>
                      <a:srgbClr val="07519E"/>
                    </a:solidFill>
                  </a:rPr>
                  <a:t>OutStreams</a:t>
                </a:r>
                <a:r>
                  <a:rPr lang="en-US" dirty="0">
                    <a:solidFill>
                      <a:srgbClr val="07519E"/>
                    </a:solidFill>
                  </a:rPr>
                  <a:t>&gt;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>
                    <a:solidFill>
                      <a:srgbClr val="000000"/>
                    </a:solidFill>
                  </a:rPr>
                  <a:t>Viewing Results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8150" y="1253331"/>
                <a:ext cx="10415649" cy="4351338"/>
              </a:xfrm>
              <a:blipFill>
                <a:blip r:embed="rId2"/>
                <a:stretch>
                  <a:fillRect l="-1583" t="-2616" b="-17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Sample &amp; 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8649C-D52D-121E-2727-62C5BBE37E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raven.gif">
            <a:extLst>
              <a:ext uri="{FF2B5EF4-FFF2-40B4-BE49-F238E27FC236}">
                <a16:creationId xmlns:a16="http://schemas.microsoft.com/office/drawing/2014/main" id="{DB4AB52F-1EDC-C430-D3A5-5BC69ABF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45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364" y="1166812"/>
            <a:ext cx="9097358" cy="4524375"/>
          </a:xfrm>
        </p:spPr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1088364" y="1567399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r>
              <a:rPr lang="en-US" dirty="0"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L_2022_hexDark_wide" id="{2A2FFFCA-57ED-3F4E-9633-7F5A4B8B1D37}" vid="{0996F196-6325-7C43-BA54-93CB30EBD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11" ma:contentTypeDescription="Create a new document." ma:contentTypeScope="" ma:versionID="afe61b6fc7d66b9fc94ea4b6fed94eb9">
  <xsd:schema xmlns:xsd="http://www.w3.org/2001/XMLSchema" xmlns:xs="http://www.w3.org/2001/XMLSchema" xmlns:p="http://schemas.microsoft.com/office/2006/metadata/properties" xmlns:ns2="e6cba3a1-1013-472a-b3ba-ce16017401c5" xmlns:ns3="40a6561d-8ad2-48c6-b10d-6c4d8e9afc2c" targetNamespace="http://schemas.microsoft.com/office/2006/metadata/properties" ma:root="true" ma:fieldsID="9bf3c75cdcae3d05d928c745cb6b78ee" ns2:_="" ns3:_="">
    <xsd:import namespace="e6cba3a1-1013-472a-b3ba-ce16017401c5"/>
    <xsd:import namespace="40a6561d-8ad2-48c6-b10d-6c4d8e9afc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6561d-8ad2-48c6-b10d-6c4d8e9afc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A68D4D-9402-4485-B11D-8DDDCEB2E4C5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e13a543c-6713-4e5a-aa83-cb6a8e4cb4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5DEA88-B066-44AB-81E2-2A16B53C296B}"/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68</TotalTime>
  <Words>1268</Words>
  <Application>Microsoft Macintosh PowerPoint</Application>
  <PresentationFormat>Widescreen</PresentationFormat>
  <Paragraphs>240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Narrow</vt:lpstr>
      <vt:lpstr>Calibri</vt:lpstr>
      <vt:lpstr>Cambria Math</vt:lpstr>
      <vt:lpstr>Lucida Console</vt:lpstr>
      <vt:lpstr>Myriad Pro Cond</vt:lpstr>
      <vt:lpstr>Times New Roman</vt:lpstr>
      <vt:lpstr>INL 2020</vt:lpstr>
      <vt:lpstr>PowerPoint Presentation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PowerPoint Presentation</vt:lpstr>
      <vt:lpstr>1) Your First RAVEN Input</vt:lpstr>
      <vt:lpstr>1) Now try running it</vt:lpstr>
      <vt:lpstr>1) Discussion</vt:lpstr>
      <vt:lpstr>PowerPoint Presentation</vt:lpstr>
      <vt:lpstr>2) Now how to change some things</vt:lpstr>
      <vt:lpstr>2) What if …</vt:lpstr>
      <vt:lpstr>PowerPoint Presentation</vt:lpstr>
      <vt:lpstr>3) Changing the Variables</vt:lpstr>
      <vt:lpstr>PowerPoint Presentation</vt:lpstr>
      <vt:lpstr>4) Changing Samplers</vt:lpstr>
      <vt:lpstr>PowerPoint Presentation</vt:lpstr>
      <vt:lpstr>Statistical Analysis</vt:lpstr>
      <vt:lpstr>Basic Statistics in RAVEN</vt:lpstr>
      <vt:lpstr>5) Exercise Steps</vt:lpstr>
      <vt:lpstr>A Brief Pause…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Dylan J. McDowell</dc:creator>
  <cp:keywords/>
  <dc:description/>
  <cp:lastModifiedBy>Dylan J. McDowell</cp:lastModifiedBy>
  <cp:revision>1</cp:revision>
  <dcterms:created xsi:type="dcterms:W3CDTF">2022-07-18T16:28:38Z</dcterms:created>
  <dcterms:modified xsi:type="dcterms:W3CDTF">2022-07-18T17:36:50Z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