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72" r:id="rId2"/>
    <p:sldId id="273" r:id="rId3"/>
    <p:sldId id="324" r:id="rId4"/>
    <p:sldId id="300" r:id="rId5"/>
    <p:sldId id="364" r:id="rId6"/>
    <p:sldId id="412" r:id="rId7"/>
    <p:sldId id="366" r:id="rId8"/>
    <p:sldId id="411" r:id="rId9"/>
    <p:sldId id="367" r:id="rId10"/>
    <p:sldId id="368" r:id="rId11"/>
    <p:sldId id="415" r:id="rId12"/>
    <p:sldId id="375" r:id="rId13"/>
    <p:sldId id="431" r:id="rId14"/>
    <p:sldId id="434" r:id="rId15"/>
    <p:sldId id="435" r:id="rId16"/>
    <p:sldId id="414" r:id="rId17"/>
    <p:sldId id="419" r:id="rId18"/>
    <p:sldId id="420" r:id="rId19"/>
    <p:sldId id="421" r:id="rId20"/>
    <p:sldId id="422" r:id="rId21"/>
    <p:sldId id="436" r:id="rId22"/>
    <p:sldId id="417" r:id="rId23"/>
    <p:sldId id="433" r:id="rId24"/>
    <p:sldId id="425" r:id="rId25"/>
    <p:sldId id="423" r:id="rId26"/>
    <p:sldId id="424" r:id="rId27"/>
    <p:sldId id="432" r:id="rId28"/>
    <p:sldId id="437" r:id="rId29"/>
    <p:sldId id="426" r:id="rId30"/>
    <p:sldId id="428" r:id="rId31"/>
    <p:sldId id="439" r:id="rId32"/>
    <p:sldId id="440" r:id="rId33"/>
    <p:sldId id="438" r:id="rId34"/>
    <p:sldId id="430" r:id="rId35"/>
    <p:sldId id="442" r:id="rId36"/>
    <p:sldId id="441" r:id="rId37"/>
    <p:sldId id="350" r:id="rId3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 autoAdjust="0"/>
  </p:normalViewPr>
  <p:slideViewPr>
    <p:cSldViewPr snapToGrid="0" snapToObjects="1">
      <p:cViewPr varScale="1">
        <p:scale>
          <a:sx n="123" d="100"/>
          <a:sy n="123" d="100"/>
        </p:scale>
        <p:origin x="18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Sometimes, multiple models need to interface with each other since the initial conditions of some are dependent on the outcomes of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701-518E-4D14-AB57-944A288BC36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89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Sometimes, multiple models need to interface with each other since the initial conditions of some are dependent on the outcomes of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701-518E-4D14-AB57-944A288BC36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89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Sometimes, multiple models need to interface with each other since the initial conditions of some are dependent on the outcomes of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701-518E-4D14-AB57-944A288BC36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89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8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 anchor="b"/>
          <a:lstStyle>
            <a:lvl1pPr>
              <a:spcBef>
                <a:spcPct val="40000"/>
              </a:spcBef>
              <a:defRPr sz="3200">
                <a:solidFill>
                  <a:srgbClr val="00587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1" name="Rectangle 12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31720" cy="6858000"/>
          </a:xfrm>
          <a:prstGeom prst="rect">
            <a:avLst/>
          </a:prstGeom>
        </p:spPr>
      </p:pic>
      <p:grpSp>
        <p:nvGrpSpPr>
          <p:cNvPr id="6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7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35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36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40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523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0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9492"/>
            <a:ext cx="3008313" cy="1232859"/>
          </a:xfrm>
        </p:spPr>
        <p:txBody>
          <a:bodyPr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9493"/>
            <a:ext cx="5111750" cy="521118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5181"/>
            <a:ext cx="3008313" cy="38554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98724"/>
            <a:ext cx="5486400" cy="366254"/>
          </a:xfrm>
        </p:spPr>
        <p:txBody>
          <a:bodyPr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05469"/>
            <a:ext cx="5486400" cy="3622106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7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31392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Arial" charset="0"/>
              </a:defRPr>
            </a:lvl1pPr>
          </a:lstStyle>
          <a:p>
            <a:fld id="{C5A7D643-C2D2-4214-8434-F1CD84C0087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8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36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40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828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5863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85000"/>
        </a:lnSpc>
        <a:spcBef>
          <a:spcPct val="4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84213" indent="-227013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3.emf"/><Relationship Id="rId18" Type="http://schemas.openxmlformats.org/officeDocument/2006/relationships/oleObject" Target="../embeddings/oleObject9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6.emf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8.bin"/><Relationship Id="rId25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e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9.emf"/><Relationship Id="rId15" Type="http://schemas.openxmlformats.org/officeDocument/2006/relationships/image" Target="../media/image14.emf"/><Relationship Id="rId23" Type="http://schemas.openxmlformats.org/officeDocument/2006/relationships/image" Target="../media/image17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5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914650" y="1717001"/>
            <a:ext cx="6132699" cy="430887"/>
          </a:xfrm>
        </p:spPr>
        <p:txBody>
          <a:bodyPr/>
          <a:lstStyle/>
          <a:p>
            <a:r>
              <a:rPr lang="en-US" b="0" dirty="0"/>
              <a:t>Ensemble and Hybrid Modeling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  <a:p>
            <a:endParaRPr lang="en-US" b="0" dirty="0"/>
          </a:p>
          <a:p>
            <a:endParaRPr lang="en-US" b="0" dirty="0"/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pPr lvl="1"/>
            <a:r>
              <a:rPr lang="en-US" b="0" dirty="0"/>
              <a:t>Ensemble Model: Non Linear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38356" y="2084551"/>
            <a:ext cx="6645923" cy="4236865"/>
            <a:chOff x="1438356" y="2084551"/>
            <a:chExt cx="6645923" cy="423686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3"/>
            <a:srcRect b="7843"/>
            <a:stretch/>
          </p:blipFill>
          <p:spPr>
            <a:xfrm>
              <a:off x="1438356" y="2084551"/>
              <a:ext cx="6645923" cy="390597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47874" t="91285"/>
            <a:stretch/>
          </p:blipFill>
          <p:spPr>
            <a:xfrm>
              <a:off x="3989877" y="5952044"/>
              <a:ext cx="3464223" cy="3693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117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711s6PVvvxg-1479365590312848400-725x4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3" t="18636" r="8722"/>
          <a:stretch/>
        </p:blipFill>
        <p:spPr>
          <a:xfrm>
            <a:off x="5249333" y="1641674"/>
            <a:ext cx="3894667" cy="2344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>
                <a:cs typeface="Arial"/>
              </a:rPr>
              <a:t>Ensemble model for Multi-Unit Power Plant:</a:t>
            </a:r>
            <a:br>
              <a:rPr lang="en-US" b="0" dirty="0">
                <a:cs typeface="Arial"/>
              </a:rPr>
            </a:br>
            <a:r>
              <a:rPr lang="en-US" b="0" dirty="0">
                <a:cs typeface="Arial"/>
              </a:rPr>
              <a:t>1</a:t>
            </a:r>
            <a:r>
              <a:rPr lang="en-US" b="0" baseline="30000" dirty="0">
                <a:cs typeface="Arial"/>
              </a:rPr>
              <a:t>st</a:t>
            </a:r>
            <a:r>
              <a:rPr lang="en-US" b="0" dirty="0">
                <a:cs typeface="Arial"/>
              </a:rPr>
              <a:t> Configuration</a:t>
            </a:r>
            <a:endParaRPr lang="en-US" b="0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55614" y="1932141"/>
            <a:ext cx="5280960" cy="755579"/>
          </a:xfrm>
        </p:spPr>
        <p:txBody>
          <a:bodyPr/>
          <a:lstStyle/>
          <a:p>
            <a:r>
              <a:rPr lang="en-US" dirty="0"/>
              <a:t>Dynamic PRA for a Station Black Out Multi-Unit scenario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9740" y="2791631"/>
            <a:ext cx="5566833" cy="3954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1554" y="4292083"/>
            <a:ext cx="1735667" cy="10900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Plant Logic Model</a:t>
            </a:r>
          </a:p>
        </p:txBody>
      </p:sp>
      <p:sp>
        <p:nvSpPr>
          <p:cNvPr id="8" name="Rectangle 7"/>
          <p:cNvSpPr/>
          <p:nvPr/>
        </p:nvSpPr>
        <p:spPr>
          <a:xfrm>
            <a:off x="2798638" y="3336674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Unit 1</a:t>
            </a:r>
          </a:p>
        </p:txBody>
      </p:sp>
      <p:sp>
        <p:nvSpPr>
          <p:cNvPr id="9" name="Rectangle 8"/>
          <p:cNvSpPr/>
          <p:nvPr/>
        </p:nvSpPr>
        <p:spPr>
          <a:xfrm>
            <a:off x="2798638" y="4523595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Unit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98638" y="5707342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Unit 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11538" y="3139559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PWR1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11538" y="3779851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SFP1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11538" y="4326480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PWR2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11538" y="4966772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SFP2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11538" y="5513401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PWR3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11538" y="6150519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SFP3</a:t>
            </a:r>
          </a:p>
        </p:txBody>
      </p: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 flipV="1">
            <a:off x="2047221" y="3656820"/>
            <a:ext cx="751417" cy="11803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9" idx="1"/>
          </p:cNvCxnSpPr>
          <p:nvPr/>
        </p:nvCxnSpPr>
        <p:spPr>
          <a:xfrm>
            <a:off x="2047221" y="4837125"/>
            <a:ext cx="751417" cy="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2047221" y="4837125"/>
            <a:ext cx="751417" cy="11903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1" idx="1"/>
          </p:cNvCxnSpPr>
          <p:nvPr/>
        </p:nvCxnSpPr>
        <p:spPr>
          <a:xfrm flipV="1">
            <a:off x="3905656" y="3336674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2" idx="1"/>
          </p:cNvCxnSpPr>
          <p:nvPr/>
        </p:nvCxnSpPr>
        <p:spPr>
          <a:xfrm>
            <a:off x="3905656" y="3656820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3" idx="1"/>
          </p:cNvCxnSpPr>
          <p:nvPr/>
        </p:nvCxnSpPr>
        <p:spPr>
          <a:xfrm flipV="1">
            <a:off x="3905656" y="4523595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4" idx="1"/>
          </p:cNvCxnSpPr>
          <p:nvPr/>
        </p:nvCxnSpPr>
        <p:spPr>
          <a:xfrm>
            <a:off x="3905656" y="4843741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5" idx="1"/>
          </p:cNvCxnSpPr>
          <p:nvPr/>
        </p:nvCxnSpPr>
        <p:spPr>
          <a:xfrm flipV="1">
            <a:off x="3905656" y="5710516"/>
            <a:ext cx="505882" cy="31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6" idx="1"/>
          </p:cNvCxnSpPr>
          <p:nvPr/>
        </p:nvCxnSpPr>
        <p:spPr>
          <a:xfrm>
            <a:off x="3905656" y="6027488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9740" y="2791631"/>
            <a:ext cx="556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RAVEN ensemble model</a:t>
            </a:r>
          </a:p>
        </p:txBody>
      </p:sp>
    </p:spTree>
    <p:extLst>
      <p:ext uri="{BB962C8B-B14F-4D97-AF65-F5344CB8AC3E}">
        <p14:creationId xmlns:p14="http://schemas.microsoft.com/office/powerpoint/2010/main" val="918953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/>
              <a:t>Employing Ensemble modeling in RAVEN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devel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ensembleModels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9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External Model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613" y="1616375"/>
                <a:ext cx="8231187" cy="4524375"/>
              </a:xfrm>
            </p:spPr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vertical position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horizontal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launch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horizontal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 vertical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range or furthest point reached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613" y="1616375"/>
                <a:ext cx="8231187" cy="4524375"/>
              </a:xfrm>
              <a:blipFill>
                <a:blip r:embed="rId2"/>
                <a:stretch>
                  <a:fillRect l="-1852" t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643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External Model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</a:t>
            </a:r>
            <a:r>
              <a:rPr lang="en-US" i="1" dirty="0" err="1"/>
              <a:t>kineticEnergy.py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pPr lvl="1"/>
            <a:r>
              <a:rPr lang="en-US" dirty="0"/>
              <a:t>Input: energy (E), and mass (m)</a:t>
            </a:r>
          </a:p>
          <a:p>
            <a:pPr lvl="1"/>
            <a:r>
              <a:rPr lang="en-US" dirty="0"/>
              <a:t>Output: v0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Screen Shot 2018-07-31 at 8.28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24" y="2057400"/>
            <a:ext cx="1701800" cy="9144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1837123" y="4611042"/>
            <a:ext cx="1972749" cy="56713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Model B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219899" y="4615494"/>
            <a:ext cx="1972749" cy="56713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Model A</a:t>
            </a:r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 bwMode="auto">
          <a:xfrm>
            <a:off x="3809872" y="4894609"/>
            <a:ext cx="1410027" cy="44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315386" y="440144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</a:t>
            </a:r>
          </a:p>
        </p:txBody>
      </p:sp>
    </p:spTree>
    <p:extLst>
      <p:ext uri="{BB962C8B-B14F-4D97-AF65-F5344CB8AC3E}">
        <p14:creationId xmlns:p14="http://schemas.microsoft.com/office/powerpoint/2010/main" val="793740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2148441"/>
            <a:ext cx="2245896" cy="76565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</a:t>
            </a:r>
            <a:r>
              <a:rPr lang="en-US" sz="2000" dirty="0">
                <a:latin typeface="+mn-lt"/>
              </a:rPr>
              <a:t>e </a:t>
            </a:r>
            <a:r>
              <a:rPr lang="en-US" sz="2000" dirty="0" err="1">
                <a:latin typeface="+mn-lt"/>
              </a:rPr>
              <a:t>EnsembleModel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4239349" y="2914091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387563" y="3585181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Sample the model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387563" y="4711423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Plot results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4239349" y="4040333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9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Create an Ensemble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77139" y="211678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1521" y="2750400"/>
            <a:ext cx="4803678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angle_d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&lt;mean&gt;45&lt;/mean&gt;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&lt;sigma&gt;5&lt;/sigma&gt;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85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  <p:sp>
        <p:nvSpPr>
          <p:cNvPr id="13" name="Left Brace 12"/>
          <p:cNvSpPr/>
          <p:nvPr/>
        </p:nvSpPr>
        <p:spPr bwMode="auto">
          <a:xfrm rot="10800000">
            <a:off x="6160207" y="3211950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83684" y="3124714"/>
            <a:ext cx="1505236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 specifications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77755" y="5400097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distributions for mass and energy</a:t>
            </a:r>
          </a:p>
        </p:txBody>
      </p:sp>
      <p:cxnSp>
        <p:nvCxnSpPr>
          <p:cNvPr id="18" name="Curved Connector 17"/>
          <p:cNvCxnSpPr>
            <a:stCxn id="4" idx="0"/>
          </p:cNvCxnSpPr>
          <p:nvPr/>
        </p:nvCxnSpPr>
        <p:spPr bwMode="auto">
          <a:xfrm rot="16200000" flipV="1">
            <a:off x="3547850" y="4318238"/>
            <a:ext cx="973990" cy="118972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2721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Create an Ensemble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683961"/>
            <a:ext cx="9144000" cy="20928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’projectile'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’../../projectile’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&lt;variables&gt;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x0,v0,y0,angle,x,y,r,t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kineticEnergy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’../../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kineticEnergy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&lt;variables&gt;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energy,mass,v0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578132" y="4899361"/>
            <a:ext cx="1447124" cy="77804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List of Models we are going to use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5708643" y="4413778"/>
            <a:ext cx="593051" cy="461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83628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Create an Ensemble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474368"/>
            <a:ext cx="9144000" cy="3893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ensembleModel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&lt;Model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’Models'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projectile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“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“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inputHolder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 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</a:p>
          <a:p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     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projectileContainer</a:t>
            </a:r>
            <a:endParaRPr lang="en-US" sz="1300" dirty="0"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&lt;Model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’Models'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kineticEnergy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“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“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inputHolder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 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     </a:t>
            </a:r>
            <a:r>
              <a:rPr lang="en-US" sz="1300" dirty="0" err="1">
                <a:latin typeface="Courier"/>
                <a:cs typeface="Courier"/>
              </a:rPr>
              <a:t>KEnergyContainer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2" name="Straight Arrow Connector 31"/>
          <p:cNvCxnSpPr>
            <a:stCxn id="33" idx="1"/>
          </p:cNvCxnSpPr>
          <p:nvPr/>
        </p:nvCxnSpPr>
        <p:spPr bwMode="auto">
          <a:xfrm flipH="1">
            <a:off x="5826959" y="4438306"/>
            <a:ext cx="950866" cy="3144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6777825" y="4123879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Inputs of this model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239676" y="5423438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Exclusive output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6559730" y="5208039"/>
            <a:ext cx="679946" cy="215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9459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Outline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3333CC"/>
              </a:solidFill>
            </a:endParaRPr>
          </a:p>
          <a:p>
            <a:r>
              <a:rPr lang="en-US" dirty="0">
                <a:solidFill>
                  <a:srgbClr val="3333CC"/>
                </a:solidFill>
              </a:rPr>
              <a:t>RAVEN models: brief overview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3333CC"/>
                </a:solidFill>
              </a:rPr>
              <a:t>Ensemble Modeling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Characteristics and limitations</a:t>
            </a:r>
          </a:p>
          <a:p>
            <a:pPr lvl="1"/>
            <a:r>
              <a:rPr lang="en-US" dirty="0"/>
              <a:t>Hands-on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3333CC"/>
                </a:solidFill>
              </a:rPr>
              <a:t>Hybrid Modeling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Characteristics</a:t>
            </a:r>
          </a:p>
          <a:p>
            <a:pPr lvl="1"/>
            <a:r>
              <a:rPr lang="en-US" dirty="0"/>
              <a:t>Hands-on</a:t>
            </a:r>
          </a:p>
          <a:p>
            <a:pPr marL="0" indent="0">
              <a:buNone/>
            </a:pPr>
            <a:endParaRPr lang="en-US" dirty="0">
              <a:solidFill>
                <a:srgbClr val="3333CC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Create an Ensemble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961721" y="181409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409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50362" y="2820569"/>
            <a:ext cx="6270647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projectileContainer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&lt;Input&gt;</a:t>
            </a:r>
            <a:r>
              <a:rPr lang="en-US" sz="1400" dirty="0">
                <a:latin typeface="Courier"/>
                <a:cs typeface="Courier"/>
              </a:rPr>
              <a:t>x0,y0,v0,angle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&lt;Output&gt;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r,t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KEnergyContainer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mass,energy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v0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176668" y="3399480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2176668" y="3399480"/>
            <a:ext cx="0" cy="1063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185970" y="4462646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27" idx="3"/>
          </p:cNvCxnSpPr>
          <p:nvPr/>
        </p:nvCxnSpPr>
        <p:spPr bwMode="auto">
          <a:xfrm>
            <a:off x="1612950" y="3942374"/>
            <a:ext cx="5637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165826" y="3785160"/>
            <a:ext cx="1447124" cy="31442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Link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734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Create an Ensemble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EnsembleModel</a:t>
            </a:r>
            <a:endParaRPr lang="en-US" dirty="0"/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DataObjects</a:t>
            </a:r>
            <a:r>
              <a:rPr lang="en-US" dirty="0"/>
              <a:t> for </a:t>
            </a:r>
            <a:r>
              <a:rPr lang="en-US" dirty="0" err="1"/>
              <a:t>TargetEvaluation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Plot using </a:t>
            </a:r>
            <a:r>
              <a:rPr lang="en-US" dirty="0" err="1"/>
              <a:t>OutStreams</a:t>
            </a:r>
            <a:endParaRPr lang="en-US" dirty="0"/>
          </a:p>
          <a:p>
            <a:pPr lvl="1"/>
            <a:r>
              <a:rPr lang="en-US" dirty="0"/>
              <a:t>r ~ f(v0, angle, 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96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Let’s run the code…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57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/>
              <a:t>Hybrid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0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DD3019-5BC0-B641-AC95-73DED019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9" y="1004888"/>
            <a:ext cx="8734185" cy="353174"/>
          </a:xfrm>
        </p:spPr>
        <p:txBody>
          <a:bodyPr/>
          <a:lstStyle/>
          <a:p>
            <a:r>
              <a:rPr lang="en-US" sz="2700" b="0" dirty="0">
                <a:cs typeface="Arial"/>
              </a:rPr>
              <a:t>Hybrid-Model (automatic selection ROM/physical model)</a:t>
            </a:r>
            <a:endParaRPr lang="en-US" sz="27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3F2DF-4AC8-0445-A0C2-55FCCEA12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98" y="1358061"/>
            <a:ext cx="3912941" cy="5321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7435A4-2BFB-4E4F-8443-F1ACE540068C}"/>
              </a:ext>
            </a:extLst>
          </p:cNvPr>
          <p:cNvSpPr txBox="1"/>
          <p:nvPr/>
        </p:nvSpPr>
        <p:spPr>
          <a:xfrm>
            <a:off x="4206240" y="2579363"/>
            <a:ext cx="4686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 err="1"/>
              <a:t>HybridModel</a:t>
            </a:r>
            <a:r>
              <a:rPr lang="en-US" i="1" dirty="0"/>
              <a:t> </a:t>
            </a:r>
            <a:r>
              <a:rPr lang="en-US" dirty="0"/>
              <a:t>is designed to combine multiple surrogate models and any other Model (i.e. high-fidelity model) leveraging the </a:t>
            </a:r>
            <a:r>
              <a:rPr lang="en-US" i="1" dirty="0" err="1"/>
              <a:t>EnsembleModel</a:t>
            </a:r>
            <a:r>
              <a:rPr lang="en-US" i="1" dirty="0"/>
              <a:t> </a:t>
            </a:r>
            <a:r>
              <a:rPr lang="en-US" dirty="0"/>
              <a:t>infrastructure</a:t>
            </a:r>
            <a:r>
              <a:rPr lang="en-US" i="1" dirty="0"/>
              <a:t>, </a:t>
            </a:r>
            <a:r>
              <a:rPr lang="en-US" dirty="0"/>
              <a:t>deciding which of the Model needs to be evaluated based on the model validation score</a:t>
            </a:r>
            <a:r>
              <a:rPr lang="en-US" i="1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50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36701"/>
            <a:ext cx="8420100" cy="1503044"/>
          </a:xfrm>
        </p:spPr>
        <p:txBody>
          <a:bodyPr/>
          <a:lstStyle/>
          <a:p>
            <a:pPr>
              <a:buClr>
                <a:srgbClr val="FD6D38"/>
              </a:buClr>
              <a:buFont typeface="Arial" panose="020B0604020202020204" pitchFamily="34" charset="0"/>
              <a:buChar char="•"/>
            </a:pPr>
            <a:r>
              <a:rPr lang="en-US" dirty="0"/>
              <a:t>Take out some of the training set</a:t>
            </a:r>
          </a:p>
          <a:p>
            <a:pPr lvl="1">
              <a:buClr>
                <a:srgbClr val="FD6D38"/>
              </a:buClr>
              <a:buFont typeface="Arial" panose="020B0604020202020204" pitchFamily="34" charset="0"/>
              <a:buChar char="•"/>
            </a:pPr>
            <a:r>
              <a:rPr lang="en-US" dirty="0"/>
              <a:t>Train on the remaining training set</a:t>
            </a:r>
          </a:p>
          <a:p>
            <a:pPr lvl="1">
              <a:buClr>
                <a:srgbClr val="FD6D38"/>
              </a:buClr>
              <a:buFont typeface="Arial" panose="020B0604020202020204" pitchFamily="34" charset="0"/>
              <a:buChar char="•"/>
            </a:pPr>
            <a:r>
              <a:rPr lang="en-US" dirty="0"/>
              <a:t>Test on the excluded instances</a:t>
            </a:r>
          </a:p>
          <a:p>
            <a:pPr lvl="1">
              <a:buClr>
                <a:srgbClr val="FD6D38"/>
              </a:buCl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/>
                </a:solidFill>
              </a:rPr>
              <a:t>Cross-validation</a:t>
            </a:r>
            <a:endParaRPr lang="en-US" dirty="0"/>
          </a:p>
        </p:txBody>
      </p:sp>
      <p:sp>
        <p:nvSpPr>
          <p:cNvPr id="6" name="Rectangle 72"/>
          <p:cNvSpPr>
            <a:spLocks noChangeArrowheads="1"/>
          </p:cNvSpPr>
          <p:nvPr/>
        </p:nvSpPr>
        <p:spPr bwMode="auto">
          <a:xfrm>
            <a:off x="1219200" y="3606822"/>
            <a:ext cx="22860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" name="Rectangle 73"/>
          <p:cNvSpPr>
            <a:spLocks noChangeArrowheads="1"/>
          </p:cNvSpPr>
          <p:nvPr/>
        </p:nvSpPr>
        <p:spPr bwMode="auto">
          <a:xfrm>
            <a:off x="3505200" y="3606822"/>
            <a:ext cx="22860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5791200" y="3606822"/>
            <a:ext cx="22860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Rectangle 75"/>
          <p:cNvSpPr>
            <a:spLocks noChangeArrowheads="1"/>
          </p:cNvSpPr>
          <p:nvPr/>
        </p:nvSpPr>
        <p:spPr bwMode="auto">
          <a:xfrm>
            <a:off x="1143000" y="4368822"/>
            <a:ext cx="22860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Rectangle 76"/>
          <p:cNvSpPr>
            <a:spLocks noChangeArrowheads="1"/>
          </p:cNvSpPr>
          <p:nvPr/>
        </p:nvSpPr>
        <p:spPr bwMode="auto">
          <a:xfrm>
            <a:off x="3429000" y="4368822"/>
            <a:ext cx="22860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5867400" y="4368822"/>
            <a:ext cx="22860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Text Box 78"/>
          <p:cNvSpPr txBox="1">
            <a:spLocks noChangeArrowheads="1"/>
          </p:cNvSpPr>
          <p:nvPr/>
        </p:nvSpPr>
        <p:spPr bwMode="auto">
          <a:xfrm>
            <a:off x="2286000" y="3987822"/>
            <a:ext cx="251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Train</a:t>
            </a:r>
          </a:p>
        </p:txBody>
      </p:sp>
      <p:sp>
        <p:nvSpPr>
          <p:cNvPr id="13" name="Text Box 79"/>
          <p:cNvSpPr txBox="1">
            <a:spLocks noChangeArrowheads="1"/>
          </p:cNvSpPr>
          <p:nvPr/>
        </p:nvSpPr>
        <p:spPr bwMode="auto">
          <a:xfrm>
            <a:off x="5715000" y="3987822"/>
            <a:ext cx="251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Arial"/>
                <a:cs typeface="Arial"/>
              </a:rPr>
              <a:t>Test</a:t>
            </a:r>
          </a:p>
        </p:txBody>
      </p: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1066800" y="4826022"/>
            <a:ext cx="7162800" cy="838200"/>
            <a:chOff x="672" y="2160"/>
            <a:chExt cx="4512" cy="528"/>
          </a:xfrm>
        </p:grpSpPr>
        <p:sp>
          <p:nvSpPr>
            <p:cNvPr id="15" name="Rectangle 80"/>
            <p:cNvSpPr>
              <a:spLocks noChangeArrowheads="1"/>
            </p:cNvSpPr>
            <p:nvPr/>
          </p:nvSpPr>
          <p:spPr bwMode="auto">
            <a:xfrm>
              <a:off x="720" y="2160"/>
              <a:ext cx="1440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81"/>
            <p:cNvSpPr>
              <a:spLocks noChangeArrowheads="1"/>
            </p:cNvSpPr>
            <p:nvPr/>
          </p:nvSpPr>
          <p:spPr bwMode="auto">
            <a:xfrm>
              <a:off x="2256" y="2160"/>
              <a:ext cx="1440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82"/>
            <p:cNvSpPr>
              <a:spLocks noChangeArrowheads="1"/>
            </p:cNvSpPr>
            <p:nvPr/>
          </p:nvSpPr>
          <p:spPr bwMode="auto">
            <a:xfrm>
              <a:off x="3696" y="2160"/>
              <a:ext cx="1440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83"/>
            <p:cNvSpPr>
              <a:spLocks noChangeArrowheads="1"/>
            </p:cNvSpPr>
            <p:nvPr/>
          </p:nvSpPr>
          <p:spPr bwMode="auto">
            <a:xfrm>
              <a:off x="672" y="2496"/>
              <a:ext cx="1440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84"/>
            <p:cNvSpPr>
              <a:spLocks noChangeArrowheads="1"/>
            </p:cNvSpPr>
            <p:nvPr/>
          </p:nvSpPr>
          <p:spPr bwMode="auto">
            <a:xfrm>
              <a:off x="2208" y="2496"/>
              <a:ext cx="1440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85"/>
            <p:cNvSpPr>
              <a:spLocks noChangeArrowheads="1"/>
            </p:cNvSpPr>
            <p:nvPr/>
          </p:nvSpPr>
          <p:spPr bwMode="auto">
            <a:xfrm>
              <a:off x="3744" y="2496"/>
              <a:ext cx="1440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Text Box 98"/>
          <p:cNvSpPr txBox="1">
            <a:spLocks noChangeArrowheads="1"/>
          </p:cNvSpPr>
          <p:nvPr/>
        </p:nvSpPr>
        <p:spPr bwMode="auto">
          <a:xfrm>
            <a:off x="76200" y="3530622"/>
            <a:ext cx="1143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Dataset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5834" y="925376"/>
            <a:ext cx="8928651" cy="732508"/>
          </a:xfrm>
        </p:spPr>
        <p:txBody>
          <a:bodyPr/>
          <a:lstStyle/>
          <a:p>
            <a:r>
              <a:rPr lang="en-US" b="0" dirty="0"/>
              <a:t>Cross-Validation for assessing Surrogate Models validity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13131" y="3053608"/>
            <a:ext cx="8420100" cy="150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1B5527"/>
              </a:buClr>
              <a:buFont typeface="Wingdings" pitchFamily="2" charset="2"/>
              <a:buChar char="n"/>
              <a:defRPr sz="1800" b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Char char="–"/>
              <a:defRPr sz="1800">
                <a:solidFill>
                  <a:srgbClr val="000000"/>
                </a:solidFill>
                <a:latin typeface="+mn-lt"/>
                <a:ea typeface="ＭＳ Ｐゴシック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pitchFamily="18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pitchFamily="18" charset="0"/>
              <a:buChar char="–"/>
              <a:defRPr sz="1600">
                <a:solidFill>
                  <a:srgbClr val="000000"/>
                </a:solidFill>
                <a:latin typeface="+mn-lt"/>
                <a:ea typeface="ＭＳ Ｐゴシック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pitchFamily="18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rgbClr val="FD6D38"/>
              </a:buClr>
              <a:buFont typeface="Arial" panose="020B0604020202020204" pitchFamily="34" charset="0"/>
              <a:buChar char="•"/>
            </a:pPr>
            <a:r>
              <a:rPr lang="en-US" b="0" dirty="0"/>
              <a:t>Cross 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rgbClr val="FD6D38"/>
              </a:buClr>
              <a:buFont typeface="Arial" panose="020B0604020202020204" pitchFamily="34" charset="0"/>
              <a:buChar char="•"/>
            </a:pPr>
            <a:r>
              <a:rPr lang="en-US" b="0" dirty="0"/>
              <a:t>Compute a score (e.g. R</a:t>
            </a:r>
            <a:r>
              <a:rPr lang="en-US" b="0" baseline="30000" dirty="0"/>
              <a:t>2</a:t>
            </a:r>
            <a:r>
              <a:rPr lang="en-US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450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D0BB-2DB6-9F4F-92D2-F1DA89BB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Model validation RAVEN scheme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20399C-0DD0-7A4C-A199-D090994AC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72" y="1511974"/>
            <a:ext cx="5137467" cy="5346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E787A5-3DD2-3845-B666-131CCAF02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60" y="1999654"/>
            <a:ext cx="3571240" cy="2899008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49E07262-2378-4F41-97BE-B6F981965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985" y="5141113"/>
            <a:ext cx="2096880" cy="41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500" dirty="0"/>
              <a:t>Mean Absolute Error score (Cross-validation) as function of # samples</a:t>
            </a:r>
          </a:p>
        </p:txBody>
      </p:sp>
    </p:spTree>
    <p:extLst>
      <p:ext uri="{BB962C8B-B14F-4D97-AF65-F5344CB8AC3E}">
        <p14:creationId xmlns:p14="http://schemas.microsoft.com/office/powerpoint/2010/main" val="644829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613" y="1616375"/>
                <a:ext cx="8231187" cy="4524375"/>
              </a:xfrm>
            </p:spPr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vertical position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horizontal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launch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horizontal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 vertical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range or furthest point reached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613" y="1616375"/>
                <a:ext cx="8231187" cy="4524375"/>
              </a:xfrm>
              <a:blipFill>
                <a:blip r:embed="rId2"/>
                <a:stretch>
                  <a:fillRect l="-1852" t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750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ROM: Inverse Distance Weight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section 15.3.6 </a:t>
            </a:r>
            <a:r>
              <a:rPr lang="en-US" dirty="0" err="1"/>
              <a:t>NDinvDistWeight</a:t>
            </a:r>
            <a:endParaRPr lang="en-US" dirty="0"/>
          </a:p>
          <a:p>
            <a:r>
              <a:rPr lang="en-US" dirty="0"/>
              <a:t>Interpolating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 descr="Screen Shot 2018-07-31 at 9.43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72" y="2386858"/>
            <a:ext cx="7159259" cy="272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63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2148441"/>
            <a:ext cx="2245896" cy="76565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</a:t>
            </a:r>
            <a:r>
              <a:rPr lang="en-US" sz="2000" dirty="0">
                <a:latin typeface="+mn-lt"/>
              </a:rPr>
              <a:t>e </a:t>
            </a:r>
            <a:r>
              <a:rPr lang="en-US" sz="2000" dirty="0" err="1">
                <a:latin typeface="+mn-lt"/>
              </a:rPr>
              <a:t>HybridModel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4239349" y="2914091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387563" y="3585181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Sample the model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387563" y="4711423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Plot results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4239349" y="4040333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75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RAVEN models: </a:t>
            </a:r>
            <a:br>
              <a:rPr lang="en-US" b="0" dirty="0"/>
            </a:br>
            <a:r>
              <a:rPr lang="en-US" b="0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1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Create a Hybrid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0555" y="2474368"/>
            <a:ext cx="8603672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’projectile'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’../../projectile’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&lt;variables&gt;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angle,x,y,r,t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&lt;ROM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’IDW’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&lt;Features&gt;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angle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&lt;Target&gt;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&lt;p&gt;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3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578132" y="4899361"/>
            <a:ext cx="1447124" cy="77804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List of Models we are going to use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5708643" y="4413778"/>
            <a:ext cx="593051" cy="461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76047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Create a Hybrid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96D65-FC1C-A849-B71A-151C508B6D80}"/>
              </a:ext>
            </a:extLst>
          </p:cNvPr>
          <p:cNvSpPr txBox="1"/>
          <p:nvPr/>
        </p:nvSpPr>
        <p:spPr>
          <a:xfrm>
            <a:off x="804501" y="3192491"/>
            <a:ext cx="7533409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’pp1’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CrossValidation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KFold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n_splits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n_splits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&lt;shuffle&gt;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&lt;/shuffle&gt;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&lt;Metric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Metrics’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SKL’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m1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F3BB07-7CDF-304C-A597-C1246AFF2768}"/>
              </a:ext>
            </a:extLst>
          </p:cNvPr>
          <p:cNvSpPr/>
          <p:nvPr/>
        </p:nvSpPr>
        <p:spPr bwMode="auto">
          <a:xfrm>
            <a:off x="6797780" y="3479363"/>
            <a:ext cx="2068074" cy="86367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Global Cross Validation Processor Settings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E32D41-CDC5-4347-AB89-FF69E7BD1F37}"/>
              </a:ext>
            </a:extLst>
          </p:cNvPr>
          <p:cNvCxnSpPr>
            <a:cxnSpLocks/>
            <a:stCxn id="13" idx="1"/>
          </p:cNvCxnSpPr>
          <p:nvPr/>
        </p:nvCxnSpPr>
        <p:spPr bwMode="auto">
          <a:xfrm flipH="1">
            <a:off x="6120246" y="3911198"/>
            <a:ext cx="6775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8BE9DFB-5A93-C147-A6CF-63EA4A654C3D}"/>
              </a:ext>
            </a:extLst>
          </p:cNvPr>
          <p:cNvSpPr/>
          <p:nvPr/>
        </p:nvSpPr>
        <p:spPr bwMode="auto">
          <a:xfrm>
            <a:off x="5622544" y="5448289"/>
            <a:ext cx="2068074" cy="40482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Validation Metric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757107-0DCA-ED4B-BEA2-BB5C69E5950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712870" y="4880395"/>
            <a:ext cx="497702" cy="5593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15937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Create a Hybrid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266860" y="2123631"/>
            <a:ext cx="1389721" cy="311335"/>
          </a:xfrm>
          <a:prstGeom prst="rect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Metrics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ECD8C7-4C5A-9E44-9154-951F338BDB56}"/>
              </a:ext>
            </a:extLst>
          </p:cNvPr>
          <p:cNvSpPr txBox="1"/>
          <p:nvPr/>
        </p:nvSpPr>
        <p:spPr>
          <a:xfrm>
            <a:off x="804501" y="3281164"/>
            <a:ext cx="7533409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&lt;Metrics&gt;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&lt;SKL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m1’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metricType</a:t>
            </a:r>
            <a:r>
              <a:rPr lang="en-US" sz="140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urier"/>
                <a:cs typeface="Courier"/>
              </a:rPr>
              <a:t>regression|mean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_absolute_error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metricType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&lt;/SKL&gt;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&lt;/Metrics&gt;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7E93E4-C250-F241-A281-81E771A2647C}"/>
              </a:ext>
            </a:extLst>
          </p:cNvPr>
          <p:cNvSpPr/>
          <p:nvPr/>
        </p:nvSpPr>
        <p:spPr bwMode="auto">
          <a:xfrm>
            <a:off x="3752180" y="4627407"/>
            <a:ext cx="2068074" cy="86938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Validation Metric based on the mean absolute error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72E706-E92B-8D44-B117-11A52654D77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42506" y="4059513"/>
            <a:ext cx="497702" cy="5593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50914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Create a Hybrid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B5F22E-3C79-A24E-92E0-F67DF2FE7F21}"/>
              </a:ext>
            </a:extLst>
          </p:cNvPr>
          <p:cNvSpPr txBox="1"/>
          <p:nvPr/>
        </p:nvSpPr>
        <p:spPr>
          <a:xfrm>
            <a:off x="62099" y="2721344"/>
            <a:ext cx="7533409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HybridModel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’hybrid’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&lt;Model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’Models’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projectile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&lt;ROM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’Models’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’ROM’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IDW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&lt;/ROM&gt;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projectileContainer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&lt;CV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’Models’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pp1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&lt;/CV&gt;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&lt;settings&gt;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&lt;tolerance&gt;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0.005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&lt;/tolerance&gt;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maxTrainSize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1000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maxTrainSize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minInitialTrainSize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minInitialTrainSize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&lt;/settings&gt;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validationMethod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CrowdingDistance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&lt;threshold&gt;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&lt;/threshold&gt;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validationMethod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HybridModel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391930-DFAA-C04D-BB92-C2CAD3ACE97A}"/>
              </a:ext>
            </a:extLst>
          </p:cNvPr>
          <p:cNvSpPr/>
          <p:nvPr/>
        </p:nvSpPr>
        <p:spPr bwMode="auto">
          <a:xfrm>
            <a:off x="7005789" y="2676133"/>
            <a:ext cx="1870744" cy="86367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The coupled models (High Fidelity and ROM)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B4F7CFF-7B1A-C942-A1D9-24B6DA430E64}"/>
              </a:ext>
            </a:extLst>
          </p:cNvPr>
          <p:cNvSpPr/>
          <p:nvPr/>
        </p:nvSpPr>
        <p:spPr bwMode="auto">
          <a:xfrm>
            <a:off x="6674821" y="2969540"/>
            <a:ext cx="259773" cy="45770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9B2DC2-7E24-4541-A17B-A09377B140EC}"/>
              </a:ext>
            </a:extLst>
          </p:cNvPr>
          <p:cNvSpPr/>
          <p:nvPr/>
        </p:nvSpPr>
        <p:spPr bwMode="auto">
          <a:xfrm>
            <a:off x="6070417" y="3757410"/>
            <a:ext cx="1870744" cy="86367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Global Cross Validation Processor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04D778-3BE4-8B49-84A6-562C163F695C}"/>
              </a:ext>
            </a:extLst>
          </p:cNvPr>
          <p:cNvCxnSpPr>
            <a:cxnSpLocks/>
            <a:stCxn id="19" idx="1"/>
          </p:cNvCxnSpPr>
          <p:nvPr/>
        </p:nvCxnSpPr>
        <p:spPr bwMode="auto">
          <a:xfrm flipH="1">
            <a:off x="5392882" y="4189245"/>
            <a:ext cx="6775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74C01C6-E024-714C-A330-E99EA196189D}"/>
              </a:ext>
            </a:extLst>
          </p:cNvPr>
          <p:cNvSpPr/>
          <p:nvPr/>
        </p:nvSpPr>
        <p:spPr bwMode="auto">
          <a:xfrm>
            <a:off x="3618774" y="6094862"/>
            <a:ext cx="1870744" cy="53980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Local Validation Metric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25E4B5-ADB6-1A4E-A9EB-161C31BD32AA}"/>
              </a:ext>
            </a:extLst>
          </p:cNvPr>
          <p:cNvCxnSpPr>
            <a:cxnSpLocks/>
            <a:stCxn id="24" idx="0"/>
          </p:cNvCxnSpPr>
          <p:nvPr/>
        </p:nvCxnSpPr>
        <p:spPr bwMode="auto">
          <a:xfrm flipH="1" flipV="1">
            <a:off x="3418610" y="5600702"/>
            <a:ext cx="1135536" cy="494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0570970-BFE3-7849-ABFF-85F1C6096FAB}"/>
              </a:ext>
            </a:extLst>
          </p:cNvPr>
          <p:cNvSpPr/>
          <p:nvPr/>
        </p:nvSpPr>
        <p:spPr bwMode="auto">
          <a:xfrm>
            <a:off x="6050106" y="4791668"/>
            <a:ext cx="1249430" cy="36889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Settings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ABD98-28C6-C443-8E50-C9363206E50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548798" y="4798627"/>
            <a:ext cx="501308" cy="1774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00815905-A505-5543-AADA-DFFC4C274850}"/>
              </a:ext>
            </a:extLst>
          </p:cNvPr>
          <p:cNvSpPr/>
          <p:nvPr/>
        </p:nvSpPr>
        <p:spPr bwMode="auto">
          <a:xfrm>
            <a:off x="5229745" y="4341606"/>
            <a:ext cx="259773" cy="93697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95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Create a Hybrid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961721" y="181409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409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50362" y="2820569"/>
            <a:ext cx="6270647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outMC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angle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&lt;Output&gt;</a:t>
            </a:r>
            <a:r>
              <a:rPr lang="en-US" sz="1400" dirty="0">
                <a:latin typeface="Courier"/>
                <a:cs typeface="Courier"/>
              </a:rPr>
              <a:t>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projectileContainer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angle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latin typeface="Courier"/>
                <a:cs typeface="Courier"/>
              </a:rPr>
              <a:t>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176668" y="3399480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2176668" y="3399480"/>
            <a:ext cx="0" cy="1063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185970" y="4462646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27" idx="3"/>
          </p:cNvCxnSpPr>
          <p:nvPr/>
        </p:nvCxnSpPr>
        <p:spPr bwMode="auto">
          <a:xfrm>
            <a:off x="1612950" y="3942374"/>
            <a:ext cx="5637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165826" y="3785160"/>
            <a:ext cx="1447124" cy="31442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Link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8678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Hybrid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/raven/doc/workshop/</a:t>
            </a:r>
            <a:r>
              <a:rPr lang="en-US" dirty="0" err="1"/>
              <a:t>ensembleModels</a:t>
            </a:r>
            <a:r>
              <a:rPr lang="en-US" dirty="0"/>
              <a:t>/inputs/exercises/2_hybrid_model.xml</a:t>
            </a:r>
          </a:p>
          <a:p>
            <a:endParaRPr lang="en-US" dirty="0"/>
          </a:p>
          <a:p>
            <a:r>
              <a:rPr lang="en-US" dirty="0"/>
              <a:t>Create a hybrid model: section 15.7</a:t>
            </a:r>
          </a:p>
          <a:p>
            <a:r>
              <a:rPr lang="en-US" dirty="0"/>
              <a:t>Create a cross validation </a:t>
            </a:r>
            <a:r>
              <a:rPr lang="en-US" dirty="0" err="1"/>
              <a:t>PostProcessor</a:t>
            </a:r>
            <a:r>
              <a:rPr lang="en-US" dirty="0"/>
              <a:t>: section 15.5.15</a:t>
            </a:r>
          </a:p>
          <a:p>
            <a:r>
              <a:rPr lang="en-US" dirty="0"/>
              <a:t>Create a metric: section 17</a:t>
            </a:r>
          </a:p>
          <a:p>
            <a:r>
              <a:rPr lang="en-US" dirty="0"/>
              <a:t>Update </a:t>
            </a:r>
            <a:r>
              <a:rPr lang="en-US" dirty="0" err="1"/>
              <a:t>DataObjects</a:t>
            </a:r>
            <a:r>
              <a:rPr lang="en-US" dirty="0"/>
              <a:t> and 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10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Let’s run the code…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0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/>
              <a:t>Thank you</a:t>
            </a:r>
            <a:br>
              <a:rPr lang="en-US" b="0" dirty="0"/>
            </a:br>
            <a:br>
              <a:rPr lang="en-US" b="0" dirty="0"/>
            </a:br>
            <a:r>
              <a:rPr lang="en-US" b="0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8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models: a quick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920076"/>
            <a:ext cx="8231187" cy="4394329"/>
          </a:xfrm>
        </p:spPr>
        <p:txBody>
          <a:bodyPr/>
          <a:lstStyle/>
          <a:p>
            <a:pPr algn="just"/>
            <a:r>
              <a:rPr lang="en-US" dirty="0"/>
              <a:t>RAVEN categorizes in its Models entity the following sub-entities:</a:t>
            </a:r>
          </a:p>
          <a:p>
            <a:pPr lvl="1" algn="just"/>
            <a:r>
              <a:rPr lang="en-US" dirty="0"/>
              <a:t>Codes:</a:t>
            </a:r>
          </a:p>
          <a:p>
            <a:pPr lvl="2" algn="just"/>
            <a:r>
              <a:rPr lang="en-US" dirty="0"/>
              <a:t>Aimed to interface with physical codes (e.g. RELAP5-3D, etc.)</a:t>
            </a:r>
          </a:p>
          <a:p>
            <a:pPr lvl="1" algn="just"/>
            <a:r>
              <a:rPr lang="en-US" dirty="0"/>
              <a:t>ROMs:</a:t>
            </a:r>
          </a:p>
          <a:p>
            <a:pPr lvl="2" algn="just"/>
            <a:r>
              <a:rPr lang="en-US" dirty="0"/>
              <a:t>Aimed to emulate the response of a system based on a simplified mathematical representation</a:t>
            </a:r>
          </a:p>
          <a:p>
            <a:pPr lvl="1" algn="just"/>
            <a:r>
              <a:rPr lang="en-US" dirty="0"/>
              <a:t>External Models:</a:t>
            </a:r>
          </a:p>
          <a:p>
            <a:pPr lvl="2" algn="just"/>
            <a:r>
              <a:rPr lang="en-US" dirty="0"/>
              <a:t>Aimed to provide to the user an easy way to implement sets of equations directly in RAVEN</a:t>
            </a:r>
          </a:p>
          <a:p>
            <a:pPr lvl="1" algn="just"/>
            <a:r>
              <a:rPr lang="en-US" dirty="0"/>
              <a:t>Post-Processors:</a:t>
            </a:r>
          </a:p>
          <a:p>
            <a:pPr lvl="2" algn="just"/>
            <a:r>
              <a:rPr lang="en-US" dirty="0"/>
              <a:t>Aimed to analyze the generated datasets (e.g. Statistical moments, Data Mining, etc.)</a:t>
            </a:r>
          </a:p>
          <a:p>
            <a:pPr lvl="1" algn="just"/>
            <a:r>
              <a:rPr lang="en-US" dirty="0"/>
              <a:t>Ensemble Models:</a:t>
            </a:r>
          </a:p>
          <a:p>
            <a:pPr lvl="2" algn="just"/>
            <a:r>
              <a:rPr lang="en-US" dirty="0"/>
              <a:t>Aimed to assemble multiple models</a:t>
            </a:r>
          </a:p>
          <a:p>
            <a:pPr lvl="1" algn="just"/>
            <a:r>
              <a:rPr lang="en-US" dirty="0"/>
              <a:t>Hybrid Models:</a:t>
            </a:r>
          </a:p>
          <a:p>
            <a:pPr lvl="2" algn="just"/>
            <a:r>
              <a:rPr lang="en-US" dirty="0"/>
              <a:t>Automatic model selections</a:t>
            </a:r>
          </a:p>
          <a:p>
            <a:pPr lvl="2" algn="just"/>
            <a:endParaRPr lang="en-US" dirty="0"/>
          </a:p>
          <a:p>
            <a:pPr lvl="2" algn="just"/>
            <a:endParaRPr lang="en-US" dirty="0"/>
          </a:p>
          <a:p>
            <a:pPr lvl="2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Right Arrow 8"/>
          <p:cNvSpPr/>
          <p:nvPr/>
        </p:nvSpPr>
        <p:spPr bwMode="auto">
          <a:xfrm>
            <a:off x="62540" y="5562261"/>
            <a:ext cx="786145" cy="33050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A7938B7-4DFE-7448-BF84-02E3B169A94C}"/>
              </a:ext>
            </a:extLst>
          </p:cNvPr>
          <p:cNvSpPr/>
          <p:nvPr/>
        </p:nvSpPr>
        <p:spPr bwMode="auto">
          <a:xfrm>
            <a:off x="62540" y="6194718"/>
            <a:ext cx="786145" cy="33050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/>
              <a:t>RAVEN ensemble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1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Ensemble Modeling 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536701"/>
            <a:ext cx="8420100" cy="2887816"/>
          </a:xfrm>
        </p:spPr>
        <p:txBody>
          <a:bodyPr/>
          <a:lstStyle/>
          <a:p>
            <a:r>
              <a:rPr lang="en-US" dirty="0"/>
              <a:t>In several cases multiple models need to interface with each other since the initial conditions of some are dependent on the outcomes of others</a:t>
            </a:r>
          </a:p>
          <a:p>
            <a:r>
              <a:rPr lang="en-US" dirty="0"/>
              <a:t>In order to face this “problem” in the RAVEN framework, a new model category (e.g. class), named </a:t>
            </a:r>
            <a:r>
              <a:rPr lang="en-US" i="1" dirty="0" err="1"/>
              <a:t>EnsembleModel</a:t>
            </a:r>
            <a:r>
              <a:rPr lang="en-US" dirty="0"/>
              <a:t>, has been designed</a:t>
            </a:r>
          </a:p>
          <a:p>
            <a:r>
              <a:rPr lang="en-US" dirty="0"/>
              <a:t>This class is able to assemble multiple models of other categories (i.e. Code, External Model, ROM), identifying:</a:t>
            </a:r>
          </a:p>
          <a:p>
            <a:pPr lvl="1"/>
            <a:r>
              <a:rPr lang="en-US" dirty="0"/>
              <a:t>the input/output connections </a:t>
            </a:r>
          </a:p>
          <a:p>
            <a:pPr lvl="1"/>
            <a:r>
              <a:rPr lang="en-US" dirty="0"/>
              <a:t>the order of execution </a:t>
            </a:r>
          </a:p>
          <a:p>
            <a:pPr lvl="1"/>
            <a:r>
              <a:rPr lang="en-US" dirty="0"/>
              <a:t>the parallel execution strategy for each sub-model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24850" y="6362700"/>
            <a:ext cx="520699" cy="314325"/>
          </a:xfrm>
          <a:prstGeom prst="rect">
            <a:avLst/>
          </a:prstGeom>
        </p:spPr>
        <p:txBody>
          <a:bodyPr/>
          <a:lstStyle/>
          <a:p>
            <a:fld id="{10B2E029-4336-45F2-AC94-72E8EA1791FE}" type="slidenum">
              <a:rPr lang="en-US" sz="800" smtClean="0"/>
              <a:pPr/>
              <a:t>6</a:t>
            </a:fld>
            <a:endParaRPr lang="en-US" sz="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5765656" y="4757632"/>
            <a:ext cx="2139225" cy="1694787"/>
            <a:chOff x="904132" y="4820097"/>
            <a:chExt cx="2139225" cy="1694787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904132" y="4820097"/>
              <a:ext cx="2139225" cy="169478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rPr>
                <a:t>EnsembleModel</a:t>
              </a:r>
              <a:endParaRPr kumimoji="0" 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pic>
          <p:nvPicPr>
            <p:cNvPr id="9" name="Picture 8" descr="19bd476f-9617-4df3-beca-0b7325581314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765" b="90974" l="4925" r="4432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69" t="13445" r="56471" b="24805"/>
            <a:stretch/>
          </p:blipFill>
          <p:spPr>
            <a:xfrm>
              <a:off x="1014377" y="5437701"/>
              <a:ext cx="931876" cy="8543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  <p:pic>
          <p:nvPicPr>
            <p:cNvPr id="11" name="Picture 10" descr="XE135_steady_MRTAU_criticality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51" t="11620" r="22834" b="10036"/>
            <a:stretch/>
          </p:blipFill>
          <p:spPr>
            <a:xfrm>
              <a:off x="2055510" y="5346808"/>
              <a:ext cx="910873" cy="1001843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</p:grpSp>
      <p:cxnSp>
        <p:nvCxnSpPr>
          <p:cNvPr id="12" name="Straight Arrow Connector 11"/>
          <p:cNvCxnSpPr/>
          <p:nvPr/>
        </p:nvCxnSpPr>
        <p:spPr bwMode="auto">
          <a:xfrm flipV="1">
            <a:off x="3685180" y="5605026"/>
            <a:ext cx="199719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440990" y="4518214"/>
            <a:ext cx="2197399" cy="2214854"/>
            <a:chOff x="785160" y="4643146"/>
            <a:chExt cx="2197399" cy="2214854"/>
          </a:xfrm>
        </p:grpSpPr>
        <p:grpSp>
          <p:nvGrpSpPr>
            <p:cNvPr id="13" name="Group 12"/>
            <p:cNvGrpSpPr/>
            <p:nvPr/>
          </p:nvGrpSpPr>
          <p:grpSpPr>
            <a:xfrm>
              <a:off x="785160" y="4643146"/>
              <a:ext cx="2197399" cy="1040333"/>
              <a:chOff x="5448369" y="3128282"/>
              <a:chExt cx="2463753" cy="1166435"/>
            </a:xfrm>
          </p:grpSpPr>
          <p:sp>
            <p:nvSpPr>
              <p:cNvPr id="19" name="Rounded Rectangle 18"/>
              <p:cNvSpPr/>
              <p:nvPr/>
            </p:nvSpPr>
            <p:spPr bwMode="auto">
              <a:xfrm>
                <a:off x="5448369" y="3128282"/>
                <a:ext cx="2463753" cy="11664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cs typeface="Arial"/>
                  </a:rPr>
                  <a:t>Physics</a:t>
                </a:r>
                <a:r>
                  <a:rPr kumimoji="0" lang="en-US" sz="18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cs typeface="Arial"/>
                  </a:rPr>
                  <a:t> 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cs typeface="Arial"/>
                  </a:rPr>
                  <a:t>1</a:t>
                </a:r>
              </a:p>
            </p:txBody>
          </p:sp>
          <p:pic>
            <p:nvPicPr>
              <p:cNvPr id="20" name="Picture 19" descr="19bd476f-9617-4df3-beca-0b7325581314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8765" b="90974" l="4925" r="44321"/>
                        </a14:imgEffect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69" t="13445" r="56471" b="24805"/>
              <a:stretch/>
            </p:blipFill>
            <p:spPr>
              <a:xfrm>
                <a:off x="6294818" y="3529036"/>
                <a:ext cx="835188" cy="765681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pic>
        </p:grpSp>
        <p:grpSp>
          <p:nvGrpSpPr>
            <p:cNvPr id="14" name="Group 13"/>
            <p:cNvGrpSpPr/>
            <p:nvPr/>
          </p:nvGrpSpPr>
          <p:grpSpPr>
            <a:xfrm>
              <a:off x="785160" y="5817667"/>
              <a:ext cx="2197399" cy="1040333"/>
              <a:chOff x="5162884" y="5525653"/>
              <a:chExt cx="2463753" cy="1166435"/>
            </a:xfrm>
          </p:grpSpPr>
          <p:sp>
            <p:nvSpPr>
              <p:cNvPr id="17" name="Rounded Rectangle 16"/>
              <p:cNvSpPr/>
              <p:nvPr/>
            </p:nvSpPr>
            <p:spPr bwMode="auto">
              <a:xfrm>
                <a:off x="5162884" y="5525653"/>
                <a:ext cx="2463753" cy="11664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800" i="0" dirty="0">
                    <a:solidFill>
                      <a:schemeClr val="tx1"/>
                    </a:solidFill>
                    <a:cs typeface="Arial"/>
                  </a:rPr>
                  <a:t>Physics 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cs typeface="Arial"/>
                  </a:rPr>
                  <a:t>2</a:t>
                </a:r>
              </a:p>
            </p:txBody>
          </p:sp>
          <p:pic>
            <p:nvPicPr>
              <p:cNvPr id="18" name="Picture 17" descr="XE135_steady_MRTAU_criticality.png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851" t="11620" r="22834" b="10036"/>
              <a:stretch/>
            </p:blipFill>
            <p:spPr>
              <a:xfrm>
                <a:off x="6074445" y="5932147"/>
                <a:ext cx="640632" cy="704613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pic>
        </p:grpSp>
      </p:grpSp>
    </p:spTree>
    <p:extLst>
      <p:ext uri="{BB962C8B-B14F-4D97-AF65-F5344CB8AC3E}">
        <p14:creationId xmlns:p14="http://schemas.microsoft.com/office/powerpoint/2010/main" val="121493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/>
              <a:t>Ensemble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36701"/>
            <a:ext cx="8545729" cy="1803590"/>
          </a:xfrm>
        </p:spPr>
        <p:txBody>
          <a:bodyPr/>
          <a:lstStyle/>
          <a:p>
            <a:r>
              <a:rPr lang="en-US" dirty="0"/>
              <a:t>A new model entity (e.g., class), named </a:t>
            </a:r>
            <a:r>
              <a:rPr lang="en-US" i="1" dirty="0" err="1"/>
              <a:t>EnsembleModel</a:t>
            </a:r>
            <a:r>
              <a:rPr lang="en-US" dirty="0"/>
              <a:t>, has been developed:</a:t>
            </a:r>
          </a:p>
          <a:p>
            <a:pPr lvl="1"/>
            <a:r>
              <a:rPr lang="en-US" dirty="0"/>
              <a:t>Assemble multiple models of other categories, identifying the input/output connections and the order of execution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188" y="2768424"/>
            <a:ext cx="5170521" cy="408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2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/>
              <a:t>Ensemble Model: Main Characteristics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5613" y="1932141"/>
            <a:ext cx="8231187" cy="452437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EnsembleModel</a:t>
            </a:r>
            <a:r>
              <a:rPr lang="en-US" dirty="0"/>
              <a:t> entity has the following main characteristics:</a:t>
            </a:r>
          </a:p>
          <a:p>
            <a:pPr lvl="1"/>
            <a:r>
              <a:rPr lang="en-US" dirty="0"/>
              <a:t>Ability to link all the RAVEN Models:</a:t>
            </a:r>
          </a:p>
          <a:p>
            <a:pPr lvl="2"/>
            <a:r>
              <a:rPr lang="en-US" dirty="0"/>
              <a:t>Codes, ROMs, </a:t>
            </a:r>
            <a:r>
              <a:rPr lang="en-US" dirty="0" err="1"/>
              <a:t>ExternalModels</a:t>
            </a:r>
            <a:endParaRPr lang="en-US" dirty="0"/>
          </a:p>
          <a:p>
            <a:pPr lvl="1"/>
            <a:r>
              <a:rPr lang="en-US" dirty="0"/>
              <a:t>Practical no limit on the number of Models in the Ensemble configuration</a:t>
            </a:r>
          </a:p>
          <a:p>
            <a:pPr lvl="1"/>
            <a:r>
              <a:rPr lang="en-US" dirty="0"/>
              <a:t>Capability to link the different Models through both scalar and vector variables (e.g. Max Cladding Temperature (scalar) or Power history (vector))</a:t>
            </a:r>
          </a:p>
          <a:p>
            <a:pPr lvl="1"/>
            <a:r>
              <a:rPr lang="en-US" dirty="0"/>
              <a:t>Capability to transfer meta-data from the different models (e.g. restart files, etc.)</a:t>
            </a:r>
          </a:p>
          <a:p>
            <a:r>
              <a:rPr lang="en-US" dirty="0"/>
              <a:t>The current </a:t>
            </a:r>
            <a:r>
              <a:rPr lang="en-US" i="1" dirty="0" err="1"/>
              <a:t>EnsembleModel</a:t>
            </a:r>
            <a:r>
              <a:rPr lang="en-US" dirty="0"/>
              <a:t> entity is not indicated to handle high-density field data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0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35622" y="1675531"/>
            <a:ext cx="4641708" cy="2726823"/>
            <a:chOff x="35624" y="846641"/>
            <a:chExt cx="4641708" cy="2726823"/>
          </a:xfrm>
        </p:grpSpPr>
        <p:grpSp>
          <p:nvGrpSpPr>
            <p:cNvPr id="6" name="Group 5"/>
            <p:cNvGrpSpPr/>
            <p:nvPr/>
          </p:nvGrpSpPr>
          <p:grpSpPr>
            <a:xfrm>
              <a:off x="247475" y="846641"/>
              <a:ext cx="4259490" cy="711331"/>
              <a:chOff x="2084611" y="929418"/>
              <a:chExt cx="4259490" cy="711331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2955390" y="1285330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ounded Rectangle 31"/>
              <p:cNvSpPr/>
              <p:nvPr/>
            </p:nvSpPr>
            <p:spPr>
              <a:xfrm>
                <a:off x="3529370" y="949764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graphicFrame>
            <p:nvGraphicFramePr>
              <p:cNvPr id="33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26987"/>
                  </p:ext>
                </p:extLst>
              </p:nvPr>
            </p:nvGraphicFramePr>
            <p:xfrm>
              <a:off x="2084611" y="929418"/>
              <a:ext cx="870779" cy="6607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191" name="Equation" r:id="rId4" imgW="685800" imgH="520700" progId="Equation.3">
                      <p:embed/>
                    </p:oleObj>
                  </mc:Choice>
                  <mc:Fallback>
                    <p:oleObj name="Equation" r:id="rId4" imgW="685800" imgH="520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084611" y="929418"/>
                            <a:ext cx="870779" cy="6607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67854967"/>
                  </p:ext>
                </p:extLst>
              </p:nvPr>
            </p:nvGraphicFramePr>
            <p:xfrm>
              <a:off x="5348105" y="934355"/>
              <a:ext cx="995996" cy="706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192" name="Equation" r:id="rId6" imgW="698500" imgH="495300" progId="Equation.3">
                      <p:embed/>
                    </p:oleObj>
                  </mc:Choice>
                  <mc:Fallback>
                    <p:oleObj name="Equation" r:id="rId6" imgW="6985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5348105" y="934355"/>
                            <a:ext cx="995996" cy="7063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6"/>
            <p:cNvGrpSpPr/>
            <p:nvPr/>
          </p:nvGrpSpPr>
          <p:grpSpPr>
            <a:xfrm>
              <a:off x="35624" y="1879706"/>
              <a:ext cx="4433543" cy="682883"/>
              <a:chOff x="1890752" y="1764111"/>
              <a:chExt cx="4433543" cy="682883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>
                <a:off x="2966700" y="2121546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Rounded Rectangle 27"/>
              <p:cNvSpPr/>
              <p:nvPr/>
            </p:nvSpPr>
            <p:spPr>
              <a:xfrm>
                <a:off x="3529370" y="1779637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N-1</a:t>
                </a:r>
              </a:p>
            </p:txBody>
          </p:sp>
          <p:graphicFrame>
            <p:nvGraphicFramePr>
              <p:cNvPr id="29" name="Object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9814055"/>
                  </p:ext>
                </p:extLst>
              </p:nvPr>
            </p:nvGraphicFramePr>
            <p:xfrm>
              <a:off x="1890752" y="1764111"/>
              <a:ext cx="1064638" cy="637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193" name="Equation" r:id="rId8" imgW="825500" imgH="495300" progId="Equation.3">
                      <p:embed/>
                    </p:oleObj>
                  </mc:Choice>
                  <mc:Fallback>
                    <p:oleObj name="Equation" r:id="rId8" imgW="8255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890752" y="1764111"/>
                            <a:ext cx="1064638" cy="63719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3639808"/>
                  </p:ext>
                </p:extLst>
              </p:nvPr>
            </p:nvGraphicFramePr>
            <p:xfrm>
              <a:off x="5238197" y="1795155"/>
              <a:ext cx="1086098" cy="6518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194" name="Equation" r:id="rId10" imgW="825500" imgH="495300" progId="Equation.3">
                      <p:embed/>
                    </p:oleObj>
                  </mc:Choice>
                  <mc:Fallback>
                    <p:oleObj name="Equation" r:id="rId10" imgW="8255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5238197" y="1795155"/>
                            <a:ext cx="1086098" cy="65183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" name="Group 7"/>
            <p:cNvGrpSpPr/>
            <p:nvPr/>
          </p:nvGrpSpPr>
          <p:grpSpPr>
            <a:xfrm>
              <a:off x="148777" y="2909814"/>
              <a:ext cx="4320390" cy="663650"/>
              <a:chOff x="2025697" y="2704023"/>
              <a:chExt cx="4320390" cy="66365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2966700" y="3067661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ounded Rectangle 23"/>
              <p:cNvSpPr/>
              <p:nvPr/>
            </p:nvSpPr>
            <p:spPr>
              <a:xfrm>
                <a:off x="3527002" y="2704023"/>
                <a:ext cx="1066990" cy="64178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  <p:graphicFrame>
            <p:nvGraphicFramePr>
              <p:cNvPr id="25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68507582"/>
                  </p:ext>
                </p:extLst>
              </p:nvPr>
            </p:nvGraphicFramePr>
            <p:xfrm>
              <a:off x="2025697" y="2719122"/>
              <a:ext cx="921184" cy="6409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195" name="Equation" r:id="rId12" imgW="749300" imgH="520700" progId="Equation.3">
                      <p:embed/>
                    </p:oleObj>
                  </mc:Choice>
                  <mc:Fallback>
                    <p:oleObj name="Equation" r:id="rId12" imgW="749300" imgH="520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2025697" y="2719122"/>
                            <a:ext cx="921184" cy="64093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57602616"/>
                  </p:ext>
                </p:extLst>
              </p:nvPr>
            </p:nvGraphicFramePr>
            <p:xfrm>
              <a:off x="5349007" y="2719122"/>
              <a:ext cx="997080" cy="6485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196" name="Equation" r:id="rId14" imgW="762000" imgH="495300" progId="Equation.DSMT4">
                      <p:embed/>
                    </p:oleObj>
                  </mc:Choice>
                  <mc:Fallback>
                    <p:oleObj name="Equation" r:id="rId14" imgW="762000" imgH="4953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5349007" y="2719122"/>
                            <a:ext cx="997080" cy="64855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" name="Rounded Rectangle 8"/>
            <p:cNvSpPr/>
            <p:nvPr/>
          </p:nvSpPr>
          <p:spPr>
            <a:xfrm>
              <a:off x="4043929" y="2236043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53994" y="921700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6959" y="1936603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11062" y="1062127"/>
              <a:ext cx="3866270" cy="848623"/>
              <a:chOff x="811062" y="1062127"/>
              <a:chExt cx="3866270" cy="848623"/>
            </a:xfrm>
          </p:grpSpPr>
          <p:cxnSp>
            <p:nvCxnSpPr>
              <p:cNvPr id="19" name="Straight Connector 18"/>
              <p:cNvCxnSpPr>
                <a:stCxn id="10" idx="3"/>
              </p:cNvCxnSpPr>
              <p:nvPr/>
            </p:nvCxnSpPr>
            <p:spPr>
              <a:xfrm>
                <a:off x="4322665" y="1062127"/>
                <a:ext cx="3546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671999" y="1062127"/>
                <a:ext cx="0" cy="6352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811062" y="1697328"/>
                <a:ext cx="38662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811062" y="1697328"/>
                <a:ext cx="0" cy="2134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805729" y="2369250"/>
              <a:ext cx="3866270" cy="565840"/>
              <a:chOff x="811062" y="1054236"/>
              <a:chExt cx="3866270" cy="56584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4322665" y="1062127"/>
                <a:ext cx="3546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68692" y="1054236"/>
                <a:ext cx="0" cy="3567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811062" y="1406654"/>
                <a:ext cx="385354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811062" y="1406654"/>
                <a:ext cx="0" cy="2134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Rounded Rectangle 13"/>
            <p:cNvSpPr/>
            <p:nvPr/>
          </p:nvSpPr>
          <p:spPr>
            <a:xfrm>
              <a:off x="666959" y="2961379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67668" y="4927174"/>
            <a:ext cx="7702165" cy="1662506"/>
            <a:chOff x="141673" y="4100119"/>
            <a:chExt cx="7702165" cy="1662506"/>
          </a:xfrm>
        </p:grpSpPr>
        <p:cxnSp>
          <p:nvCxnSpPr>
            <p:cNvPr id="66" name="Straight Arrow Connector 65"/>
            <p:cNvCxnSpPr/>
            <p:nvPr/>
          </p:nvCxnSpPr>
          <p:spPr>
            <a:xfrm>
              <a:off x="5082433" y="4445122"/>
              <a:ext cx="16868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5082433" y="5417493"/>
              <a:ext cx="16868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141673" y="4480753"/>
              <a:ext cx="3618330" cy="706394"/>
              <a:chOff x="2343541" y="909697"/>
              <a:chExt cx="3618330" cy="706394"/>
            </a:xfrm>
          </p:grpSpPr>
          <p:cxnSp>
            <p:nvCxnSpPr>
              <p:cNvPr id="86" name="Straight Arrow Connector 85"/>
              <p:cNvCxnSpPr/>
              <p:nvPr/>
            </p:nvCxnSpPr>
            <p:spPr>
              <a:xfrm>
                <a:off x="3271829" y="1264213"/>
                <a:ext cx="1686895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Rounded Rectangle 86"/>
              <p:cNvSpPr/>
              <p:nvPr/>
            </p:nvSpPr>
            <p:spPr>
              <a:xfrm>
                <a:off x="3529370" y="949764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graphicFrame>
            <p:nvGraphicFramePr>
              <p:cNvPr id="88" name="Object 8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5679673"/>
                  </p:ext>
                </p:extLst>
              </p:nvPr>
            </p:nvGraphicFramePr>
            <p:xfrm>
              <a:off x="2343541" y="929418"/>
              <a:ext cx="870779" cy="6607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197" name="Equation" r:id="rId16" imgW="685800" imgH="520700" progId="Equation.3">
                      <p:embed/>
                    </p:oleObj>
                  </mc:Choice>
                  <mc:Fallback>
                    <p:oleObj name="Equation" r:id="rId16" imgW="685800" imgH="520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343541" y="929418"/>
                            <a:ext cx="870779" cy="6607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" name="Object 8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5185773"/>
                  </p:ext>
                </p:extLst>
              </p:nvPr>
            </p:nvGraphicFramePr>
            <p:xfrm>
              <a:off x="4965875" y="909697"/>
              <a:ext cx="995996" cy="706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198" name="Equation" r:id="rId17" imgW="698500" imgH="495300" progId="Equation.3">
                      <p:embed/>
                    </p:oleObj>
                  </mc:Choice>
                  <mc:Fallback>
                    <p:oleObj name="Equation" r:id="rId17" imgW="6985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965875" y="909697"/>
                            <a:ext cx="995996" cy="7063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9" name="Group 68"/>
            <p:cNvGrpSpPr/>
            <p:nvPr/>
          </p:nvGrpSpPr>
          <p:grpSpPr>
            <a:xfrm>
              <a:off x="4142925" y="4100119"/>
              <a:ext cx="3616775" cy="652856"/>
              <a:chOff x="2291080" y="1779637"/>
              <a:chExt cx="3616775" cy="652856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529370" y="1779637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graphicFrame>
            <p:nvGraphicFramePr>
              <p:cNvPr id="84" name="Object 8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9337434"/>
                  </p:ext>
                </p:extLst>
              </p:nvPr>
            </p:nvGraphicFramePr>
            <p:xfrm>
              <a:off x="2291080" y="1789556"/>
              <a:ext cx="917575" cy="636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199" name="Equation" r:id="rId18" imgW="711200" imgH="495300" progId="Equation.3">
                      <p:embed/>
                    </p:oleObj>
                  </mc:Choice>
                  <mc:Fallback>
                    <p:oleObj name="Equation" r:id="rId18" imgW="7112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2291080" y="1789556"/>
                            <a:ext cx="917575" cy="6365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5" name="Object 8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69763173"/>
                  </p:ext>
                </p:extLst>
              </p:nvPr>
            </p:nvGraphicFramePr>
            <p:xfrm>
              <a:off x="4955355" y="1780031"/>
              <a:ext cx="952500" cy="6524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200" name="Equation" r:id="rId20" imgW="723900" imgH="495300" progId="Equation.3">
                      <p:embed/>
                    </p:oleObj>
                  </mc:Choice>
                  <mc:Fallback>
                    <p:oleObj name="Equation" r:id="rId20" imgW="7239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4955355" y="1780031"/>
                            <a:ext cx="952500" cy="6524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0" name="Group 69"/>
            <p:cNvGrpSpPr/>
            <p:nvPr/>
          </p:nvGrpSpPr>
          <p:grpSpPr>
            <a:xfrm>
              <a:off x="4124325" y="5074578"/>
              <a:ext cx="3719513" cy="688047"/>
              <a:chOff x="2281942" y="2704023"/>
              <a:chExt cx="3719513" cy="688047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3527002" y="2704023"/>
                <a:ext cx="1066990" cy="64178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graphicFrame>
            <p:nvGraphicFramePr>
              <p:cNvPr id="81" name="Object 8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50741696"/>
                  </p:ext>
                </p:extLst>
              </p:nvPr>
            </p:nvGraphicFramePr>
            <p:xfrm>
              <a:off x="2281942" y="2718970"/>
              <a:ext cx="919163" cy="673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201" name="Equation" r:id="rId22" imgW="711200" imgH="520700" progId="Equation.3">
                      <p:embed/>
                    </p:oleObj>
                  </mc:Choice>
                  <mc:Fallback>
                    <p:oleObj name="Equation" r:id="rId22" imgW="711200" imgH="520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2281942" y="2718970"/>
                            <a:ext cx="919163" cy="6731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" name="Object 8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8589036"/>
                  </p:ext>
                </p:extLst>
              </p:nvPr>
            </p:nvGraphicFramePr>
            <p:xfrm>
              <a:off x="5037842" y="2709445"/>
              <a:ext cx="963613" cy="647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202" name="Equation" r:id="rId24" imgW="736600" imgH="495300" progId="Equation.DSMT4">
                      <p:embed/>
                    </p:oleObj>
                  </mc:Choice>
                  <mc:Fallback>
                    <p:oleObj name="Equation" r:id="rId24" imgW="736600" imgH="4953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5037842" y="2709445"/>
                            <a:ext cx="963613" cy="647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1" name="Rounded Rectangle 70"/>
            <p:cNvSpPr/>
            <p:nvPr/>
          </p:nvSpPr>
          <p:spPr>
            <a:xfrm>
              <a:off x="3315222" y="4558052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652447" y="4182414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4637681" y="5136641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3582669" y="4699182"/>
              <a:ext cx="3546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928193" y="4301113"/>
              <a:ext cx="0" cy="3980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928193" y="4301113"/>
              <a:ext cx="3546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3937336" y="4301113"/>
              <a:ext cx="7003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3921875" y="5293881"/>
              <a:ext cx="7003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928193" y="4681764"/>
              <a:ext cx="0" cy="6121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pPr lvl="1"/>
            <a:r>
              <a:rPr lang="en-US" b="0" dirty="0"/>
              <a:t>Ensemble Model: Chain of Models</a:t>
            </a:r>
          </a:p>
        </p:txBody>
      </p:sp>
    </p:spTree>
    <p:extLst>
      <p:ext uri="{BB962C8B-B14F-4D97-AF65-F5344CB8AC3E}">
        <p14:creationId xmlns:p14="http://schemas.microsoft.com/office/powerpoint/2010/main" val="3190558080"/>
      </p:ext>
    </p:extLst>
  </p:cSld>
  <p:clrMapOvr>
    <a:masterClrMapping/>
  </p:clrMapOvr>
</p:sld>
</file>

<file path=ppt/theme/theme1.xml><?xml version="1.0" encoding="utf-8"?>
<a:theme xmlns:a="http://schemas.openxmlformats.org/drawingml/2006/main" name="INL_Presentation_-_Standard_Size">
  <a:themeElements>
    <a:clrScheme name="INL 2016">
      <a:dk1>
        <a:srgbClr val="000000"/>
      </a:dk1>
      <a:lt1>
        <a:srgbClr val="FFFFFF"/>
      </a:lt1>
      <a:dk2>
        <a:srgbClr val="005875"/>
      </a:dk2>
      <a:lt2>
        <a:srgbClr val="808080"/>
      </a:lt2>
      <a:accent1>
        <a:srgbClr val="7895A4"/>
      </a:accent1>
      <a:accent2>
        <a:srgbClr val="8B9E6C"/>
      </a:accent2>
      <a:accent3>
        <a:srgbClr val="BFB896"/>
      </a:accent3>
      <a:accent4>
        <a:srgbClr val="ECE09C"/>
      </a:accent4>
      <a:accent5>
        <a:srgbClr val="DDDDDD"/>
      </a:accent5>
      <a:accent6>
        <a:srgbClr val="FFFFFF"/>
      </a:accent6>
      <a:hlink>
        <a:srgbClr val="7895A4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tandard_Presentation-2016" id="{AA70F70C-FE74-4105-B56D-A478567CF02D}" vid="{32DB2BA5-14E2-4538-A7F0-90025315B3E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INL_Presentation_-_Standard_Size.thmx</Template>
  <TotalTime>26214</TotalTime>
  <Words>1845</Words>
  <Application>Microsoft Macintosh PowerPoint</Application>
  <PresentationFormat>On-screen Show (4:3)</PresentationFormat>
  <Paragraphs>409</Paragraphs>
  <Slides>37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Cambria Math</vt:lpstr>
      <vt:lpstr>Courier</vt:lpstr>
      <vt:lpstr>Lucida Console</vt:lpstr>
      <vt:lpstr>Times New Roman</vt:lpstr>
      <vt:lpstr>Wingdings</vt:lpstr>
      <vt:lpstr>INL_Presentation_-_Standard_Size</vt:lpstr>
      <vt:lpstr>Equation</vt:lpstr>
      <vt:lpstr>Ensemble and Hybrid Modeling</vt:lpstr>
      <vt:lpstr>Outline</vt:lpstr>
      <vt:lpstr>RAVEN models:  overview</vt:lpstr>
      <vt:lpstr>RAVEN models: a quick introduction</vt:lpstr>
      <vt:lpstr>RAVEN ensemble modeling</vt:lpstr>
      <vt:lpstr>Ensemble Modeling Motivations</vt:lpstr>
      <vt:lpstr>Ensemble Model</vt:lpstr>
      <vt:lpstr>Ensemble Model: Main Characteristics</vt:lpstr>
      <vt:lpstr>PowerPoint Presentation</vt:lpstr>
      <vt:lpstr>PowerPoint Presentation</vt:lpstr>
      <vt:lpstr>Ensemble model for Multi-Unit Power Plant: 1st Configuration</vt:lpstr>
      <vt:lpstr>Employing Ensemble modeling in RAVEN</vt:lpstr>
      <vt:lpstr>Getting on the same page</vt:lpstr>
      <vt:lpstr>Example: External Model A</vt:lpstr>
      <vt:lpstr>Example: External Model B</vt:lpstr>
      <vt:lpstr>Workflow</vt:lpstr>
      <vt:lpstr>Create an Ensemble model</vt:lpstr>
      <vt:lpstr>Create an Ensemble model</vt:lpstr>
      <vt:lpstr>Create an Ensemble model</vt:lpstr>
      <vt:lpstr>Create an Ensemble model</vt:lpstr>
      <vt:lpstr>Create an Ensemble model</vt:lpstr>
      <vt:lpstr>PowerPoint Presentation</vt:lpstr>
      <vt:lpstr>Hybrid Model</vt:lpstr>
      <vt:lpstr>Hybrid-Model (automatic selection ROM/physical model)</vt:lpstr>
      <vt:lpstr>Cross-Validation for assessing Surrogate Models validity</vt:lpstr>
      <vt:lpstr>Model validation RAVEN scheme </vt:lpstr>
      <vt:lpstr>Projectile Model</vt:lpstr>
      <vt:lpstr>ROM: Inverse Distance Weight</vt:lpstr>
      <vt:lpstr>Workflow</vt:lpstr>
      <vt:lpstr>Create a Hybrid model</vt:lpstr>
      <vt:lpstr>Create a Hybrid model</vt:lpstr>
      <vt:lpstr>Create a Hybrid model</vt:lpstr>
      <vt:lpstr>Create a Hybrid model</vt:lpstr>
      <vt:lpstr>Create a Hybrid model</vt:lpstr>
      <vt:lpstr>Create A Hybrid Model</vt:lpstr>
      <vt:lpstr>PowerPoint Presentation</vt:lpstr>
      <vt:lpstr>Thank you  Questions?</vt:lpstr>
    </vt:vector>
  </TitlesOfParts>
  <Company>Idaho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Andrea Alfonsi</cp:lastModifiedBy>
  <cp:revision>839</cp:revision>
  <cp:lastPrinted>2001-05-07T20:21:30Z</cp:lastPrinted>
  <dcterms:created xsi:type="dcterms:W3CDTF">1999-10-26T20:37:18Z</dcterms:created>
  <dcterms:modified xsi:type="dcterms:W3CDTF">2019-09-13T21:57:42Z</dcterms:modified>
</cp:coreProperties>
</file>