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2" r:id="rId2"/>
    <p:sldId id="273" r:id="rId3"/>
    <p:sldId id="354" r:id="rId4"/>
    <p:sldId id="355" r:id="rId5"/>
    <p:sldId id="356" r:id="rId6"/>
    <p:sldId id="353" r:id="rId7"/>
    <p:sldId id="361" r:id="rId8"/>
    <p:sldId id="357" r:id="rId9"/>
    <p:sldId id="362" r:id="rId10"/>
    <p:sldId id="359" r:id="rId11"/>
    <p:sldId id="366" r:id="rId12"/>
    <p:sldId id="363" r:id="rId13"/>
    <p:sldId id="360" r:id="rId14"/>
    <p:sldId id="365" r:id="rId15"/>
    <p:sldId id="364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48"/>
    <p:restoredTop sz="92907" autoAdjust="0"/>
  </p:normalViewPr>
  <p:slideViewPr>
    <p:cSldViewPr snapToGrid="0" snapToObjects="1">
      <p:cViewPr varScale="1">
        <p:scale>
          <a:sx n="128" d="100"/>
          <a:sy n="128" d="100"/>
        </p:scale>
        <p:origin x="19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Time-Dependent Statistics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2A99ED-5968-7D40-ADCF-7346F0B9AFF7}"/>
              </a:ext>
            </a:extLst>
          </p:cNvPr>
          <p:cNvSpPr/>
          <p:nvPr/>
        </p:nvSpPr>
        <p:spPr>
          <a:xfrm>
            <a:off x="7272975" y="6519446"/>
            <a:ext cx="18710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INL/CON-19-55726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969D-8208-CA44-8883-FF4685B9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E21A-3B75-EC4A-A2EC-C08E0071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Histories not synchronized from “projectile” samples</a:t>
            </a:r>
          </a:p>
          <a:p>
            <a:pPr lvl="1"/>
            <a:r>
              <a:rPr lang="en-US" dirty="0"/>
              <a:t>Difficult to perform analyses without synchronizing</a:t>
            </a:r>
          </a:p>
          <a:p>
            <a:endParaRPr lang="en-US" dirty="0"/>
          </a:p>
          <a:p>
            <a:r>
              <a:rPr lang="en-US" dirty="0"/>
              <a:t>Solution: </a:t>
            </a:r>
            <a:r>
              <a:rPr lang="en-US" dirty="0" err="1"/>
              <a:t>HistorySetSync</a:t>
            </a:r>
            <a:r>
              <a:rPr lang="en-US" dirty="0"/>
              <a:t> Interfaced </a:t>
            </a:r>
            <a:r>
              <a:rPr lang="en-US" dirty="0" err="1"/>
              <a:t>PostProcessor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See section 15.5.10 and 15.5.10.4 in the manual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Try it out!</a:t>
            </a:r>
          </a:p>
          <a:p>
            <a:pPr lvl="1"/>
            <a:r>
              <a:rPr lang="en-US" dirty="0"/>
              <a:t>Copy </a:t>
            </a:r>
            <a:r>
              <a:rPr lang="en-US" b="1" dirty="0">
                <a:solidFill>
                  <a:schemeClr val="accent2"/>
                </a:solidFill>
              </a:rPr>
              <a:t>7_history_sets.xml </a:t>
            </a:r>
            <a:r>
              <a:rPr lang="en-US" dirty="0"/>
              <a:t>to</a:t>
            </a:r>
            <a:r>
              <a:rPr lang="en-US" b="1" dirty="0">
                <a:solidFill>
                  <a:schemeClr val="accent2"/>
                </a:solidFill>
              </a:rPr>
              <a:t> 8_history_sync.xml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HistorySetSync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r>
              <a:rPr lang="en-US" dirty="0"/>
              <a:t> to Models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PostProcessor</a:t>
            </a:r>
            <a:r>
              <a:rPr lang="en-US" dirty="0"/>
              <a:t> step to Steps</a:t>
            </a:r>
          </a:p>
          <a:p>
            <a:pPr lvl="1"/>
            <a:r>
              <a:rPr lang="en-US" dirty="0"/>
              <a:t>Add synced </a:t>
            </a:r>
            <a:r>
              <a:rPr lang="en-US" dirty="0" err="1"/>
              <a:t>HistorySet</a:t>
            </a:r>
            <a:r>
              <a:rPr lang="en-US" dirty="0"/>
              <a:t> to </a:t>
            </a:r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Add new </a:t>
            </a:r>
            <a:r>
              <a:rPr lang="en-US" dirty="0" err="1"/>
              <a:t>OutStream</a:t>
            </a:r>
            <a:r>
              <a:rPr lang="en-US" dirty="0"/>
              <a:t> Print to print synced data</a:t>
            </a:r>
          </a:p>
        </p:txBody>
      </p:sp>
    </p:spTree>
    <p:extLst>
      <p:ext uri="{BB962C8B-B14F-4D97-AF65-F5344CB8AC3E}">
        <p14:creationId xmlns:p14="http://schemas.microsoft.com/office/powerpoint/2010/main" val="38888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9611-C2BF-AD40-A2D6-3F36C3B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Option…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02A4-7DA9-6540-9AC5-16677266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Use:</a:t>
            </a:r>
          </a:p>
          <a:p>
            <a:pPr lvl="1"/>
            <a:r>
              <a:rPr lang="en-US" dirty="0" err="1"/>
              <a:t>forwardSampling</a:t>
            </a:r>
            <a:r>
              <a:rPr lang="en-US" dirty="0"/>
              <a:t>/exercises/8_soln.xml</a:t>
            </a:r>
          </a:p>
          <a:p>
            <a:pPr lvl="1"/>
            <a:r>
              <a:rPr lang="en-US" dirty="0"/>
              <a:t>Use as a basis for starting exercise 9.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did we skip?</a:t>
            </a:r>
          </a:p>
          <a:p>
            <a:pPr lvl="1"/>
            <a:r>
              <a:rPr lang="en-US" dirty="0" err="1"/>
              <a:t>HistorySetSync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0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9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Time-Dependent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462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87D3-3A6D-104A-965E-340B3A06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Time-Dependent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6F66-992C-8E48-9677-EC547DF2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633222"/>
          </a:xfrm>
        </p:spPr>
        <p:txBody>
          <a:bodyPr/>
          <a:lstStyle/>
          <a:p>
            <a:r>
              <a:rPr lang="en-US" dirty="0"/>
              <a:t>What happens when you do statistics on </a:t>
            </a:r>
            <a:r>
              <a:rPr lang="en-US" dirty="0" err="1"/>
              <a:t>HistorySet</a:t>
            </a:r>
            <a:r>
              <a:rPr lang="en-US" dirty="0"/>
              <a:t> outputs?</a:t>
            </a:r>
          </a:p>
          <a:p>
            <a:pPr lvl="1"/>
            <a:r>
              <a:rPr lang="en-US" dirty="0"/>
              <a:t>Time evolution of statistics</a:t>
            </a:r>
          </a:p>
          <a:p>
            <a:pPr lvl="1"/>
            <a:r>
              <a:rPr lang="en-US" dirty="0"/>
              <a:t>Snapshot of statistics at each time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Try it out!</a:t>
            </a:r>
          </a:p>
          <a:p>
            <a:pPr lvl="1"/>
            <a:r>
              <a:rPr lang="en-US" dirty="0"/>
              <a:t>Objective: </a:t>
            </a:r>
            <a:r>
              <a:rPr lang="en-US" b="1" dirty="0">
                <a:solidFill>
                  <a:schemeClr val="accent1"/>
                </a:solidFill>
              </a:rPr>
              <a:t>create the following plots </a:t>
            </a:r>
            <a:r>
              <a:rPr lang="en-US" dirty="0"/>
              <a:t>versus “time”</a:t>
            </a:r>
          </a:p>
          <a:p>
            <a:pPr lvl="2"/>
            <a:r>
              <a:rPr lang="en-US" dirty="0"/>
              <a:t>v0, y0, angle average</a:t>
            </a:r>
          </a:p>
          <a:p>
            <a:pPr lvl="2"/>
            <a:r>
              <a:rPr lang="en-US" dirty="0"/>
              <a:t>x-position, y-position average, variance</a:t>
            </a:r>
          </a:p>
          <a:p>
            <a:pPr lvl="2"/>
            <a:r>
              <a:rPr lang="en-US" dirty="0"/>
              <a:t>sensitivity of y with respect to v0, y0, angle</a:t>
            </a:r>
          </a:p>
          <a:p>
            <a:pPr lvl="2"/>
            <a:r>
              <a:rPr lang="en-US" dirty="0"/>
              <a:t>sensitivity of x with respect to v0, y0, angle</a:t>
            </a:r>
          </a:p>
          <a:p>
            <a:pPr lvl="2"/>
            <a:endParaRPr lang="en-US" dirty="0"/>
          </a:p>
          <a:p>
            <a:r>
              <a:rPr lang="en-US" dirty="0"/>
              <a:t>Use everything you’ve learned so far!</a:t>
            </a:r>
          </a:p>
          <a:p>
            <a:pPr lvl="1"/>
            <a:endParaRPr lang="en-US" dirty="0"/>
          </a:p>
          <a:p>
            <a:r>
              <a:rPr lang="en-US" dirty="0"/>
              <a:t>Don’t forget data must be synced before </a:t>
            </a:r>
            <a:r>
              <a:rPr lang="en-US" dirty="0" err="1"/>
              <a:t>BasicStatistics</a:t>
            </a:r>
            <a:r>
              <a:rPr lang="en-US" dirty="0"/>
              <a:t> is run!</a:t>
            </a:r>
          </a:p>
        </p:txBody>
      </p:sp>
    </p:spTree>
    <p:extLst>
      <p:ext uri="{BB962C8B-B14F-4D97-AF65-F5344CB8AC3E}">
        <p14:creationId xmlns:p14="http://schemas.microsoft.com/office/powerpoint/2010/main" val="274937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Bonus Exercises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So you think you’re RAVEN …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195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09ED-825B-7A48-85D7-B4D598D8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4B27-7AFF-2741-AC45-27E142E1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Try out an Optimizer</a:t>
            </a:r>
          </a:p>
          <a:p>
            <a:pPr lvl="1"/>
            <a:r>
              <a:rPr lang="en-US" dirty="0"/>
              <a:t>Find the optimal y0, v0, angle to get maximum range</a:t>
            </a:r>
          </a:p>
          <a:p>
            <a:pPr lvl="1"/>
            <a:r>
              <a:rPr lang="en-US" dirty="0"/>
              <a:t>Find the optimal y0, v0, angle to minimize time-of-flight</a:t>
            </a:r>
          </a:p>
        </p:txBody>
      </p:sp>
    </p:spTree>
    <p:extLst>
      <p:ext uri="{BB962C8B-B14F-4D97-AF65-F5344CB8AC3E}">
        <p14:creationId xmlns:p14="http://schemas.microsoft.com/office/powerpoint/2010/main" val="144208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 </a:t>
            </a:r>
            <a:r>
              <a:rPr lang="en-US" dirty="0" err="1"/>
              <a:t>HistorySets</a:t>
            </a:r>
            <a:r>
              <a:rPr lang="en-US" dirty="0"/>
              <a:t> in RAVEN</a:t>
            </a:r>
          </a:p>
          <a:p>
            <a:endParaRPr lang="en-US" dirty="0"/>
          </a:p>
          <a:p>
            <a:r>
              <a:rPr lang="en-US" dirty="0"/>
              <a:t>Extend statistical analysis to a time-dependent case</a:t>
            </a:r>
          </a:p>
          <a:p>
            <a:endParaRPr lang="en-US" dirty="0"/>
          </a:p>
          <a:p>
            <a:r>
              <a:rPr lang="en-US" dirty="0"/>
              <a:t>Plot time-evolving statistics</a:t>
            </a:r>
          </a:p>
          <a:p>
            <a:endParaRPr lang="en-US" dirty="0"/>
          </a:p>
          <a:p>
            <a:r>
              <a:rPr lang="en-US" dirty="0"/>
              <a:t>Write a RAVEN input to accomplish a particular task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70B3-EDF4-4E46-B234-0D62C88D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RAVEN: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EA27-3379-7F45-8EA3-AEFF1D1A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endParaRPr lang="en-US" dirty="0"/>
          </a:p>
          <a:p>
            <a:pPr lvl="1"/>
            <a:r>
              <a:rPr lang="en-US" dirty="0"/>
              <a:t>The vehicle for data in RAVEN calculation flows</a:t>
            </a:r>
          </a:p>
          <a:p>
            <a:pPr lvl="1"/>
            <a:r>
              <a:rPr lang="en-US" dirty="0"/>
              <a:t>Store each “realization” in a “row”</a:t>
            </a:r>
          </a:p>
          <a:p>
            <a:pPr lvl="1"/>
            <a:r>
              <a:rPr lang="en-US" dirty="0"/>
              <a:t>In general, consider like a CSV</a:t>
            </a:r>
          </a:p>
          <a:p>
            <a:pPr lvl="1"/>
            <a:r>
              <a:rPr lang="en-US" dirty="0"/>
              <a:t>Two main subtypes</a:t>
            </a:r>
          </a:p>
          <a:p>
            <a:pPr lvl="1"/>
            <a:endParaRPr lang="en-US" dirty="0"/>
          </a:p>
          <a:p>
            <a:r>
              <a:rPr lang="en-US" dirty="0" err="1"/>
              <a:t>PointSet</a:t>
            </a:r>
            <a:endParaRPr lang="en-US" dirty="0"/>
          </a:p>
          <a:p>
            <a:pPr lvl="1"/>
            <a:r>
              <a:rPr lang="en-US" dirty="0"/>
              <a:t>Each entry is a single-valued entry (float, string,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a vector is provided, </a:t>
            </a:r>
            <a:r>
              <a:rPr lang="en-US" b="1" i="1" dirty="0">
                <a:solidFill>
                  <a:schemeClr val="accent2"/>
                </a:solidFill>
              </a:rPr>
              <a:t>keeps only the last entry</a:t>
            </a:r>
          </a:p>
          <a:p>
            <a:pPr lvl="1"/>
            <a:endParaRPr lang="en-US" dirty="0"/>
          </a:p>
          <a:p>
            <a:r>
              <a:rPr lang="en-US" dirty="0" err="1"/>
              <a:t>HistorySet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b="1" i="1" dirty="0">
                <a:solidFill>
                  <a:schemeClr val="accent2"/>
                </a:solidFill>
              </a:rPr>
              <a:t>input</a:t>
            </a:r>
            <a:r>
              <a:rPr lang="en-US" dirty="0"/>
              <a:t> is a </a:t>
            </a:r>
            <a:r>
              <a:rPr lang="en-US" b="1" i="1" dirty="0">
                <a:solidFill>
                  <a:schemeClr val="accent2"/>
                </a:solidFill>
              </a:rPr>
              <a:t>single-valued entry</a:t>
            </a:r>
          </a:p>
          <a:p>
            <a:pPr lvl="1"/>
            <a:r>
              <a:rPr lang="en-US" dirty="0"/>
              <a:t>Outputs all share a single vector index (e.g. “time”)</a:t>
            </a:r>
          </a:p>
          <a:p>
            <a:pPr lvl="1"/>
            <a:r>
              <a:rPr lang="en-US" dirty="0"/>
              <a:t>Index specified through </a:t>
            </a:r>
            <a:r>
              <a:rPr lang="en-US" b="1" dirty="0" err="1">
                <a:solidFill>
                  <a:schemeClr val="accent1"/>
                </a:solidFill>
              </a:rPr>
              <a:t>pivotParameter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2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82F-F7D7-1542-B68E-7A7C865F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8C34-F767-384A-9916-A07B24B2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413046"/>
          </a:xfrm>
        </p:spPr>
        <p:txBody>
          <a:bodyPr/>
          <a:lstStyle/>
          <a:p>
            <a:r>
              <a:rPr lang="en-US" dirty="0"/>
              <a:t>Point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5B45-E296-3B47-BB75-3FD74E635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14341"/>
              </p:ext>
            </p:extLst>
          </p:nvPr>
        </p:nvGraphicFramePr>
        <p:xfrm>
          <a:off x="1523206" y="29337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9950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3029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37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1121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373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63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ProbWt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0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272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71AA1-99F4-3643-B6FA-A654A038EC8E}"/>
              </a:ext>
            </a:extLst>
          </p:cNvPr>
          <p:cNvSpPr txBox="1"/>
          <p:nvPr/>
        </p:nvSpPr>
        <p:spPr>
          <a:xfrm>
            <a:off x="2064190" y="224525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A766-993C-6048-9155-2E55B7A2777D}"/>
              </a:ext>
            </a:extLst>
          </p:cNvPr>
          <p:cNvSpPr txBox="1"/>
          <p:nvPr/>
        </p:nvSpPr>
        <p:spPr>
          <a:xfrm>
            <a:off x="3932042" y="224355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Outputs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AA542-451A-4742-A48A-8101457FEAA1}"/>
              </a:ext>
            </a:extLst>
          </p:cNvPr>
          <p:cNvSpPr txBox="1"/>
          <p:nvPr/>
        </p:nvSpPr>
        <p:spPr>
          <a:xfrm>
            <a:off x="5738388" y="224184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Metadata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596CC-0238-A445-A227-7A0F4515ADBA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064190" y="2706924"/>
            <a:ext cx="521137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0B74A-CAF7-3A47-B649-90D32E65F6F6}"/>
              </a:ext>
            </a:extLst>
          </p:cNvPr>
          <p:cNvCxnSpPr>
            <a:cxnSpLocks/>
          </p:cNvCxnSpPr>
          <p:nvPr/>
        </p:nvCxnSpPr>
        <p:spPr bwMode="auto">
          <a:xfrm>
            <a:off x="2541244" y="2703512"/>
            <a:ext cx="432342" cy="230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AC3A7-8222-F844-9F38-A8E3B8F3E6D5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4041180" y="2705218"/>
            <a:ext cx="522606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5D13-12B7-044C-96F1-039CC13A49A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4563786" y="2705218"/>
            <a:ext cx="658201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024B5-0772-1C4D-BE7B-F11A28D9D8EB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6017674" y="2703512"/>
            <a:ext cx="445432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48F0D-078D-5B40-B3AD-BBB3674EF9F4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6463106" y="2703512"/>
            <a:ext cx="586140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977D11-F38E-074E-9123-3E4BD9508BF6}"/>
              </a:ext>
            </a:extLst>
          </p:cNvPr>
          <p:cNvSpPr txBox="1"/>
          <p:nvPr/>
        </p:nvSpPr>
        <p:spPr>
          <a:xfrm>
            <a:off x="165902" y="4878309"/>
            <a:ext cx="1279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Samples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(Runs)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F52D9-9338-E14F-86DD-A53AE8FD7136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3476531"/>
            <a:ext cx="717545" cy="140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4159C-3385-5148-B20C-E7785D6F8677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 bwMode="auto">
          <a:xfrm flipV="1">
            <a:off x="805661" y="3860800"/>
            <a:ext cx="717545" cy="1017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0981F6-D314-2346-905D-C13E240AC528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4208417"/>
            <a:ext cx="717545" cy="6698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3F1678-149A-2844-8050-9362AB6EDEBF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805661" y="4617267"/>
            <a:ext cx="717545" cy="261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E70504-7470-4E4B-BF3C-301C980FE38A}"/>
              </a:ext>
            </a:extLst>
          </p:cNvPr>
          <p:cNvSpPr txBox="1"/>
          <p:nvPr/>
        </p:nvSpPr>
        <p:spPr>
          <a:xfrm>
            <a:off x="15432" y="2450720"/>
            <a:ext cx="142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Variables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E99E6E-F240-244C-8312-E13078B74ABA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726011" y="2912385"/>
            <a:ext cx="805896" cy="205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17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982F-F7D7-1542-B68E-7A7C865F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8C34-F767-384A-9916-A07B24B2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413046"/>
          </a:xfrm>
        </p:spPr>
        <p:txBody>
          <a:bodyPr/>
          <a:lstStyle/>
          <a:p>
            <a:r>
              <a:rPr lang="en-US" dirty="0"/>
              <a:t>History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5B45-E296-3B47-BB75-3FD74E635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05115"/>
              </p:ext>
            </p:extLst>
          </p:nvPr>
        </p:nvGraphicFramePr>
        <p:xfrm>
          <a:off x="1507774" y="2616829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995007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3029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03729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11218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92373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46346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PtProb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&lt;vector&gt;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67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C71AA1-99F4-3643-B6FA-A654A038EC8E}"/>
              </a:ext>
            </a:extLst>
          </p:cNvPr>
          <p:cNvSpPr txBox="1"/>
          <p:nvPr/>
        </p:nvSpPr>
        <p:spPr>
          <a:xfrm>
            <a:off x="2048758" y="192838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A766-993C-6048-9155-2E55B7A2777D}"/>
              </a:ext>
            </a:extLst>
          </p:cNvPr>
          <p:cNvSpPr txBox="1"/>
          <p:nvPr/>
        </p:nvSpPr>
        <p:spPr>
          <a:xfrm>
            <a:off x="4867775" y="1928388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596CC-0238-A445-A227-7A0F4515ADBA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048758" y="2390053"/>
            <a:ext cx="477054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0B74A-CAF7-3A47-B649-90D32E65F6F6}"/>
              </a:ext>
            </a:extLst>
          </p:cNvPr>
          <p:cNvCxnSpPr>
            <a:cxnSpLocks/>
          </p:cNvCxnSpPr>
          <p:nvPr/>
        </p:nvCxnSpPr>
        <p:spPr bwMode="auto">
          <a:xfrm>
            <a:off x="2525812" y="2386641"/>
            <a:ext cx="432342" cy="230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AC3A7-8222-F844-9F38-A8E3B8F3E6D5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 flipH="1">
            <a:off x="4976912" y="2390053"/>
            <a:ext cx="470509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425D13-12B7-044C-96F1-039CC13A49A6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5447421" y="2390053"/>
            <a:ext cx="710299" cy="226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024B5-0772-1C4D-BE7B-F11A28D9D8EB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 flipH="1">
            <a:off x="3913849" y="2416480"/>
            <a:ext cx="39291" cy="203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48F0D-078D-5B40-B3AD-BBB3674EF9F4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 flipH="1">
            <a:off x="7033814" y="2469268"/>
            <a:ext cx="472840" cy="1441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977D11-F38E-074E-9123-3E4BD9508BF6}"/>
              </a:ext>
            </a:extLst>
          </p:cNvPr>
          <p:cNvSpPr txBox="1"/>
          <p:nvPr/>
        </p:nvSpPr>
        <p:spPr>
          <a:xfrm>
            <a:off x="150470" y="4561438"/>
            <a:ext cx="1226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  <a:p>
            <a:pPr algn="ctr"/>
            <a:r>
              <a:rPr lang="en-US" dirty="0"/>
              <a:t>(Runs)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4F52D9-9338-E14F-86DD-A53AE8FD7136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763779" y="3159660"/>
            <a:ext cx="743995" cy="140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24159C-3385-5148-B20C-E7785D6F8677}"/>
              </a:ext>
            </a:extLst>
          </p:cNvPr>
          <p:cNvCxnSpPr>
            <a:cxnSpLocks/>
            <a:stCxn id="29" idx="0"/>
            <a:endCxn id="4" idx="1"/>
          </p:cNvCxnSpPr>
          <p:nvPr/>
        </p:nvCxnSpPr>
        <p:spPr bwMode="auto">
          <a:xfrm flipV="1">
            <a:off x="763779" y="3277229"/>
            <a:ext cx="743995" cy="1284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E70504-7470-4E4B-BF3C-301C980FE38A}"/>
              </a:ext>
            </a:extLst>
          </p:cNvPr>
          <p:cNvSpPr txBox="1"/>
          <p:nvPr/>
        </p:nvSpPr>
        <p:spPr>
          <a:xfrm>
            <a:off x="0" y="2133849"/>
            <a:ext cx="132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E99E6E-F240-244C-8312-E13078B74ABA}"/>
              </a:ext>
            </a:extLst>
          </p:cNvPr>
          <p:cNvCxnSpPr>
            <a:cxnSpLocks/>
            <a:stCxn id="42" idx="2"/>
          </p:cNvCxnSpPr>
          <p:nvPr/>
        </p:nvCxnSpPr>
        <p:spPr bwMode="auto">
          <a:xfrm>
            <a:off x="664381" y="2595514"/>
            <a:ext cx="852094" cy="205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35579-BE42-BF4C-8726-2E686CC71D9C}"/>
              </a:ext>
            </a:extLst>
          </p:cNvPr>
          <p:cNvSpPr txBox="1"/>
          <p:nvPr/>
        </p:nvSpPr>
        <p:spPr>
          <a:xfrm>
            <a:off x="3519367" y="195481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Pivot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BCA90-2F78-4E4E-A0A5-613EFAF3A79F}"/>
              </a:ext>
            </a:extLst>
          </p:cNvPr>
          <p:cNvSpPr txBox="1"/>
          <p:nvPr/>
        </p:nvSpPr>
        <p:spPr>
          <a:xfrm>
            <a:off x="6842850" y="2007603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66B67E-569E-9B41-8007-FFF09D200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45841"/>
              </p:ext>
            </p:extLst>
          </p:nvPr>
        </p:nvGraphicFramePr>
        <p:xfrm>
          <a:off x="4025747" y="3851520"/>
          <a:ext cx="3274338" cy="300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446">
                  <a:extLst>
                    <a:ext uri="{9D8B030D-6E8A-4147-A177-3AD203B41FA5}">
                      <a16:colId xmlns:a16="http://schemas.microsoft.com/office/drawing/2014/main" val="629775140"/>
                    </a:ext>
                  </a:extLst>
                </a:gridCol>
                <a:gridCol w="1091446">
                  <a:extLst>
                    <a:ext uri="{9D8B030D-6E8A-4147-A177-3AD203B41FA5}">
                      <a16:colId xmlns:a16="http://schemas.microsoft.com/office/drawing/2014/main" val="1785492380"/>
                    </a:ext>
                  </a:extLst>
                </a:gridCol>
                <a:gridCol w="1091446">
                  <a:extLst>
                    <a:ext uri="{9D8B030D-6E8A-4147-A177-3AD203B41FA5}">
                      <a16:colId xmlns:a16="http://schemas.microsoft.com/office/drawing/2014/main" val="929121257"/>
                    </a:ext>
                  </a:extLst>
                </a:gridCol>
              </a:tblGrid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66870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38154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04853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77332"/>
                  </a:ext>
                </a:extLst>
              </a:tr>
              <a:tr h="601296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17626"/>
                  </a:ext>
                </a:extLst>
              </a:tr>
            </a:tbl>
          </a:graphicData>
        </a:graphic>
      </p:graphicFrame>
      <p:sp>
        <p:nvSpPr>
          <p:cNvPr id="15" name="Frame 14">
            <a:extLst>
              <a:ext uri="{FF2B5EF4-FFF2-40B4-BE49-F238E27FC236}">
                <a16:creationId xmlns:a16="http://schemas.microsoft.com/office/drawing/2014/main" id="{2FD5D325-5E41-3345-B486-3108249E1C55}"/>
              </a:ext>
            </a:extLst>
          </p:cNvPr>
          <p:cNvSpPr/>
          <p:nvPr/>
        </p:nvSpPr>
        <p:spPr bwMode="auto">
          <a:xfrm>
            <a:off x="3466881" y="2924269"/>
            <a:ext cx="3133095" cy="443862"/>
          </a:xfrm>
          <a:prstGeom prst="frame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F19D8A2B-C064-C245-A9E7-F4D8D8C40E4E}"/>
              </a:ext>
            </a:extLst>
          </p:cNvPr>
          <p:cNvSpPr/>
          <p:nvPr/>
        </p:nvSpPr>
        <p:spPr bwMode="auto">
          <a:xfrm>
            <a:off x="3989443" y="3815116"/>
            <a:ext cx="3346945" cy="3042884"/>
          </a:xfrm>
          <a:prstGeom prst="frame">
            <a:avLst>
              <a:gd name="adj1" fmla="val 2087"/>
            </a:avLst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Curved Right Arrow 16">
            <a:extLst>
              <a:ext uri="{FF2B5EF4-FFF2-40B4-BE49-F238E27FC236}">
                <a16:creationId xmlns:a16="http://schemas.microsoft.com/office/drawing/2014/main" id="{D83E6289-1B53-3D4C-8593-9170415F40D6}"/>
              </a:ext>
            </a:extLst>
          </p:cNvPr>
          <p:cNvSpPr/>
          <p:nvPr/>
        </p:nvSpPr>
        <p:spPr bwMode="auto">
          <a:xfrm rot="20205409">
            <a:off x="2736343" y="3324773"/>
            <a:ext cx="993555" cy="1956387"/>
          </a:xfrm>
          <a:prstGeom prst="curved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1761-E351-D343-A074-EB770F22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Sets and Projectile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DF2E-1B98-4641-A9DB-7D3BB495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Projectile has 2 outputs we haven’t been using</a:t>
            </a:r>
          </a:p>
          <a:p>
            <a:pPr lvl="1"/>
            <a:r>
              <a:rPr lang="en-US" dirty="0"/>
              <a:t>horizontal position over time</a:t>
            </a:r>
          </a:p>
          <a:p>
            <a:pPr lvl="1"/>
            <a:r>
              <a:rPr lang="en-US" dirty="0"/>
              <a:t>vertical position over time</a:t>
            </a:r>
          </a:p>
          <a:p>
            <a:pPr lvl="1"/>
            <a:r>
              <a:rPr lang="en-US" dirty="0"/>
              <a:t>both depend on “time” t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We were using “t” as “time of flight” before</a:t>
            </a:r>
          </a:p>
          <a:p>
            <a:pPr lvl="1"/>
            <a:r>
              <a:rPr lang="en-US" dirty="0"/>
              <a:t>If a </a:t>
            </a:r>
            <a:r>
              <a:rPr lang="en-US" dirty="0" err="1"/>
              <a:t>PointSet</a:t>
            </a:r>
            <a:r>
              <a:rPr lang="en-US" dirty="0"/>
              <a:t> gets a vector, it takes the last entry</a:t>
            </a:r>
          </a:p>
          <a:p>
            <a:pPr lvl="1"/>
            <a:r>
              <a:rPr lang="en-US" dirty="0"/>
              <a:t>Projectile calculated “t” for whole simulation</a:t>
            </a:r>
          </a:p>
          <a:p>
            <a:pPr lvl="1"/>
            <a:r>
              <a:rPr lang="en-US" dirty="0"/>
              <a:t>RAVEN only kept last value of “t”</a:t>
            </a:r>
          </a:p>
        </p:txBody>
      </p:sp>
    </p:spTree>
    <p:extLst>
      <p:ext uri="{BB962C8B-B14F-4D97-AF65-F5344CB8AC3E}">
        <p14:creationId xmlns:p14="http://schemas.microsoft.com/office/powerpoint/2010/main" val="122349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7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Producing Histories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012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5318-8839-D84C-A001-50C98AE0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Projectile to </a:t>
            </a:r>
            <a:r>
              <a:rPr lang="en-US" dirty="0" err="1"/>
              <a:t>HistorySets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04BB-BA58-3448-AE90-A8C2800D1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copying simple </a:t>
            </a:r>
            <a:r>
              <a:rPr lang="en-US" dirty="0" err="1"/>
              <a:t>PointSet</a:t>
            </a:r>
            <a:r>
              <a:rPr lang="en-US" dirty="0"/>
              <a:t> sampling example</a:t>
            </a:r>
          </a:p>
          <a:p>
            <a:endParaRPr lang="en-US" dirty="0"/>
          </a:p>
          <a:p>
            <a:pPr lvl="1"/>
            <a:r>
              <a:rPr lang="en-US" dirty="0"/>
              <a:t>Copy to </a:t>
            </a:r>
            <a:r>
              <a:rPr lang="en-US" b="1" dirty="0">
                <a:solidFill>
                  <a:schemeClr val="accent2"/>
                </a:solidFill>
              </a:rPr>
              <a:t>7_history_sets.xml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the </a:t>
            </a:r>
            <a:r>
              <a:rPr lang="en-US" b="1" dirty="0">
                <a:solidFill>
                  <a:schemeClr val="accent2"/>
                </a:solidFill>
              </a:rPr>
              <a:t>output</a:t>
            </a:r>
            <a:r>
              <a:rPr lang="en-US" dirty="0"/>
              <a:t> variables from “r, t” to “x, y, t”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/>
              <a:t>Don’t change “placeholder”</a:t>
            </a:r>
          </a:p>
          <a:p>
            <a:pPr lvl="2"/>
            <a:r>
              <a:rPr lang="en-US" dirty="0" err="1"/>
              <a:t>PointSet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HistorySet</a:t>
            </a:r>
            <a:r>
              <a:rPr lang="en-US" dirty="0"/>
              <a:t> for “results”</a:t>
            </a:r>
          </a:p>
          <a:p>
            <a:pPr lvl="2"/>
            <a:r>
              <a:rPr lang="en-US" dirty="0"/>
              <a:t>Outputs are x and y</a:t>
            </a:r>
          </a:p>
          <a:p>
            <a:pPr lvl="2"/>
            <a:r>
              <a:rPr lang="en-US" dirty="0"/>
              <a:t>Pivot parameter is “t” (see user manual, section 12)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it! </a:t>
            </a:r>
            <a:r>
              <a:rPr lang="en-US" dirty="0"/>
              <a:t>Look at the “</a:t>
            </a:r>
            <a:r>
              <a:rPr lang="en-US" dirty="0" err="1"/>
              <a:t>to_file</a:t>
            </a:r>
            <a:r>
              <a:rPr lang="en-US" dirty="0"/>
              <a:t>” outputs CSVs.</a:t>
            </a:r>
          </a:p>
          <a:p>
            <a:r>
              <a:rPr lang="en-US" dirty="0"/>
              <a:t>Extra credit: Try plotting “y” vs “t”!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A9FD9-F36C-2D41-A36A-E262E89E1C41}"/>
              </a:ext>
            </a:extLst>
          </p:cNvPr>
          <p:cNvSpPr txBox="1"/>
          <p:nvPr/>
        </p:nvSpPr>
        <p:spPr>
          <a:xfrm>
            <a:off x="455613" y="1890671"/>
            <a:ext cx="8494423" cy="3539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7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7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/exercises/6_point_sets.xml</a:t>
            </a:r>
          </a:p>
        </p:txBody>
      </p:sp>
    </p:spTree>
    <p:extLst>
      <p:ext uri="{BB962C8B-B14F-4D97-AF65-F5344CB8AC3E}">
        <p14:creationId xmlns:p14="http://schemas.microsoft.com/office/powerpoint/2010/main" val="351825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8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Synchronizing Histories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20760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13105</TotalTime>
  <Words>643</Words>
  <Application>Microsoft Macintosh PowerPoint</Application>
  <PresentationFormat>On-screen Show (4:3)</PresentationFormat>
  <Paragraphs>184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Lucida Console</vt:lpstr>
      <vt:lpstr>Times New Roman</vt:lpstr>
      <vt:lpstr>Default Design</vt:lpstr>
      <vt:lpstr>Time-Dependent Statistics</vt:lpstr>
      <vt:lpstr>Objectives</vt:lpstr>
      <vt:lpstr>Data Structures in RAVEN: Review</vt:lpstr>
      <vt:lpstr>Data Objects: Visualization</vt:lpstr>
      <vt:lpstr>Data Objects: Visualization</vt:lpstr>
      <vt:lpstr>History Sets and Projectile</vt:lpstr>
      <vt:lpstr>Exercise 7</vt:lpstr>
      <vt:lpstr>Extending Projectile to HistorySets</vt:lpstr>
      <vt:lpstr>Exercise 8</vt:lpstr>
      <vt:lpstr>History Synchronization</vt:lpstr>
      <vt:lpstr>Skip Option…</vt:lpstr>
      <vt:lpstr>Exercise 9</vt:lpstr>
      <vt:lpstr>Time-Dependent Statistics</vt:lpstr>
      <vt:lpstr>Bonus Exercises</vt:lpstr>
      <vt:lpstr>Ideas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322</cp:revision>
  <cp:lastPrinted>2001-05-07T20:21:30Z</cp:lastPrinted>
  <dcterms:created xsi:type="dcterms:W3CDTF">1999-10-26T20:37:18Z</dcterms:created>
  <dcterms:modified xsi:type="dcterms:W3CDTF">2019-09-10T15:55:21Z</dcterms:modified>
</cp:coreProperties>
</file>