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1"/>
  </p:notesMasterIdLst>
  <p:sldIdLst>
    <p:sldId id="256" r:id="rId5"/>
    <p:sldId id="273" r:id="rId6"/>
    <p:sldId id="354" r:id="rId7"/>
    <p:sldId id="355" r:id="rId8"/>
    <p:sldId id="356" r:id="rId9"/>
    <p:sldId id="353" r:id="rId10"/>
    <p:sldId id="367" r:id="rId11"/>
    <p:sldId id="357" r:id="rId12"/>
    <p:sldId id="368" r:id="rId13"/>
    <p:sldId id="359" r:id="rId14"/>
    <p:sldId id="366" r:id="rId15"/>
    <p:sldId id="369" r:id="rId16"/>
    <p:sldId id="360" r:id="rId17"/>
    <p:sldId id="370" r:id="rId18"/>
    <p:sldId id="36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9E1"/>
    <a:srgbClr val="8EC423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7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39" b="1"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Time-Dependent Sampling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25th, 2022</a:t>
            </a:r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A1E34B07-DBC9-0655-0F95-07C89AB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979879" y="16655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415649" cy="4351338"/>
          </a:xfrm>
        </p:spPr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rgbClr val="C00000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8_history_sync.xml </a:t>
            </a:r>
            <a:r>
              <a:rPr lang="en-US" dirty="0"/>
              <a:t>and set </a:t>
            </a:r>
            <a:r>
              <a:rPr lang="en-US" b="1" dirty="0" err="1">
                <a:solidFill>
                  <a:srgbClr val="2DA9E1"/>
                </a:solidFill>
              </a:rPr>
              <a:t>workingDir</a:t>
            </a:r>
            <a:r>
              <a:rPr lang="en-US" dirty="0"/>
              <a:t> to</a:t>
            </a:r>
            <a:r>
              <a:rPr lang="en-US" b="1" dirty="0">
                <a:solidFill>
                  <a:schemeClr val="accent2"/>
                </a:solidFill>
              </a:rPr>
              <a:t> r8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solidFill>
                  <a:srgbClr val="2DA9E1"/>
                </a:solidFill>
              </a:rPr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53331"/>
            <a:ext cx="10415649" cy="4351338"/>
          </a:xfrm>
        </p:spPr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forwardSampling</a:t>
            </a:r>
            <a:r>
              <a:rPr lang="en-US" dirty="0"/>
              <a:t>/exercises/8_soln.xml</a:t>
            </a:r>
          </a:p>
          <a:p>
            <a:pPr lvl="1"/>
            <a:r>
              <a:rPr lang="en-US" dirty="0"/>
              <a:t>Use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9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Time-Dependent Statistics</a:t>
            </a:r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A1E34B07-DBC9-0655-0F95-07C89AB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979879" y="16655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40B6D-69BA-1363-210D-F527073451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112389"/>
            <a:ext cx="8231187" cy="4633222"/>
          </a:xfrm>
        </p:spPr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>
                <a:solidFill>
                  <a:srgbClr val="2DA9E1"/>
                </a:solidFill>
              </a:rPr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</a:t>
            </a:r>
            <a:r>
              <a:rPr lang="en-US" b="1" dirty="0">
                <a:solidFill>
                  <a:schemeClr val="accent1"/>
                </a:solidFill>
              </a:rPr>
              <a:t>create the following plots </a:t>
            </a:r>
            <a:r>
              <a:rPr lang="en-US" dirty="0"/>
              <a:t>versus “time”</a:t>
            </a:r>
          </a:p>
          <a:p>
            <a:pPr lvl="2"/>
            <a:r>
              <a:rPr lang="en-US" dirty="0"/>
              <a:t>x-position, y-position: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Exercises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So you think you’re RAVEN…</a:t>
            </a:r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A1E34B07-DBC9-0655-0F95-07C89AB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979879" y="16655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40B6D-69BA-1363-210D-F527073451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415649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v0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/>
              <a:t> to get the maximum </a:t>
            </a:r>
            <a:r>
              <a:rPr lang="en-US" i="1" dirty="0">
                <a:solidFill>
                  <a:srgbClr val="2DA9E1"/>
                </a:solidFill>
              </a:rPr>
              <a:t>horizontal range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v0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/>
              <a:t> to minimize </a:t>
            </a:r>
            <a:r>
              <a:rPr lang="en-US" i="1" dirty="0">
                <a:solidFill>
                  <a:srgbClr val="2DA9E1"/>
                </a:solidFill>
              </a:rPr>
              <a:t>time-of-flight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optimal </a:t>
            </a:r>
            <a:r>
              <a:rPr lang="en-US" dirty="0">
                <a:solidFill>
                  <a:srgbClr val="8EC423"/>
                </a:solidFill>
              </a:rPr>
              <a:t>y0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v0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angle</a:t>
            </a:r>
            <a:r>
              <a:rPr lang="en-US" dirty="0"/>
              <a:t> to maximize </a:t>
            </a:r>
            <a:r>
              <a:rPr lang="en-US" i="1" dirty="0">
                <a:solidFill>
                  <a:srgbClr val="2DA9E1"/>
                </a:solidFill>
              </a:rPr>
              <a:t>distance</a:t>
            </a:r>
          </a:p>
          <a:p>
            <a:pPr lvl="2"/>
            <a:r>
              <a:rPr lang="en-US" dirty="0"/>
              <a:t>Constrain to maximum allowable time of flight of 2 seconds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175" y="1253331"/>
            <a:ext cx="10415649" cy="4351338"/>
          </a:xfrm>
        </p:spPr>
        <p:txBody>
          <a:bodyPr/>
          <a:lstStyle/>
          <a:p>
            <a:r>
              <a:rPr lang="en-US" dirty="0"/>
              <a:t>Explore </a:t>
            </a:r>
            <a:r>
              <a:rPr lang="en-US" dirty="0" err="1">
                <a:solidFill>
                  <a:srgbClr val="2DA9E1"/>
                </a:solidFill>
              </a:rPr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43" y="596228"/>
            <a:ext cx="10911196" cy="463138"/>
          </a:xfrm>
        </p:spPr>
        <p:txBody>
          <a:bodyPr/>
          <a:lstStyle/>
          <a:p>
            <a:r>
              <a:rPr lang="en-US" dirty="0"/>
              <a:t>Data Structures in RAVEN: Review (Just running ex.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43" y="1166812"/>
            <a:ext cx="9807225" cy="4524375"/>
          </a:xfrm>
        </p:spPr>
        <p:txBody>
          <a:bodyPr/>
          <a:lstStyle/>
          <a:p>
            <a:r>
              <a:rPr lang="en-US" dirty="0" err="1">
                <a:solidFill>
                  <a:srgbClr val="2DA9E1"/>
                </a:solidFill>
              </a:rPr>
              <a:t>DataObjects</a:t>
            </a:r>
            <a:endParaRPr lang="en-US" dirty="0">
              <a:solidFill>
                <a:srgbClr val="2DA9E1"/>
              </a:solidFill>
            </a:endParaRPr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it as a CSV</a:t>
            </a:r>
          </a:p>
          <a:p>
            <a:pPr lvl="1"/>
            <a:r>
              <a:rPr lang="en-US" dirty="0"/>
              <a:t>Two main subtypes: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olidFill>
                  <a:srgbClr val="2DA9E1"/>
                </a:solidFill>
              </a:rPr>
              <a:t>PointSet</a:t>
            </a:r>
            <a:r>
              <a:rPr lang="en-US" dirty="0">
                <a:solidFill>
                  <a:srgbClr val="2DA9E1"/>
                </a:solidFill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entry is a single-valued entry (scalar: 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a vector is provided, it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olidFill>
                  <a:srgbClr val="2DA9E1"/>
                </a:solidFill>
              </a:rPr>
              <a:t>HistorySet</a:t>
            </a:r>
            <a:r>
              <a:rPr lang="en-US" dirty="0">
                <a:solidFill>
                  <a:srgbClr val="2DA9E1"/>
                </a:solidFill>
              </a:rPr>
              <a:t>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Outputs all share a single vector index (e.g. “time”)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320493"/>
            <a:ext cx="8231187" cy="413046"/>
          </a:xfrm>
        </p:spPr>
        <p:txBody>
          <a:bodyPr/>
          <a:lstStyle/>
          <a:p>
            <a:r>
              <a:rPr lang="en-US" dirty="0" err="1">
                <a:solidFill>
                  <a:srgbClr val="2DA9E1"/>
                </a:solidFill>
              </a:rPr>
              <a:t>PointSet</a:t>
            </a:r>
            <a:endParaRPr lang="en-US" dirty="0">
              <a:solidFill>
                <a:srgbClr val="2DA9E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/>
        </p:nvGraphicFramePr>
        <p:xfrm>
          <a:off x="3047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3588191" y="22452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5456042" y="224355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7262388" y="224184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3588190" y="2614592"/>
            <a:ext cx="438582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4065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5565180" y="2612886"/>
            <a:ext cx="425624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990805" y="2612886"/>
            <a:ext cx="755183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7541674" y="2611180"/>
            <a:ext cx="313184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7854858" y="2611180"/>
            <a:ext cx="718388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89902" y="4878310"/>
            <a:ext cx="191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Samples, Runs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(Realizations)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2645838" y="3476531"/>
            <a:ext cx="401369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2645838" y="3860801"/>
            <a:ext cx="401369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2645838" y="4208417"/>
            <a:ext cx="401369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2645838" y="4617267"/>
            <a:ext cx="401369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39432" y="2450720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2138347" y="2820052"/>
            <a:ext cx="917561" cy="297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308819"/>
            <a:ext cx="8231187" cy="413046"/>
          </a:xfrm>
        </p:spPr>
        <p:txBody>
          <a:bodyPr/>
          <a:lstStyle/>
          <a:p>
            <a:r>
              <a:rPr lang="en-US" dirty="0" err="1">
                <a:solidFill>
                  <a:srgbClr val="2DA9E1"/>
                </a:solidFill>
              </a:rPr>
              <a:t>HistorySet</a:t>
            </a:r>
            <a:endParaRPr lang="en-US" dirty="0">
              <a:solidFill>
                <a:srgbClr val="2DA9E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/>
        </p:nvGraphicFramePr>
        <p:xfrm>
          <a:off x="3031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3572759" y="192838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6391776" y="19283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3572758" y="2297721"/>
            <a:ext cx="406522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4049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6500913" y="2297721"/>
            <a:ext cx="387153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6888066" y="2297721"/>
            <a:ext cx="793655" cy="319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5417829" y="2324147"/>
            <a:ext cx="20020" cy="295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8557814" y="2376935"/>
            <a:ext cx="382270" cy="236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74470" y="456143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2215644" y="3159660"/>
            <a:ext cx="816130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2215644" y="3277230"/>
            <a:ext cx="816130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24000" y="2133849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2088675" y="2503181"/>
            <a:ext cx="951801" cy="297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5043368" y="19548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8366850" y="20076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/>
        </p:nvGraphicFramePr>
        <p:xfrm>
          <a:off x="5549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4990882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5513444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4260344" y="3324774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60037"/>
            <a:ext cx="10415649" cy="4351338"/>
          </a:xfrm>
        </p:spPr>
        <p:txBody>
          <a:bodyPr/>
          <a:lstStyle/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>
                <a:solidFill>
                  <a:srgbClr val="2DA9E1"/>
                </a:solidFill>
              </a:rPr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Producing Histories</a:t>
            </a:r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A1E34B07-DBC9-0655-0F95-07C89AB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979879" y="16655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40B6D-69BA-1363-210D-F527073451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28312"/>
            <a:ext cx="10415649" cy="4351338"/>
          </a:xfrm>
        </p:spPr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rgbClr val="C00000"/>
                </a:solidFill>
              </a:rPr>
              <a:t>7_history_sets.xml </a:t>
            </a:r>
            <a:r>
              <a:rPr lang="en-US" dirty="0">
                <a:solidFill>
                  <a:srgbClr val="07519E"/>
                </a:solidFill>
              </a:rPr>
              <a:t>and set the </a:t>
            </a:r>
            <a:r>
              <a:rPr lang="en-US" b="1" dirty="0" err="1">
                <a:solidFill>
                  <a:schemeClr val="accent2"/>
                </a:solidFill>
              </a:rPr>
              <a:t>workingDir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7519E"/>
                </a:solidFill>
              </a:rPr>
              <a:t>to</a:t>
            </a:r>
            <a:r>
              <a:rPr lang="en-US" b="1" dirty="0">
                <a:solidFill>
                  <a:schemeClr val="accent2"/>
                </a:solidFill>
              </a:rPr>
              <a:t> r7</a:t>
            </a: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</a:t>
            </a:r>
            <a:r>
              <a:rPr lang="en-US" dirty="0">
                <a:solidFill>
                  <a:srgbClr val="8EC423"/>
                </a:solidFill>
              </a:rPr>
              <a:t>r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t</a:t>
            </a:r>
            <a:r>
              <a:rPr lang="en-US" dirty="0"/>
              <a:t>” to “</a:t>
            </a:r>
            <a:r>
              <a:rPr lang="en-US" dirty="0">
                <a:solidFill>
                  <a:srgbClr val="8EC423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8EC423"/>
                </a:solidFill>
              </a:rPr>
              <a:t>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Steps (</a:t>
            </a:r>
            <a:r>
              <a:rPr lang="en-US" b="1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accent2"/>
                </a:solidFill>
              </a:rPr>
              <a:t>HistorySet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</a:t>
            </a:r>
            <a:r>
              <a:rPr lang="en-US" dirty="0">
                <a:solidFill>
                  <a:srgbClr val="8EC423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8EC423"/>
                </a:solidFill>
              </a:rPr>
              <a:t>y</a:t>
            </a:r>
          </a:p>
          <a:p>
            <a:pPr lvl="2"/>
            <a:r>
              <a:rPr lang="en-US" dirty="0"/>
              <a:t>Pivot parameter is “</a:t>
            </a:r>
            <a:r>
              <a:rPr lang="en-US" dirty="0">
                <a:solidFill>
                  <a:srgbClr val="8EC423"/>
                </a:solidFill>
              </a:rPr>
              <a:t>t</a:t>
            </a:r>
            <a:r>
              <a:rPr lang="en-US" dirty="0"/>
              <a:t>” (</a:t>
            </a:r>
            <a:r>
              <a:rPr lang="en-US" i="1" dirty="0"/>
              <a:t>see user manual, section 12</a:t>
            </a:r>
            <a:r>
              <a:rPr lang="en-US" dirty="0"/>
              <a:t>) 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>
                <a:solidFill>
                  <a:srgbClr val="2DA9E1"/>
                </a:solidFill>
              </a:rPr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</a:t>
            </a:r>
            <a:r>
              <a:rPr lang="en-US" dirty="0">
                <a:solidFill>
                  <a:srgbClr val="8EC423"/>
                </a:solidFill>
              </a:rPr>
              <a:t>y</a:t>
            </a:r>
            <a:r>
              <a:rPr lang="en-US" dirty="0"/>
              <a:t>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938149" y="1478077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Synchronizing Histories</a:t>
            </a:r>
          </a:p>
        </p:txBody>
      </p:sp>
      <p:pic>
        <p:nvPicPr>
          <p:cNvPr id="4" name="Picture 6" descr="raven.gif">
            <a:extLst>
              <a:ext uri="{FF2B5EF4-FFF2-40B4-BE49-F238E27FC236}">
                <a16:creationId xmlns:a16="http://schemas.microsoft.com/office/drawing/2014/main" id="{A1E34B07-DBC9-0655-0F95-07C89ABD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8979879" y="16655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40B6D-69BA-1363-210D-F527073451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0387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8E257-3C6C-4A56-8735-4A8A2DF1A680}"/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18</TotalTime>
  <Words>693</Words>
  <Application>Microsoft Macintosh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Lucida Console</vt:lpstr>
      <vt:lpstr>Myriad Pro Cond</vt:lpstr>
      <vt:lpstr>Times New Roman</vt:lpstr>
      <vt:lpstr>Wingdings</vt:lpstr>
      <vt:lpstr>INL 2020</vt:lpstr>
      <vt:lpstr>PowerPoint Presentation</vt:lpstr>
      <vt:lpstr>Objectives </vt:lpstr>
      <vt:lpstr>Data Structures in RAVEN: Review (Just running ex. 6)</vt:lpstr>
      <vt:lpstr>Data Objects: Visualization</vt:lpstr>
      <vt:lpstr>Data Objects: Visualization</vt:lpstr>
      <vt:lpstr>History Sets and Projectile</vt:lpstr>
      <vt:lpstr>PowerPoint Presentation</vt:lpstr>
      <vt:lpstr>Extending Projectile to HistorySets</vt:lpstr>
      <vt:lpstr>PowerPoint Presentation</vt:lpstr>
      <vt:lpstr>History Synchronization</vt:lpstr>
      <vt:lpstr>Skip Option…</vt:lpstr>
      <vt:lpstr>PowerPoint Presentation</vt:lpstr>
      <vt:lpstr>Time-Dependent Statistics</vt:lpstr>
      <vt:lpstr>PowerPoint Presentation</vt:lpstr>
      <vt:lpstr>Ideas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Dylan J. McDowell</cp:lastModifiedBy>
  <cp:revision>1</cp:revision>
  <dcterms:created xsi:type="dcterms:W3CDTF">2022-07-18T18:17:57Z</dcterms:created>
  <dcterms:modified xsi:type="dcterms:W3CDTF">2022-07-18T18:36:20Z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