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2" r:id="rId2"/>
    <p:sldId id="273" r:id="rId3"/>
    <p:sldId id="358" r:id="rId4"/>
    <p:sldId id="331" r:id="rId5"/>
    <p:sldId id="333" r:id="rId6"/>
    <p:sldId id="342" r:id="rId7"/>
    <p:sldId id="353" r:id="rId8"/>
    <p:sldId id="321" r:id="rId9"/>
    <p:sldId id="354" r:id="rId10"/>
    <p:sldId id="355" r:id="rId11"/>
    <p:sldId id="356" r:id="rId12"/>
    <p:sldId id="357" r:id="rId13"/>
    <p:sldId id="343" r:id="rId14"/>
    <p:sldId id="346" r:id="rId15"/>
    <p:sldId id="347" r:id="rId16"/>
    <p:sldId id="349" r:id="rId17"/>
    <p:sldId id="352" r:id="rId18"/>
    <p:sldId id="359" r:id="rId19"/>
    <p:sldId id="334" r:id="rId20"/>
    <p:sldId id="360" r:id="rId21"/>
    <p:sldId id="361" r:id="rId22"/>
    <p:sldId id="337" r:id="rId23"/>
    <p:sldId id="344" r:id="rId24"/>
    <p:sldId id="350" r:id="rId25"/>
    <p:sldId id="351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1"/>
    <p:restoredTop sz="91453"/>
  </p:normalViewPr>
  <p:slideViewPr>
    <p:cSldViewPr snapToGrid="0" snapToObjects="1">
      <p:cViewPr>
        <p:scale>
          <a:sx n="75" d="100"/>
          <a:sy n="75" d="100"/>
        </p:scale>
        <p:origin x="272" y="96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This method is called by RAVEN at the end of each run if the return code is == 0.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This method needs to be implemented by the codes that, if the run fails, return a return code that is 0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This can happen in those codes that record the failure of the job (e.g. not converged, etc.) as normal termination (</a:t>
            </a:r>
            <a:r>
              <a:rPr lang="en-US" sz="1200" i="1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returncode</a:t>
            </a:r>
            <a:r>
              <a:rPr lang="en-US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== 0)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This method can be used, for example, to parse the </a:t>
            </a:r>
            <a:r>
              <a:rPr lang="en-US" sz="1200" i="1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outputfile</a:t>
            </a:r>
            <a:r>
              <a:rPr lang="en-US" sz="12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looking for a special keyword that testifies that a particular job got failed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/>
              <a:t>RAVEN interaction</a:t>
            </a:r>
            <a:br>
              <a:rPr lang="en-US" b="0" dirty="0"/>
            </a:br>
            <a:r>
              <a:rPr lang="en-US" b="0" dirty="0"/>
              <a:t> with External Applications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strategy: No text-based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171833" y="1774956"/>
            <a:ext cx="3941412" cy="4357593"/>
            <a:chOff x="4168455" y="1472584"/>
            <a:chExt cx="4546920" cy="5218467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4456507" y="1472584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6" name="Decision 5"/>
            <p:cNvSpPr/>
            <p:nvPr/>
          </p:nvSpPr>
          <p:spPr bwMode="auto">
            <a:xfrm>
              <a:off x="4168455" y="2579523"/>
              <a:ext cx="2252039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 bwMode="auto">
            <a:xfrm>
              <a:off x="5288907" y="2239080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6420494" y="3111652"/>
              <a:ext cx="487257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347312" y="2762214"/>
              <a:ext cx="44752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920844" y="2633224"/>
              <a:ext cx="1664799" cy="9676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Create Code Interface (Input)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1" name="Decision 10"/>
            <p:cNvSpPr/>
            <p:nvPr/>
          </p:nvSpPr>
          <p:spPr bwMode="auto">
            <a:xfrm>
              <a:off x="6884827" y="4072242"/>
              <a:ext cx="1740095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2" name="Straight Arrow Connector 11"/>
            <p:cNvCxnSpPr>
              <a:stCxn id="10" idx="2"/>
              <a:endCxn id="11" idx="0"/>
            </p:cNvCxnSpPr>
            <p:nvPr/>
          </p:nvCxnSpPr>
          <p:spPr bwMode="auto">
            <a:xfrm>
              <a:off x="7753244" y="3600859"/>
              <a:ext cx="1631" cy="47138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5" idx="0"/>
            </p:cNvCxnSpPr>
            <p:nvPr/>
          </p:nvCxnSpPr>
          <p:spPr bwMode="auto">
            <a:xfrm flipH="1">
              <a:off x="7748832" y="5145955"/>
              <a:ext cx="4412" cy="45961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751287" y="5119766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Arial"/>
                  <a:cs typeface="Arial"/>
                </a:rPr>
                <a:t>yes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782288" y="5605569"/>
              <a:ext cx="1933087" cy="108548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/>
                </a:rPr>
                <a:t>No need to create an output parser: RAVEN reads CSVs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804" y="3751150"/>
            <a:ext cx="6411618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>
                <a:latin typeface="Courier"/>
                <a:cs typeface="Courier"/>
              </a:rPr>
              <a:t>parserBinaryInput</a:t>
            </a:r>
            <a:r>
              <a:rPr lang="en-US" sz="1600" dirty="0">
                <a:latin typeface="Courier"/>
                <a:cs typeface="Courier"/>
              </a:rPr>
              <a:t>():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__</a:t>
            </a:r>
            <a:r>
              <a:rPr lang="en-US" sz="1600" b="1" dirty="0" err="1">
                <a:latin typeface="Courier"/>
                <a:cs typeface="Courier"/>
              </a:rPr>
              <a:t>init</a:t>
            </a:r>
            <a:r>
              <a:rPr lang="en-US" sz="1600" b="1" dirty="0">
                <a:latin typeface="Courier"/>
                <a:cs typeface="Courier"/>
              </a:rPr>
              <a:t>__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self,filen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bytes=open(</a:t>
            </a:r>
            <a:r>
              <a:rPr lang="en-US" sz="1600" dirty="0" err="1">
                <a:latin typeface="Courier"/>
                <a:cs typeface="Courier"/>
              </a:rPr>
              <a:t>filen</a:t>
            </a:r>
            <a:r>
              <a:rPr lang="en-US" sz="1600" dirty="0">
                <a:latin typeface="Courier"/>
                <a:cs typeface="Courier"/>
              </a:rPr>
              <a:t>,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</a:t>
            </a:r>
            <a:r>
              <a:rPr lang="en-US" sz="1600" dirty="0" err="1">
                <a:solidFill>
                  <a:srgbClr val="660066"/>
                </a:solidFill>
                <a:latin typeface="Courier"/>
                <a:cs typeface="Courier"/>
              </a:rPr>
              <a:t>rb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</a:t>
            </a:r>
            <a:r>
              <a:rPr lang="en-US" sz="1600" dirty="0">
                <a:latin typeface="Courier"/>
                <a:cs typeface="Courier"/>
              </a:rPr>
              <a:t>).read()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self.unPack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struct.unpack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”FMT”</a:t>
            </a:r>
            <a:r>
              <a:rPr lang="en-US" sz="1600" dirty="0">
                <a:latin typeface="Courier"/>
                <a:cs typeface="Courier"/>
              </a:rPr>
              <a:t>, bytes)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perturbTheInput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self,inDictionary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b="1" dirty="0">
                <a:latin typeface="Courier"/>
                <a:cs typeface="Courier"/>
              </a:rPr>
              <a:t># perturb the binary file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writeNewInput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self,filen</a:t>
            </a:r>
            <a:r>
              <a:rPr lang="en-US" sz="1600" dirty="0">
                <a:latin typeface="Courier"/>
                <a:cs typeface="Courier"/>
              </a:rPr>
              <a:t>): </a:t>
            </a:r>
          </a:p>
          <a:p>
            <a:r>
              <a:rPr lang="en-US" sz="1600" i="1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fileObj</a:t>
            </a:r>
            <a:r>
              <a:rPr lang="en-US" sz="1600" dirty="0">
                <a:latin typeface="Courier"/>
                <a:cs typeface="Courier"/>
              </a:rPr>
              <a:t> = open(</a:t>
            </a:r>
            <a:r>
              <a:rPr lang="en-US" sz="1600" dirty="0" err="1">
                <a:latin typeface="Courier"/>
                <a:cs typeface="Courier"/>
              </a:rPr>
              <a:t>filen</a:t>
            </a:r>
            <a:r>
              <a:rPr lang="en-US" sz="1600" dirty="0">
                <a:latin typeface="Courier"/>
                <a:cs typeface="Courier"/>
              </a:rPr>
              <a:t>,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 ”</a:t>
            </a:r>
            <a:r>
              <a:rPr lang="en-US" sz="1600" dirty="0" err="1">
                <a:solidFill>
                  <a:srgbClr val="660066"/>
                </a:solidFill>
                <a:latin typeface="Courier"/>
                <a:cs typeface="Courier"/>
              </a:rPr>
              <a:t>wb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i="1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fileObj.write</a:t>
            </a:r>
            <a:r>
              <a:rPr lang="en-US" sz="1600" i="1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struct.pack</a:t>
            </a:r>
            <a:r>
              <a:rPr lang="en-US" sz="1600" i="1" dirty="0"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”FMT”</a:t>
            </a:r>
            <a:r>
              <a:rPr lang="en-US" sz="1600" i="1" dirty="0">
                <a:latin typeface="Courier"/>
                <a:cs typeface="Courier"/>
              </a:rPr>
              <a:t>,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self.unPack</a:t>
            </a:r>
            <a:r>
              <a:rPr lang="en-US" sz="1600" i="1" dirty="0">
                <a:latin typeface="Courier"/>
                <a:cs typeface="Courier"/>
              </a:rPr>
              <a:t>))</a:t>
            </a:r>
          </a:p>
          <a:p>
            <a:r>
              <a:rPr lang="en-US" sz="1600" b="1" dirty="0">
                <a:latin typeface="Courier"/>
                <a:cs typeface="Courier"/>
              </a:rPr>
              <a:t>   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14238" y="1598614"/>
            <a:ext cx="4857595" cy="200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If the code input file is not text-based (e.g. binary) or too complicated to handle with “wild-cards”, the </a:t>
            </a:r>
            <a:r>
              <a:rPr lang="en-US" dirty="0" err="1"/>
              <a:t>GenericCode</a:t>
            </a:r>
            <a:r>
              <a:rPr lang="en-US" dirty="0"/>
              <a:t> interface can not be used:</a:t>
            </a:r>
          </a:p>
          <a:p>
            <a:pPr lvl="1" algn="just"/>
            <a:r>
              <a:rPr lang="en-US" dirty="0"/>
              <a:t>An input-parser needs to be created</a:t>
            </a:r>
          </a:p>
          <a:p>
            <a:pPr algn="just"/>
            <a:r>
              <a:rPr lang="en-US" dirty="0"/>
              <a:t>If the output file is a CSV, no other parsers are needed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4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strategy: Text input but no CSV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14238" y="1598614"/>
            <a:ext cx="4857595" cy="200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If the code input file is text-based, the </a:t>
            </a:r>
            <a:r>
              <a:rPr lang="en-US" i="1" dirty="0" err="1"/>
              <a:t>GenericCode</a:t>
            </a:r>
            <a:r>
              <a:rPr lang="en-US" dirty="0"/>
              <a:t> interface can be used for the input perturbation</a:t>
            </a:r>
          </a:p>
          <a:p>
            <a:pPr algn="just"/>
            <a:r>
              <a:rPr lang="en-US" dirty="0"/>
              <a:t>If the output file is not a CSV, an output parser needs to be created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38105" y="1453438"/>
            <a:ext cx="2083436" cy="4779321"/>
            <a:chOff x="6669502" y="1538054"/>
            <a:chExt cx="2252039" cy="516609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957554" y="1538054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1" name="Decision 20"/>
            <p:cNvSpPr/>
            <p:nvPr/>
          </p:nvSpPr>
          <p:spPr bwMode="auto">
            <a:xfrm>
              <a:off x="6669502" y="2644993"/>
              <a:ext cx="2252039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2" name="Decision 21"/>
            <p:cNvSpPr/>
            <p:nvPr/>
          </p:nvSpPr>
          <p:spPr bwMode="auto">
            <a:xfrm>
              <a:off x="6970647" y="4124619"/>
              <a:ext cx="1664800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23" name="Straight Arrow Connector 22"/>
            <p:cNvCxnSpPr>
              <a:stCxn id="20" idx="2"/>
              <a:endCxn id="21" idx="0"/>
            </p:cNvCxnSpPr>
            <p:nvPr/>
          </p:nvCxnSpPr>
          <p:spPr bwMode="auto">
            <a:xfrm>
              <a:off x="7789954" y="2304550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1" idx="2"/>
              <a:endCxn id="22" idx="0"/>
            </p:cNvCxnSpPr>
            <p:nvPr/>
          </p:nvCxnSpPr>
          <p:spPr bwMode="auto">
            <a:xfrm>
              <a:off x="7795522" y="3731799"/>
              <a:ext cx="7525" cy="3928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790705" y="3633522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Arial"/>
                  <a:cs typeface="Arial"/>
                </a:rPr>
                <a:t>yes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41446" y="5139985"/>
              <a:ext cx="44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828978" y="5671039"/>
              <a:ext cx="1933087" cy="103310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/>
                </a:rPr>
                <a:t>Inherit from </a:t>
              </a:r>
              <a:r>
                <a:rPr lang="en-US" sz="1400" b="1" i="1" dirty="0" err="1">
                  <a:solidFill>
                    <a:schemeClr val="tx1"/>
                  </a:solidFill>
                  <a:cs typeface="Arial"/>
                </a:rPr>
                <a:t>GenericCode</a:t>
              </a:r>
              <a:r>
                <a:rPr lang="en-US" sz="1400" dirty="0">
                  <a:solidFill>
                    <a:schemeClr val="tx1"/>
                  </a:solidFill>
                  <a:cs typeface="Arial"/>
                </a:rPr>
                <a:t> and create an output parser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7803047" y="5211017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87844" y="3457417"/>
            <a:ext cx="6250119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convertOutputFileToCSV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outfile</a:t>
            </a:r>
            <a:r>
              <a:rPr lang="en-US" sz="1600" dirty="0">
                <a:latin typeface="Courier"/>
                <a:cs typeface="Courier"/>
              </a:rPr>
              <a:t>): 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keyDict</a:t>
            </a:r>
            <a:r>
              <a:rPr lang="en-US" sz="1600" dirty="0">
                <a:latin typeface="Courier"/>
                <a:cs typeface="Courier"/>
              </a:rPr>
              <a:t> = {}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CSVfile</a:t>
            </a:r>
            <a:r>
              <a:rPr lang="en-US" sz="1600" dirty="0">
                <a:latin typeface="Courier"/>
                <a:cs typeface="Courier"/>
              </a:rPr>
              <a:t> = open(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 + ’.</a:t>
            </a:r>
            <a:r>
              <a:rPr lang="en-US" sz="1600" dirty="0" err="1">
                <a:latin typeface="Courier"/>
                <a:cs typeface="Courier"/>
              </a:rPr>
              <a:t>csv</a:t>
            </a:r>
            <a:r>
              <a:rPr lang="en-US" sz="1600" dirty="0">
                <a:latin typeface="Courier"/>
                <a:cs typeface="Courier"/>
              </a:rPr>
              <a:t>’) </a:t>
            </a:r>
          </a:p>
          <a:p>
            <a:r>
              <a:rPr lang="en-US" sz="1600" dirty="0">
                <a:latin typeface="Courier"/>
                <a:cs typeface="Courier"/>
              </a:rPr>
              <a:t>  lines = open(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readlines</a:t>
            </a:r>
            <a:r>
              <a:rPr lang="en-US" sz="1600" dirty="0">
                <a:latin typeface="Courier"/>
                <a:cs typeface="Courier"/>
              </a:rPr>
              <a:t>() </a:t>
            </a:r>
            <a:endParaRPr lang="en-US" sz="1600" i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for </a:t>
            </a:r>
            <a:r>
              <a:rPr lang="en-US" sz="1600" dirty="0">
                <a:latin typeface="Courier"/>
                <a:cs typeface="Courier"/>
              </a:rPr>
              <a:t>line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>
                <a:latin typeface="Courier"/>
                <a:cs typeface="Courier"/>
              </a:rPr>
              <a:t>lines: </a:t>
            </a:r>
          </a:p>
          <a:p>
            <a:r>
              <a:rPr lang="en-US" sz="1600" dirty="0">
                <a:latin typeface="Courier"/>
                <a:cs typeface="Courier"/>
              </a:rPr>
              <a:t>    values = </a:t>
            </a:r>
            <a:r>
              <a:rPr lang="en-US" sz="1600" dirty="0" err="1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("=") 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key,val</a:t>
            </a:r>
            <a:r>
              <a:rPr lang="en-US" sz="1600" dirty="0">
                <a:latin typeface="Courier"/>
                <a:cs typeface="Courier"/>
              </a:rPr>
              <a:t> = values[0], values[1]     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keyDict</a:t>
            </a:r>
            <a:r>
              <a:rPr lang="en-US" sz="1600" dirty="0">
                <a:latin typeface="Courier"/>
                <a:cs typeface="Courier"/>
              </a:rPr>
              <a:t>[key] =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>
                <a:latin typeface="Courier"/>
                <a:cs typeface="Courier"/>
              </a:rPr>
              <a:t>keyDict.keys</a:t>
            </a:r>
            <a:r>
              <a:rPr lang="en-US" sz="1600" dirty="0">
                <a:latin typeface="Courier"/>
                <a:cs typeface="Courier"/>
              </a:rPr>
              <a:t>()))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>
                <a:latin typeface="Courier"/>
                <a:cs typeface="Courier"/>
              </a:rPr>
              <a:t>keyDict.values</a:t>
            </a:r>
            <a:r>
              <a:rPr lang="en-US" sz="1600" dirty="0">
                <a:latin typeface="Courier"/>
                <a:cs typeface="Courier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64530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strategy: Brand-new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14238" y="1598614"/>
            <a:ext cx="8261842" cy="200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If the input structure is too complicated or the interface developer prefers a more specific perturbation syntax and the output file is not a CSV, a new code interface needs to be created:</a:t>
            </a:r>
          </a:p>
          <a:p>
            <a:pPr lvl="1" algn="just"/>
            <a:r>
              <a:rPr lang="en-US" dirty="0"/>
              <a:t>Input Parser, for the input reading and perturbation</a:t>
            </a:r>
          </a:p>
          <a:p>
            <a:pPr lvl="1" algn="just"/>
            <a:r>
              <a:rPr lang="en-US" dirty="0"/>
              <a:t>Output Parser, for converting the output file(s) into a single CSV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97374" y="3349149"/>
            <a:ext cx="6344787" cy="3393574"/>
            <a:chOff x="2228990" y="1538054"/>
            <a:chExt cx="6892387" cy="3686464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2517042" y="1538054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7" name="Decision 16"/>
            <p:cNvSpPr/>
            <p:nvPr/>
          </p:nvSpPr>
          <p:spPr bwMode="auto">
            <a:xfrm>
              <a:off x="2228990" y="2644993"/>
              <a:ext cx="2252039" cy="1086805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8" name="Straight Arrow Connector 17"/>
            <p:cNvCxnSpPr>
              <a:stCxn id="16" idx="2"/>
              <a:endCxn id="17" idx="0"/>
            </p:cNvCxnSpPr>
            <p:nvPr/>
          </p:nvCxnSpPr>
          <p:spPr bwMode="auto">
            <a:xfrm>
              <a:off x="3349442" y="2304550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4481029" y="3177122"/>
              <a:ext cx="487257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42300" y="2838568"/>
              <a:ext cx="44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4981379" y="2698694"/>
              <a:ext cx="1664799" cy="9676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Create Code Interface (Input)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33" name="Decision 32"/>
            <p:cNvSpPr/>
            <p:nvPr/>
          </p:nvSpPr>
          <p:spPr bwMode="auto">
            <a:xfrm>
              <a:off x="4945362" y="4137712"/>
              <a:ext cx="1740095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 bwMode="auto">
            <a:xfrm>
              <a:off x="5813779" y="3666329"/>
              <a:ext cx="1631" cy="47138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3"/>
              <a:endCxn id="37" idx="1"/>
            </p:cNvCxnSpPr>
            <p:nvPr/>
          </p:nvCxnSpPr>
          <p:spPr bwMode="auto">
            <a:xfrm>
              <a:off x="6685457" y="4681115"/>
              <a:ext cx="502833" cy="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19636" y="4342563"/>
              <a:ext cx="44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7188290" y="4190751"/>
              <a:ext cx="1933087" cy="9807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/>
                </a:rPr>
                <a:t>Create an output parser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85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App with RAVEN: 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26" y="3529174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generateCommand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</a:t>
            </a:r>
            <a:r>
              <a:rPr lang="en-US" sz="1600" dirty="0" err="1">
                <a:latin typeface="Courier"/>
                <a:cs typeface="Courier"/>
              </a:rPr>
              <a:t>input,exe,clargs,fargs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024" y="4399575"/>
            <a:ext cx="769563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finalizeCodeOutput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self,command,output,workDir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26" y="3968523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createNewInput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self,inputs,oinputs,samplerType</a:t>
            </a:r>
            <a:r>
              <a:rPr lang="en-US" sz="1600" i="1" dirty="0">
                <a:latin typeface="Courier"/>
                <a:cs typeface="Courier"/>
              </a:rPr>
              <a:t>,**</a:t>
            </a:r>
            <a:r>
              <a:rPr lang="en-US" sz="1600" i="1" dirty="0" err="1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28" y="5307720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getInputExtension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860112" y="5266403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860112" y="4820453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860112" y="3490832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26" y="3105100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>
                <a:latin typeface="Courier"/>
                <a:cs typeface="Courier"/>
              </a:rPr>
              <a:t>newApplication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CodeInterfaceBase</a:t>
            </a:r>
            <a:r>
              <a:rPr lang="en-US" sz="1600" b="1" dirty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04799" y="1495840"/>
            <a:ext cx="8417859" cy="147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RAVEN imports all the “Code Interfaces” at run-time, without actually knowing the syntax of the driven codes</a:t>
            </a:r>
          </a:p>
          <a:p>
            <a:pPr algn="just"/>
            <a:r>
              <a:rPr lang="en-US" dirty="0"/>
              <a:t>In order to make RAVEN able to drive a new Application, a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 module containing few methods (strict syntax) needs to be implemented:</a:t>
            </a:r>
            <a:br>
              <a:rPr lang="en-US" dirty="0"/>
            </a:b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027" y="4869110"/>
            <a:ext cx="769563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checkForOutputFailure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self,output,workDir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860112" y="4373387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860112" y="3942335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28" y="5798674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setInputExtension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self, </a:t>
            </a:r>
            <a:r>
              <a:rPr lang="en-US" sz="1600" i="1" dirty="0" err="1">
                <a:latin typeface="Courier"/>
                <a:cs typeface="Courier"/>
              </a:rPr>
              <a:t>exts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860112" y="5757357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1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Application with RAVEN: </a:t>
            </a:r>
            <a:r>
              <a:rPr lang="en-US" sz="2700" b="0" dirty="0" err="1"/>
              <a:t>generateCommand</a:t>
            </a:r>
            <a:endParaRPr lang="en-US" sz="27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295006" y="2987115"/>
            <a:ext cx="708432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generateCommand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</a:t>
            </a:r>
            <a:r>
              <a:rPr lang="en-US" sz="1600" dirty="0" err="1">
                <a:latin typeface="Courier"/>
                <a:cs typeface="Courier"/>
              </a:rPr>
              <a:t>inputs,exe,clargs,fargs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mr-IN" sz="1600" dirty="0">
                <a:latin typeface="Courier"/>
                <a:cs typeface="Courier"/>
              </a:rPr>
              <a:t>…</a:t>
            </a:r>
            <a:r>
              <a:rPr lang="en-US" sz="1600" dirty="0">
                <a:latin typeface="Courier"/>
                <a:cs typeface="Courier"/>
              </a:rPr>
              <a:t>)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return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executeCommand,outfile</a:t>
            </a:r>
            <a:r>
              <a:rPr lang="en-US" sz="1600" dirty="0">
                <a:latin typeface="Courier"/>
                <a:cs typeface="Courier"/>
              </a:rPr>
              <a:t>)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8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Used to:</a:t>
            </a:r>
          </a:p>
          <a:p>
            <a:pPr lvl="1"/>
            <a:r>
              <a:rPr lang="en-US" dirty="0"/>
              <a:t>retrieve the command needed to launch the driven Application</a:t>
            </a:r>
          </a:p>
          <a:p>
            <a:pPr lvl="1"/>
            <a:r>
              <a:rPr lang="en-US" dirty="0"/>
              <a:t>retrieve the root of the output file</a:t>
            </a:r>
          </a:p>
          <a:p>
            <a:r>
              <a:rPr lang="en-US" dirty="0"/>
              <a:t>The return data type must be a TUPLE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99750" y="4124911"/>
            <a:ext cx="8641478" cy="236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Arguments:</a:t>
            </a:r>
          </a:p>
          <a:p>
            <a:pPr lvl="1"/>
            <a:r>
              <a:rPr lang="en-US" i="1" dirty="0"/>
              <a:t>inputs: 	list of current input files</a:t>
            </a:r>
          </a:p>
          <a:p>
            <a:pPr lvl="1"/>
            <a:r>
              <a:rPr lang="en-US" i="1" dirty="0"/>
              <a:t>exe:	executable absolute path</a:t>
            </a:r>
          </a:p>
          <a:p>
            <a:pPr lvl="1"/>
            <a:r>
              <a:rPr lang="en-US" i="1" dirty="0" err="1"/>
              <a:t>clargs</a:t>
            </a:r>
            <a:r>
              <a:rPr lang="en-US" i="1" dirty="0"/>
              <a:t>:	dictionary of command line flags the user can specify 			under the &lt;Code&gt; block</a:t>
            </a:r>
          </a:p>
          <a:p>
            <a:pPr lvl="1"/>
            <a:r>
              <a:rPr lang="en-US" i="1" dirty="0" err="1"/>
              <a:t>fargs</a:t>
            </a:r>
            <a:r>
              <a:rPr lang="en-US" i="1" dirty="0"/>
              <a:t>:	dictionary of command line flags for identifying auxiliary </a:t>
            </a:r>
          </a:p>
          <a:p>
            <a:pPr marL="457200" lvl="1" indent="0">
              <a:buNone/>
            </a:pPr>
            <a:r>
              <a:rPr lang="en-US" i="1" dirty="0"/>
              <a:t>		input files that the user can specify under the &lt;Code&gt; block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11084" y="3166598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56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Application with RAVEN: </a:t>
            </a:r>
            <a:r>
              <a:rPr lang="en-US" sz="2700" b="0" dirty="0" err="1"/>
              <a:t>createNewInput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Used to generate an input based on the information that RAVEN s</a:t>
            </a:r>
          </a:p>
          <a:p>
            <a:r>
              <a:rPr lang="en-US" dirty="0"/>
              <a:t>This method needs to return a list containing the path and filenames of the modified input files 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7750363" y="273449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470" y="2504431"/>
            <a:ext cx="76464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createNewInput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self,inputs,oinputs,samplerType</a:t>
            </a:r>
            <a:r>
              <a:rPr lang="en-US" sz="1600" i="1" dirty="0">
                <a:latin typeface="Courier"/>
                <a:cs typeface="Courier"/>
              </a:rPr>
              <a:t>,**</a:t>
            </a:r>
            <a:r>
              <a:rPr lang="en-US" sz="1600" i="1" dirty="0" err="1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(</a:t>
            </a:r>
            <a:r>
              <a:rPr lang="mr-IN" sz="1600" dirty="0">
                <a:latin typeface="Courier"/>
                <a:cs typeface="Courier"/>
              </a:rPr>
              <a:t>…</a:t>
            </a:r>
            <a:r>
              <a:rPr lang="en-US" sz="1600" dirty="0">
                <a:latin typeface="Courier"/>
                <a:cs typeface="Courier"/>
              </a:rPr>
              <a:t>)  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newInputFiles</a:t>
            </a:r>
            <a:r>
              <a:rPr lang="en-US" sz="1600" dirty="0">
                <a:latin typeface="Courier"/>
                <a:cs typeface="Courier"/>
              </a:rPr>
              <a:t>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5470" y="3466658"/>
            <a:ext cx="9072321" cy="329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Arguments:</a:t>
            </a:r>
          </a:p>
          <a:p>
            <a:pPr lvl="1"/>
            <a:r>
              <a:rPr lang="en-US" i="1" dirty="0"/>
              <a:t>inputs	   : list of current input files (the one that should be modified)</a:t>
            </a:r>
          </a:p>
          <a:p>
            <a:pPr lvl="1"/>
            <a:r>
              <a:rPr lang="en-US" i="1" dirty="0" err="1"/>
              <a:t>oinputs</a:t>
            </a:r>
            <a:r>
              <a:rPr lang="en-US" i="1" dirty="0"/>
              <a:t>	   : list of original input files (unperturbed ones)</a:t>
            </a:r>
          </a:p>
          <a:p>
            <a:pPr lvl="1"/>
            <a:r>
              <a:rPr lang="en-US" i="1" dirty="0" err="1"/>
              <a:t>samplerTyp</a:t>
            </a:r>
            <a:r>
              <a:rPr lang="en-US" i="1" dirty="0"/>
              <a:t>: sampler type (e.g. None, </a:t>
            </a:r>
            <a:r>
              <a:rPr lang="en-US" i="1" dirty="0" err="1"/>
              <a:t>MonteCarlo</a:t>
            </a:r>
            <a:r>
              <a:rPr lang="en-US" i="1" dirty="0"/>
              <a:t>, Grid, etc.)</a:t>
            </a:r>
          </a:p>
          <a:p>
            <a:pPr lvl="1"/>
            <a:r>
              <a:rPr lang="en-US" i="1" dirty="0" err="1"/>
              <a:t>Kwargs</a:t>
            </a:r>
            <a:r>
              <a:rPr lang="en-US" i="1" dirty="0"/>
              <a:t>	  : dictionary of all the information needed to create an input. </a:t>
            </a:r>
            <a:r>
              <a:rPr lang="en-US" i="1" dirty="0" err="1"/>
              <a:t>Eg</a:t>
            </a:r>
            <a:r>
              <a:rPr lang="en-US" i="1" dirty="0"/>
              <a:t>:</a:t>
            </a:r>
          </a:p>
          <a:p>
            <a:pPr lvl="2"/>
            <a:r>
              <a:rPr lang="en-US" i="1" dirty="0"/>
              <a:t>executable: executable absolute path</a:t>
            </a:r>
          </a:p>
          <a:p>
            <a:pPr lvl="2"/>
            <a:r>
              <a:rPr lang="en-US" i="1" dirty="0" err="1"/>
              <a:t>SampledVars</a:t>
            </a:r>
            <a:r>
              <a:rPr lang="en-US" i="1" dirty="0"/>
              <a:t>: dictionary of the sampled variables ({’var1”:newValue}</a:t>
            </a:r>
          </a:p>
          <a:p>
            <a:pPr lvl="2"/>
            <a:r>
              <a:rPr lang="en-US" i="1" dirty="0" err="1"/>
              <a:t>ProbabilityWeight</a:t>
            </a:r>
            <a:r>
              <a:rPr lang="en-US" dirty="0"/>
              <a:t>: float representing the </a:t>
            </a:r>
            <a:r>
              <a:rPr lang="en-US" dirty="0" err="1"/>
              <a:t>Pb</a:t>
            </a:r>
            <a:r>
              <a:rPr lang="en-US" dirty="0"/>
              <a:t> weight of this realization</a:t>
            </a:r>
          </a:p>
          <a:p>
            <a:pPr lvl="2"/>
            <a:r>
              <a:rPr lang="en-US" i="1" dirty="0" err="1"/>
              <a:t>crowDist</a:t>
            </a:r>
            <a:r>
              <a:rPr lang="en-US" dirty="0"/>
              <a:t>: dictionary containing the info regarding the distributions associated to the variables</a:t>
            </a:r>
          </a:p>
          <a:p>
            <a:pPr lvl="2"/>
            <a:r>
              <a:rPr lang="en-US" dirty="0"/>
              <a:t>etc.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4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Application with RAVEN: </a:t>
            </a:r>
            <a:r>
              <a:rPr lang="en-US" sz="2700" b="0" dirty="0" err="1"/>
              <a:t>finalizeCodeOutput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This method is called, if present, by RAVEN at the end of each run. It can be used, for example, to convert the whatever Application output format into a CSV </a:t>
            </a:r>
          </a:p>
          <a:p>
            <a:r>
              <a:rPr lang="en-US" dirty="0"/>
              <a:t>RAVEN checks if a string is returned</a:t>
            </a:r>
          </a:p>
          <a:p>
            <a:pPr lvl="1"/>
            <a:r>
              <a:rPr lang="en-US" dirty="0"/>
              <a:t>RAVEN interprets that string as the new output file root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4053" y="3181605"/>
            <a:ext cx="676300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finalizeCodeOutput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self,command,output,workDir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(</a:t>
            </a:r>
            <a:r>
              <a:rPr lang="mr-IN" sz="1600" dirty="0">
                <a:latin typeface="Courier"/>
                <a:cs typeface="Courier"/>
              </a:rPr>
              <a:t>…</a:t>
            </a:r>
            <a:r>
              <a:rPr lang="en-US" sz="1600" dirty="0">
                <a:latin typeface="Courier"/>
                <a:cs typeface="Courier"/>
              </a:rPr>
              <a:t>)  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newOutputRoot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71805" y="325815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Optional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65470" y="4265392"/>
            <a:ext cx="9072321" cy="329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Arguments:</a:t>
            </a:r>
          </a:p>
          <a:p>
            <a:pPr lvl="1"/>
            <a:r>
              <a:rPr lang="en-US" i="1" dirty="0"/>
              <a:t>command	   : the command that has been generated by </a:t>
            </a:r>
          </a:p>
          <a:p>
            <a:pPr marL="457200" lvl="1" indent="0">
              <a:buNone/>
            </a:pPr>
            <a:r>
              <a:rPr lang="en-US" b="1" i="1" dirty="0"/>
              <a:t>		     </a:t>
            </a:r>
            <a:r>
              <a:rPr lang="en-US" b="1" i="1" dirty="0" err="1"/>
              <a:t>generateCommand</a:t>
            </a:r>
            <a:r>
              <a:rPr lang="en-US" i="1" dirty="0"/>
              <a:t> method</a:t>
            </a:r>
          </a:p>
          <a:p>
            <a:pPr lvl="1"/>
            <a:r>
              <a:rPr lang="en-US" i="1" dirty="0"/>
              <a:t>output	   : the current output root (from </a:t>
            </a:r>
            <a:r>
              <a:rPr lang="en-US" b="1" i="1" dirty="0" err="1"/>
              <a:t>generateCommand</a:t>
            </a:r>
            <a:r>
              <a:rPr lang="en-US" i="1" dirty="0"/>
              <a:t> method)</a:t>
            </a:r>
          </a:p>
          <a:p>
            <a:pPr lvl="1"/>
            <a:r>
              <a:rPr lang="en-US" i="1" dirty="0" err="1"/>
              <a:t>workDir</a:t>
            </a:r>
            <a:r>
              <a:rPr lang="en-US" i="1" dirty="0"/>
              <a:t>	   : the current working directory (where the code is currently 		     outputting)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26789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004888"/>
            <a:ext cx="9144000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 with RAVEN: </a:t>
            </a:r>
            <a:r>
              <a:rPr lang="en-US" sz="2700" b="0" dirty="0" err="1"/>
              <a:t>checkForOutputFailure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Used to check if a run failed even if the </a:t>
            </a:r>
            <a:r>
              <a:rPr lang="en-US" i="1" dirty="0" err="1"/>
              <a:t>returncode</a:t>
            </a:r>
            <a:r>
              <a:rPr lang="en-US" i="1" dirty="0"/>
              <a:t> = 0</a:t>
            </a:r>
          </a:p>
          <a:p>
            <a:r>
              <a:rPr lang="en-US" dirty="0"/>
              <a:t>This method is called, if present, by RAVEN at the end of each run.</a:t>
            </a:r>
          </a:p>
          <a:p>
            <a:r>
              <a:rPr lang="en-US" dirty="0"/>
              <a:t>It must return a Boolean value. True if failure, False otherwise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26789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2143" y="3047279"/>
            <a:ext cx="698647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checkForOutputFailure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self,output,workDir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(</a:t>
            </a:r>
            <a:r>
              <a:rPr lang="mr-IN" sz="1600" dirty="0">
                <a:latin typeface="Courier"/>
                <a:cs typeface="Courier"/>
              </a:rPr>
              <a:t>…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return </a:t>
            </a:r>
            <a:r>
              <a:rPr lang="en-US" sz="1600" dirty="0">
                <a:latin typeface="Courier"/>
                <a:cs typeface="Courier"/>
              </a:rPr>
              <a:t>failure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5470" y="4265392"/>
            <a:ext cx="9072321" cy="167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Arguments:</a:t>
            </a:r>
          </a:p>
          <a:p>
            <a:pPr lvl="1"/>
            <a:r>
              <a:rPr lang="en-US" i="1" dirty="0"/>
              <a:t>output	   : the current output root (from </a:t>
            </a:r>
            <a:r>
              <a:rPr lang="en-US" b="1" i="1" dirty="0" err="1"/>
              <a:t>generateCommand</a:t>
            </a:r>
            <a:r>
              <a:rPr lang="en-US" i="1" dirty="0"/>
              <a:t> method)</a:t>
            </a:r>
          </a:p>
          <a:p>
            <a:pPr lvl="1"/>
            <a:r>
              <a:rPr lang="en-US" i="1" dirty="0" err="1"/>
              <a:t>workDir</a:t>
            </a:r>
            <a:r>
              <a:rPr lang="en-US" i="1" dirty="0"/>
              <a:t>	   : the current working directory (where the code is currently 		     outputting)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654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Practical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Practical example: the code we want to couple…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2" y="1652401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For learning how to couple a new code, we use the same model we used yesterday: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2" y="1652401"/>
                <a:ext cx="8231187" cy="4524375"/>
              </a:xfrm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0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31187" cy="472168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Overview of RAVEN interaction with external Applications</a:t>
            </a:r>
          </a:p>
          <a:p>
            <a:pPr lvl="1"/>
            <a:r>
              <a:rPr lang="en-US" dirty="0"/>
              <a:t>Available APIs: External Model and Code APIs</a:t>
            </a:r>
          </a:p>
          <a:p>
            <a:pPr marL="0" indent="0">
              <a:buNone/>
            </a:pPr>
            <a:endParaRPr lang="en-US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Coupling a new Application through a Code Interface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Code requirements</a:t>
            </a:r>
          </a:p>
          <a:p>
            <a:pPr lvl="1"/>
            <a:r>
              <a:rPr lang="en-US" dirty="0"/>
              <a:t>Interfaces that need to be implemented</a:t>
            </a:r>
          </a:p>
          <a:p>
            <a:pPr lvl="1"/>
            <a:r>
              <a:rPr lang="en-US" dirty="0"/>
              <a:t>Interaction with RAVEN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Practical example of coupling a new code</a:t>
            </a:r>
          </a:p>
          <a:p>
            <a:pPr lvl="1"/>
            <a:r>
              <a:rPr lang="en-US" dirty="0"/>
              <a:t>Code overview</a:t>
            </a:r>
          </a:p>
          <a:p>
            <a:pPr lvl="1"/>
            <a:r>
              <a:rPr lang="en-US" dirty="0"/>
              <a:t>Creation of the input parser (coding)</a:t>
            </a:r>
          </a:p>
          <a:p>
            <a:pPr lvl="1"/>
            <a:r>
              <a:rPr lang="en-US" dirty="0"/>
              <a:t>Creation of the output parser (coding)</a:t>
            </a:r>
          </a:p>
          <a:p>
            <a:pPr lvl="1"/>
            <a:r>
              <a:rPr lang="en-US" dirty="0"/>
              <a:t>Execution of the interface (terminal)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Practical example: Simple code I/O overview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40535" y="147861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Input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29553" y="1451146"/>
            <a:ext cx="148078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Text output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F8F4A-EF22-E442-B3EE-CB61FF6A7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28"/>
          <a:stretch/>
        </p:blipFill>
        <p:spPr>
          <a:xfrm>
            <a:off x="387169" y="1924399"/>
            <a:ext cx="1694160" cy="170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FC3B60-7824-A741-94ED-2B4773E26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1701"/>
          <a:stretch/>
        </p:blipFill>
        <p:spPr>
          <a:xfrm>
            <a:off x="3461176" y="1907466"/>
            <a:ext cx="4853093" cy="3265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AEC756-9C04-8345-BFE2-033F1B835758}"/>
              </a:ext>
            </a:extLst>
          </p:cNvPr>
          <p:cNvSpPr txBox="1"/>
          <p:nvPr/>
        </p:nvSpPr>
        <p:spPr>
          <a:xfrm>
            <a:off x="387169" y="5173156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codeCoupling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projectile_model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0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Practical example: 2 Options… One choice…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2191" y="1623771"/>
            <a:ext cx="8231187" cy="9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6642" y="3361599"/>
            <a:ext cx="3796101" cy="3262647"/>
            <a:chOff x="4750611" y="2830318"/>
            <a:chExt cx="4305920" cy="3700823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7092544" y="2830318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3" name="Decision 12"/>
            <p:cNvSpPr/>
            <p:nvPr/>
          </p:nvSpPr>
          <p:spPr bwMode="auto">
            <a:xfrm>
              <a:off x="6804492" y="3937257"/>
              <a:ext cx="2252039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7" name="Decision 16"/>
            <p:cNvSpPr/>
            <p:nvPr/>
          </p:nvSpPr>
          <p:spPr bwMode="auto">
            <a:xfrm>
              <a:off x="7105637" y="5416883"/>
              <a:ext cx="1664800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8" name="Straight Arrow Connector 17"/>
            <p:cNvCxnSpPr>
              <a:stCxn id="12" idx="2"/>
              <a:endCxn id="13" idx="0"/>
            </p:cNvCxnSpPr>
            <p:nvPr/>
          </p:nvCxnSpPr>
          <p:spPr bwMode="auto">
            <a:xfrm>
              <a:off x="7924944" y="3596814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2"/>
              <a:endCxn id="17" idx="0"/>
            </p:cNvCxnSpPr>
            <p:nvPr/>
          </p:nvCxnSpPr>
          <p:spPr bwMode="auto">
            <a:xfrm>
              <a:off x="7930512" y="5024063"/>
              <a:ext cx="7525" cy="3928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97341" y="5588391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Arial"/>
                  <a:cs typeface="Arial"/>
                </a:rPr>
                <a:t>yes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4750611" y="5445659"/>
              <a:ext cx="1933087" cy="108548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No need to create an interface: </a:t>
              </a:r>
              <a:r>
                <a:rPr lang="en-US" sz="1400" b="1" i="1" dirty="0" err="1">
                  <a:solidFill>
                    <a:schemeClr val="tx1"/>
                  </a:solidFill>
                  <a:latin typeface="Arial"/>
                  <a:cs typeface="Arial"/>
                </a:rPr>
                <a:t>GenericCode</a:t>
              </a:r>
              <a:r>
                <a:rPr lang="en-US" sz="1400" b="1" i="1" dirty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endParaRPr kumimoji="0" 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6693036" y="5971301"/>
              <a:ext cx="412601" cy="66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12580" y="4968029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Arial"/>
                  <a:cs typeface="Arial"/>
                </a:rPr>
                <a:t>yes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5674" y="3400881"/>
            <a:ext cx="4227688" cy="3393574"/>
            <a:chOff x="2228990" y="1538054"/>
            <a:chExt cx="4592567" cy="3686464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2517042" y="1538054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6" name="Decision 25"/>
            <p:cNvSpPr/>
            <p:nvPr/>
          </p:nvSpPr>
          <p:spPr bwMode="auto">
            <a:xfrm>
              <a:off x="2228990" y="2644993"/>
              <a:ext cx="2252039" cy="1086805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27" name="Straight Arrow Connector 26"/>
            <p:cNvCxnSpPr>
              <a:stCxn id="25" idx="2"/>
              <a:endCxn id="26" idx="0"/>
            </p:cNvCxnSpPr>
            <p:nvPr/>
          </p:nvCxnSpPr>
          <p:spPr bwMode="auto">
            <a:xfrm>
              <a:off x="3349442" y="2304550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3349442" y="3731798"/>
              <a:ext cx="5568" cy="45895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475117" y="3765652"/>
              <a:ext cx="44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522610" y="4203845"/>
              <a:ext cx="1664799" cy="9676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Create Code Interface (Input)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31" name="Decision 30"/>
            <p:cNvSpPr/>
            <p:nvPr/>
          </p:nvSpPr>
          <p:spPr bwMode="auto">
            <a:xfrm>
              <a:off x="4945362" y="4137712"/>
              <a:ext cx="1740095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32" name="Straight Arrow Connector 31"/>
            <p:cNvCxnSpPr>
              <a:stCxn id="30" idx="3"/>
            </p:cNvCxnSpPr>
            <p:nvPr/>
          </p:nvCxnSpPr>
          <p:spPr bwMode="auto">
            <a:xfrm>
              <a:off x="4187409" y="4687663"/>
              <a:ext cx="75795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 flipV="1">
              <a:off x="5832061" y="3690426"/>
              <a:ext cx="0" cy="47477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32061" y="3896069"/>
              <a:ext cx="44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4888470" y="2683252"/>
              <a:ext cx="1933087" cy="9807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/>
                </a:rPr>
                <a:t>Create an output parser</a:t>
              </a:r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455613" y="1594017"/>
            <a:ext cx="8231187" cy="176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This simple code allows to test two distinct examples: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Creation of a brand new interface (parsing the Text input and the Text Output)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Usage of the </a:t>
            </a:r>
            <a:r>
              <a:rPr lang="en-US" i="1" dirty="0" err="1"/>
              <a:t>GenericCode</a:t>
            </a:r>
            <a:r>
              <a:rPr lang="en-US" dirty="0"/>
              <a:t> interface since the Text input can be perturbed with “wild-cards” and the code can already generate  CSV files</a:t>
            </a:r>
            <a:endParaRPr lang="en-US" i="1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CDDB6DAF-B1E6-B440-8935-65AFA95B27A2}"/>
              </a:ext>
            </a:extLst>
          </p:cNvPr>
          <p:cNvSpPr/>
          <p:nvPr/>
        </p:nvSpPr>
        <p:spPr bwMode="auto">
          <a:xfrm>
            <a:off x="2795460" y="3166966"/>
            <a:ext cx="827118" cy="813472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318F35B7-8BF6-364D-868D-E3B2F1541FFA}"/>
              </a:ext>
            </a:extLst>
          </p:cNvPr>
          <p:cNvSpPr/>
          <p:nvPr/>
        </p:nvSpPr>
        <p:spPr bwMode="auto">
          <a:xfrm rot="13991937">
            <a:off x="2141579" y="3679281"/>
            <a:ext cx="626534" cy="834279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 a code interface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Code a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 input parser (method) to perturb the </a:t>
            </a:r>
            <a:r>
              <a:rPr lang="en-US" b="1" i="1" dirty="0" err="1">
                <a:solidFill>
                  <a:schemeClr val="accent2"/>
                </a:solidFill>
              </a:rPr>
              <a:t>projectile.py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/>
              <a:t>input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Code a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 output parser (method) to perturb the </a:t>
            </a:r>
            <a:r>
              <a:rPr lang="en-US" b="1" i="1" dirty="0" err="1">
                <a:solidFill>
                  <a:schemeClr val="accent2"/>
                </a:solidFill>
              </a:rPr>
              <a:t>projectile.py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/>
              <a:t>output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Code a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 method to generate the nomenclature of the command needed to execute the </a:t>
            </a:r>
            <a:r>
              <a:rPr lang="en-US" b="1" i="1" dirty="0" err="1">
                <a:solidFill>
                  <a:schemeClr val="accent2"/>
                </a:solidFill>
              </a:rPr>
              <a:t>projectile.py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/>
              <a:t>code</a:t>
            </a:r>
          </a:p>
          <a:p>
            <a:pPr lvl="1"/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347042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8561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>
                <a:latin typeface="Courier"/>
                <a:cs typeface="Courier"/>
              </a:rPr>
              <a:t>Thank you</a:t>
            </a:r>
            <a:br>
              <a:rPr lang="en-US" b="0" dirty="0">
                <a:latin typeface="Courier"/>
                <a:cs typeface="Courier"/>
              </a:rPr>
            </a:br>
            <a:br>
              <a:rPr lang="en-US" b="0" dirty="0">
                <a:latin typeface="Courier"/>
                <a:cs typeface="Courier"/>
              </a:rPr>
            </a:br>
            <a:r>
              <a:rPr lang="en-US" b="0" dirty="0">
                <a:latin typeface="Courier"/>
                <a:cs typeface="Courier"/>
              </a:rPr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Interaction with External Applications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345022" y="1646703"/>
            <a:ext cx="8456709" cy="1244901"/>
          </a:xfrm>
        </p:spPr>
        <p:txBody>
          <a:bodyPr/>
          <a:lstStyle/>
          <a:p>
            <a:r>
              <a:rPr lang="en-US" dirty="0"/>
              <a:t>RAVEN has two preferential APIs to interact with external Applications</a:t>
            </a:r>
          </a:p>
          <a:p>
            <a:pPr lvl="1"/>
            <a:r>
              <a:rPr lang="en-US" i="1" dirty="0"/>
              <a:t>External Model</a:t>
            </a:r>
            <a:r>
              <a:rPr lang="en-US" dirty="0"/>
              <a:t>: An external Python “entity” that can act as a system model</a:t>
            </a:r>
          </a:p>
          <a:p>
            <a:pPr lvl="1"/>
            <a:r>
              <a:rPr lang="en-US" i="1" dirty="0"/>
              <a:t>External Code</a:t>
            </a:r>
            <a:r>
              <a:rPr lang="en-US" dirty="0"/>
              <a:t>: API to drive external codes</a:t>
            </a: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/>
              <a:t>Both APIs are written in </a:t>
            </a:r>
            <a:r>
              <a:rPr lang="en-US" dirty="0">
                <a:latin typeface="Courier"/>
                <a:cs typeface="Courier"/>
              </a:rPr>
              <a:t>PYTHON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817263" y="3489007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002303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655282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External Code</a:t>
            </a:r>
          </a:p>
        </p:txBody>
      </p:sp>
      <p:sp>
        <p:nvSpPr>
          <p:cNvPr id="20" name="Left-Right Arrow 19"/>
          <p:cNvSpPr/>
          <p:nvPr/>
        </p:nvSpPr>
        <p:spPr bwMode="auto">
          <a:xfrm rot="18968695">
            <a:off x="3289044" y="4376277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Left-Right Arrow 20"/>
          <p:cNvSpPr/>
          <p:nvPr/>
        </p:nvSpPr>
        <p:spPr bwMode="auto">
          <a:xfrm rot="13386088">
            <a:off x="5072213" y="4381889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Coupling an Application through a code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062466" y="4630123"/>
            <a:ext cx="3575015" cy="152318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3000"/>
                </a:schemeClr>
              </a:gs>
              <a:gs pos="35000">
                <a:schemeClr val="accent4">
                  <a:tint val="37000"/>
                  <a:satMod val="300000"/>
                  <a:alpha val="3000"/>
                </a:schemeClr>
              </a:gs>
              <a:gs pos="100000">
                <a:schemeClr val="accent4">
                  <a:tint val="15000"/>
                  <a:satMod val="350000"/>
                  <a:alpha val="3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00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Application with RAVEN: Introduction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88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The procedure of coupling a new Application with RAVEN is a straightforward process</a:t>
            </a:r>
          </a:p>
          <a:p>
            <a:pPr algn="just"/>
            <a:r>
              <a:rPr lang="en-US" dirty="0"/>
              <a:t>The coupling is performed through a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 Interface </a:t>
            </a:r>
          </a:p>
          <a:p>
            <a:pPr algn="just"/>
            <a:r>
              <a:rPr lang="en-US" dirty="0"/>
              <a:t>The Interface has two functions: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Interpret the information coming from RAVEN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Translate such information in the input of the driven code</a:t>
            </a:r>
          </a:p>
          <a:p>
            <a:pPr algn="just"/>
            <a:r>
              <a:rPr lang="en-US" dirty="0"/>
              <a:t>The coupling procedure does not require any modification of RAVEN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56418" y="5309136"/>
            <a:ext cx="1482860" cy="6092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266251" y="5309136"/>
            <a:ext cx="1029485" cy="6092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4708466" y="4898057"/>
            <a:ext cx="2092154" cy="411079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embedded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3507023">
            <a:off x="3750498" y="5478589"/>
            <a:ext cx="264272" cy="73805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91355" y="5711036"/>
            <a:ext cx="2408931" cy="8845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Interpreting information coming from RAVEN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Translating them in the Application Input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6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Choose how to couple your Application to RAVEN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517042" y="1538054"/>
            <a:ext cx="1664799" cy="766496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External Code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/>
              <a:cs typeface="Arial"/>
            </a:endParaRPr>
          </a:p>
        </p:txBody>
      </p:sp>
      <p:sp>
        <p:nvSpPr>
          <p:cNvPr id="2" name="Decision 1"/>
          <p:cNvSpPr/>
          <p:nvPr/>
        </p:nvSpPr>
        <p:spPr bwMode="auto">
          <a:xfrm>
            <a:off x="2228990" y="2644993"/>
            <a:ext cx="2252039" cy="1086806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Structured text input file?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12" name="Decision 11"/>
          <p:cNvSpPr/>
          <p:nvPr/>
        </p:nvSpPr>
        <p:spPr bwMode="auto">
          <a:xfrm>
            <a:off x="2530135" y="4124619"/>
            <a:ext cx="1664800" cy="1086806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CSV output?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>
            <a:stCxn id="23" idx="2"/>
            <a:endCxn id="2" idx="0"/>
          </p:cNvCxnSpPr>
          <p:nvPr/>
        </p:nvCxnSpPr>
        <p:spPr bwMode="auto">
          <a:xfrm>
            <a:off x="3349442" y="2304550"/>
            <a:ext cx="5568" cy="340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2"/>
            <a:endCxn id="12" idx="0"/>
          </p:cNvCxnSpPr>
          <p:nvPr/>
        </p:nvCxnSpPr>
        <p:spPr bwMode="auto">
          <a:xfrm>
            <a:off x="3355010" y="3731799"/>
            <a:ext cx="7525" cy="3928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21839" y="4296127"/>
            <a:ext cx="575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0193" y="3633522"/>
            <a:ext cx="575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yes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175109" y="4153395"/>
            <a:ext cx="1933087" cy="1085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No need to create an interface: </a:t>
            </a:r>
            <a:r>
              <a:rPr lang="en-US" sz="1700" b="1" i="1" dirty="0" err="1">
                <a:solidFill>
                  <a:schemeClr val="tx1"/>
                </a:solidFill>
                <a:latin typeface="Arial"/>
                <a:cs typeface="Arial"/>
              </a:rPr>
              <a:t>GenericCode</a:t>
            </a:r>
            <a:r>
              <a:rPr lang="en-US" sz="17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kumimoji="0" lang="en-US" sz="17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481029" y="3177122"/>
            <a:ext cx="48725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70747" y="2838568"/>
            <a:ext cx="48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no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4981379" y="2698694"/>
            <a:ext cx="1664799" cy="9676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Create Code Interface (Input)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1" name="Decision 30"/>
          <p:cNvSpPr/>
          <p:nvPr/>
        </p:nvSpPr>
        <p:spPr bwMode="auto">
          <a:xfrm>
            <a:off x="4945362" y="4137712"/>
            <a:ext cx="1740095" cy="1086806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CSV output?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33" name="Straight Arrow Connector 32"/>
          <p:cNvCxnSpPr>
            <a:stCxn id="30" idx="2"/>
            <a:endCxn id="31" idx="0"/>
          </p:cNvCxnSpPr>
          <p:nvPr/>
        </p:nvCxnSpPr>
        <p:spPr bwMode="auto">
          <a:xfrm>
            <a:off x="5813779" y="3666329"/>
            <a:ext cx="1631" cy="47138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7" idx="0"/>
          </p:cNvCxnSpPr>
          <p:nvPr/>
        </p:nvCxnSpPr>
        <p:spPr bwMode="auto">
          <a:xfrm flipH="1">
            <a:off x="5809367" y="5211425"/>
            <a:ext cx="4412" cy="4596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11822" y="5185236"/>
            <a:ext cx="575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yes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4842823" y="5671039"/>
            <a:ext cx="1933087" cy="1085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  <a:cs typeface="Arial"/>
              </a:rPr>
              <a:t>No need to create an output parser: RAVEN reads CSVs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40089" y="5111678"/>
            <a:ext cx="48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Arial"/>
                <a:cs typeface="Arial"/>
              </a:rPr>
              <a:t>no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2388466" y="5671039"/>
            <a:ext cx="1933087" cy="10331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  <a:cs typeface="Arial"/>
              </a:rPr>
              <a:t>Inherit from </a:t>
            </a:r>
            <a:r>
              <a:rPr lang="en-US" sz="1700" b="1" i="1" dirty="0" err="1">
                <a:solidFill>
                  <a:schemeClr val="tx1"/>
                </a:solidFill>
                <a:cs typeface="Arial"/>
              </a:rPr>
              <a:t>GenericCode</a:t>
            </a:r>
            <a:r>
              <a:rPr lang="en-US" sz="1700" dirty="0">
                <a:solidFill>
                  <a:schemeClr val="tx1"/>
                </a:solidFill>
                <a:cs typeface="Arial"/>
              </a:rPr>
              <a:t> and create an output parser</a:t>
            </a:r>
          </a:p>
        </p:txBody>
      </p:sp>
      <p:cxnSp>
        <p:nvCxnSpPr>
          <p:cNvPr id="45" name="Straight Arrow Connector 44"/>
          <p:cNvCxnSpPr>
            <a:stCxn id="31" idx="3"/>
            <a:endCxn id="47" idx="1"/>
          </p:cNvCxnSpPr>
          <p:nvPr/>
        </p:nvCxnSpPr>
        <p:spPr bwMode="auto">
          <a:xfrm>
            <a:off x="6685457" y="4681115"/>
            <a:ext cx="502833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90751" y="4342562"/>
            <a:ext cx="48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no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7188290" y="4190751"/>
            <a:ext cx="1933087" cy="9807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  <a:cs typeface="Arial"/>
              </a:rPr>
              <a:t>Create an output parser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2117534" y="4679037"/>
            <a:ext cx="412601" cy="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3362535" y="5211017"/>
            <a:ext cx="5568" cy="340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598613"/>
            <a:ext cx="8231187" cy="1396371"/>
          </a:xfrm>
        </p:spPr>
        <p:txBody>
          <a:bodyPr/>
          <a:lstStyle/>
          <a:p>
            <a:pPr algn="just"/>
            <a:r>
              <a:rPr lang="en-US" dirty="0"/>
              <a:t>RAVEN becomes aware of the codes it can use as Models only at run-time</a:t>
            </a:r>
          </a:p>
          <a:p>
            <a:pPr lvl="1" algn="just"/>
            <a:r>
              <a:rPr lang="en-US" dirty="0"/>
              <a:t> RAVEN looks for code interfaces and loads them automatically</a:t>
            </a:r>
          </a:p>
          <a:p>
            <a:pPr algn="just"/>
            <a:r>
              <a:rPr lang="en-US" dirty="0"/>
              <a:t>The code interface needs to be placed in a new folder under the directory “</a:t>
            </a:r>
            <a:r>
              <a:rPr lang="en-US" i="1" dirty="0"/>
              <a:t>./raven/framework/</a:t>
            </a:r>
            <a:r>
              <a:rPr lang="en-US" i="1" dirty="0" err="1"/>
              <a:t>CodeInterfaces</a:t>
            </a:r>
            <a:r>
              <a:rPr lang="en-US" i="1" dirty="0"/>
              <a:t>” 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Screen Shot 2015-04-24 at 1.0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70" y="3464139"/>
            <a:ext cx="6747209" cy="26208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17169" y="3464140"/>
            <a:ext cx="6747209" cy="262081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0"/>
                </a:schemeClr>
              </a:gs>
              <a:gs pos="35000">
                <a:schemeClr val="accent4">
                  <a:tint val="37000"/>
                  <a:satMod val="300000"/>
                  <a:alpha val="0"/>
                </a:schemeClr>
              </a:gs>
              <a:gs pos="100000">
                <a:schemeClr val="accent4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Application with RAVEN: Interfaces</a:t>
            </a:r>
          </a:p>
        </p:txBody>
      </p:sp>
    </p:spTree>
    <p:extLst>
      <p:ext uri="{BB962C8B-B14F-4D97-AF65-F5344CB8AC3E}">
        <p14:creationId xmlns:p14="http://schemas.microsoft.com/office/powerpoint/2010/main" val="32392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598614"/>
            <a:ext cx="8231187" cy="1315016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 err="1"/>
              <a:t>GenericCode</a:t>
            </a:r>
            <a:r>
              <a:rPr lang="en-US" dirty="0"/>
              <a:t> interface is meant to handle a wide variety of generic codes. The </a:t>
            </a:r>
            <a:r>
              <a:rPr lang="en-US" i="1" dirty="0" err="1"/>
              <a:t>GenericCode</a:t>
            </a:r>
            <a:r>
              <a:rPr lang="en-US" dirty="0"/>
              <a:t> interface can be used if the code:</a:t>
            </a:r>
          </a:p>
          <a:p>
            <a:pPr lvl="1" algn="just"/>
            <a:r>
              <a:rPr lang="en-US" dirty="0"/>
              <a:t>Accepts a keyword-based input file with no cross dependent inputs</a:t>
            </a:r>
          </a:p>
          <a:p>
            <a:pPr lvl="1" algn="just"/>
            <a:r>
              <a:rPr lang="en-US" dirty="0"/>
              <a:t>The outputs are stored in a CSV file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strategy: </a:t>
            </a:r>
            <a:r>
              <a:rPr lang="en-US" b="0" dirty="0" err="1"/>
              <a:t>GenericCode</a:t>
            </a:r>
            <a:r>
              <a:rPr lang="en-US" b="0" dirty="0"/>
              <a:t> interface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29223" y="2885613"/>
            <a:ext cx="3796101" cy="3262647"/>
            <a:chOff x="4750611" y="2830318"/>
            <a:chExt cx="4305920" cy="3700823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7092544" y="2830318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7" name="Decision 6"/>
            <p:cNvSpPr/>
            <p:nvPr/>
          </p:nvSpPr>
          <p:spPr bwMode="auto">
            <a:xfrm>
              <a:off x="6804492" y="3937257"/>
              <a:ext cx="2252039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9" name="Decision 8"/>
            <p:cNvSpPr/>
            <p:nvPr/>
          </p:nvSpPr>
          <p:spPr bwMode="auto">
            <a:xfrm>
              <a:off x="7105637" y="5416883"/>
              <a:ext cx="1664800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 bwMode="auto">
            <a:xfrm>
              <a:off x="7924944" y="3596814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9" idx="0"/>
            </p:cNvCxnSpPr>
            <p:nvPr/>
          </p:nvCxnSpPr>
          <p:spPr bwMode="auto">
            <a:xfrm>
              <a:off x="7930512" y="5024063"/>
              <a:ext cx="7525" cy="3928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97341" y="5588391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Arial"/>
                  <a:cs typeface="Arial"/>
                </a:rPr>
                <a:t>yes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750611" y="5445659"/>
              <a:ext cx="1933087" cy="108548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No need to create an interface: </a:t>
              </a:r>
              <a:r>
                <a:rPr lang="en-US" sz="1400" b="1" i="1" dirty="0" err="1">
                  <a:solidFill>
                    <a:schemeClr val="tx1"/>
                  </a:solidFill>
                  <a:latin typeface="Arial"/>
                  <a:cs typeface="Arial"/>
                </a:rPr>
                <a:t>GenericCode</a:t>
              </a:r>
              <a:r>
                <a:rPr lang="en-US" sz="1400" b="1" i="1" dirty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endParaRPr kumimoji="0" 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6693036" y="5971301"/>
              <a:ext cx="412601" cy="66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412580" y="4968029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Arial"/>
                  <a:cs typeface="Arial"/>
                </a:rPr>
                <a:t>yes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040" y="4052007"/>
            <a:ext cx="453815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&lt;Code&gt;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&lt;executable&gt;</a:t>
            </a:r>
            <a:r>
              <a:rPr lang="en-US" sz="1400" dirty="0">
                <a:latin typeface="Courier"/>
                <a:cs typeface="Courier"/>
              </a:rPr>
              <a:t>path/to/exe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&lt;/executable&gt;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inputExtcensions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latin typeface="Courier"/>
                <a:cs typeface="Courier"/>
              </a:rPr>
              <a:t>.</a:t>
            </a:r>
            <a:r>
              <a:rPr lang="en-US" sz="1400" dirty="0" err="1">
                <a:latin typeface="Courier"/>
                <a:cs typeface="Courier"/>
              </a:rPr>
              <a:t>xml,.aux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inputExtcensions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’prepend’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’python’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’.xml’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’-aux’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’.aux’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’output’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’-o’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&lt;/Code&gt;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040" y="3035031"/>
            <a:ext cx="247047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variableToChange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$RAVEN-</a:t>
            </a:r>
            <a:r>
              <a:rPr lang="en-US" sz="1400" dirty="0" err="1">
                <a:latin typeface="Courier"/>
                <a:cs typeface="Courier"/>
              </a:rPr>
              <a:t>variableName</a:t>
            </a:r>
            <a:r>
              <a:rPr lang="en-US" sz="1400" dirty="0">
                <a:latin typeface="Courier"/>
                <a:cs typeface="Courier"/>
              </a:rPr>
              <a:t>$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variableToChange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</p:txBody>
      </p:sp>
      <p:sp>
        <p:nvSpPr>
          <p:cNvPr id="20" name="Left Brace 19"/>
          <p:cNvSpPr/>
          <p:nvPr/>
        </p:nvSpPr>
        <p:spPr bwMode="auto">
          <a:xfrm rot="10800000">
            <a:off x="2806693" y="317514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30168" y="3087904"/>
            <a:ext cx="2761957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Variable needs to be marked in the original input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89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18682</TotalTime>
  <Words>1697</Words>
  <Application>Microsoft Macintosh PowerPoint</Application>
  <PresentationFormat>On-screen Show (4:3)</PresentationFormat>
  <Paragraphs>314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Courier</vt:lpstr>
      <vt:lpstr>Lucida Console</vt:lpstr>
      <vt:lpstr>Times New Roman</vt:lpstr>
      <vt:lpstr>Default Design</vt:lpstr>
      <vt:lpstr>RAVEN interaction  with External Applications</vt:lpstr>
      <vt:lpstr>Outline </vt:lpstr>
      <vt:lpstr>Overview</vt:lpstr>
      <vt:lpstr>RAVEN Interaction with External Applications</vt:lpstr>
      <vt:lpstr>Coupling an Application through a code interface</vt:lpstr>
      <vt:lpstr>Coupling an Application with RAVEN: Introduction</vt:lpstr>
      <vt:lpstr>Choose how to couple your Application to RAVEN</vt:lpstr>
      <vt:lpstr>Coupling an Application with RAVEN: Interfaces</vt:lpstr>
      <vt:lpstr>Coupling strategy: GenericCode interface</vt:lpstr>
      <vt:lpstr>Coupling strategy: No text-based input format</vt:lpstr>
      <vt:lpstr>Coupling strategy: Text input but no CSV output</vt:lpstr>
      <vt:lpstr>Coupling strategy: Brand-new interface</vt:lpstr>
      <vt:lpstr>Coupling an App with RAVEN: Methods</vt:lpstr>
      <vt:lpstr>Coupling an Application with RAVEN: generateCommand</vt:lpstr>
      <vt:lpstr>Coupling an Application with RAVEN: createNewInput</vt:lpstr>
      <vt:lpstr>Coupling an Application with RAVEN: finalizeCodeOutput</vt:lpstr>
      <vt:lpstr>Coupling an App with RAVEN: checkForOutputFailure</vt:lpstr>
      <vt:lpstr>Practical example</vt:lpstr>
      <vt:lpstr>Practical example: the code we want to couple…</vt:lpstr>
      <vt:lpstr>Practical example: Simple code I/O overview</vt:lpstr>
      <vt:lpstr>Practical example: 2 Options… One choice… </vt:lpstr>
      <vt:lpstr>What we want RAVEN to do</vt:lpstr>
      <vt:lpstr>Exercise 1</vt:lpstr>
      <vt:lpstr>Thank you  Questions?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733</cp:revision>
  <cp:lastPrinted>2001-05-07T20:21:30Z</cp:lastPrinted>
  <dcterms:created xsi:type="dcterms:W3CDTF">1999-10-26T20:37:18Z</dcterms:created>
  <dcterms:modified xsi:type="dcterms:W3CDTF">2018-08-01T06:20:55Z</dcterms:modified>
</cp:coreProperties>
</file>