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59" r:id="rId3"/>
    <p:sldId id="374" r:id="rId4"/>
    <p:sldId id="375" r:id="rId5"/>
    <p:sldId id="317" r:id="rId6"/>
    <p:sldId id="319" r:id="rId7"/>
    <p:sldId id="322" r:id="rId8"/>
    <p:sldId id="403" r:id="rId9"/>
    <p:sldId id="324" r:id="rId10"/>
    <p:sldId id="275" r:id="rId11"/>
    <p:sldId id="395" r:id="rId12"/>
    <p:sldId id="376" r:id="rId13"/>
    <p:sldId id="328" r:id="rId14"/>
    <p:sldId id="399" r:id="rId15"/>
    <p:sldId id="404" r:id="rId16"/>
    <p:sldId id="392" r:id="rId17"/>
    <p:sldId id="393" r:id="rId18"/>
    <p:sldId id="379" r:id="rId19"/>
    <p:sldId id="382" r:id="rId20"/>
    <p:sldId id="390" r:id="rId21"/>
    <p:sldId id="401" r:id="rId22"/>
    <p:sldId id="405" r:id="rId23"/>
    <p:sldId id="414" r:id="rId24"/>
    <p:sldId id="402" r:id="rId25"/>
    <p:sldId id="415" r:id="rId26"/>
    <p:sldId id="413" r:id="rId27"/>
    <p:sldId id="369" r:id="rId28"/>
    <p:sldId id="416" r:id="rId29"/>
    <p:sldId id="350" r:id="rId30"/>
    <p:sldId id="351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5"/>
    <p:restoredTop sz="91452"/>
  </p:normalViewPr>
  <p:slideViewPr>
    <p:cSldViewPr snapToGrid="0" snapToObjects="1">
      <p:cViewPr varScale="1">
        <p:scale>
          <a:sx n="84" d="100"/>
          <a:sy n="84" d="100"/>
        </p:scale>
        <p:origin x="1912" y="184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83B0A-FDC4-5747-8FDB-1C508FEC4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ED643-A85A-974E-8BFE-CF517536311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34946" name="Text Box 2">
            <a:extLst>
              <a:ext uri="{FF2B5EF4-FFF2-40B4-BE49-F238E27FC236}">
                <a16:creationId xmlns:a16="http://schemas.microsoft.com/office/drawing/2014/main" id="{EB761F0E-9A60-4442-8B29-48920D89F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47" name="Text Box 3">
            <a:extLst>
              <a:ext uri="{FF2B5EF4-FFF2-40B4-BE49-F238E27FC236}">
                <a16:creationId xmlns:a16="http://schemas.microsoft.com/office/drawing/2014/main" id="{877FD7C0-DCB4-5A4A-B978-107690F7B55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8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2875462-D05E-EC46-99BD-30CDE7B0C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BC174-8F8C-9940-93A7-47481B6F671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21666" name="Rectangle 2">
            <a:extLst>
              <a:ext uri="{FF2B5EF4-FFF2-40B4-BE49-F238E27FC236}">
                <a16:creationId xmlns:a16="http://schemas.microsoft.com/office/drawing/2014/main" id="{1701B40A-EF1B-134D-8E7A-6F2CF34CC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1667" name="Rectangle 3">
            <a:extLst>
              <a:ext uri="{FF2B5EF4-FFF2-40B4-BE49-F238E27FC236}">
                <a16:creationId xmlns:a16="http://schemas.microsoft.com/office/drawing/2014/main" id="{AEB97B6D-6E6D-AD49-9458-956B71788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91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28A62AF-6640-0D49-9486-38400C24C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6C10E-A6C5-D446-8AC0-E6D2230ECE6A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9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A095FE0-8245-6046-A44F-858824BBA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1FC89-2E27-2F41-AA03-15752243D7B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34978" name="Text Box 2">
            <a:extLst>
              <a:ext uri="{FF2B5EF4-FFF2-40B4-BE49-F238E27FC236}">
                <a16:creationId xmlns:a16="http://schemas.microsoft.com/office/drawing/2014/main" id="{3284EE58-DC9F-4F45-A33B-0B8515361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4979" name="Text Box 3">
            <a:extLst>
              <a:ext uri="{FF2B5EF4-FFF2-40B4-BE49-F238E27FC236}">
                <a16:creationId xmlns:a16="http://schemas.microsoft.com/office/drawing/2014/main" id="{85FE965D-35D0-C64C-946E-E8EDFA0075E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3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857EDAE-03CE-C140-B5FD-61611613B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99F68-22A2-2845-9E95-3DE22786956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41122" name="Rectangle 2">
            <a:extLst>
              <a:ext uri="{FF2B5EF4-FFF2-40B4-BE49-F238E27FC236}">
                <a16:creationId xmlns:a16="http://schemas.microsoft.com/office/drawing/2014/main" id="{CE384047-F9C2-DA4D-9E89-92792D465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1123" name="Rectangle 3">
            <a:extLst>
              <a:ext uri="{FF2B5EF4-FFF2-40B4-BE49-F238E27FC236}">
                <a16:creationId xmlns:a16="http://schemas.microsoft.com/office/drawing/2014/main" id="{ED19B35F-EBF9-D649-B575-1EBFECEC5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47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5F10BC8-A15F-E646-AB72-249F3525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00FEF-B75A-E140-B4F3-3DEE2C36511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7026" name="Text Box 2">
            <a:extLst>
              <a:ext uri="{FF2B5EF4-FFF2-40B4-BE49-F238E27FC236}">
                <a16:creationId xmlns:a16="http://schemas.microsoft.com/office/drawing/2014/main" id="{DAC8EAC3-1480-9047-B699-9EBD8EA50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27" name="Text Box 3">
            <a:extLst>
              <a:ext uri="{FF2B5EF4-FFF2-40B4-BE49-F238E27FC236}">
                <a16:creationId xmlns:a16="http://schemas.microsoft.com/office/drawing/2014/main" id="{7A50406B-8840-A24D-A622-2BA0673BB6B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52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9847A3C-467E-6B42-A2F1-33208A45D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16262-82F7-3A48-9EE3-45D5C2FCE3D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82754" name="Rectangle 2">
            <a:extLst>
              <a:ext uri="{FF2B5EF4-FFF2-40B4-BE49-F238E27FC236}">
                <a16:creationId xmlns:a16="http://schemas.microsoft.com/office/drawing/2014/main" id="{DE50E8C9-AC9F-3143-B840-038942332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2755" name="Rectangle 3">
            <a:extLst>
              <a:ext uri="{FF2B5EF4-FFF2-40B4-BE49-F238E27FC236}">
                <a16:creationId xmlns:a16="http://schemas.microsoft.com/office/drawing/2014/main" id="{EC7AA24F-5E8C-B348-A041-6070E13F8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0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C00EF2C-95D0-6D48-B632-EE18C380C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E417A-F0B2-AA47-B01D-B308423888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89922" name="Text Box 2">
            <a:extLst>
              <a:ext uri="{FF2B5EF4-FFF2-40B4-BE49-F238E27FC236}">
                <a16:creationId xmlns:a16="http://schemas.microsoft.com/office/drawing/2014/main" id="{3C6CD652-0CF8-5C4B-9B48-302C64F7A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9923" name="Text Box 3">
            <a:extLst>
              <a:ext uri="{FF2B5EF4-FFF2-40B4-BE49-F238E27FC236}">
                <a16:creationId xmlns:a16="http://schemas.microsoft.com/office/drawing/2014/main" id="{09C295AE-4537-5747-8D24-88ADF58D7FB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02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EC025E4-2863-C246-B8C9-8A1289561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EB546-2A5B-A646-A0A4-3D1E8AF88CB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10050" name="Rectangle 2">
            <a:extLst>
              <a:ext uri="{FF2B5EF4-FFF2-40B4-BE49-F238E27FC236}">
                <a16:creationId xmlns:a16="http://schemas.microsoft.com/office/drawing/2014/main" id="{65FA2A50-5EF9-E64D-A66B-C3C5F8491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0051" name="Rectangle 3">
            <a:extLst>
              <a:ext uri="{FF2B5EF4-FFF2-40B4-BE49-F238E27FC236}">
                <a16:creationId xmlns:a16="http://schemas.microsoft.com/office/drawing/2014/main" id="{1BE4ED96-FCE7-FA47-AA3A-DF29BB27D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Dividing by 0 crashes the program.</a:t>
            </a:r>
          </a:p>
        </p:txBody>
      </p:sp>
    </p:spTree>
    <p:extLst>
      <p:ext uri="{BB962C8B-B14F-4D97-AF65-F5344CB8AC3E}">
        <p14:creationId xmlns:p14="http://schemas.microsoft.com/office/powerpoint/2010/main" val="336141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D883EA4-7672-A043-B940-0B639570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0C271-96EC-E141-A21F-7B8B7D19B9F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15170" name="Rectangle 2">
            <a:extLst>
              <a:ext uri="{FF2B5EF4-FFF2-40B4-BE49-F238E27FC236}">
                <a16:creationId xmlns:a16="http://schemas.microsoft.com/office/drawing/2014/main" id="{34CC53D7-D0B3-0C41-90DB-E11358727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5171" name="Rectangle 3">
            <a:extLst>
              <a:ext uri="{FF2B5EF4-FFF2-40B4-BE49-F238E27FC236}">
                <a16:creationId xmlns:a16="http://schemas.microsoft.com/office/drawing/2014/main" id="{D48A68E1-F69F-0348-A83E-D438A6150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07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3A66565-5FD8-DA44-B943-ABFECEAF2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0C58F-8EEF-A140-B874-16491C7C707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9074" name="Rectangle 2">
            <a:extLst>
              <a:ext uri="{FF2B5EF4-FFF2-40B4-BE49-F238E27FC236}">
                <a16:creationId xmlns:a16="http://schemas.microsoft.com/office/drawing/2014/main" id="{6333E7B6-8ECA-C246-9C59-FF07E620A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9075" name="Rectangle 3">
            <a:extLst>
              <a:ext uri="{FF2B5EF4-FFF2-40B4-BE49-F238E27FC236}">
                <a16:creationId xmlns:a16="http://schemas.microsoft.com/office/drawing/2014/main" id="{5A9F0BDC-5C12-AA4B-BD2E-85A76B646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27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E462B3D-4C78-3C44-A285-C657B7C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4D641-DFBF-8144-81CC-FD8ED6EB7EB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65666" name="Text Box 2">
            <a:extLst>
              <a:ext uri="{FF2B5EF4-FFF2-40B4-BE49-F238E27FC236}">
                <a16:creationId xmlns:a16="http://schemas.microsoft.com/office/drawing/2014/main" id="{2876DAE2-33F3-884F-911E-EE520EC6C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5667" name="Text Box 3">
            <a:extLst>
              <a:ext uri="{FF2B5EF4-FFF2-40B4-BE49-F238E27FC236}">
                <a16:creationId xmlns:a16="http://schemas.microsoft.com/office/drawing/2014/main" id="{4022A30A-25EF-0947-8399-1F3E7846C95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04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83299B0-7A7F-7243-A059-E1083AD73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A70EB-8570-284E-B115-1C07342EA22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25762" name="Text Box 2">
            <a:extLst>
              <a:ext uri="{FF2B5EF4-FFF2-40B4-BE49-F238E27FC236}">
                <a16:creationId xmlns:a16="http://schemas.microsoft.com/office/drawing/2014/main" id="{A2CD1468-E266-5B40-8FD3-EA83359C5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763" name="Text Box 3">
            <a:extLst>
              <a:ext uri="{FF2B5EF4-FFF2-40B4-BE49-F238E27FC236}">
                <a16:creationId xmlns:a16="http://schemas.microsoft.com/office/drawing/2014/main" id="{630260B0-5556-E548-8583-03041D05C82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70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A9789F0-5EB1-0C41-B5EF-55A5AC5DA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C71AC-33F4-644C-8CBD-3E32870BB94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68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182A525-327C-F34D-BF2B-F35C0396A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A304C-48AD-AE4F-9BD6-AB5F8322C39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19618" name="Rectangle 2">
            <a:extLst>
              <a:ext uri="{FF2B5EF4-FFF2-40B4-BE49-F238E27FC236}">
                <a16:creationId xmlns:a16="http://schemas.microsoft.com/office/drawing/2014/main" id="{90F82B62-520B-B04A-887A-400F267BB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9E4A8ED8-D93A-7F41-A066-DD3A8630F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48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>
            <a:extLst>
              <a:ext uri="{FF2B5EF4-FFF2-40B4-BE49-F238E27FC236}">
                <a16:creationId xmlns:a16="http://schemas.microsoft.com/office/drawing/2014/main" id="{367E9112-50A0-F645-9ACB-06F9A58A8D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0EDDFC00-DC79-D742-A3E6-1FB5A23ACF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195502-9149-5B47-B035-71AADC4E782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9481" name="Picture 25" descr="snake-on-tree">
            <a:extLst>
              <a:ext uri="{FF2B5EF4-FFF2-40B4-BE49-F238E27FC236}">
                <a16:creationId xmlns:a16="http://schemas.microsoft.com/office/drawing/2014/main" id="{ACA96083-FE80-1A46-8E10-3EEAFCAFF0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2" name="Picture 26" descr="2006-10-28_Python_in_60_Minutes">
            <a:extLst>
              <a:ext uri="{FF2B5EF4-FFF2-40B4-BE49-F238E27FC236}">
                <a16:creationId xmlns:a16="http://schemas.microsoft.com/office/drawing/2014/main" id="{41DBF2BE-0270-5C4B-AC72-2A5A74CF1C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3" name="Rectangle 27">
            <a:extLst>
              <a:ext uri="{FF2B5EF4-FFF2-40B4-BE49-F238E27FC236}">
                <a16:creationId xmlns:a16="http://schemas.microsoft.com/office/drawing/2014/main" id="{5C269F43-6E9D-3446-8265-48553F0EBF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en-US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6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29312"/>
            <a:ext cx="5797550" cy="418576"/>
          </a:xfrm>
        </p:spPr>
        <p:txBody>
          <a:bodyPr/>
          <a:lstStyle/>
          <a:p>
            <a:r>
              <a:rPr lang="en-US" b="0"/>
              <a:t>Python Tutorial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FADA8-B9EE-7743-8A6C-6C16737B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62D2-567D-2E4C-BB01-AAD5F678E32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64643" name="Rectangle 3">
            <a:extLst>
              <a:ext uri="{FF2B5EF4-FFF2-40B4-BE49-F238E27FC236}">
                <a16:creationId xmlns:a16="http://schemas.microsoft.com/office/drawing/2014/main" id="{03842544-65D4-4148-98C3-E3A6C76F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538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print</a:t>
            </a:r>
            <a:r>
              <a:rPr lang="en-GB" altLang="en-US"/>
              <a:t> : Produces text output on the console.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Syntax: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	</a:t>
            </a:r>
            <a:r>
              <a:rPr lang="en-GB" altLang="en-US">
                <a:latin typeface="Courier New" panose="02070309020205020404" pitchFamily="49" charset="0"/>
              </a:rPr>
              <a:t>print "</a:t>
            </a:r>
            <a:r>
              <a:rPr lang="en-GB" altLang="en-US" b="1" i="1"/>
              <a:t>Message</a:t>
            </a:r>
            <a:r>
              <a:rPr lang="en-GB" altLang="en-US">
                <a:latin typeface="Courier New" panose="02070309020205020404" pitchFamily="49" charset="0"/>
              </a:rPr>
              <a:t>"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	</a:t>
            </a:r>
            <a:r>
              <a:rPr lang="en-GB" altLang="en-US">
                <a:latin typeface="Courier New" panose="02070309020205020404" pitchFamily="49" charset="0"/>
              </a:rPr>
              <a:t>print </a:t>
            </a:r>
            <a:r>
              <a:rPr lang="en-GB" altLang="en-US" b="1" i="1"/>
              <a:t>Expression</a:t>
            </a:r>
            <a:endParaRPr lang="en-GB" altLang="en-US">
              <a:latin typeface="Courier New" panose="02070309020205020404" pitchFamily="49" charset="0"/>
            </a:endParaRP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Prints the given text message or expression value on the console, and moves the cursor down to the next line.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/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	</a:t>
            </a:r>
            <a:r>
              <a:rPr lang="en-GB" altLang="en-US">
                <a:latin typeface="Courier New" panose="02070309020205020404" pitchFamily="49" charset="0"/>
              </a:rPr>
              <a:t>print </a:t>
            </a:r>
            <a:r>
              <a:rPr lang="en-GB" altLang="en-US" b="1" i="1"/>
              <a:t>Item1</a:t>
            </a:r>
            <a:r>
              <a:rPr lang="en-GB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/>
              <a:t>Item2</a:t>
            </a:r>
            <a:r>
              <a:rPr lang="en-GB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/>
              <a:t>...</a:t>
            </a:r>
            <a:r>
              <a:rPr lang="en-GB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/>
              <a:t>ItemN</a:t>
            </a:r>
            <a:endParaRPr lang="en-GB" altLang="en-US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Prints several messages and/or expressions on the same line.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Examples: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print "Hello, world!"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age = 45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print "You have", 65 - age, "years until retirement"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/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>
                <a:latin typeface="Courier New" panose="02070309020205020404" pitchFamily="49" charset="0"/>
              </a:rPr>
              <a:t>	</a:t>
            </a:r>
            <a:r>
              <a:rPr lang="en-GB" altLang="en-US">
                <a:latin typeface="Courier New" panose="02070309020205020404" pitchFamily="49" charset="0"/>
              </a:rPr>
              <a:t>Hello, world!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You have 20 years until retirement</a:t>
            </a:r>
          </a:p>
        </p:txBody>
      </p:sp>
      <p:sp>
        <p:nvSpPr>
          <p:cNvPr id="1264644" name="Rectangle 4">
            <a:extLst>
              <a:ext uri="{FF2B5EF4-FFF2-40B4-BE49-F238E27FC236}">
                <a16:creationId xmlns:a16="http://schemas.microsoft.com/office/drawing/2014/main" id="{A9561604-0384-9840-BB2A-40BCD75DF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urier New" panose="02070309020205020404" pitchFamily="49" charset="0"/>
              </a:rPr>
              <a:t>print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18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EF610-6C4F-B24C-9407-1554A0EF8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21F28-FC86-B643-ACA7-5CB76817739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24738" name="Rectangle 2">
            <a:extLst>
              <a:ext uri="{FF2B5EF4-FFF2-40B4-BE49-F238E27FC236}">
                <a16:creationId xmlns:a16="http://schemas.microsoft.com/office/drawing/2014/main" id="{C999DAF6-53D3-AE46-BBAA-ACC27E58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63040"/>
            <a:ext cx="9147175" cy="48117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input</a:t>
            </a:r>
            <a:r>
              <a:rPr lang="en-US" altLang="en-US" dirty="0"/>
              <a:t> : Reads a number from user input.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You can assign (store) the result of </a:t>
            </a:r>
            <a:r>
              <a:rPr lang="en-US" altLang="en-US" dirty="0">
                <a:latin typeface="Courier New" panose="02070309020205020404" pitchFamily="49" charset="0"/>
              </a:rPr>
              <a:t>input</a:t>
            </a:r>
            <a:r>
              <a:rPr lang="en-US" altLang="en-US" dirty="0"/>
              <a:t> into a variable.</a:t>
            </a:r>
            <a:endParaRPr lang="en-US" altLang="en-US" sz="7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Example: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print "Your age is", age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latin typeface="Courier New" panose="02070309020205020404" pitchFamily="49" charset="0"/>
              </a:rPr>
              <a:t>print "You have", 65 - age, "years until retirement"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/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latin typeface="Courier New" panose="02070309020205020404" pitchFamily="49" charset="0"/>
              </a:rPr>
              <a:t>How old are you? </a:t>
            </a:r>
            <a:r>
              <a:rPr lang="en-GB" altLang="en-US" b="1" u="sng" dirty="0">
                <a:latin typeface="Courier New" panose="02070309020205020404" pitchFamily="49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	You have 12 years until retirement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marL="339725" indent="-339725" defTabSz="449263">
              <a:lnSpc>
                <a:spcPct val="6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/>
              <a:t>Exercise: </a:t>
            </a:r>
            <a:r>
              <a:rPr lang="en-GB" altLang="en-US" dirty="0"/>
              <a:t>Write a Python program that prompts the user for his/her amount of money, then reports how many Nintendo Wiis the person can afford, and how much more money he/she will need to afford an additional Wii.</a:t>
            </a:r>
          </a:p>
        </p:txBody>
      </p:sp>
      <p:sp>
        <p:nvSpPr>
          <p:cNvPr id="1524739" name="Rectangle 3">
            <a:extLst>
              <a:ext uri="{FF2B5EF4-FFF2-40B4-BE49-F238E27FC236}">
                <a16:creationId xmlns:a16="http://schemas.microsoft.com/office/drawing/2014/main" id="{A5478039-2D21-A448-AD1F-A8AAE42FD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urier New" panose="02070309020205020404" pitchFamily="49" charset="0"/>
              </a:rPr>
              <a:t>input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705F1C02-EF67-A144-B1CD-569D81BD0F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71CC7B5-EA15-F545-A0BB-628D9025A2D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91970" name="Rectangle 2">
            <a:extLst>
              <a:ext uri="{FF2B5EF4-FFF2-40B4-BE49-F238E27FC236}">
                <a16:creationId xmlns:a16="http://schemas.microsoft.com/office/drawing/2014/main" id="{4BB077FD-4A20-AF45-9305-26992CCEC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006" y="2820202"/>
            <a:ext cx="9144000" cy="1600200"/>
          </a:xfrm>
        </p:spPr>
        <p:txBody>
          <a:bodyPr/>
          <a:lstStyle/>
          <a:p>
            <a:r>
              <a:rPr lang="en-US" altLang="en-US" dirty="0"/>
              <a:t>Repetition (loops)</a:t>
            </a:r>
            <a:br>
              <a:rPr lang="en-US" altLang="en-US" dirty="0"/>
            </a:br>
            <a:r>
              <a:rPr lang="en-US" altLang="en-US" dirty="0"/>
              <a:t>and Selection (if/else)</a:t>
            </a:r>
          </a:p>
        </p:txBody>
      </p:sp>
    </p:spTree>
    <p:extLst>
      <p:ext uri="{BB962C8B-B14F-4D97-AF65-F5344CB8AC3E}">
        <p14:creationId xmlns:p14="http://schemas.microsoft.com/office/powerpoint/2010/main" val="1818454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8EC9-6E9A-B14B-9A8D-325E73280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46F13-1195-734D-8F66-1BDAFF97BA9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21314" name="Rectangle 2">
            <a:extLst>
              <a:ext uri="{FF2B5EF4-FFF2-40B4-BE49-F238E27FC236}">
                <a16:creationId xmlns:a16="http://schemas.microsoft.com/office/drawing/2014/main" id="{7FFFEA2B-FF6C-E346-88DD-1890612BB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1421315" name="Rectangle 3">
            <a:extLst>
              <a:ext uri="{FF2B5EF4-FFF2-40B4-BE49-F238E27FC236}">
                <a16:creationId xmlns:a16="http://schemas.microsoft.com/office/drawing/2014/main" id="{564F700B-C59A-EC40-B67E-B8011E1A7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for</a:t>
            </a:r>
            <a:r>
              <a:rPr lang="en-US" altLang="en-US" sz="1800" b="1"/>
              <a:t> loop</a:t>
            </a:r>
            <a:r>
              <a:rPr lang="en-US" altLang="en-US" sz="180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endParaRPr lang="en-US" altLang="en-US" sz="700"/>
          </a:p>
          <a:p>
            <a:pPr lvl="1">
              <a:lnSpc>
                <a:spcPct val="90000"/>
              </a:lnSpc>
            </a:pPr>
            <a:r>
              <a:rPr lang="en-US" altLang="en-US" sz="1600"/>
              <a:t>Syntax: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7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for </a:t>
            </a:r>
            <a:r>
              <a:rPr lang="en-US" altLang="en-US" sz="1600" b="1" i="1"/>
              <a:t>variableName</a:t>
            </a:r>
            <a:r>
              <a:rPr lang="en-US" altLang="en-US" sz="1600">
                <a:latin typeface="Courier New" panose="02070309020205020404" pitchFamily="49" charset="0"/>
              </a:rPr>
              <a:t> in </a:t>
            </a:r>
            <a:r>
              <a:rPr lang="en-US" altLang="en-US" sz="1600" b="1" i="1"/>
              <a:t>groupOfValues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800"/>
          </a:p>
          <a:p>
            <a:pPr lvl="2">
              <a:lnSpc>
                <a:spcPct val="90000"/>
              </a:lnSpc>
            </a:pPr>
            <a:r>
              <a:rPr lang="en-US" altLang="en-US" sz="140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altLang="en-US" sz="1400" b="1" i="1"/>
              <a:t>variableName</a:t>
            </a:r>
            <a:r>
              <a:rPr lang="en-US" altLang="en-US" sz="1400"/>
              <a:t> gives a name to each value, so you can refer to it in the </a:t>
            </a:r>
            <a:r>
              <a:rPr lang="en-US" altLang="en-US" sz="1400" b="1" i="1"/>
              <a:t>statements</a:t>
            </a:r>
            <a:r>
              <a:rPr lang="en-US" altLang="en-US" sz="1400"/>
              <a:t>.</a:t>
            </a:r>
            <a:endParaRPr lang="en-US" altLang="en-US" sz="600"/>
          </a:p>
          <a:p>
            <a:pPr lvl="2">
              <a:lnSpc>
                <a:spcPct val="90000"/>
              </a:lnSpc>
            </a:pPr>
            <a:r>
              <a:rPr lang="en-US" altLang="en-US" sz="1400" b="1" i="1"/>
              <a:t>groupOfValues</a:t>
            </a:r>
            <a:r>
              <a:rPr lang="en-US" altLang="en-US" sz="1400"/>
              <a:t> can be a range of integers, specified with the </a:t>
            </a:r>
            <a:r>
              <a:rPr lang="en-US" altLang="en-US" sz="1400">
                <a:latin typeface="Courier New" panose="02070309020205020404" pitchFamily="49" charset="0"/>
              </a:rPr>
              <a:t>range</a:t>
            </a:r>
            <a:r>
              <a:rPr lang="en-US" altLang="en-US" sz="1400"/>
              <a:t> function.</a:t>
            </a:r>
          </a:p>
          <a:p>
            <a:pPr lvl="1">
              <a:lnSpc>
                <a:spcPct val="90000"/>
              </a:lnSpc>
            </a:pP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600"/>
              <a:t>Example: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70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print x, "squared is", x * 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/>
              <a:t>	Output: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5 squared is 25</a:t>
            </a:r>
          </a:p>
        </p:txBody>
      </p:sp>
    </p:spTree>
    <p:extLst>
      <p:ext uri="{BB962C8B-B14F-4D97-AF65-F5344CB8AC3E}">
        <p14:creationId xmlns:p14="http://schemas.microsoft.com/office/powerpoint/2010/main" val="389864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5320-17C0-DC4B-A041-44DE459754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4D37E-0094-3842-980D-607142E4E4D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1906" name="Rectangle 2">
            <a:extLst>
              <a:ext uri="{FF2B5EF4-FFF2-40B4-BE49-F238E27FC236}">
                <a16:creationId xmlns:a16="http://schemas.microsoft.com/office/drawing/2014/main" id="{C9228559-68FA-2948-B4E9-0C45C517E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593408"/>
            <a:ext cx="8231187" cy="363537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1531907" name="Rectangle 3">
            <a:extLst>
              <a:ext uri="{FF2B5EF4-FFF2-40B4-BE49-F238E27FC236}">
                <a16:creationId xmlns:a16="http://schemas.microsoft.com/office/drawing/2014/main" id="{95A6C537-C863-F04E-81F8-53358C065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5133" y="1004253"/>
            <a:ext cx="8231187" cy="452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range</a:t>
            </a:r>
            <a:r>
              <a:rPr lang="en-US" altLang="en-US" dirty="0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range(</a:t>
            </a:r>
            <a:r>
              <a:rPr lang="en-US" altLang="en-US" b="1" i="1" dirty="0"/>
              <a:t>start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stop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	- the integers between </a:t>
            </a:r>
            <a:r>
              <a:rPr lang="en-US" altLang="en-US" b="1" i="1" dirty="0"/>
              <a:t>start</a:t>
            </a:r>
            <a:r>
              <a:rPr lang="en-US" altLang="en-US" dirty="0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			  and </a:t>
            </a:r>
            <a:r>
              <a:rPr lang="en-US" altLang="en-US" b="1" i="1" dirty="0"/>
              <a:t>stop</a:t>
            </a:r>
            <a:r>
              <a:rPr lang="en-US" altLang="en-US" dirty="0"/>
              <a:t> (exclusive)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en-US" sz="9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range(</a:t>
            </a:r>
            <a:r>
              <a:rPr lang="en-US" altLang="en-US" b="1" i="1" dirty="0"/>
              <a:t>start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stop</a:t>
            </a:r>
            <a:r>
              <a:rPr lang="en-US" altLang="en-US" b="1" i="1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step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- the integers between </a:t>
            </a:r>
            <a:r>
              <a:rPr lang="en-US" altLang="en-US" b="1" i="1" dirty="0"/>
              <a:t>start</a:t>
            </a:r>
            <a:r>
              <a:rPr lang="en-US" altLang="en-US" dirty="0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			  and </a:t>
            </a:r>
            <a:r>
              <a:rPr lang="en-US" altLang="en-US" b="1" i="1" dirty="0"/>
              <a:t>stop</a:t>
            </a:r>
            <a:r>
              <a:rPr lang="en-US" altLang="en-US" dirty="0"/>
              <a:t> (exclusive) by </a:t>
            </a:r>
            <a:r>
              <a:rPr lang="en-US" altLang="en-US" b="1" i="1" dirty="0"/>
              <a:t>step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 x in range(5, 0, </a:t>
            </a:r>
            <a:r>
              <a:rPr lang="en-US" altLang="en-US" b="1" dirty="0">
                <a:latin typeface="Courier New" panose="02070309020205020404" pitchFamily="49" charset="0"/>
              </a:rPr>
              <a:t>-1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print x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print "Blastoff!"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5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endParaRPr lang="en-US" altLang="en-US" sz="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5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7CCC-01BD-BC4F-88AA-D30AA9BB3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55A62-221B-F444-B61F-6404DAE29EE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55106" name="Rectangle 2">
            <a:extLst>
              <a:ext uri="{FF2B5EF4-FFF2-40B4-BE49-F238E27FC236}">
                <a16:creationId xmlns:a16="http://schemas.microsoft.com/office/drawing/2014/main" id="{A5AE02FD-75E8-D643-B7FF-32B212A1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Cumulative loops</a:t>
            </a:r>
          </a:p>
        </p:txBody>
      </p:sp>
      <p:sp>
        <p:nvSpPr>
          <p:cNvPr id="1455107" name="Rectangle 3">
            <a:extLst>
              <a:ext uri="{FF2B5EF4-FFF2-40B4-BE49-F238E27FC236}">
                <a16:creationId xmlns:a16="http://schemas.microsoft.com/office/drawing/2014/main" id="{40B7A1A4-F213-9244-A965-E36FCD2BA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Some loops incrementally compute a value that is initialized outside the loop.  This is sometimes called a </a:t>
            </a:r>
            <a:r>
              <a:rPr lang="en-US" altLang="en-US" i="1" dirty="0"/>
              <a:t>cumulative sum</a:t>
            </a:r>
            <a:r>
              <a:rPr lang="en-US" altLang="en-US" dirty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sum = 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for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in range(1, 11):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sum = sum +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print "sum of first 10 squares is", sum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Output: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sum of first 10 squares is 385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7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B9BE91A-2C55-E246-9BC0-7013632DA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CEFA2-B639-6141-A4A8-4CD9B3AE950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18594" name="Rectangle 2">
            <a:extLst>
              <a:ext uri="{FF2B5EF4-FFF2-40B4-BE49-F238E27FC236}">
                <a16:creationId xmlns:a16="http://schemas.microsoft.com/office/drawing/2014/main" id="{DF5127E7-9440-7F4B-9352-07CA089C2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18595" name="Rectangle 3">
            <a:extLst>
              <a:ext uri="{FF2B5EF4-FFF2-40B4-BE49-F238E27FC236}">
                <a16:creationId xmlns:a16="http://schemas.microsoft.com/office/drawing/2014/main" id="{6070CF7F-A134-7E44-97DF-375373D8A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 b="1"/>
              <a:t> statement</a:t>
            </a:r>
            <a:r>
              <a:rPr lang="en-US" altLang="en-US"/>
              <a:t>: Executes a group of statements only if a certain condition is true.  Otherwise, the statements are skipped.</a:t>
            </a:r>
          </a:p>
          <a:p>
            <a:pPr lvl="1">
              <a:lnSpc>
                <a:spcPct val="80000"/>
              </a:lnSpc>
            </a:pPr>
            <a:endParaRPr lang="en-US" altLang="en-US" sz="700"/>
          </a:p>
          <a:p>
            <a:pPr lvl="1">
              <a:lnSpc>
                <a:spcPct val="80000"/>
              </a:lnSpc>
            </a:pPr>
            <a:r>
              <a:rPr lang="en-US" altLang="en-US"/>
              <a:t>Syntax: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if </a:t>
            </a:r>
            <a:r>
              <a:rPr lang="en-US" altLang="en-US" b="1" i="1"/>
              <a:t>condition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 i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/>
              <a:t>	</a:t>
            </a:r>
            <a:r>
              <a:rPr lang="en-US" altLang="en-US" sz="1700">
                <a:latin typeface="Courier New" panose="02070309020205020404" pitchFamily="49" charset="0"/>
              </a:rPr>
              <a:t>gpa = 3.4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if gpa &gt; 2.0: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    print "Your application is accepted."</a:t>
            </a:r>
          </a:p>
        </p:txBody>
      </p:sp>
      <p:pic>
        <p:nvPicPr>
          <p:cNvPr id="1518596" name="Picture 4" descr="if_statement">
            <a:extLst>
              <a:ext uri="{FF2B5EF4-FFF2-40B4-BE49-F238E27FC236}">
                <a16:creationId xmlns:a16="http://schemas.microsoft.com/office/drawing/2014/main" id="{EC788EB7-3ADF-9D47-AA20-35832E99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81200"/>
            <a:ext cx="2151063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4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B8D2603-8FB0-5B43-9D95-093555BFB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03E6A-E6FA-B245-9928-EA803CC60A78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1520645" name="Picture 5" descr="nested_if_3">
            <a:extLst>
              <a:ext uri="{FF2B5EF4-FFF2-40B4-BE49-F238E27FC236}">
                <a16:creationId xmlns:a16="http://schemas.microsoft.com/office/drawing/2014/main" id="{73510879-2AC8-244F-9286-24A80D55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37113"/>
            <a:ext cx="25908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642" name="Rectangle 2">
            <a:extLst>
              <a:ext uri="{FF2B5EF4-FFF2-40B4-BE49-F238E27FC236}">
                <a16:creationId xmlns:a16="http://schemas.microsoft.com/office/drawing/2014/main" id="{1678E312-A61D-784C-8A80-45DD1AB03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671512"/>
            <a:ext cx="8231187" cy="363537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1520643" name="Rectangle 3">
            <a:extLst>
              <a:ext uri="{FF2B5EF4-FFF2-40B4-BE49-F238E27FC236}">
                <a16:creationId xmlns:a16="http://schemas.microsoft.com/office/drawing/2014/main" id="{7B84709B-E898-CC47-8DD3-C68A98139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2" y="1170781"/>
            <a:ext cx="8231187" cy="452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Courier New" panose="02070309020205020404" pitchFamily="49" charset="0"/>
              </a:rPr>
              <a:t>if/else</a:t>
            </a:r>
            <a:r>
              <a:rPr lang="en-US" altLang="en-US" sz="1800" b="1" dirty="0"/>
              <a:t> statement</a:t>
            </a:r>
            <a:r>
              <a:rPr lang="en-US" altLang="en-US" sz="1800" dirty="0"/>
              <a:t>: Executes one block of statements if a certain condition is True, and a second block of statements if it is False.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Syntax: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/>
              <a:t>	</a:t>
            </a:r>
            <a:r>
              <a:rPr lang="en-US" altLang="en-US" sz="1500" dirty="0" err="1">
                <a:latin typeface="Courier New" panose="02070309020205020404" pitchFamily="49" charset="0"/>
              </a:rPr>
              <a:t>gpa</a:t>
            </a:r>
            <a:r>
              <a:rPr lang="en-US" altLang="en-US" sz="1500" dirty="0">
                <a:latin typeface="Courier New" panose="02070309020205020404" pitchFamily="49" charset="0"/>
              </a:rPr>
              <a:t> = 1.4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	if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gpa</a:t>
            </a:r>
            <a:r>
              <a:rPr lang="en-US" altLang="en-US" sz="1500" b="1" dirty="0">
                <a:latin typeface="Courier New" panose="02070309020205020404" pitchFamily="49" charset="0"/>
              </a:rPr>
              <a:t> &gt; 2.0: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	    </a:t>
            </a:r>
            <a:r>
              <a:rPr lang="en-US" altLang="en-US" sz="1500" dirty="0">
                <a:latin typeface="Courier New" panose="02070309020205020404" pitchFamily="49" charset="0"/>
              </a:rPr>
              <a:t>print "Welcome to Mars University!"</a:t>
            </a:r>
            <a:endParaRPr lang="en-US" altLang="en-US" sz="15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    print "Your application is denied."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Multiple conditions can be chained with </a:t>
            </a:r>
            <a:r>
              <a:rPr lang="en-US" altLang="en-US" sz="1800" dirty="0" err="1">
                <a:latin typeface="Courier New" panose="02070309020205020404" pitchFamily="49" charset="0"/>
              </a:rPr>
              <a:t>elif</a:t>
            </a:r>
            <a:r>
              <a:rPr lang="en-US" altLang="en-US" sz="1800" dirty="0"/>
              <a:t> ("else if"):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elif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</p:txBody>
      </p:sp>
      <p:pic>
        <p:nvPicPr>
          <p:cNvPr id="1520644" name="Picture 4" descr="if_else">
            <a:extLst>
              <a:ext uri="{FF2B5EF4-FFF2-40B4-BE49-F238E27FC236}">
                <a16:creationId xmlns:a16="http://schemas.microsoft.com/office/drawing/2014/main" id="{BA60B5D7-54DD-0245-932F-FFD87C97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210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4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9126A1-C90A-B54B-9291-BB29CF6B3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ECCB-A0A3-2F4E-9AC6-A7EAF59F0B5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96066" name="Rectangle 2">
            <a:extLst>
              <a:ext uri="{FF2B5EF4-FFF2-40B4-BE49-F238E27FC236}">
                <a16:creationId xmlns:a16="http://schemas.microsoft.com/office/drawing/2014/main" id="{DEFFC11D-0B2F-D74E-9DD6-B236ECFE6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while</a:t>
            </a:r>
            <a:endParaRPr lang="en-US" altLang="en-US"/>
          </a:p>
        </p:txBody>
      </p:sp>
      <p:sp>
        <p:nvSpPr>
          <p:cNvPr id="1496067" name="Rectangle 3">
            <a:extLst>
              <a:ext uri="{FF2B5EF4-FFF2-40B4-BE49-F238E27FC236}">
                <a16:creationId xmlns:a16="http://schemas.microsoft.com/office/drawing/2014/main" id="{08E734C2-8D0C-C54D-8D0C-5392DEB5F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b="1">
                <a:latin typeface="Courier New" panose="02070309020205020404" pitchFamily="49" charset="0"/>
              </a:rPr>
              <a:t>while</a:t>
            </a:r>
            <a:r>
              <a:rPr lang="en-US" altLang="en-US" sz="1800" b="1"/>
              <a:t> loop</a:t>
            </a:r>
            <a:r>
              <a:rPr lang="en-US" altLang="en-US" sz="1800"/>
              <a:t>: Executes a group of statements as long as a condition is True.</a:t>
            </a:r>
          </a:p>
          <a:p>
            <a:pPr lvl="1"/>
            <a:r>
              <a:rPr lang="en-US" altLang="en-US"/>
              <a:t>good for </a:t>
            </a:r>
            <a:r>
              <a:rPr lang="en-US" altLang="en-US" i="1"/>
              <a:t>indefinite loops </a:t>
            </a:r>
            <a:r>
              <a:rPr lang="en-US" altLang="en-US"/>
              <a:t>(repeat an unknown number of times)</a:t>
            </a:r>
            <a:endParaRPr lang="en-US" altLang="en-US" i="1"/>
          </a:p>
          <a:p>
            <a:pPr lvl="1"/>
            <a:endParaRPr lang="en-US" altLang="en-US" sz="800"/>
          </a:p>
          <a:p>
            <a:r>
              <a:rPr lang="en-US" altLang="en-US"/>
              <a:t>Syntax: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while </a:t>
            </a:r>
            <a:r>
              <a:rPr lang="en-US" altLang="en-US" b="1" i="1"/>
              <a:t>condition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 i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r>
              <a:rPr lang="en-US" alt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number = 1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while number &lt; 200: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print number, 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number = number * 2</a:t>
            </a:r>
          </a:p>
          <a:p>
            <a:pPr lvl="1">
              <a:buFont typeface="Wingding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Output: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1 2 4 8 16 32 64 128</a:t>
            </a:r>
            <a:endParaRPr lang="en-US" altLang="en-US"/>
          </a:p>
        </p:txBody>
      </p:sp>
      <p:pic>
        <p:nvPicPr>
          <p:cNvPr id="1496068" name="Picture 4" descr="while">
            <a:extLst>
              <a:ext uri="{FF2B5EF4-FFF2-40B4-BE49-F238E27FC236}">
                <a16:creationId xmlns:a16="http://schemas.microsoft.com/office/drawing/2014/main" id="{564EA4FF-FF81-FE49-9752-4F6692AD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9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>
            <a:extLst>
              <a:ext uri="{FF2B5EF4-FFF2-40B4-BE49-F238E27FC236}">
                <a16:creationId xmlns:a16="http://schemas.microsoft.com/office/drawing/2014/main" id="{600E11D2-31E5-7B4C-9065-5C0FF3F43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FC11-D808-224C-810D-DC74ED22D9B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00162" name="Rectangle 2">
            <a:extLst>
              <a:ext uri="{FF2B5EF4-FFF2-40B4-BE49-F238E27FC236}">
                <a16:creationId xmlns:a16="http://schemas.microsoft.com/office/drawing/2014/main" id="{D182BDC1-C4EF-E049-916B-9B3897489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776288"/>
            <a:ext cx="8231187" cy="363537"/>
          </a:xfrm>
        </p:spPr>
        <p:txBody>
          <a:bodyPr/>
          <a:lstStyle/>
          <a:p>
            <a:r>
              <a:rPr lang="en-US" altLang="en-US" dirty="0"/>
              <a:t>Logic</a:t>
            </a:r>
          </a:p>
        </p:txBody>
      </p:sp>
      <p:sp>
        <p:nvSpPr>
          <p:cNvPr id="1500163" name="Rectangle 3">
            <a:extLst>
              <a:ext uri="{FF2B5EF4-FFF2-40B4-BE49-F238E27FC236}">
                <a16:creationId xmlns:a16="http://schemas.microsoft.com/office/drawing/2014/main" id="{1A7706B6-5620-8042-B0BC-A77324D70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248093"/>
            <a:ext cx="8231187" cy="4524375"/>
          </a:xfrm>
        </p:spPr>
        <p:txBody>
          <a:bodyPr/>
          <a:lstStyle/>
          <a:p>
            <a:r>
              <a:rPr lang="en-US" altLang="en-US" dirty="0"/>
              <a:t>Many logical expressions use </a:t>
            </a:r>
            <a:r>
              <a:rPr lang="en-US" altLang="en-US" i="1" dirty="0"/>
              <a:t>relational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Logical expressions can be combined with </a:t>
            </a:r>
            <a:r>
              <a:rPr lang="en-US" altLang="en-US" i="1" dirty="0"/>
              <a:t>logical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500279" name="Group 119">
            <a:extLst>
              <a:ext uri="{FF2B5EF4-FFF2-40B4-BE49-F238E27FC236}">
                <a16:creationId xmlns:a16="http://schemas.microsoft.com/office/drawing/2014/main" id="{77646B36-8BA0-BD4F-B8C1-22D20B4728FA}"/>
              </a:ext>
            </a:extLst>
          </p:cNvPr>
          <p:cNvGraphicFramePr>
            <a:graphicFrameLocks noGrp="1"/>
          </p:cNvGraphicFramePr>
          <p:nvPr/>
        </p:nvGraphicFramePr>
        <p:xfrm>
          <a:off x="950913" y="4495800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60410018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63245353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72497154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2388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784574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06252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32660"/>
                  </a:ext>
                </a:extLst>
              </a:tr>
            </a:tbl>
          </a:graphicData>
        </a:graphic>
      </p:graphicFrame>
      <p:graphicFrame>
        <p:nvGraphicFramePr>
          <p:cNvPr id="1500237" name="Group 77">
            <a:extLst>
              <a:ext uri="{FF2B5EF4-FFF2-40B4-BE49-F238E27FC236}">
                <a16:creationId xmlns:a16="http://schemas.microsoft.com/office/drawing/2014/main" id="{3842734B-D688-D048-BE98-66B1BD5A6DF8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541463"/>
          <a:ext cx="7585075" cy="234474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57484330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541906594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1339614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015659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5260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80692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0897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37499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0058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364888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88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6346AB0-541B-7F4B-99AB-070B0A2E6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D91CB-45BA-BC4E-97ED-B6B9A100EBD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33928" name="Rectangle 8">
            <a:extLst>
              <a:ext uri="{FF2B5EF4-FFF2-40B4-BE49-F238E27FC236}">
                <a16:creationId xmlns:a16="http://schemas.microsoft.com/office/drawing/2014/main" id="{4260451A-ACCB-574F-8659-F3D696F64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2000"/>
              </a:lnSpc>
            </a:pPr>
            <a:r>
              <a:rPr lang="en-GB" altLang="en-US"/>
              <a:t>Some influential ones:</a:t>
            </a:r>
          </a:p>
          <a:p>
            <a:pPr lvl="1">
              <a:lnSpc>
                <a:spcPct val="102000"/>
              </a:lnSpc>
            </a:pPr>
            <a:r>
              <a:rPr lang="en-GB" altLang="en-US"/>
              <a:t>FORTRAN</a:t>
            </a:r>
          </a:p>
          <a:p>
            <a:pPr lvl="2">
              <a:lnSpc>
                <a:spcPct val="102000"/>
              </a:lnSpc>
            </a:pPr>
            <a:r>
              <a:rPr lang="en-GB" altLang="en-US"/>
              <a:t>science / engineering</a:t>
            </a:r>
          </a:p>
          <a:p>
            <a:pPr lvl="2">
              <a:lnSpc>
                <a:spcPct val="102000"/>
              </a:lnSpc>
            </a:pPr>
            <a:endParaRPr lang="en-GB" altLang="en-US"/>
          </a:p>
          <a:p>
            <a:pPr lvl="1">
              <a:lnSpc>
                <a:spcPct val="102000"/>
              </a:lnSpc>
            </a:pPr>
            <a:r>
              <a:rPr lang="en-GB" altLang="en-US"/>
              <a:t>COBOL</a:t>
            </a:r>
          </a:p>
          <a:p>
            <a:pPr lvl="2">
              <a:lnSpc>
                <a:spcPct val="102000"/>
              </a:lnSpc>
            </a:pPr>
            <a:r>
              <a:rPr lang="en-GB" altLang="en-US"/>
              <a:t>business data</a:t>
            </a:r>
          </a:p>
          <a:p>
            <a:pPr lvl="2">
              <a:lnSpc>
                <a:spcPct val="102000"/>
              </a:lnSpc>
            </a:pPr>
            <a:endParaRPr lang="en-GB" altLang="en-US"/>
          </a:p>
          <a:p>
            <a:pPr lvl="1">
              <a:lnSpc>
                <a:spcPct val="102000"/>
              </a:lnSpc>
            </a:pPr>
            <a:r>
              <a:rPr lang="en-GB" altLang="en-US"/>
              <a:t>LISP</a:t>
            </a:r>
          </a:p>
          <a:p>
            <a:pPr lvl="2">
              <a:lnSpc>
                <a:spcPct val="102000"/>
              </a:lnSpc>
            </a:pPr>
            <a:r>
              <a:rPr lang="en-GB" altLang="en-US"/>
              <a:t>logic and AI</a:t>
            </a:r>
          </a:p>
          <a:p>
            <a:pPr lvl="2">
              <a:lnSpc>
                <a:spcPct val="102000"/>
              </a:lnSpc>
            </a:pPr>
            <a:endParaRPr lang="en-GB" altLang="en-US"/>
          </a:p>
          <a:p>
            <a:pPr lvl="1">
              <a:lnSpc>
                <a:spcPct val="102000"/>
              </a:lnSpc>
            </a:pPr>
            <a:r>
              <a:rPr lang="en-GB" altLang="en-US"/>
              <a:t>BASIC</a:t>
            </a:r>
          </a:p>
          <a:p>
            <a:pPr lvl="2">
              <a:lnSpc>
                <a:spcPct val="102000"/>
              </a:lnSpc>
            </a:pPr>
            <a:r>
              <a:rPr lang="en-GB" altLang="en-US"/>
              <a:t>a simple language</a:t>
            </a:r>
          </a:p>
        </p:txBody>
      </p:sp>
      <p:pic>
        <p:nvPicPr>
          <p:cNvPr id="1233924" name="Picture 4">
            <a:extLst>
              <a:ext uri="{FF2B5EF4-FFF2-40B4-BE49-F238E27FC236}">
                <a16:creationId xmlns:a16="http://schemas.microsoft.com/office/drawing/2014/main" id="{5727ADCD-C012-C349-91A6-70C99C07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267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5668AB5-B47F-4144-9DF8-F309FDD58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63537"/>
          </a:xfrm>
        </p:spPr>
        <p:txBody>
          <a:bodyPr/>
          <a:lstStyle/>
          <a:p>
            <a:r>
              <a:rPr lang="en-US" altLang="en-US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7144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83AA2F40-F254-2B47-A256-FFA867C44B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3586C20-3B38-8542-B8C3-9F19E618319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14498" name="Rectangle 2">
            <a:extLst>
              <a:ext uri="{FF2B5EF4-FFF2-40B4-BE49-F238E27FC236}">
                <a16:creationId xmlns:a16="http://schemas.microsoft.com/office/drawing/2014/main" id="{33E7F023-8D30-D348-8686-2F07E9E99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and File Processing</a:t>
            </a:r>
          </a:p>
        </p:txBody>
      </p:sp>
    </p:spTree>
    <p:extLst>
      <p:ext uri="{BB962C8B-B14F-4D97-AF65-F5344CB8AC3E}">
        <p14:creationId xmlns:p14="http://schemas.microsoft.com/office/powerpoint/2010/main" val="1680885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41FBC-6675-9341-86DF-65191537E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6F64-8BCE-8F4C-827A-B487C71EBF8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33954" name="Rectangle 2">
            <a:extLst>
              <a:ext uri="{FF2B5EF4-FFF2-40B4-BE49-F238E27FC236}">
                <a16:creationId xmlns:a16="http://schemas.microsoft.com/office/drawing/2014/main" id="{68A52398-A07C-6849-8D2E-37F662034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68425"/>
            <a:ext cx="9147175" cy="46640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b="1" dirty="0"/>
              <a:t>string</a:t>
            </a:r>
            <a:r>
              <a:rPr lang="en-GB" altLang="en-US" sz="1800" dirty="0"/>
              <a:t>: A sequence of text characters in a program.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dirty="0"/>
              <a:t>Strings start and end with quotation mark </a:t>
            </a:r>
            <a:r>
              <a:rPr lang="en-GB" altLang="en-US" sz="1600" dirty="0">
                <a:latin typeface="Courier New" panose="02070309020205020404" pitchFamily="49" charset="0"/>
              </a:rPr>
              <a:t>"</a:t>
            </a:r>
            <a:r>
              <a:rPr lang="en-GB" altLang="en-US" sz="1600" dirty="0"/>
              <a:t> or apostrophe </a:t>
            </a:r>
            <a:r>
              <a:rPr lang="en-GB" altLang="en-US" sz="1600" dirty="0">
                <a:latin typeface="Courier New" panose="02070309020205020404" pitchFamily="49" charset="0"/>
              </a:rPr>
              <a:t>'</a:t>
            </a:r>
            <a:r>
              <a:rPr lang="en-GB" altLang="en-US" sz="1600" dirty="0"/>
              <a:t> characters.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dirty="0"/>
              <a:t>Examples:</a:t>
            </a:r>
            <a:br>
              <a:rPr lang="en-GB" altLang="en-US" sz="1600" dirty="0"/>
            </a:br>
            <a:br>
              <a:rPr lang="en-GB" altLang="en-US" sz="600" dirty="0"/>
            </a:br>
            <a:r>
              <a:rPr lang="en-GB" altLang="en-US" sz="1600" dirty="0">
                <a:latin typeface="Courier New" panose="02070309020205020404" pitchFamily="49" charset="0"/>
              </a:rPr>
              <a:t>"hello"</a:t>
            </a:r>
            <a:br>
              <a:rPr lang="en-GB" altLang="en-US" sz="1600" dirty="0">
                <a:latin typeface="Courier New" panose="02070309020205020404" pitchFamily="49" charset="0"/>
              </a:rPr>
            </a:br>
            <a:r>
              <a:rPr lang="en-GB" altLang="en-US" sz="1600" dirty="0">
                <a:latin typeface="Courier New" panose="02070309020205020404" pitchFamily="49" charset="0"/>
              </a:rPr>
              <a:t>"This is a string"</a:t>
            </a:r>
            <a:br>
              <a:rPr lang="en-GB" altLang="en-US" sz="1600" dirty="0">
                <a:latin typeface="Courier New" panose="02070309020205020404" pitchFamily="49" charset="0"/>
              </a:rPr>
            </a:br>
            <a:r>
              <a:rPr lang="en-GB" altLang="en-US" sz="1600" dirty="0">
                <a:latin typeface="Courier New" panose="02070309020205020404" pitchFamily="49" charset="0"/>
              </a:rPr>
              <a:t>"This, too, is a string.   It can be very long!"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 dirty="0">
              <a:latin typeface="Courier New" panose="02070309020205020404" pitchFamily="49" charset="0"/>
            </a:endParaRP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dirty="0"/>
              <a:t>A string may not span across multiple lines or contain a " character.</a:t>
            </a:r>
            <a:br>
              <a:rPr lang="en-GB" altLang="en-US" sz="1600" dirty="0"/>
            </a:br>
            <a:r>
              <a:rPr lang="en-GB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"This is not</a:t>
            </a:r>
            <a:br>
              <a:rPr lang="en-GB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</a:br>
            <a:r>
              <a:rPr lang="en-GB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a legal String."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	"This is not a "legal" String either."</a:t>
            </a:r>
            <a:br>
              <a:rPr lang="en-GB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</a:br>
            <a:endParaRPr lang="en-GB" altLang="en-US" sz="800" dirty="0"/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dirty="0"/>
              <a:t>A string can represent characters by preceding them with a backslash.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\t	</a:t>
            </a:r>
            <a:r>
              <a:rPr lang="en-GB" altLang="en-US" sz="1400" dirty="0"/>
              <a:t>tab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\n	</a:t>
            </a:r>
            <a:r>
              <a:rPr lang="en-GB" altLang="en-US" sz="1400" dirty="0"/>
              <a:t>new line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\"	</a:t>
            </a:r>
            <a:r>
              <a:rPr lang="en-GB" altLang="en-US" sz="1400" dirty="0"/>
              <a:t>quotation mark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\\	</a:t>
            </a:r>
            <a:r>
              <a:rPr lang="en-GB" altLang="en-US" sz="1400" dirty="0"/>
              <a:t>backslash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Example:	</a:t>
            </a:r>
            <a:r>
              <a:rPr lang="en-GB" altLang="en-US" sz="1400" dirty="0">
                <a:latin typeface="Courier New" panose="02070309020205020404" pitchFamily="49" charset="0"/>
              </a:rPr>
              <a:t>"Hello\</a:t>
            </a:r>
            <a:r>
              <a:rPr lang="en-GB" altLang="en-US" sz="1400" dirty="0" err="1">
                <a:latin typeface="Courier New" panose="02070309020205020404" pitchFamily="49" charset="0"/>
              </a:rPr>
              <a:t>tthere</a:t>
            </a:r>
            <a:r>
              <a:rPr lang="en-GB" altLang="en-US" sz="1400" dirty="0">
                <a:latin typeface="Courier New" panose="02070309020205020404" pitchFamily="49" charset="0"/>
              </a:rPr>
              <a:t>\</a:t>
            </a:r>
            <a:r>
              <a:rPr lang="en-GB" altLang="en-US" sz="1400" dirty="0" err="1">
                <a:latin typeface="Courier New" panose="02070309020205020404" pitchFamily="49" charset="0"/>
              </a:rPr>
              <a:t>nHow</a:t>
            </a:r>
            <a:r>
              <a:rPr lang="en-GB" altLang="en-US" sz="1400" dirty="0">
                <a:latin typeface="Courier New" panose="02070309020205020404" pitchFamily="49" charset="0"/>
              </a:rPr>
              <a:t> are you?"</a:t>
            </a:r>
          </a:p>
        </p:txBody>
      </p:sp>
      <p:sp>
        <p:nvSpPr>
          <p:cNvPr id="1533955" name="Rectangle 3">
            <a:extLst>
              <a:ext uri="{FF2B5EF4-FFF2-40B4-BE49-F238E27FC236}">
                <a16:creationId xmlns:a16="http://schemas.microsoft.com/office/drawing/2014/main" id="{C9F71ABE-3700-364C-95A8-27A44533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Strings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3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0EF35FC-E125-9B45-9FD3-B375B1B29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F5150-7E78-2740-84CC-CE61F6FFE41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40098" name="Rectangle 2">
            <a:extLst>
              <a:ext uri="{FF2B5EF4-FFF2-40B4-BE49-F238E27FC236}">
                <a16:creationId xmlns:a16="http://schemas.microsoft.com/office/drawing/2014/main" id="{1A14711D-1793-144C-8E94-C8E49DBC7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Indexes</a:t>
            </a:r>
          </a:p>
        </p:txBody>
      </p:sp>
      <p:sp>
        <p:nvSpPr>
          <p:cNvPr id="1540099" name="Rectangle 3">
            <a:extLst>
              <a:ext uri="{FF2B5EF4-FFF2-40B4-BE49-F238E27FC236}">
                <a16:creationId xmlns:a16="http://schemas.microsoft.com/office/drawing/2014/main" id="{125B5D75-3F41-0841-8834-28E3D3C23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Characters in a string are numbered with </a:t>
            </a:r>
            <a:r>
              <a:rPr lang="en-US" altLang="en-US" i="1"/>
              <a:t>indexes</a:t>
            </a:r>
            <a:r>
              <a:rPr lang="en-US" altLang="en-US"/>
              <a:t> starting at 0:</a:t>
            </a:r>
          </a:p>
          <a:p>
            <a:pPr marL="742950" lvl="1" indent="-285750"/>
            <a:r>
              <a:rPr lang="en-US" altLang="en-US"/>
              <a:t>Example: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name = "P. Diddy"</a:t>
            </a:r>
          </a:p>
          <a:p>
            <a:pPr marL="742950" lvl="1" indent="-285750">
              <a:buFont typeface="Wingdings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</a:p>
          <a:p>
            <a:pPr marL="742950" lvl="1" indent="-285750"/>
            <a:endParaRPr lang="en-US" altLang="en-US"/>
          </a:p>
          <a:p>
            <a:pPr marL="742950" lvl="1" indent="-285750"/>
            <a:endParaRPr lang="en-US" altLang="en-US"/>
          </a:p>
          <a:p>
            <a:pPr marL="342900" indent="-342900"/>
            <a:r>
              <a:rPr lang="en-US" altLang="en-US"/>
              <a:t>Accessing an individual character of a string: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 b="1" i="1"/>
              <a:t>	variableName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[</a:t>
            </a:r>
            <a:r>
              <a:rPr lang="en-US" altLang="en-US"/>
              <a:t> </a:t>
            </a:r>
            <a:r>
              <a:rPr lang="en-US" altLang="en-US" b="1" i="1"/>
              <a:t>index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]</a:t>
            </a:r>
          </a:p>
          <a:p>
            <a:pPr marL="742950" lvl="1" indent="-285750"/>
            <a:endParaRPr lang="en-US" altLang="en-US" sz="900"/>
          </a:p>
          <a:p>
            <a:pPr marL="742950" lvl="1" indent="-285750"/>
            <a:r>
              <a:rPr lang="en-US" altLang="en-US"/>
              <a:t>Example: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print name, "starts with", </a:t>
            </a:r>
            <a:r>
              <a:rPr lang="en-US" altLang="en-US" b="1">
                <a:latin typeface="Courier New" panose="02070309020205020404" pitchFamily="49" charset="0"/>
              </a:rPr>
              <a:t>name[0]</a:t>
            </a:r>
          </a:p>
          <a:p>
            <a:pPr marL="742950" lvl="1" indent="-285750">
              <a:buFont typeface="Wingdings" pitchFamily="2" charset="2"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/>
              <a:t>	Output: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P. Diddy starts with P</a:t>
            </a:r>
          </a:p>
        </p:txBody>
      </p:sp>
      <p:graphicFrame>
        <p:nvGraphicFramePr>
          <p:cNvPr id="1540133" name="Group 37">
            <a:extLst>
              <a:ext uri="{FF2B5EF4-FFF2-40B4-BE49-F238E27FC236}">
                <a16:creationId xmlns:a16="http://schemas.microsoft.com/office/drawing/2014/main" id="{9D342155-1AE4-ED4B-9A60-3709D038F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77525"/>
              </p:ext>
            </p:extLst>
          </p:nvPr>
        </p:nvGraphicFramePr>
        <p:xfrm>
          <a:off x="1493520" y="2703513"/>
          <a:ext cx="5862638" cy="838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11087482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28141278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161208687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6816117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28126851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49389144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572364359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362663063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4227083693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108242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6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44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003D-BC0D-DA41-AA69-33BDC1740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06CEB-B813-9147-9FBB-536F6812001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58530" name="Rectangle 2">
            <a:extLst>
              <a:ext uri="{FF2B5EF4-FFF2-40B4-BE49-F238E27FC236}">
                <a16:creationId xmlns:a16="http://schemas.microsoft.com/office/drawing/2014/main" id="{4BC0EABC-99C0-4A4F-8F20-91DD49AAB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properties</a:t>
            </a:r>
          </a:p>
        </p:txBody>
      </p:sp>
      <p:sp>
        <p:nvSpPr>
          <p:cNvPr id="1558531" name="Rectangle 3">
            <a:extLst>
              <a:ext uri="{FF2B5EF4-FFF2-40B4-BE49-F238E27FC236}">
                <a16:creationId xmlns:a16="http://schemas.microsoft.com/office/drawing/2014/main" id="{44A671E4-1121-4747-AB0B-328BAA51E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len(</a:t>
            </a:r>
            <a:r>
              <a:rPr lang="en-US" altLang="en-US" b="1" i="1"/>
              <a:t>string</a:t>
            </a:r>
            <a:r>
              <a:rPr lang="en-US" altLang="en-US">
                <a:latin typeface="Courier New" panose="02070309020205020404" pitchFamily="49" charset="0"/>
              </a:rPr>
              <a:t>)	</a:t>
            </a:r>
            <a:r>
              <a:rPr lang="en-US" altLang="en-US"/>
              <a:t>	- number of characters in a string 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				  (including spaces)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str.lower(</a:t>
            </a:r>
            <a:r>
              <a:rPr lang="en-US" altLang="en-US" b="1" i="1"/>
              <a:t>string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	- lowercase version of a string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str.upper(</a:t>
            </a:r>
            <a:r>
              <a:rPr lang="en-US" altLang="en-US" b="1" i="1"/>
              <a:t>string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	- uppercase version of a string</a:t>
            </a:r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name = "Martin Douglas Stepp"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length = </a:t>
            </a:r>
            <a:r>
              <a:rPr lang="en-US" altLang="en-US" b="1">
                <a:latin typeface="Courier New" panose="02070309020205020404" pitchFamily="49" charset="0"/>
              </a:rPr>
              <a:t>len(name)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big_name = </a:t>
            </a:r>
            <a:r>
              <a:rPr lang="en-US" altLang="en-US" b="1">
                <a:latin typeface="Courier New" panose="02070309020205020404" pitchFamily="49" charset="0"/>
              </a:rPr>
              <a:t>str.upper(name)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print big_name, "has", length, "characters"</a:t>
            </a:r>
          </a:p>
          <a:p>
            <a:pPr>
              <a:buFont typeface="Wingdings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/>
              <a:t>	Output: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MARTIN DOUGLAS STEPP has 20 characters</a:t>
            </a:r>
          </a:p>
        </p:txBody>
      </p:sp>
    </p:spTree>
    <p:extLst>
      <p:ext uri="{BB962C8B-B14F-4D97-AF65-F5344CB8AC3E}">
        <p14:creationId xmlns:p14="http://schemas.microsoft.com/office/powerpoint/2010/main" val="262572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62AFE-D19A-F34A-8138-B347310964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791EB-CDF7-9248-94EE-44120635556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6002" name="Rectangle 2">
            <a:extLst>
              <a:ext uri="{FF2B5EF4-FFF2-40B4-BE49-F238E27FC236}">
                <a16:creationId xmlns:a16="http://schemas.microsoft.com/office/drawing/2014/main" id="{2AD015F4-EC73-FC4B-B935-674FEBF33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30680"/>
            <a:ext cx="9147175" cy="218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 New" panose="02070309020205020404" pitchFamily="49" charset="0"/>
              </a:rPr>
              <a:t>raw_input</a:t>
            </a:r>
            <a:r>
              <a:rPr lang="en-US" altLang="en-US" dirty="0"/>
              <a:t> : Reads a string of text from user input.</a:t>
            </a:r>
            <a:endParaRPr lang="en-US" altLang="en-US" sz="8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Example: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	name = </a:t>
            </a:r>
            <a:r>
              <a:rPr lang="en-US" altLang="en-US" b="1" dirty="0" err="1">
                <a:latin typeface="Courier New" panose="02070309020205020404" pitchFamily="49" charset="0"/>
              </a:rPr>
              <a:t>raw_input</a:t>
            </a:r>
            <a:r>
              <a:rPr lang="en-US" altLang="en-US" b="1" dirty="0">
                <a:latin typeface="Courier New" panose="02070309020205020404" pitchFamily="49" charset="0"/>
              </a:rPr>
              <a:t>("Howdy, </a:t>
            </a:r>
            <a:r>
              <a:rPr lang="en-US" altLang="en-US" b="1" dirty="0" err="1">
                <a:latin typeface="Courier New" panose="02070309020205020404" pitchFamily="49" charset="0"/>
              </a:rPr>
              <a:t>pardner</a:t>
            </a:r>
            <a:r>
              <a:rPr lang="en-US" altLang="en-US" b="1" dirty="0">
                <a:latin typeface="Courier New" panose="02070309020205020404" pitchFamily="49" charset="0"/>
              </a:rPr>
              <a:t>. What's </a:t>
            </a:r>
            <a:r>
              <a:rPr lang="en-US" altLang="en-US" b="1" dirty="0" err="1">
                <a:latin typeface="Courier New" panose="02070309020205020404" pitchFamily="49" charset="0"/>
              </a:rPr>
              <a:t>yer</a:t>
            </a:r>
            <a:r>
              <a:rPr lang="en-US" altLang="en-US" b="1" dirty="0">
                <a:latin typeface="Courier New" panose="02070309020205020404" pitchFamily="49" charset="0"/>
              </a:rPr>
              <a:t> name? ")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print name, "... what a silly name!"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/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latin typeface="Courier New" panose="02070309020205020404" pitchFamily="49" charset="0"/>
              </a:rPr>
              <a:t>Howdy, </a:t>
            </a:r>
            <a:r>
              <a:rPr lang="en-GB" altLang="en-US" dirty="0" err="1">
                <a:latin typeface="Courier New" panose="02070309020205020404" pitchFamily="49" charset="0"/>
              </a:rPr>
              <a:t>pardner</a:t>
            </a:r>
            <a:r>
              <a:rPr lang="en-GB" altLang="en-US" dirty="0">
                <a:latin typeface="Courier New" panose="02070309020205020404" pitchFamily="49" charset="0"/>
              </a:rPr>
              <a:t>. What's </a:t>
            </a:r>
            <a:r>
              <a:rPr lang="en-GB" altLang="en-US" dirty="0" err="1">
                <a:latin typeface="Courier New" panose="02070309020205020404" pitchFamily="49" charset="0"/>
              </a:rPr>
              <a:t>yer</a:t>
            </a:r>
            <a:r>
              <a:rPr lang="en-GB" altLang="en-US" dirty="0">
                <a:latin typeface="Courier New" panose="02070309020205020404" pitchFamily="49" charset="0"/>
              </a:rPr>
              <a:t> name? </a:t>
            </a:r>
            <a:r>
              <a:rPr lang="en-GB" altLang="en-US" b="1" u="sng" dirty="0">
                <a:latin typeface="Courier New" panose="02070309020205020404" pitchFamily="49" charset="0"/>
              </a:rPr>
              <a:t>Paris Hilton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	Paris Hilton ... what a silly name!</a:t>
            </a:r>
          </a:p>
        </p:txBody>
      </p:sp>
      <p:sp>
        <p:nvSpPr>
          <p:cNvPr id="1536003" name="Rectangle 3">
            <a:extLst>
              <a:ext uri="{FF2B5EF4-FFF2-40B4-BE49-F238E27FC236}">
                <a16:creationId xmlns:a16="http://schemas.microsoft.com/office/drawing/2014/main" id="{9D9DDE08-8546-0646-933D-59598D50D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urier New" panose="02070309020205020404" pitchFamily="49" charset="0"/>
              </a:rPr>
              <a:t>raw_input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3EBD-96EF-694E-A58B-D6B240230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76E9A-194C-D94C-9A2E-9F25634F58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67394" name="Rectangle 2">
            <a:extLst>
              <a:ext uri="{FF2B5EF4-FFF2-40B4-BE49-F238E27FC236}">
                <a16:creationId xmlns:a16="http://schemas.microsoft.com/office/drawing/2014/main" id="{5D18FF21-EB1B-EB42-B8CA-45FB9061F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processing</a:t>
            </a:r>
          </a:p>
        </p:txBody>
      </p:sp>
      <p:sp>
        <p:nvSpPr>
          <p:cNvPr id="1467395" name="Rectangle 3">
            <a:extLst>
              <a:ext uri="{FF2B5EF4-FFF2-40B4-BE49-F238E27FC236}">
                <a16:creationId xmlns:a16="http://schemas.microsoft.com/office/drawing/2014/main" id="{FD70A829-4773-F04A-A594-4A144A9C4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text processing</a:t>
            </a:r>
            <a:r>
              <a:rPr lang="en-US" altLang="en-US"/>
              <a:t>: Examining, editing, formatting text.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often uses loops that examine the characters of a string one by one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can examine each character in a string in sequence.</a:t>
            </a:r>
          </a:p>
          <a:p>
            <a:pPr lvl="1">
              <a:lnSpc>
                <a:spcPct val="90000"/>
              </a:lnSpc>
            </a:pPr>
            <a:endParaRPr lang="en-US" altLang="en-US" sz="900"/>
          </a:p>
          <a:p>
            <a:pPr lvl="1">
              <a:lnSpc>
                <a:spcPct val="7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800" b="1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for c in "booyah":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print c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Output: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b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o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o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y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a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h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78582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29181-D29F-1D41-9436-E58C6B8CC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C2164-C158-FD45-9B2A-7A582D262E5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557506" name="Rectangle 2">
            <a:extLst>
              <a:ext uri="{FF2B5EF4-FFF2-40B4-BE49-F238E27FC236}">
                <a16:creationId xmlns:a16="http://schemas.microsoft.com/office/drawing/2014/main" id="{476DF077-8F13-174A-963D-F97401C24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and numbers</a:t>
            </a:r>
          </a:p>
        </p:txBody>
      </p:sp>
      <p:sp>
        <p:nvSpPr>
          <p:cNvPr id="1557507" name="Rectangle 3">
            <a:extLst>
              <a:ext uri="{FF2B5EF4-FFF2-40B4-BE49-F238E27FC236}">
                <a16:creationId xmlns:a16="http://schemas.microsoft.com/office/drawing/2014/main" id="{6424C431-B398-3849-8F87-AA58EA46C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ord(</a:t>
            </a:r>
            <a:r>
              <a:rPr lang="en-US" altLang="en-US" b="1" i="1"/>
              <a:t>text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		- converts a string into a number.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ord("a")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97</a:t>
            </a:r>
            <a:r>
              <a:rPr lang="en-US" altLang="en-US"/>
              <a:t>,  </a:t>
            </a:r>
            <a:r>
              <a:rPr lang="en-US" altLang="en-US">
                <a:latin typeface="Courier New" panose="02070309020205020404" pitchFamily="49" charset="0"/>
              </a:rPr>
              <a:t>ord("b")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98</a:t>
            </a:r>
            <a:r>
              <a:rPr lang="en-US" altLang="en-US"/>
              <a:t>, ...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Characters map to numbers using standardized mappings such as </a:t>
            </a:r>
            <a:r>
              <a:rPr lang="en-US" altLang="en-US" i="1"/>
              <a:t>ASCII</a:t>
            </a:r>
            <a:r>
              <a:rPr lang="en-US" altLang="en-US"/>
              <a:t> and </a:t>
            </a:r>
            <a:r>
              <a:rPr lang="en-US" altLang="en-US" i="1"/>
              <a:t>Unicode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chr(</a:t>
            </a:r>
            <a:r>
              <a:rPr lang="en-US" altLang="en-US" b="1" i="1"/>
              <a:t>number</a:t>
            </a:r>
            <a:r>
              <a:rPr lang="en-US" altLang="en-US"/>
              <a:t>)	- converts a number into a string.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chr(99)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"c"</a:t>
            </a:r>
          </a:p>
          <a:p>
            <a:pPr lvl="1"/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/>
          </a:p>
          <a:p>
            <a:r>
              <a:rPr lang="en-US" altLang="en-US" b="1"/>
              <a:t>Exercise:</a:t>
            </a:r>
            <a:r>
              <a:rPr lang="en-US" altLang="en-US"/>
              <a:t> Write a program that performs a rotation cypher.</a:t>
            </a:r>
          </a:p>
          <a:p>
            <a:pPr lvl="1"/>
            <a:r>
              <a:rPr lang="en-US" altLang="en-US"/>
              <a:t>e.g. </a:t>
            </a:r>
            <a:r>
              <a:rPr lang="en-US" altLang="en-US">
                <a:latin typeface="Courier New" panose="02070309020205020404" pitchFamily="49" charset="0"/>
              </a:rPr>
              <a:t>"Attack"</a:t>
            </a:r>
            <a:r>
              <a:rPr lang="en-US" altLang="en-US"/>
              <a:t> when rotated by 1 becomes </a:t>
            </a:r>
            <a:r>
              <a:rPr lang="en-US" altLang="en-US">
                <a:latin typeface="Courier New" panose="02070309020205020404" pitchFamily="49" charset="0"/>
              </a:rPr>
              <a:t>"buubdl"</a:t>
            </a:r>
          </a:p>
        </p:txBody>
      </p:sp>
    </p:spTree>
    <p:extLst>
      <p:ext uri="{BB962C8B-B14F-4D97-AF65-F5344CB8AC3E}">
        <p14:creationId xmlns:p14="http://schemas.microsoft.com/office/powerpoint/2010/main" val="238870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322EC-361F-B74D-989A-A57984351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29F-5D48-3B43-95C2-BE14DB5475B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81730" name="Rectangle 2">
            <a:extLst>
              <a:ext uri="{FF2B5EF4-FFF2-40B4-BE49-F238E27FC236}">
                <a16:creationId xmlns:a16="http://schemas.microsoft.com/office/drawing/2014/main" id="{BF96EE49-6CC6-0A47-A552-2040B6CA0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processing</a:t>
            </a:r>
          </a:p>
        </p:txBody>
      </p:sp>
      <p:sp>
        <p:nvSpPr>
          <p:cNvPr id="1481731" name="Rectangle 3">
            <a:extLst>
              <a:ext uri="{FF2B5EF4-FFF2-40B4-BE49-F238E27FC236}">
                <a16:creationId xmlns:a16="http://schemas.microsoft.com/office/drawing/2014/main" id="{BE4A52E9-2A18-814A-854F-3DACE1800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programs handle data, which often comes from files.</a:t>
            </a:r>
          </a:p>
          <a:p>
            <a:pPr lvl="1"/>
            <a:endParaRPr lang="en-US" altLang="en-US"/>
          </a:p>
          <a:p>
            <a:r>
              <a:rPr lang="en-US" altLang="en-US"/>
              <a:t>Reading the entire contents of a file:</a:t>
            </a:r>
          </a:p>
          <a:p>
            <a:pPr lvl="1">
              <a:buFont typeface="Wingdings" pitchFamily="2" charset="2"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b="1" i="1"/>
              <a:t>variableName</a:t>
            </a:r>
            <a:r>
              <a:rPr lang="en-US" altLang="en-US">
                <a:latin typeface="Courier New" panose="02070309020205020404" pitchFamily="49" charset="0"/>
              </a:rPr>
              <a:t> = open("</a:t>
            </a:r>
            <a:r>
              <a:rPr lang="en-US" altLang="en-US" b="1" i="1"/>
              <a:t>filename</a:t>
            </a:r>
            <a:r>
              <a:rPr lang="en-US" altLang="en-US">
                <a:latin typeface="Courier New" panose="02070309020205020404" pitchFamily="49" charset="0"/>
              </a:rPr>
              <a:t>").read()</a:t>
            </a:r>
          </a:p>
          <a:p>
            <a:pPr lvl="1">
              <a:buFont typeface="Wingdings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file_text = open("bankaccount.txt").read()</a:t>
            </a:r>
          </a:p>
        </p:txBody>
      </p:sp>
    </p:spTree>
    <p:extLst>
      <p:ext uri="{BB962C8B-B14F-4D97-AF65-F5344CB8AC3E}">
        <p14:creationId xmlns:p14="http://schemas.microsoft.com/office/powerpoint/2010/main" val="587275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53CC-30DC-6A4E-923C-1EB9B8116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409A-3378-ED45-A7BB-F28F35FA626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561602" name="Rectangle 2">
            <a:extLst>
              <a:ext uri="{FF2B5EF4-FFF2-40B4-BE49-F238E27FC236}">
                <a16:creationId xmlns:a16="http://schemas.microsoft.com/office/drawing/2014/main" id="{46D1707D-8B78-2445-B823-01195470E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Line-by-line processing</a:t>
            </a:r>
          </a:p>
        </p:txBody>
      </p:sp>
      <p:sp>
        <p:nvSpPr>
          <p:cNvPr id="1561603" name="Rectangle 3">
            <a:extLst>
              <a:ext uri="{FF2B5EF4-FFF2-40B4-BE49-F238E27FC236}">
                <a16:creationId xmlns:a16="http://schemas.microsoft.com/office/drawing/2014/main" id="{DF2A9E05-63B5-D540-B14A-682FF5E19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Reading a file line-by-line:</a:t>
            </a:r>
          </a:p>
          <a:p>
            <a:pPr lvl="1">
              <a:buFont typeface="Wingdings" pitchFamily="2" charset="2"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for line in open("</a:t>
            </a:r>
            <a:r>
              <a:rPr lang="en-US" altLang="en-US" b="1" i="1"/>
              <a:t>filename</a:t>
            </a:r>
            <a:r>
              <a:rPr lang="en-US" altLang="en-US">
                <a:latin typeface="Courier New" panose="02070309020205020404" pitchFamily="49" charset="0"/>
              </a:rPr>
              <a:t>").readlines():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i="1">
                <a:latin typeface="Courier New" panose="02070309020205020404" pitchFamily="49" charset="0"/>
              </a:rPr>
              <a:t>    </a:t>
            </a:r>
            <a:r>
              <a:rPr lang="en-US" altLang="en-US" b="1" i="1"/>
              <a:t>statements</a:t>
            </a:r>
          </a:p>
          <a:p>
            <a:pPr lvl="1">
              <a:buFont typeface="Wingdings" pitchFamily="2" charset="2"/>
              <a:buNone/>
            </a:pPr>
            <a:endParaRPr lang="en-US" altLang="en-US" sz="700" b="1" i="1"/>
          </a:p>
          <a:p>
            <a:pPr lvl="1">
              <a:buFont typeface="Wingdings" pitchFamily="2" charset="2"/>
              <a:buNone/>
            </a:pPr>
            <a:r>
              <a:rPr lang="en-US" alt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count = 0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for line in open("bankaccount.txt").readlines():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count = count + 1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print "The file contains", count, "lines."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/>
              <a:t>Exercise: </a:t>
            </a:r>
            <a:r>
              <a:rPr lang="en-US" altLang="en-US"/>
              <a:t>Write a program to process a file of DNA text, such as: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ATGCAATTGCTCGATTAG</a:t>
            </a:r>
          </a:p>
          <a:p>
            <a:pPr lvl="1"/>
            <a:r>
              <a:rPr lang="en-US" altLang="en-US"/>
              <a:t>Count the percent of C+G present in the DNA.</a:t>
            </a:r>
          </a:p>
        </p:txBody>
      </p:sp>
    </p:spTree>
    <p:extLst>
      <p:ext uri="{BB962C8B-B14F-4D97-AF65-F5344CB8AC3E}">
        <p14:creationId xmlns:p14="http://schemas.microsoft.com/office/powerpoint/2010/main" val="291727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>
                <a:latin typeface="Courier"/>
                <a:cs typeface="Courier"/>
              </a:rPr>
              <a:t>Thank you</a:t>
            </a:r>
            <a:br>
              <a:rPr lang="en-US" b="0" dirty="0">
                <a:latin typeface="Courier"/>
                <a:cs typeface="Courier"/>
              </a:rPr>
            </a:br>
            <a:br>
              <a:rPr lang="en-US" b="0" dirty="0">
                <a:latin typeface="Courier"/>
                <a:cs typeface="Courier"/>
              </a:rPr>
            </a:br>
            <a:r>
              <a:rPr lang="en-US" b="0" dirty="0">
                <a:latin typeface="Courier"/>
                <a:cs typeface="Courier"/>
              </a:rPr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E4AD226-4390-3F42-A3C2-47D113902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1EFD9-FF9A-144A-BAAE-3633AB42F2C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88900" name="Rectangle 4">
            <a:extLst>
              <a:ext uri="{FF2B5EF4-FFF2-40B4-BE49-F238E27FC236}">
                <a16:creationId xmlns:a16="http://schemas.microsoft.com/office/drawing/2014/main" id="{8893639D-3FBF-BB48-8F9B-9CB03408A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altLang="en-US" b="1"/>
              <a:t>code </a:t>
            </a:r>
            <a:r>
              <a:rPr lang="en-GB" altLang="en-US"/>
              <a:t>or</a:t>
            </a:r>
            <a:r>
              <a:rPr lang="en-GB" altLang="en-US" b="1"/>
              <a:t> source code</a:t>
            </a:r>
            <a:r>
              <a:rPr lang="en-GB" altLang="en-US"/>
              <a:t>: The sequence of instructions in a program.</a:t>
            </a:r>
          </a:p>
          <a:p>
            <a:pPr lvl="1">
              <a:spcBef>
                <a:spcPts val="500"/>
              </a:spcBef>
            </a:pPr>
            <a:endParaRPr lang="en-GB" altLang="en-US" sz="800" b="1"/>
          </a:p>
          <a:p>
            <a:pPr>
              <a:spcBef>
                <a:spcPts val="600"/>
              </a:spcBef>
            </a:pPr>
            <a:r>
              <a:rPr lang="en-GB" altLang="en-US" b="1"/>
              <a:t>syntax</a:t>
            </a:r>
            <a:r>
              <a:rPr lang="en-GB" altLang="en-US"/>
              <a:t>: The set of legal structures and commands that can be used in a particular programming language.</a:t>
            </a:r>
          </a:p>
          <a:p>
            <a:pPr lvl="1">
              <a:spcBef>
                <a:spcPts val="500"/>
              </a:spcBef>
            </a:pPr>
            <a:endParaRPr lang="en-GB" altLang="en-US" sz="800" b="1"/>
          </a:p>
          <a:p>
            <a:pPr>
              <a:spcBef>
                <a:spcPts val="600"/>
              </a:spcBef>
            </a:pPr>
            <a:r>
              <a:rPr lang="en-GB" altLang="en-US" b="1"/>
              <a:t>output</a:t>
            </a:r>
            <a:r>
              <a:rPr lang="en-GB" altLang="en-US"/>
              <a:t>: The messages printed to the user by a program.</a:t>
            </a:r>
          </a:p>
          <a:p>
            <a:pPr lvl="1">
              <a:spcBef>
                <a:spcPts val="600"/>
              </a:spcBef>
            </a:pPr>
            <a:endParaRPr lang="en-GB" altLang="en-US" sz="800" b="1"/>
          </a:p>
          <a:p>
            <a:pPr>
              <a:spcBef>
                <a:spcPts val="600"/>
              </a:spcBef>
            </a:pPr>
            <a:r>
              <a:rPr lang="en-GB" altLang="en-US" b="1"/>
              <a:t>console</a:t>
            </a:r>
            <a:r>
              <a:rPr lang="en-GB" altLang="en-US"/>
              <a:t>: The text box onto which output is printed.</a:t>
            </a:r>
          </a:p>
          <a:p>
            <a:pPr lvl="1">
              <a:spcBef>
                <a:spcPts val="600"/>
              </a:spcBef>
            </a:pPr>
            <a:r>
              <a:rPr lang="en-GB" altLang="en-US"/>
              <a:t>Some source code editors pop up the console as an external window, and others contain their own console window.</a:t>
            </a:r>
            <a:endParaRPr lang="en-US" altLang="en-US"/>
          </a:p>
        </p:txBody>
      </p:sp>
      <p:pic>
        <p:nvPicPr>
          <p:cNvPr id="1488898" name="Picture 2">
            <a:extLst>
              <a:ext uri="{FF2B5EF4-FFF2-40B4-BE49-F238E27FC236}">
                <a16:creationId xmlns:a16="http://schemas.microsoft.com/office/drawing/2014/main" id="{0E59558C-B25F-B143-9594-6535520D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3" b="36000"/>
          <a:stretch>
            <a:fillRect/>
          </a:stretch>
        </p:blipFill>
        <p:spPr bwMode="auto">
          <a:xfrm>
            <a:off x="6834981" y="5145880"/>
            <a:ext cx="20574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3893" b="36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88899" name="Rectangle 3">
            <a:extLst>
              <a:ext uri="{FF2B5EF4-FFF2-40B4-BE49-F238E27FC236}">
                <a16:creationId xmlns:a16="http://schemas.microsoft.com/office/drawing/2014/main" id="{80BA2F0B-EACD-2F41-92CD-D66BA8EB7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basics</a:t>
            </a:r>
          </a:p>
        </p:txBody>
      </p:sp>
      <p:pic>
        <p:nvPicPr>
          <p:cNvPr id="1488916" name="Picture 20">
            <a:extLst>
              <a:ext uri="{FF2B5EF4-FFF2-40B4-BE49-F238E27FC236}">
                <a16:creationId xmlns:a16="http://schemas.microsoft.com/office/drawing/2014/main" id="{55AA9B75-C60F-944D-837A-63917159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34" y="4380705"/>
            <a:ext cx="4668838" cy="23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2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0E2576A0-C4E4-F447-9EB8-8868CE1AE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749D-1E5C-6449-B6DA-3E70A3A0982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90946" name="Rectangle 2">
            <a:extLst>
              <a:ext uri="{FF2B5EF4-FFF2-40B4-BE49-F238E27FC236}">
                <a16:creationId xmlns:a16="http://schemas.microsoft.com/office/drawing/2014/main" id="{7A9F1178-3BDC-1C41-A94D-5E80D02FE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and interpreting</a:t>
            </a:r>
          </a:p>
        </p:txBody>
      </p:sp>
      <p:sp>
        <p:nvSpPr>
          <p:cNvPr id="1490947" name="Rectangle 3">
            <a:extLst>
              <a:ext uri="{FF2B5EF4-FFF2-40B4-BE49-F238E27FC236}">
                <a16:creationId xmlns:a16="http://schemas.microsoft.com/office/drawing/2014/main" id="{AA2F5E69-9C6C-9247-A37B-EFE97F20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491933"/>
            <a:ext cx="8231187" cy="4524375"/>
          </a:xfrm>
        </p:spPr>
        <p:txBody>
          <a:bodyPr/>
          <a:lstStyle/>
          <a:p>
            <a:r>
              <a:rPr lang="en-US" altLang="en-US" dirty="0"/>
              <a:t>Many languages require you to </a:t>
            </a:r>
            <a:r>
              <a:rPr lang="en-US" altLang="en-US" i="1" dirty="0"/>
              <a:t>compile </a:t>
            </a:r>
            <a:r>
              <a:rPr lang="en-US" altLang="en-US" dirty="0"/>
              <a:t>(translate) your program into a form that the machine understands.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Python is instead directly </a:t>
            </a:r>
            <a:r>
              <a:rPr lang="en-US" altLang="en-US" i="1" dirty="0"/>
              <a:t>interpreted </a:t>
            </a:r>
            <a:r>
              <a:rPr lang="en-US" altLang="en-US" dirty="0"/>
              <a:t>into machine instructions.</a:t>
            </a:r>
          </a:p>
        </p:txBody>
      </p:sp>
      <p:grpSp>
        <p:nvGrpSpPr>
          <p:cNvPr id="1490948" name="Group 4">
            <a:extLst>
              <a:ext uri="{FF2B5EF4-FFF2-40B4-BE49-F238E27FC236}">
                <a16:creationId xmlns:a16="http://schemas.microsoft.com/office/drawing/2014/main" id="{9DDDCE72-12F7-1B41-B2EE-0DF39B6D4BF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892300"/>
            <a:ext cx="6397625" cy="1765300"/>
            <a:chOff x="48" y="2544"/>
            <a:chExt cx="5565" cy="1536"/>
          </a:xfrm>
        </p:grpSpPr>
        <p:sp>
          <p:nvSpPr>
            <p:cNvPr id="1490949" name="Line 5">
              <a:extLst>
                <a:ext uri="{FF2B5EF4-FFF2-40B4-BE49-F238E27FC236}">
                  <a16:creationId xmlns:a16="http://schemas.microsoft.com/office/drawing/2014/main" id="{027F6FBD-CB62-4042-A9B4-24E5A979F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0950" name="Text Box 6">
              <a:extLst>
                <a:ext uri="{FF2B5EF4-FFF2-40B4-BE49-F238E27FC236}">
                  <a16:creationId xmlns:a16="http://schemas.microsoft.com/office/drawing/2014/main" id="{FF52CF9B-7F2B-2C45-A729-1A0D156CB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1490951" name="Text Box 7">
              <a:extLst>
                <a:ext uri="{FF2B5EF4-FFF2-40B4-BE49-F238E27FC236}">
                  <a16:creationId xmlns:a16="http://schemas.microsoft.com/office/drawing/2014/main" id="{79DA1259-7FA7-0E41-81A0-071D0E64D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1490952" name="Text Box 8">
              <a:extLst>
                <a:ext uri="{FF2B5EF4-FFF2-40B4-BE49-F238E27FC236}">
                  <a16:creationId xmlns:a16="http://schemas.microsoft.com/office/drawing/2014/main" id="{CD7DA3E9-3F1F-784A-929D-4EDC59FB5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490953" name="Picture 9">
              <a:extLst>
                <a:ext uri="{FF2B5EF4-FFF2-40B4-BE49-F238E27FC236}">
                  <a16:creationId xmlns:a16="http://schemas.microsoft.com/office/drawing/2014/main" id="{03766540-C9D1-4948-8324-003C9C5C9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490954" name="Group 10">
              <a:extLst>
                <a:ext uri="{FF2B5EF4-FFF2-40B4-BE49-F238E27FC236}">
                  <a16:creationId xmlns:a16="http://schemas.microsoft.com/office/drawing/2014/main" id="{6198ED56-90FD-B544-8DEB-CF53B8293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490955" name="Rectangle 11">
                <a:extLst>
                  <a:ext uri="{FF2B5EF4-FFF2-40B4-BE49-F238E27FC236}">
                    <a16:creationId xmlns:a16="http://schemas.microsoft.com/office/drawing/2014/main" id="{7E9DAC92-9379-F44F-8EC7-7801AE8B8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56" name="Text Box 12">
                <a:extLst>
                  <a:ext uri="{FF2B5EF4-FFF2-40B4-BE49-F238E27FC236}">
                    <a16:creationId xmlns:a16="http://schemas.microsoft.com/office/drawing/2014/main" id="{7F034E85-C911-3C4B-ACE3-998660F45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490957" name="Picture 13">
                <a:extLst>
                  <a:ext uri="{FF2B5EF4-FFF2-40B4-BE49-F238E27FC236}">
                    <a16:creationId xmlns:a16="http://schemas.microsoft.com/office/drawing/2014/main" id="{A0EE8951-05CE-0745-8DE2-FB036F88B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90958" name="Group 14">
              <a:extLst>
                <a:ext uri="{FF2B5EF4-FFF2-40B4-BE49-F238E27FC236}">
                  <a16:creationId xmlns:a16="http://schemas.microsoft.com/office/drawing/2014/main" id="{9CA60803-19C0-694C-B878-4DA8AA621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490959" name="Picture 15">
                <a:extLst>
                  <a:ext uri="{FF2B5EF4-FFF2-40B4-BE49-F238E27FC236}">
                    <a16:creationId xmlns:a16="http://schemas.microsoft.com/office/drawing/2014/main" id="{075518D9-6B42-0546-8CD1-4AB0BF927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490960" name="Rectangle 16">
                <a:extLst>
                  <a:ext uri="{FF2B5EF4-FFF2-40B4-BE49-F238E27FC236}">
                    <a16:creationId xmlns:a16="http://schemas.microsoft.com/office/drawing/2014/main" id="{DBA1FD57-2728-9742-A55B-71EAE381B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61" name="Text Box 17">
                <a:extLst>
                  <a:ext uri="{FF2B5EF4-FFF2-40B4-BE49-F238E27FC236}">
                    <a16:creationId xmlns:a16="http://schemas.microsoft.com/office/drawing/2014/main" id="{A4EF51BC-8A8E-4E48-A875-EF7D21800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490962" name="Line 18">
              <a:extLst>
                <a:ext uri="{FF2B5EF4-FFF2-40B4-BE49-F238E27FC236}">
                  <a16:creationId xmlns:a16="http://schemas.microsoft.com/office/drawing/2014/main" id="{92FA992A-47F0-474A-B1BC-A8DCFDAC0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0980" name="Group 36">
            <a:extLst>
              <a:ext uri="{FF2B5EF4-FFF2-40B4-BE49-F238E27FC236}">
                <a16:creationId xmlns:a16="http://schemas.microsoft.com/office/drawing/2014/main" id="{0941D926-6C8F-274E-A793-E8F087BF74F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648200"/>
            <a:ext cx="3886200" cy="1765300"/>
            <a:chOff x="816" y="2928"/>
            <a:chExt cx="2448" cy="1112"/>
          </a:xfrm>
        </p:grpSpPr>
        <p:sp>
          <p:nvSpPr>
            <p:cNvPr id="1490964" name="Line 20">
              <a:extLst>
                <a:ext uri="{FF2B5EF4-FFF2-40B4-BE49-F238E27FC236}">
                  <a16:creationId xmlns:a16="http://schemas.microsoft.com/office/drawing/2014/main" id="{967BD63F-9330-9B47-B8D1-782610DDD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0965" name="Text Box 21">
              <a:extLst>
                <a:ext uri="{FF2B5EF4-FFF2-40B4-BE49-F238E27FC236}">
                  <a16:creationId xmlns:a16="http://schemas.microsoft.com/office/drawing/2014/main" id="{6FA1B2FA-9EAD-4249-B3D2-176C4F9D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1490967" name="Text Box 23">
              <a:extLst>
                <a:ext uri="{FF2B5EF4-FFF2-40B4-BE49-F238E27FC236}">
                  <a16:creationId xmlns:a16="http://schemas.microsoft.com/office/drawing/2014/main" id="{C7791E80-5853-DE4C-B67B-CCA27F2A3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490968" name="Picture 24">
              <a:extLst>
                <a:ext uri="{FF2B5EF4-FFF2-40B4-BE49-F238E27FC236}">
                  <a16:creationId xmlns:a16="http://schemas.microsoft.com/office/drawing/2014/main" id="{97BF299F-5393-A341-A684-87640D55C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90970" name="Rectangle 26">
              <a:extLst>
                <a:ext uri="{FF2B5EF4-FFF2-40B4-BE49-F238E27FC236}">
                  <a16:creationId xmlns:a16="http://schemas.microsoft.com/office/drawing/2014/main" id="{27CC4AA2-5F1E-984A-B63D-C3CF8D8D7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0971" name="Text Box 27">
              <a:extLst>
                <a:ext uri="{FF2B5EF4-FFF2-40B4-BE49-F238E27FC236}">
                  <a16:creationId xmlns:a16="http://schemas.microsoft.com/office/drawing/2014/main" id="{5081581D-6370-8C46-99AE-F7D06EC34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kumimoji="0" lang="en-GB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490979" name="Picture 35">
              <a:extLst>
                <a:ext uri="{FF2B5EF4-FFF2-40B4-BE49-F238E27FC236}">
                  <a16:creationId xmlns:a16="http://schemas.microsoft.com/office/drawing/2014/main" id="{3DF25C17-EB19-B247-8B2B-107DE2341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79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DBE01-2809-1B40-8305-4BA6E4E32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BC69B-6DA4-5848-8E93-B9078954AFD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06978" name="Rectangle 2">
            <a:extLst>
              <a:ext uri="{FF2B5EF4-FFF2-40B4-BE49-F238E27FC236}">
                <a16:creationId xmlns:a16="http://schemas.microsoft.com/office/drawing/2014/main" id="{6CDB0B79-0C6C-5740-A49A-33B78CCA5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</a:t>
            </a:r>
          </a:p>
        </p:txBody>
      </p:sp>
      <p:sp>
        <p:nvSpPr>
          <p:cNvPr id="1406979" name="Rectangle 3">
            <a:extLst>
              <a:ext uri="{FF2B5EF4-FFF2-40B4-BE49-F238E27FC236}">
                <a16:creationId xmlns:a16="http://schemas.microsoft.com/office/drawing/2014/main" id="{2E660CF7-565A-C747-9AC1-8657B086A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expression</a:t>
            </a:r>
            <a:r>
              <a:rPr lang="en-US" altLang="en-US"/>
              <a:t>: A data value or set of operations to compute a value.</a:t>
            </a:r>
            <a:endParaRPr lang="en-US" altLang="en-US" sz="800"/>
          </a:p>
          <a:p>
            <a:pPr lvl="1">
              <a:buFont typeface="Wingdings" pitchFamily="2" charset="2"/>
              <a:buNone/>
            </a:pPr>
            <a:r>
              <a:rPr lang="en-US" altLang="en-US"/>
              <a:t>	Examples:	</a:t>
            </a:r>
            <a:r>
              <a:rPr lang="en-US" altLang="en-US">
                <a:latin typeface="Courier New" panose="02070309020205020404" pitchFamily="49" charset="0"/>
              </a:rPr>
              <a:t>1 + 4 * 3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			42</a:t>
            </a:r>
          </a:p>
          <a:p>
            <a:pPr lvl="1"/>
            <a:endParaRPr lang="en-US" altLang="en-US" sz="700"/>
          </a:p>
          <a:p>
            <a:r>
              <a:rPr lang="en-US" altLang="en-US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>
                <a:latin typeface="Courier New" panose="02070309020205020404" pitchFamily="49" charset="0"/>
              </a:rPr>
              <a:t>+ - * /	</a:t>
            </a:r>
            <a:r>
              <a:rPr lang="en-US" altLang="en-US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			modulus,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>
                <a:latin typeface="Courier New" panose="02070309020205020404" pitchFamily="49" charset="0"/>
              </a:rPr>
              <a:t>**	</a:t>
            </a:r>
            <a:r>
              <a:rPr lang="en-US" altLang="en-US"/>
              <a:t> 	exponentiation</a:t>
            </a:r>
          </a:p>
          <a:p>
            <a:pPr lvl="1">
              <a:buClr>
                <a:schemeClr val="bg1"/>
              </a:buClr>
            </a:pPr>
            <a:endParaRPr lang="en-US" altLang="en-US"/>
          </a:p>
          <a:p>
            <a:r>
              <a:rPr lang="en-US" altLang="en-US" b="1"/>
              <a:t>precedence</a:t>
            </a:r>
            <a:r>
              <a:rPr lang="en-US" altLang="en-US"/>
              <a:t>: Order in which operations are computed.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* / % **</a:t>
            </a:r>
            <a:r>
              <a:rPr lang="en-US" altLang="en-US"/>
              <a:t> have a higher precedence than </a:t>
            </a:r>
            <a:r>
              <a:rPr lang="en-US" altLang="en-US">
                <a:latin typeface="Courier New" panose="02070309020205020404" pitchFamily="49" charset="0"/>
              </a:rPr>
              <a:t>+ -</a:t>
            </a:r>
            <a:br>
              <a:rPr lang="en-US" altLang="en-US"/>
            </a:br>
            <a:br>
              <a:rPr lang="en-US" altLang="en-US" sz="800"/>
            </a:br>
            <a:r>
              <a:rPr lang="en-US" altLang="en-US">
                <a:latin typeface="Courier New" panose="02070309020205020404" pitchFamily="49" charset="0"/>
              </a:rPr>
              <a:t>1 + 3 * 4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13</a:t>
            </a:r>
            <a:endParaRPr lang="en-US" altLang="en-US"/>
          </a:p>
          <a:p>
            <a:pPr lvl="1"/>
            <a:endParaRPr lang="en-US" altLang="en-US" sz="1000"/>
          </a:p>
          <a:p>
            <a:pPr lvl="1"/>
            <a:r>
              <a:rPr lang="en-US" altLang="en-US"/>
              <a:t>Parentheses can be used to force a certain order of evaluation.</a:t>
            </a:r>
            <a:br>
              <a:rPr lang="en-US" altLang="en-US"/>
            </a:br>
            <a:br>
              <a:rPr lang="en-US" altLang="en-US" sz="800"/>
            </a:br>
            <a:r>
              <a:rPr lang="en-US" altLang="en-US">
                <a:latin typeface="Courier New" panose="02070309020205020404" pitchFamily="49" charset="0"/>
              </a:rPr>
              <a:t>(1 + 3) * 4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16</a:t>
            </a: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7574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D07C7-9AB5-E24A-B13E-1F88FF977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401E5-9EAD-2142-A4A8-D07E3517CA9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1B1A5131-79B7-F64C-A390-6B930F214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654368"/>
            <a:ext cx="8231187" cy="363537"/>
          </a:xfrm>
        </p:spPr>
        <p:txBody>
          <a:bodyPr/>
          <a:lstStyle/>
          <a:p>
            <a:r>
              <a:rPr lang="en-US" altLang="en-US" dirty="0"/>
              <a:t>Integer division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409027" name="Rectangle 3">
            <a:extLst>
              <a:ext uri="{FF2B5EF4-FFF2-40B4-BE49-F238E27FC236}">
                <a16:creationId xmlns:a16="http://schemas.microsoft.com/office/drawing/2014/main" id="{FA6D8410-28BC-0349-8646-A591ACBC5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126173"/>
            <a:ext cx="8231187" cy="452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we divide integers with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, the quotient is also an integer.</a:t>
            </a:r>
          </a:p>
          <a:p>
            <a:pPr>
              <a:lnSpc>
                <a:spcPct val="90000"/>
              </a:lnSpc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   3</a:t>
            </a:r>
            <a:r>
              <a:rPr lang="en-US" altLang="en-US" sz="1800" b="1" dirty="0">
                <a:latin typeface="Courier New" panose="02070309020205020404" pitchFamily="49" charset="0"/>
              </a:rPr>
              <a:t>                 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    52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4 ) 14               27 ) 1425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</a:t>
            </a:r>
            <a:r>
              <a:rPr lang="en-US" altLang="en-US" sz="1800" u="sng" dirty="0">
                <a:latin typeface="Courier New" panose="02070309020205020404" pitchFamily="49" charset="0"/>
              </a:rPr>
              <a:t>12</a:t>
            </a:r>
            <a:r>
              <a:rPr lang="en-US" altLang="en-US" sz="1800" dirty="0">
                <a:latin typeface="Courier New" panose="02070309020205020404" pitchFamily="49" charset="0"/>
              </a:rPr>
              <a:t>                    </a:t>
            </a:r>
            <a:r>
              <a:rPr lang="en-US" altLang="en-US" sz="1800" u="sng" dirty="0">
                <a:latin typeface="Courier New" panose="02070309020205020404" pitchFamily="49" charset="0"/>
              </a:rPr>
              <a:t>135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2                      75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            </a:t>
            </a:r>
            <a:r>
              <a:rPr lang="en-US" altLang="en-US" sz="1800" u="sng" dirty="0">
                <a:latin typeface="Courier New" panose="02070309020205020404" pitchFamily="49" charset="0"/>
              </a:rPr>
              <a:t>54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            21</a:t>
            </a:r>
            <a:endParaRPr lang="en-US" altLang="en-US" sz="7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More examples: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35 / 5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anose="02070309020205020404" pitchFamily="49" charset="0"/>
              </a:rPr>
              <a:t>7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84 / 10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anose="02070309020205020404" pitchFamily="49" charset="0"/>
              </a:rPr>
              <a:t>8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156 / 100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operator computes the remainder from a division of integers.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</a:t>
            </a:r>
            <a:r>
              <a:rPr lang="en-US" altLang="en-US" sz="1800" u="sng" dirty="0">
                <a:latin typeface="Courier New" panose="02070309020205020404" pitchFamily="49" charset="0"/>
              </a:rPr>
              <a:t>   3</a:t>
            </a:r>
            <a:r>
              <a:rPr lang="en-US" altLang="en-US" sz="1800" dirty="0">
                <a:latin typeface="Courier New" panose="02070309020205020404" pitchFamily="49" charset="0"/>
              </a:rPr>
              <a:t>                     </a:t>
            </a:r>
            <a:r>
              <a:rPr lang="en-US" altLang="en-US" sz="1800" u="sng" dirty="0">
                <a:latin typeface="Courier New" panose="02070309020205020404" pitchFamily="49" charset="0"/>
              </a:rPr>
              <a:t>   43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4 ) 14                   5 ) 218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</a:t>
            </a:r>
            <a:r>
              <a:rPr lang="en-US" altLang="en-US" sz="1800" u="sng" dirty="0">
                <a:latin typeface="Courier New" panose="02070309020205020404" pitchFamily="49" charset="0"/>
              </a:rPr>
              <a:t>12</a:t>
            </a:r>
            <a:r>
              <a:rPr lang="en-US" altLang="en-US" sz="1800" dirty="0">
                <a:latin typeface="Courier New" panose="02070309020205020404" pitchFamily="49" charset="0"/>
              </a:rPr>
              <a:t>                       </a:t>
            </a:r>
            <a:r>
              <a:rPr lang="en-US" altLang="en-US" sz="1800" u="sng" dirty="0">
                <a:latin typeface="Courier New" panose="02070309020205020404" pitchFamily="49" charset="0"/>
              </a:rPr>
              <a:t>20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latin typeface="Courier New" panose="02070309020205020404" pitchFamily="49" charset="0"/>
              </a:rPr>
              <a:t>2</a:t>
            </a:r>
            <a:r>
              <a:rPr lang="en-US" altLang="en-US" sz="1800" dirty="0">
                <a:latin typeface="Courier New" panose="02070309020205020404" pitchFamily="49" charset="0"/>
              </a:rPr>
              <a:t>                        18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              </a:t>
            </a:r>
            <a:r>
              <a:rPr lang="en-US" altLang="en-US" sz="1800" u="sng" dirty="0">
                <a:latin typeface="Courier New" panose="02070309020205020404" pitchFamily="49" charset="0"/>
              </a:rPr>
              <a:t>15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               </a:t>
            </a:r>
            <a:r>
              <a:rPr lang="en-US" altLang="en-US" sz="1800" b="1" dirty="0">
                <a:latin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98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7F238-60EB-C548-891C-57527AF3B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74DDC-E97C-AF44-B9E1-15AB3EC3D52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14146" name="Rectangle 2">
            <a:extLst>
              <a:ext uri="{FF2B5EF4-FFF2-40B4-BE49-F238E27FC236}">
                <a16:creationId xmlns:a16="http://schemas.microsoft.com/office/drawing/2014/main" id="{3BCD77D2-8C64-F943-BC64-FDB8DA110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Real numbers</a:t>
            </a:r>
          </a:p>
        </p:txBody>
      </p:sp>
      <p:sp>
        <p:nvSpPr>
          <p:cNvPr id="1414147" name="Rectangle 3">
            <a:extLst>
              <a:ext uri="{FF2B5EF4-FFF2-40B4-BE49-F238E27FC236}">
                <a16:creationId xmlns:a16="http://schemas.microsoft.com/office/drawing/2014/main" id="{6C1BCB1E-BBF6-6949-8015-27840E134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Python can also manipulate real numbers.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Examples: </a:t>
            </a:r>
            <a:r>
              <a:rPr lang="en-US" altLang="en-US">
                <a:latin typeface="Courier New" panose="02070309020205020404" pitchFamily="49" charset="0"/>
              </a:rPr>
              <a:t>6.022</a:t>
            </a: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-15.9997</a:t>
            </a: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42.0</a:t>
            </a: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2.143e17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 altLang="en-US"/>
          </a:p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The operators </a:t>
            </a:r>
            <a:r>
              <a:rPr lang="en-US" altLang="en-US">
                <a:latin typeface="Courier New" panose="02070309020205020404" pitchFamily="49" charset="0"/>
              </a:rPr>
              <a:t>+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-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% **</a:t>
            </a:r>
            <a:r>
              <a:rPr lang="en-US" altLang="en-US"/>
              <a:t>  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all work for real numbers.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produces an exact answer: </a:t>
            </a:r>
            <a:r>
              <a:rPr lang="en-US" altLang="en-US">
                <a:latin typeface="Courier New" panose="02070309020205020404" pitchFamily="49" charset="0"/>
              </a:rPr>
              <a:t>15.0 / 2.0</a:t>
            </a:r>
            <a:r>
              <a:rPr lang="en-US" altLang="en-US"/>
              <a:t> is </a:t>
            </a:r>
            <a:r>
              <a:rPr lang="en-US" altLang="en-US" b="1">
                <a:latin typeface="Courier New" panose="02070309020205020404" pitchFamily="49" charset="0"/>
              </a:rPr>
              <a:t>7.5</a:t>
            </a:r>
            <a:endParaRPr lang="en-US" altLang="en-US"/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The same rules of precedence also apply to real numbers:</a:t>
            </a:r>
            <a:br>
              <a:rPr lang="en-US" altLang="en-US"/>
            </a:br>
            <a:r>
              <a:rPr lang="en-US" altLang="en-US"/>
              <a:t>Evaluate  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 before 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% </a:t>
            </a:r>
            <a:r>
              <a:rPr lang="en-US" altLang="en-US"/>
              <a:t> before  </a:t>
            </a:r>
            <a:r>
              <a:rPr lang="en-US" altLang="en-US">
                <a:latin typeface="Courier New" panose="02070309020205020404" pitchFamily="49" charset="0"/>
              </a:rPr>
              <a:t>+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-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When integers and reals are mixed, the result is a real number.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Example:  </a:t>
            </a:r>
            <a:r>
              <a:rPr lang="en-US" altLang="en-US">
                <a:latin typeface="Courier New" panose="02070309020205020404" pitchFamily="49" charset="0"/>
              </a:rPr>
              <a:t>1 / 2.0</a:t>
            </a:r>
            <a:r>
              <a:rPr lang="en-US" altLang="en-US"/>
              <a:t>  is  </a:t>
            </a:r>
            <a:r>
              <a:rPr lang="en-US" altLang="en-US">
                <a:latin typeface="Courier New" panose="02070309020205020404" pitchFamily="49" charset="0"/>
              </a:rPr>
              <a:t>0.5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 altLang="en-US" sz="700"/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The conversion occurs on a per-operator basis.</a:t>
            </a:r>
            <a:endParaRPr lang="en-US" altLang="en-US" sz="160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u="sng">
                <a:latin typeface="Courier New" panose="02070309020205020404" pitchFamily="49" charset="0"/>
              </a:rPr>
              <a:t>7 / 3</a:t>
            </a:r>
            <a:r>
              <a:rPr lang="en-US" altLang="en-US" sz="1600">
                <a:latin typeface="Courier New" panose="02070309020205020404" pitchFamily="49" charset="0"/>
              </a:rPr>
              <a:t> * 1.2 + 3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</a:t>
            </a:r>
            <a:r>
              <a:rPr lang="en-US" altLang="en-US" sz="1600" b="1" u="sng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600" u="sng">
                <a:latin typeface="Courier New" panose="02070309020205020404" pitchFamily="49" charset="0"/>
              </a:rPr>
              <a:t>   * 1.2</a:t>
            </a:r>
            <a:r>
              <a:rPr lang="en-US" altLang="en-US" sz="1600">
                <a:latin typeface="Courier New" panose="02070309020205020404" pitchFamily="49" charset="0"/>
              </a:rPr>
              <a:t> + 3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2.4</a:t>
            </a:r>
            <a:r>
              <a:rPr lang="en-US" altLang="en-US" sz="1600">
                <a:latin typeface="Courier New" panose="02070309020205020404" pitchFamily="49" charset="0"/>
              </a:rPr>
              <a:t>     + </a:t>
            </a:r>
            <a:r>
              <a:rPr lang="en-US" altLang="en-US" sz="1600" u="sng">
                <a:latin typeface="Courier New" panose="02070309020205020404" pitchFamily="49" charset="0"/>
              </a:rPr>
              <a:t>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 u="sng">
                <a:latin typeface="Courier New" panose="02070309020205020404" pitchFamily="49" charset="0"/>
              </a:rPr>
              <a:t>2.4     +   </a:t>
            </a:r>
            <a:r>
              <a:rPr lang="en-US" altLang="en-US" sz="1600" b="1" u="sng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    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3.4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792ED582-3DC3-4A47-B390-3C483278F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731F-4201-164A-A8CB-C6D1A8F9040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8050" name="Rectangle 2">
            <a:extLst>
              <a:ext uri="{FF2B5EF4-FFF2-40B4-BE49-F238E27FC236}">
                <a16:creationId xmlns:a16="http://schemas.microsoft.com/office/drawing/2014/main" id="{F9C40D98-AB8A-8843-999C-BE97F21CE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Math commands</a:t>
            </a:r>
          </a:p>
        </p:txBody>
      </p:sp>
      <p:sp>
        <p:nvSpPr>
          <p:cNvPr id="1538051" name="Rectangle 3">
            <a:extLst>
              <a:ext uri="{FF2B5EF4-FFF2-40B4-BE49-F238E27FC236}">
                <a16:creationId xmlns:a16="http://schemas.microsoft.com/office/drawing/2014/main" id="{52640058-63D8-3A4D-98A3-0668FC313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Python has useful </a:t>
            </a:r>
            <a:r>
              <a:rPr lang="en-US" altLang="en-US">
                <a:hlinkClick r:id="rId3"/>
              </a:rPr>
              <a:t>commands</a:t>
            </a:r>
            <a:r>
              <a:rPr lang="en-US" altLang="en-US"/>
              <a:t> for performing calculations.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To use many of these commands, you must write the following at the top of your Python program: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from math import *</a:t>
            </a:r>
          </a:p>
        </p:txBody>
      </p:sp>
      <p:graphicFrame>
        <p:nvGraphicFramePr>
          <p:cNvPr id="1538116" name="Group 68">
            <a:extLst>
              <a:ext uri="{FF2B5EF4-FFF2-40B4-BE49-F238E27FC236}">
                <a16:creationId xmlns:a16="http://schemas.microsoft.com/office/drawing/2014/main" id="{3C4DAC3D-BB99-D445-AC67-A0D9362D1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57746"/>
              </p:ext>
            </p:extLst>
          </p:nvPr>
        </p:nvGraphicFramePr>
        <p:xfrm>
          <a:off x="150813" y="2109153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133583146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2147563057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786393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8618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4450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031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17158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66641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68860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346541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1403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29569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48288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76494"/>
                  </a:ext>
                </a:extLst>
              </a:tr>
            </a:tbl>
          </a:graphicData>
        </a:graphic>
      </p:graphicFrame>
      <p:graphicFrame>
        <p:nvGraphicFramePr>
          <p:cNvPr id="1538115" name="Group 67">
            <a:extLst>
              <a:ext uri="{FF2B5EF4-FFF2-40B4-BE49-F238E27FC236}">
                <a16:creationId xmlns:a16="http://schemas.microsoft.com/office/drawing/2014/main" id="{707927FA-A356-0245-860E-6AEAC3BDA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223"/>
              </p:ext>
            </p:extLst>
          </p:nvPr>
        </p:nvGraphicFramePr>
        <p:xfrm>
          <a:off x="6316345" y="2109153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877776892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898922528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788369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34041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776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4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BA6F226-3B8D-0747-8BC4-2B862D452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B4150-4EDE-AA48-B5CF-730AE305549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17218" name="Rectangle 2">
            <a:extLst>
              <a:ext uri="{FF2B5EF4-FFF2-40B4-BE49-F238E27FC236}">
                <a16:creationId xmlns:a16="http://schemas.microsoft.com/office/drawing/2014/main" id="{FB8EDFDD-0C9F-EC45-9BA2-73142F4B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1417219" name="Rectangle 3">
            <a:extLst>
              <a:ext uri="{FF2B5EF4-FFF2-40B4-BE49-F238E27FC236}">
                <a16:creationId xmlns:a16="http://schemas.microsoft.com/office/drawing/2014/main" id="{56BAB8B3-22E0-504F-B6A0-96B6B81BB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variable</a:t>
            </a:r>
            <a:r>
              <a:rPr lang="en-US" altLang="en-US"/>
              <a:t>: A named piece of memory that can store a value.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Usage: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Compute an expression's result,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store that result into a variable,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and use that variable later in the program.</a:t>
            </a:r>
            <a:endParaRPr lang="en-US" altLang="en-US" sz="600"/>
          </a:p>
          <a:p>
            <a:pPr lvl="1"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 b="1"/>
              <a:t>assignment statement</a:t>
            </a:r>
            <a:r>
              <a:rPr lang="en-US" altLang="en-US"/>
              <a:t>: Stores a value into a variable.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Syntax:</a:t>
            </a:r>
          </a:p>
          <a:p>
            <a:pPr lvl="1">
              <a:lnSpc>
                <a:spcPct val="90000"/>
              </a:lnSpc>
            </a:pPr>
            <a:endParaRPr lang="en-US" altLang="en-US" sz="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i="1"/>
              <a:t>		name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 i="1"/>
              <a:t>value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sz="1300"/>
          </a:p>
          <a:p>
            <a:pPr lvl="1">
              <a:lnSpc>
                <a:spcPct val="90000"/>
              </a:lnSpc>
            </a:pPr>
            <a:r>
              <a:rPr lang="en-US" altLang="en-US"/>
              <a:t>Examples:	</a:t>
            </a:r>
            <a:r>
              <a:rPr lang="en-US" altLang="en-US">
                <a:latin typeface="Courier New" panose="02070309020205020404" pitchFamily="49" charset="0"/>
              </a:rPr>
              <a:t>x = 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			</a:t>
            </a:r>
            <a:r>
              <a:rPr lang="en-US" altLang="en-US">
                <a:latin typeface="Courier New" panose="02070309020205020404" pitchFamily="49" charset="0"/>
              </a:rPr>
              <a:t>gpa = 3.14</a:t>
            </a:r>
            <a:endParaRPr lang="en-US" altLang="en-US" sz="1000"/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 </a:t>
            </a:r>
            <a:r>
              <a:rPr lang="en-US" altLang="en-US" sz="2000">
                <a:latin typeface="Courier New" panose="02070309020205020404" pitchFamily="49" charset="0"/>
              </a:rPr>
              <a:t>x   5         gpa    3.14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/>
          </a:p>
          <a:p>
            <a:pPr lvl="1">
              <a:lnSpc>
                <a:spcPct val="90000"/>
              </a:lnSpc>
            </a:pPr>
            <a:r>
              <a:rPr lang="en-US" altLang="en-US"/>
              <a:t>A variable that has been given a value can be used in expressions.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	x + 4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/>
              <a:t>Exercise: </a:t>
            </a:r>
            <a:r>
              <a:rPr lang="en-US" altLang="en-US"/>
              <a:t>Evaluate the quadratic equation for a given 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, and </a:t>
            </a:r>
            <a:r>
              <a:rPr lang="en-US" altLang="en-US" i="1"/>
              <a:t>c</a:t>
            </a:r>
            <a:r>
              <a:rPr lang="en-US" altLang="en-US"/>
              <a:t>.</a:t>
            </a:r>
          </a:p>
        </p:txBody>
      </p:sp>
      <p:grpSp>
        <p:nvGrpSpPr>
          <p:cNvPr id="1417220" name="Group 4">
            <a:extLst>
              <a:ext uri="{FF2B5EF4-FFF2-40B4-BE49-F238E27FC236}">
                <a16:creationId xmlns:a16="http://schemas.microsoft.com/office/drawing/2014/main" id="{6C424237-0123-7E4F-B954-46DD7D780513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1447800"/>
            <a:ext cx="2844800" cy="695325"/>
            <a:chOff x="1584" y="2784"/>
            <a:chExt cx="4000" cy="1256"/>
          </a:xfrm>
        </p:grpSpPr>
        <p:pic>
          <p:nvPicPr>
            <p:cNvPr id="1417221" name="Picture 5" descr="car_stereo">
              <a:extLst>
                <a:ext uri="{FF2B5EF4-FFF2-40B4-BE49-F238E27FC236}">
                  <a16:creationId xmlns:a16="http://schemas.microsoft.com/office/drawing/2014/main" id="{B1F6AB0F-838A-3848-AC3C-F57F62D3F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7222" name="Oval 6">
              <a:extLst>
                <a:ext uri="{FF2B5EF4-FFF2-40B4-BE49-F238E27FC236}">
                  <a16:creationId xmlns:a16="http://schemas.microsoft.com/office/drawing/2014/main" id="{1BFBDD74-2907-1E42-9685-43A01E51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7223" name="Group 7">
            <a:extLst>
              <a:ext uri="{FF2B5EF4-FFF2-40B4-BE49-F238E27FC236}">
                <a16:creationId xmlns:a16="http://schemas.microsoft.com/office/drawing/2014/main" id="{B69EF8B2-E29A-0543-BF50-84DE1143EC02}"/>
              </a:ext>
            </a:extLst>
          </p:cNvPr>
          <p:cNvGrpSpPr>
            <a:grpSpLocks/>
          </p:cNvGrpSpPr>
          <p:nvPr/>
        </p:nvGrpSpPr>
        <p:grpSpPr bwMode="auto">
          <a:xfrm>
            <a:off x="1639888" y="4648200"/>
            <a:ext cx="3581400" cy="533400"/>
            <a:chOff x="1056" y="3648"/>
            <a:chExt cx="2304" cy="384"/>
          </a:xfrm>
        </p:grpSpPr>
        <p:sp>
          <p:nvSpPr>
            <p:cNvPr id="1417224" name="Rectangle 8">
              <a:extLst>
                <a:ext uri="{FF2B5EF4-FFF2-40B4-BE49-F238E27FC236}">
                  <a16:creationId xmlns:a16="http://schemas.microsoft.com/office/drawing/2014/main" id="{6530FC6D-2EB4-AC4E-BED1-28F343C24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4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7225" name="Rectangle 9">
              <a:extLst>
                <a:ext uri="{FF2B5EF4-FFF2-40B4-BE49-F238E27FC236}">
                  <a16:creationId xmlns:a16="http://schemas.microsoft.com/office/drawing/2014/main" id="{1F2B2200-4432-6340-8FE9-9329D3EB5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4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703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18686</TotalTime>
  <Words>1030</Words>
  <Application>Microsoft Macintosh PowerPoint</Application>
  <PresentationFormat>On-screen Show (4:3)</PresentationFormat>
  <Paragraphs>539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Courier</vt:lpstr>
      <vt:lpstr>Courier New</vt:lpstr>
      <vt:lpstr>Tahoma</vt:lpstr>
      <vt:lpstr>Times New Roman</vt:lpstr>
      <vt:lpstr>Verdana</vt:lpstr>
      <vt:lpstr>Wingdings</vt:lpstr>
      <vt:lpstr>Default Design</vt:lpstr>
      <vt:lpstr>Python Tutorial</vt:lpstr>
      <vt:lpstr>Languages</vt:lpstr>
      <vt:lpstr>Programming basics</vt:lpstr>
      <vt:lpstr>Compiling and interpreting</vt:lpstr>
      <vt:lpstr>Expressions</vt:lpstr>
      <vt:lpstr>Integer division</vt:lpstr>
      <vt:lpstr>Real numbers</vt:lpstr>
      <vt:lpstr>Math commands</vt:lpstr>
      <vt:lpstr>Variables</vt:lpstr>
      <vt:lpstr>print</vt:lpstr>
      <vt:lpstr>input</vt:lpstr>
      <vt:lpstr>Repetition (loops) and Selection (if/else)</vt:lpstr>
      <vt:lpstr>The for loop</vt:lpstr>
      <vt:lpstr>range</vt:lpstr>
      <vt:lpstr>Cumulative loops</vt:lpstr>
      <vt:lpstr>if</vt:lpstr>
      <vt:lpstr>if/else</vt:lpstr>
      <vt:lpstr>while</vt:lpstr>
      <vt:lpstr>Logic</vt:lpstr>
      <vt:lpstr>Text and File Processing</vt:lpstr>
      <vt:lpstr>Strings</vt:lpstr>
      <vt:lpstr>Indexes</vt:lpstr>
      <vt:lpstr>String properties</vt:lpstr>
      <vt:lpstr>raw_input</vt:lpstr>
      <vt:lpstr>Text processing</vt:lpstr>
      <vt:lpstr>Strings and numbers</vt:lpstr>
      <vt:lpstr>File processing</vt:lpstr>
      <vt:lpstr>Line-by-line processing</vt:lpstr>
      <vt:lpstr>Thank you  Questions?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743</cp:revision>
  <cp:lastPrinted>2001-05-07T20:21:30Z</cp:lastPrinted>
  <dcterms:created xsi:type="dcterms:W3CDTF">1999-10-26T20:37:18Z</dcterms:created>
  <dcterms:modified xsi:type="dcterms:W3CDTF">2018-08-01T14:10:09Z</dcterms:modified>
</cp:coreProperties>
</file>