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18"/>
  </p:notesMasterIdLst>
  <p:sldIdLst>
    <p:sldId id="256" r:id="rId5"/>
    <p:sldId id="257" r:id="rId6"/>
    <p:sldId id="264" r:id="rId7"/>
    <p:sldId id="259" r:id="rId8"/>
    <p:sldId id="258" r:id="rId9"/>
    <p:sldId id="260" r:id="rId10"/>
    <p:sldId id="262" r:id="rId11"/>
    <p:sldId id="261" r:id="rId12"/>
    <p:sldId id="268" r:id="rId13"/>
    <p:sldId id="267" r:id="rId14"/>
    <p:sldId id="263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6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0926E-0A3C-C1B9-33F0-0FCC7333AF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4279" y="5913998"/>
            <a:ext cx="584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415648" cy="51087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277442"/>
            <a:ext cx="10415649" cy="481379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png"/><Relationship Id="rId5" Type="http://schemas.openxmlformats.org/officeDocument/2006/relationships/image" Target="../media/image14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879" y="2217074"/>
            <a:ext cx="9798121" cy="2292350"/>
          </a:xfrm>
        </p:spPr>
        <p:txBody>
          <a:bodyPr/>
          <a:lstStyle/>
          <a:p>
            <a:r>
              <a:rPr lang="en-US" dirty="0"/>
              <a:t>Introduction to RAVEN Machine Learning Models and External Models</a:t>
            </a:r>
          </a:p>
          <a:p>
            <a:r>
              <a:rPr lang="en-US" sz="2800" b="0" dirty="0"/>
              <a:t>RAVEN Workshop </a:t>
            </a:r>
          </a:p>
        </p:txBody>
      </p:sp>
      <p:pic>
        <p:nvPicPr>
          <p:cNvPr id="6" name="Picture 6" descr="raven.gif">
            <a:extLst>
              <a:ext uri="{FF2B5EF4-FFF2-40B4-BE49-F238E27FC236}">
                <a16:creationId xmlns:a16="http://schemas.microsoft.com/office/drawing/2014/main" id="{8FEAC162-01F6-7ACD-60D3-FB9D8B1AF6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9789458" y="117449"/>
            <a:ext cx="2200491" cy="165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CDF6-85F7-02AB-4269-43E5636F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Order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22B12-53DE-194D-DD0E-047572745C51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F2AB1-609E-FCDA-7EA9-F3D44E0366FA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74ED7-7D6D-7017-3D74-DB684647A9F5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52768A-E5CE-E6F8-9A62-4FBAAAE725CF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B67698-719E-2461-56C5-8EF1E548DD30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9414A-C665-0596-AAAD-B93630EDE626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76BE9-EF4F-0217-A502-B611FF4F8EC7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47700-0422-B4CB-6E1E-984FA0D63012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AF907-90B2-918C-3CCF-9F5A47291C37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A85D0-5073-E118-DBDC-C8ABD62A854D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86A73-A73F-DF04-692C-36A6B8A9E550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ED813C-10B9-C553-5B0E-116718C256F7}"/>
              </a:ext>
            </a:extLst>
          </p:cNvPr>
          <p:cNvSpPr/>
          <p:nvPr/>
        </p:nvSpPr>
        <p:spPr bwMode="auto">
          <a:xfrm>
            <a:off x="9531135" y="3909232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391D3A-7C6B-40FC-1AF9-33A70BF1E04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972249" y="2883584"/>
            <a:ext cx="558887" cy="3202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18">
            <a:extLst>
              <a:ext uri="{FF2B5EF4-FFF2-40B4-BE49-F238E27FC236}">
                <a16:creationId xmlns:a16="http://schemas.microsoft.com/office/drawing/2014/main" id="{A3CBEF94-0285-371A-B251-79CA61D8C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36" y="1069479"/>
            <a:ext cx="5524113" cy="1934259"/>
          </a:xfrm>
          <a:prstGeom prst="rect">
            <a:avLst/>
          </a:prstGeom>
        </p:spPr>
      </p:pic>
      <p:pic>
        <p:nvPicPr>
          <p:cNvPr id="27" name="Content Placeholder 23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DD759092-9697-7A58-F36E-3AD694D7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22" y="3284786"/>
            <a:ext cx="3253956" cy="1587679"/>
          </a:xfrm>
          <a:prstGeom prst="rect">
            <a:avLst/>
          </a:prstGeom>
        </p:spPr>
      </p:pic>
      <p:pic>
        <p:nvPicPr>
          <p:cNvPr id="32" name="Content Placeholder 28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50D05D36-42FF-D51D-A830-ACA03680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351" y="5093917"/>
            <a:ext cx="7180238" cy="158504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5C85D2-5041-E37C-3E17-26BC34F429FF}"/>
              </a:ext>
            </a:extLst>
          </p:cNvPr>
          <p:cNvSpPr/>
          <p:nvPr/>
        </p:nvSpPr>
        <p:spPr bwMode="auto">
          <a:xfrm>
            <a:off x="9523478" y="5308391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D52B83-967D-FE2F-1D7D-1C993F3A75A9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 flipV="1">
            <a:off x="6219578" y="4078626"/>
            <a:ext cx="3311557" cy="853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C0C631-3983-B56D-A086-9ABC79E8387E}"/>
              </a:ext>
            </a:extLst>
          </p:cNvPr>
          <p:cNvCxnSpPr>
            <a:cxnSpLocks/>
            <a:stCxn id="33" idx="1"/>
            <a:endCxn id="32" idx="3"/>
          </p:cNvCxnSpPr>
          <p:nvPr/>
        </p:nvCxnSpPr>
        <p:spPr>
          <a:xfrm flipH="1">
            <a:off x="8575589" y="5563116"/>
            <a:ext cx="947889" cy="3233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90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5C75-5822-EA1C-C929-7659B1F4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282C-23DB-CF43-0A18-3B1916C0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77442"/>
            <a:ext cx="8509024" cy="27251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procedure of coupling a new application with RAVEN is a straightforward process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coupling is performed through a Python interface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Interpret the information generated by RAVEN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Pass such information to the code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Retrieve data generated by the code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coupling procedure does not require any modification of RAVEN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F59E8-2A9B-108D-211C-B35006272F50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AC198-2F99-EBC3-B577-4ECA1AFB1F8B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417F22-42AE-62B0-124E-6E9F33FA4512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CE8D07-A470-B104-FBFF-A8120137599E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9F4F2-5680-EFD1-1845-9E8171B89E05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9605F5-84EA-FE04-5985-01B5E7681DB7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222405-9D8F-0D7C-9197-36D0FC9C7DF8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B9F2A-E2D1-F684-85E6-41E7EDEC064E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CB0279-854B-0FBA-20CC-44A356DD6060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3CDE09-50FE-2332-B192-F9E52331E8F0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7F672-6938-42E2-8941-8CF5DD628DA7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E602B27-86B0-CD4B-274D-9FF8C1D059A3}"/>
              </a:ext>
            </a:extLst>
          </p:cNvPr>
          <p:cNvSpPr/>
          <p:nvPr/>
        </p:nvSpPr>
        <p:spPr bwMode="auto">
          <a:xfrm>
            <a:off x="3404542" y="4810093"/>
            <a:ext cx="1482860" cy="952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RAVEN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26540B-EA44-F281-77BA-4C9C02339B5D}"/>
              </a:ext>
            </a:extLst>
          </p:cNvPr>
          <p:cNvSpPr/>
          <p:nvPr/>
        </p:nvSpPr>
        <p:spPr bwMode="auto">
          <a:xfrm>
            <a:off x="5877607" y="4810093"/>
            <a:ext cx="1482860" cy="9522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18" name="Curved Down Arrow 17">
            <a:extLst>
              <a:ext uri="{FF2B5EF4-FFF2-40B4-BE49-F238E27FC236}">
                <a16:creationId xmlns:a16="http://schemas.microsoft.com/office/drawing/2014/main" id="{C4C99612-7322-1BDD-F99F-D9B0E5143774}"/>
              </a:ext>
            </a:extLst>
          </p:cNvPr>
          <p:cNvSpPr/>
          <p:nvPr/>
        </p:nvSpPr>
        <p:spPr bwMode="auto">
          <a:xfrm>
            <a:off x="4352708" y="4304662"/>
            <a:ext cx="2092154" cy="411079"/>
          </a:xfrm>
          <a:prstGeom prst="curvedDownArrow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Curved Down Arrow 18">
            <a:extLst>
              <a:ext uri="{FF2B5EF4-FFF2-40B4-BE49-F238E27FC236}">
                <a16:creationId xmlns:a16="http://schemas.microsoft.com/office/drawing/2014/main" id="{A0E7D93B-0D4B-0592-4512-FE73D2599FAA}"/>
              </a:ext>
            </a:extLst>
          </p:cNvPr>
          <p:cNvSpPr/>
          <p:nvPr/>
        </p:nvSpPr>
        <p:spPr bwMode="auto">
          <a:xfrm rot="10800000">
            <a:off x="4257972" y="5840004"/>
            <a:ext cx="2092154" cy="411079"/>
          </a:xfrm>
          <a:prstGeom prst="curvedDownArrow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773B7-A748-3B20-01CC-8F154D18857B}"/>
              </a:ext>
            </a:extLst>
          </p:cNvPr>
          <p:cNvSpPr txBox="1"/>
          <p:nvPr/>
        </p:nvSpPr>
        <p:spPr>
          <a:xfrm>
            <a:off x="4447950" y="396894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Sampled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9F3DE-D8E2-5B0E-7081-3AA6731497BC}"/>
              </a:ext>
            </a:extLst>
          </p:cNvPr>
          <p:cNvSpPr txBox="1"/>
          <p:nvPr/>
        </p:nvSpPr>
        <p:spPr>
          <a:xfrm>
            <a:off x="4583338" y="625898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output</a:t>
            </a:r>
          </a:p>
        </p:txBody>
      </p:sp>
    </p:spTree>
    <p:extLst>
      <p:ext uri="{BB962C8B-B14F-4D97-AF65-F5344CB8AC3E}">
        <p14:creationId xmlns:p14="http://schemas.microsoft.com/office/powerpoint/2010/main" val="362136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EE6A-663F-BC98-D4E1-B8A7FC08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Codes: Code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AE32-946E-3BBF-C542-F72531AD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77442"/>
            <a:ext cx="10415649" cy="14781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RAVEN imports all the “Code Interfaces” at run-time (without actually knowing the syntax of the driven codes)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order to make RAVEN able to drive a new code, a </a:t>
            </a:r>
            <a:r>
              <a:rPr lang="en-US" sz="1800" dirty="0">
                <a:latin typeface="Courier" pitchFamily="2" charset="0"/>
              </a:rPr>
              <a:t>Python</a:t>
            </a:r>
            <a:r>
              <a:rPr lang="en-US" sz="1800" dirty="0"/>
              <a:t> module containing a few methods (strict syntax) needs to be implemented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2F5B-6075-DEE3-4D45-6359F863F7B6}"/>
              </a:ext>
            </a:extLst>
          </p:cNvPr>
          <p:cNvSpPr txBox="1"/>
          <p:nvPr/>
        </p:nvSpPr>
        <p:spPr>
          <a:xfrm>
            <a:off x="1597026" y="3293391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generateCommand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</a:t>
            </a:r>
            <a:r>
              <a:rPr lang="en-US" sz="1600" dirty="0" err="1">
                <a:latin typeface="Courier"/>
                <a:cs typeface="Courier"/>
              </a:rPr>
              <a:t>input,exe,clargs,fargs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E8806-DC5F-DF5A-0796-09B5ADF5DDAA}"/>
              </a:ext>
            </a:extLst>
          </p:cNvPr>
          <p:cNvSpPr txBox="1"/>
          <p:nvPr/>
        </p:nvSpPr>
        <p:spPr>
          <a:xfrm>
            <a:off x="1597024" y="4552548"/>
            <a:ext cx="769563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finalizeCodeOutput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self,command,output,workDir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BEEC4-A0A0-DDE4-63D9-076971B8797A}"/>
              </a:ext>
            </a:extLst>
          </p:cNvPr>
          <p:cNvSpPr txBox="1"/>
          <p:nvPr/>
        </p:nvSpPr>
        <p:spPr>
          <a:xfrm>
            <a:off x="1597026" y="3712468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createNewInput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self,inputs,oinputs,samplerType</a:t>
            </a:r>
            <a:r>
              <a:rPr lang="en-US" sz="1600" i="1" dirty="0">
                <a:latin typeface="Courier"/>
                <a:cs typeface="Courier"/>
              </a:rPr>
              <a:t>,**</a:t>
            </a:r>
            <a:r>
              <a:rPr lang="en-US" sz="1600" i="1" dirty="0" err="1">
                <a:latin typeface="Courier"/>
                <a:cs typeface="Courier"/>
              </a:rPr>
              <a:t>Kwargs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56863-1FE5-D1EC-2A50-2E842F09AAB2}"/>
              </a:ext>
            </a:extLst>
          </p:cNvPr>
          <p:cNvSpPr txBox="1"/>
          <p:nvPr/>
        </p:nvSpPr>
        <p:spPr>
          <a:xfrm>
            <a:off x="1597028" y="5390702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getInputExtension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A915B-5B68-0D48-51FC-7F7ECCD2AB0B}"/>
              </a:ext>
            </a:extLst>
          </p:cNvPr>
          <p:cNvSpPr/>
          <p:nvPr/>
        </p:nvSpPr>
        <p:spPr bwMode="auto">
          <a:xfrm>
            <a:off x="9384113" y="5390702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E3053F-F9E9-A67D-2B54-056017AB49BC}"/>
              </a:ext>
            </a:extLst>
          </p:cNvPr>
          <p:cNvSpPr/>
          <p:nvPr/>
        </p:nvSpPr>
        <p:spPr bwMode="auto">
          <a:xfrm>
            <a:off x="9384113" y="4971625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4AC9C6-20A6-E960-A936-983C7E392D22}"/>
              </a:ext>
            </a:extLst>
          </p:cNvPr>
          <p:cNvSpPr/>
          <p:nvPr/>
        </p:nvSpPr>
        <p:spPr bwMode="auto">
          <a:xfrm>
            <a:off x="9384113" y="3292302"/>
            <a:ext cx="119223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A03CC-FDBF-E30B-4EBB-B610140BF6E6}"/>
              </a:ext>
            </a:extLst>
          </p:cNvPr>
          <p:cNvSpPr txBox="1"/>
          <p:nvPr/>
        </p:nvSpPr>
        <p:spPr>
          <a:xfrm>
            <a:off x="1597026" y="2869317"/>
            <a:ext cx="76956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newApplication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CodeInterfaceBase</a:t>
            </a:r>
            <a:r>
              <a:rPr lang="en-US" sz="1600" b="1" dirty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0B5F2-1476-1183-5894-32EC40A85AAC}"/>
              </a:ext>
            </a:extLst>
          </p:cNvPr>
          <p:cNvSpPr txBox="1"/>
          <p:nvPr/>
        </p:nvSpPr>
        <p:spPr>
          <a:xfrm>
            <a:off x="1597028" y="4971625"/>
            <a:ext cx="769563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checkForOutputFailure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 err="1">
                <a:latin typeface="Courier"/>
                <a:cs typeface="Courier"/>
              </a:rPr>
              <a:t>self,output,workDir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AE679-ACC6-59C0-19DA-3BCE9E3CD152}"/>
              </a:ext>
            </a:extLst>
          </p:cNvPr>
          <p:cNvSpPr/>
          <p:nvPr/>
        </p:nvSpPr>
        <p:spPr bwMode="auto">
          <a:xfrm>
            <a:off x="9384113" y="4552548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D83FB4-2214-B04B-5658-73D4F65263B2}"/>
              </a:ext>
            </a:extLst>
          </p:cNvPr>
          <p:cNvSpPr/>
          <p:nvPr/>
        </p:nvSpPr>
        <p:spPr bwMode="auto">
          <a:xfrm>
            <a:off x="9384113" y="3712468"/>
            <a:ext cx="1192237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Required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03737-66A5-B4B6-15EA-901B84FE8052}"/>
              </a:ext>
            </a:extLst>
          </p:cNvPr>
          <p:cNvSpPr txBox="1"/>
          <p:nvPr/>
        </p:nvSpPr>
        <p:spPr>
          <a:xfrm>
            <a:off x="1597028" y="5809779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1A4DB2"/>
                </a:solidFill>
                <a:latin typeface="Courier"/>
                <a:cs typeface="Courier"/>
              </a:rPr>
              <a:t>def</a:t>
            </a:r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setInputExtension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 </a:t>
            </a:r>
            <a:r>
              <a:rPr lang="en-US" sz="1600" i="1" dirty="0" err="1">
                <a:latin typeface="Courier"/>
                <a:cs typeface="Courier"/>
              </a:rPr>
              <a:t>exts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355106-1480-F823-DA2D-F467C09CB857}"/>
              </a:ext>
            </a:extLst>
          </p:cNvPr>
          <p:cNvSpPr/>
          <p:nvPr/>
        </p:nvSpPr>
        <p:spPr bwMode="auto">
          <a:xfrm>
            <a:off x="9384113" y="5809779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00E5B-487A-9998-3C41-DCAD7E886AE5}"/>
              </a:ext>
            </a:extLst>
          </p:cNvPr>
          <p:cNvSpPr txBox="1"/>
          <p:nvPr/>
        </p:nvSpPr>
        <p:spPr>
          <a:xfrm>
            <a:off x="1604576" y="4131545"/>
            <a:ext cx="7695638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def </a:t>
            </a:r>
            <a:r>
              <a:rPr lang="en-US" sz="1600" b="1" dirty="0">
                <a:latin typeface="Courier"/>
                <a:cs typeface="Courier"/>
              </a:rPr>
              <a:t>initialize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self,runInfo, oinputs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245890-7AB7-C987-D1B9-E35621092FE4}"/>
              </a:ext>
            </a:extLst>
          </p:cNvPr>
          <p:cNvSpPr/>
          <p:nvPr/>
        </p:nvSpPr>
        <p:spPr bwMode="auto">
          <a:xfrm>
            <a:off x="9391665" y="4131545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DE975-7FD8-AE20-B75C-90BAD7CDDA28}"/>
              </a:ext>
            </a:extLst>
          </p:cNvPr>
          <p:cNvSpPr txBox="1"/>
          <p:nvPr/>
        </p:nvSpPr>
        <p:spPr>
          <a:xfrm>
            <a:off x="1597024" y="6228856"/>
            <a:ext cx="769563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4DB2"/>
                </a:solidFill>
                <a:latin typeface="Courier"/>
                <a:cs typeface="Courier"/>
              </a:rPr>
              <a:t> def </a:t>
            </a:r>
            <a:r>
              <a:rPr lang="en-US" sz="1600" b="1" dirty="0" err="1">
                <a:latin typeface="Courier"/>
                <a:cs typeface="Courier"/>
              </a:rPr>
              <a:t>setRunOnShell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i="1" dirty="0">
                <a:latin typeface="Courier"/>
                <a:cs typeface="Courier"/>
              </a:rPr>
              <a:t>self, shell=True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95C9C5-6E42-3C2C-8B39-6ADA0C8396B9}"/>
              </a:ext>
            </a:extLst>
          </p:cNvPr>
          <p:cNvSpPr/>
          <p:nvPr/>
        </p:nvSpPr>
        <p:spPr bwMode="auto">
          <a:xfrm>
            <a:off x="9384109" y="6228856"/>
            <a:ext cx="119223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  <a:effec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66677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4341-F33A-49CE-7F3D-C32BCC12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Codes: </a:t>
            </a:r>
            <a:r>
              <a:rPr lang="en-US" dirty="0" err="1"/>
              <a:t>GenericCode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72C5-7DC7-8387-CAB8-E62407ED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77443"/>
            <a:ext cx="8592986" cy="160614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err="1"/>
              <a:t>GenericCode</a:t>
            </a:r>
            <a:r>
              <a:rPr lang="en-US" dirty="0"/>
              <a:t> interface is designed to handle a wide variety of generic codes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User manual reference: Section 19.1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dirty="0" err="1"/>
              <a:t>GenericCode</a:t>
            </a:r>
            <a:r>
              <a:rPr lang="en-US" dirty="0"/>
              <a:t> interface can be used if the code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Accepts a keyword-based input file with no cross dependent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Stores the outputs in a CSV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B6D03-7DF3-4D58-19C3-1E2052006754}"/>
              </a:ext>
            </a:extLst>
          </p:cNvPr>
          <p:cNvSpPr/>
          <p:nvPr/>
        </p:nvSpPr>
        <p:spPr bwMode="auto">
          <a:xfrm>
            <a:off x="9635799" y="1888186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1A956-FA2B-02AE-6436-81881A36B33D}"/>
              </a:ext>
            </a:extLst>
          </p:cNvPr>
          <p:cNvSpPr/>
          <p:nvPr/>
        </p:nvSpPr>
        <p:spPr bwMode="auto">
          <a:xfrm>
            <a:off x="9713925" y="198669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D3F98-9AB8-DA65-ECE1-D863F29D491C}"/>
              </a:ext>
            </a:extLst>
          </p:cNvPr>
          <p:cNvSpPr/>
          <p:nvPr/>
        </p:nvSpPr>
        <p:spPr bwMode="auto">
          <a:xfrm>
            <a:off x="9713925" y="3915671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10C42E-7819-DDC8-8781-9998F8C66549}"/>
              </a:ext>
            </a:extLst>
          </p:cNvPr>
          <p:cNvSpPr/>
          <p:nvPr/>
        </p:nvSpPr>
        <p:spPr bwMode="auto">
          <a:xfrm>
            <a:off x="9713925" y="2470025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74E80-380F-4816-6C47-6A9D972C6656}"/>
              </a:ext>
            </a:extLst>
          </p:cNvPr>
          <p:cNvSpPr/>
          <p:nvPr/>
        </p:nvSpPr>
        <p:spPr bwMode="auto">
          <a:xfrm>
            <a:off x="9713925" y="4402730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ACCA0-097F-8E13-D4EF-C5A8B06D1B22}"/>
              </a:ext>
            </a:extLst>
          </p:cNvPr>
          <p:cNvSpPr/>
          <p:nvPr/>
        </p:nvSpPr>
        <p:spPr bwMode="auto">
          <a:xfrm>
            <a:off x="9713925" y="532412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D3DD67-EF70-037B-5737-E675F7298FB6}"/>
              </a:ext>
            </a:extLst>
          </p:cNvPr>
          <p:cNvSpPr/>
          <p:nvPr/>
        </p:nvSpPr>
        <p:spPr bwMode="auto">
          <a:xfrm>
            <a:off x="9713925" y="580144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7109A-34D7-501C-9BB1-C0525BACF5D4}"/>
              </a:ext>
            </a:extLst>
          </p:cNvPr>
          <p:cNvSpPr/>
          <p:nvPr/>
        </p:nvSpPr>
        <p:spPr bwMode="auto">
          <a:xfrm>
            <a:off x="9713925" y="487032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D4DC94-AC36-F6D8-9ED4-716DDC3CE68C}"/>
              </a:ext>
            </a:extLst>
          </p:cNvPr>
          <p:cNvSpPr/>
          <p:nvPr/>
        </p:nvSpPr>
        <p:spPr bwMode="auto">
          <a:xfrm>
            <a:off x="9713925" y="2943820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B7FAD-AC54-9FB7-0A66-02C0982318B6}"/>
              </a:ext>
            </a:extLst>
          </p:cNvPr>
          <p:cNvSpPr/>
          <p:nvPr/>
        </p:nvSpPr>
        <p:spPr bwMode="auto">
          <a:xfrm>
            <a:off x="9713925" y="3456205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0A625-F1B8-5340-D9EE-E2125992DD30}"/>
              </a:ext>
            </a:extLst>
          </p:cNvPr>
          <p:cNvSpPr/>
          <p:nvPr/>
        </p:nvSpPr>
        <p:spPr bwMode="auto">
          <a:xfrm>
            <a:off x="9531136" y="3349293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4709D-6D34-717D-50B1-7F174BCF8E67}"/>
              </a:ext>
            </a:extLst>
          </p:cNvPr>
          <p:cNvSpPr txBox="1"/>
          <p:nvPr/>
        </p:nvSpPr>
        <p:spPr>
          <a:xfrm>
            <a:off x="995390" y="4342494"/>
            <a:ext cx="5244524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&lt;Code&gt;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&lt;executable&gt;</a:t>
            </a:r>
            <a:r>
              <a:rPr lang="en-US" sz="1400" dirty="0">
                <a:latin typeface="Courier"/>
                <a:cs typeface="Courier"/>
              </a:rPr>
              <a:t>path/to/exe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&lt;/executable&gt;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inputExtensions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.</a:t>
            </a:r>
            <a:r>
              <a:rPr lang="en-US" sz="1400" dirty="0" err="1">
                <a:latin typeface="Courier"/>
                <a:cs typeface="Courier"/>
              </a:rPr>
              <a:t>xml,.aux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inputExtensions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’prepend’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’python’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’.xml’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’input’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’-aux’ </a:t>
            </a:r>
          </a:p>
          <a:p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extension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’.aux’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clargs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’output’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arg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’-o’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&lt;/Code&gt;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1BE7B7-75C2-20DF-1DE9-C9F794A78DDB}"/>
              </a:ext>
            </a:extLst>
          </p:cNvPr>
          <p:cNvSpPr txBox="1"/>
          <p:nvPr/>
        </p:nvSpPr>
        <p:spPr>
          <a:xfrm>
            <a:off x="995392" y="3325518"/>
            <a:ext cx="247047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$RAVEN-</a:t>
            </a:r>
            <a:r>
              <a:rPr lang="en-US" sz="1400" dirty="0" err="1">
                <a:latin typeface="Courier"/>
                <a:cs typeface="Courier"/>
              </a:rPr>
              <a:t>variableName</a:t>
            </a:r>
            <a:r>
              <a:rPr lang="en-US" sz="1400" dirty="0">
                <a:latin typeface="Courier"/>
                <a:cs typeface="Courier"/>
              </a:rPr>
              <a:t>$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variableToChange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8DB7E63-B63B-9EB3-625B-ABBF01859B61}"/>
              </a:ext>
            </a:extLst>
          </p:cNvPr>
          <p:cNvSpPr/>
          <p:nvPr/>
        </p:nvSpPr>
        <p:spPr bwMode="auto">
          <a:xfrm rot="10800000">
            <a:off x="3718045" y="3465628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BBF68-5A07-CF04-105A-0CD1E3C1646F}"/>
              </a:ext>
            </a:extLst>
          </p:cNvPr>
          <p:cNvSpPr/>
          <p:nvPr/>
        </p:nvSpPr>
        <p:spPr bwMode="auto">
          <a:xfrm>
            <a:off x="4019748" y="3291255"/>
            <a:ext cx="2761957" cy="77358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Variable needs to be marked in the original input file</a:t>
            </a:r>
          </a:p>
        </p:txBody>
      </p:sp>
    </p:spTree>
    <p:extLst>
      <p:ext uri="{BB962C8B-B14F-4D97-AF65-F5344CB8AC3E}">
        <p14:creationId xmlns:p14="http://schemas.microsoft.com/office/powerpoint/2010/main" val="18312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FA92-30DC-6040-9963-184E5B04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Slide Set: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D61A-0E65-624F-89C6-4D156FFF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77442"/>
            <a:ext cx="7702416" cy="4813797"/>
          </a:xfrm>
        </p:spPr>
        <p:txBody>
          <a:bodyPr/>
          <a:lstStyle/>
          <a:p>
            <a:r>
              <a:rPr lang="en-US" dirty="0"/>
              <a:t>External models: Python-based modules</a:t>
            </a:r>
          </a:p>
          <a:p>
            <a:r>
              <a:rPr lang="en-US" dirty="0"/>
              <a:t>Reduced order models (ROMs): Surrogate models</a:t>
            </a:r>
          </a:p>
          <a:p>
            <a:r>
              <a:rPr lang="en-US" dirty="0"/>
              <a:t>Codes: Through code interfaces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AF1F5-0D7D-C5B1-390C-5B76D57E9FE2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7D81E-30A9-E8D8-2030-D23F06FA954B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6DB8E-4553-227E-910E-836219360170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DD92C3-E399-0D71-66F9-E094737A56D6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6490E-9648-635D-C5F4-DCEF20F68F2E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48FD0-EB13-4669-BA6A-E8643BC66F3A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56E9F8-23E2-C43E-CA67-4FE0F878DFB5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9BBA3-7941-1533-8D93-D7779E6A1AB7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0C6D14-052A-25C5-EE95-D947A26D39FE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B399E3-6356-4C01-8023-93FBBA49224F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DF4DB5-B1F1-D911-D102-EC30F937E117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0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2B4B-06E6-2EBB-3205-EE567C6E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Slide Set: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D5F3-B5DC-B007-7E0E-ED896478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RAVEN has two preferential APIs to interact with external applications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External Model: An external </a:t>
            </a:r>
            <a:r>
              <a:rPr lang="en-US" sz="1800" dirty="0">
                <a:latin typeface="Courier" pitchFamily="2" charset="0"/>
              </a:rPr>
              <a:t>Python</a:t>
            </a:r>
            <a:r>
              <a:rPr lang="en-US" dirty="0"/>
              <a:t> “entity” that can act as a system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External Code: API to drive external codes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Both APIs are written in </a:t>
            </a:r>
            <a:r>
              <a:rPr lang="en-US" sz="1800" dirty="0">
                <a:latin typeface="Courier" pitchFamily="2" charset="0"/>
              </a:rPr>
              <a:t>Python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E1FFAF-F4B0-342C-AE56-FBE5784F9576}"/>
              </a:ext>
            </a:extLst>
          </p:cNvPr>
          <p:cNvSpPr/>
          <p:nvPr/>
        </p:nvSpPr>
        <p:spPr bwMode="auto">
          <a:xfrm>
            <a:off x="4112039" y="3295801"/>
            <a:ext cx="1350725" cy="822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/>
                <a:cs typeface="Arial"/>
              </a:rPr>
              <a:t>RAVEN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E9547F-14CE-9A80-9594-3338184D29B4}"/>
              </a:ext>
            </a:extLst>
          </p:cNvPr>
          <p:cNvSpPr/>
          <p:nvPr/>
        </p:nvSpPr>
        <p:spPr bwMode="auto">
          <a:xfrm>
            <a:off x="2297079" y="4512595"/>
            <a:ext cx="1350725" cy="822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External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9702D83-580E-A99E-DF54-98AE866E3833}"/>
              </a:ext>
            </a:extLst>
          </p:cNvPr>
          <p:cNvSpPr/>
          <p:nvPr/>
        </p:nvSpPr>
        <p:spPr bwMode="auto">
          <a:xfrm>
            <a:off x="5950058" y="4512595"/>
            <a:ext cx="1350725" cy="8221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External Code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6FF27539-DA48-0DBB-56AD-B2A7EAA9D695}"/>
              </a:ext>
            </a:extLst>
          </p:cNvPr>
          <p:cNvSpPr/>
          <p:nvPr/>
        </p:nvSpPr>
        <p:spPr bwMode="auto">
          <a:xfrm rot="18968695">
            <a:off x="3583820" y="4183071"/>
            <a:ext cx="626479" cy="27894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B244F042-EB7F-1643-79B1-21194C5B7C67}"/>
              </a:ext>
            </a:extLst>
          </p:cNvPr>
          <p:cNvSpPr/>
          <p:nvPr/>
        </p:nvSpPr>
        <p:spPr bwMode="auto">
          <a:xfrm rot="13386088">
            <a:off x="5366989" y="4188683"/>
            <a:ext cx="626479" cy="278944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8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A50C-ACA5-DDBD-B7F2-99213546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08BC-10A5-BEEB-B9DB-B26292BB5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model: </a:t>
                </a: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dirty="0"/>
              </a:p>
              <a:p>
                <a:r>
                  <a:rPr lang="en-US" dirty="0"/>
                  <a:t>Input: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Output: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708BC-10A5-BEEB-B9DB-B26292BB5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8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196D9D-A5D4-DBF0-66AE-9E0AE9C4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50" y="1627426"/>
            <a:ext cx="5125807" cy="32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1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3F22F759-302A-63C0-47D6-2EB0FE63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" y="3569465"/>
            <a:ext cx="9339639" cy="1768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4E5792-8607-9DF2-7AFF-605CB897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1E993-6BDF-CAE2-BC35-13B2427E1D67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A15EE-4A8A-F4D4-063E-203D750CB91D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E8FDA-41CD-3CC0-1254-211AA42E8B5A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E3074-330E-0AF7-0D97-A53614F25DCC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7A0119-D5B5-46F1-F762-3307F950FD1D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EAF2-12AC-61EE-ED6F-7ED369559A90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796B7-3D02-A110-FB6A-167B1FD7994A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FE8FC-8C71-222E-0980-2B110AB10013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70218-8B99-DE55-4DED-63EDE6BB791E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CC110-8781-037D-24E8-9DF80466B321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B31BE-68A5-C1A0-DF4C-FE5E12BBD7A4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DCE499-AABE-C9FB-90B1-9E777C600B91}"/>
              </a:ext>
            </a:extLst>
          </p:cNvPr>
          <p:cNvSpPr txBox="1">
            <a:spLocks/>
          </p:cNvSpPr>
          <p:nvPr/>
        </p:nvSpPr>
        <p:spPr>
          <a:xfrm>
            <a:off x="938151" y="1277442"/>
            <a:ext cx="5157849" cy="1132347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manual reference: Section 15.4</a:t>
            </a:r>
          </a:p>
          <a:p>
            <a:r>
              <a:rPr lang="en-US" dirty="0"/>
              <a:t>Models coded in </a:t>
            </a:r>
            <a:r>
              <a:rPr lang="en-US" sz="1800" dirty="0">
                <a:latin typeface="Courier" pitchFamily="2" charset="0"/>
              </a:rPr>
              <a:t>Python</a:t>
            </a:r>
            <a:r>
              <a:rPr lang="en-US" dirty="0"/>
              <a:t> in an external file</a:t>
            </a:r>
          </a:p>
          <a:p>
            <a:r>
              <a:rPr lang="en-US" dirty="0"/>
              <a:t>XML node ID: </a:t>
            </a:r>
            <a:r>
              <a:rPr lang="en-US" dirty="0" err="1"/>
              <a:t>ExternalModel</a:t>
            </a:r>
            <a:endParaRPr lang="en-US" dirty="0"/>
          </a:p>
          <a:p>
            <a:endParaRPr lang="en-US" dirty="0"/>
          </a:p>
        </p:txBody>
      </p: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54BC2E03-34D8-2E2C-F131-27049A41E43A}"/>
              </a:ext>
            </a:extLst>
          </p:cNvPr>
          <p:cNvSpPr/>
          <p:nvPr/>
        </p:nvSpPr>
        <p:spPr>
          <a:xfrm>
            <a:off x="1259426" y="2907000"/>
            <a:ext cx="2133601" cy="522000"/>
          </a:xfrm>
          <a:prstGeom prst="borderCallout1">
            <a:avLst>
              <a:gd name="adj1" fmla="val 51891"/>
              <a:gd name="adj2" fmla="val 105760"/>
              <a:gd name="adj3" fmla="val 181149"/>
              <a:gd name="adj4" fmla="val 14641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to be loaded</a:t>
            </a:r>
          </a:p>
        </p:txBody>
      </p:sp>
      <p:sp>
        <p:nvSpPr>
          <p:cNvPr id="25" name="Line Callout 1 24">
            <a:extLst>
              <a:ext uri="{FF2B5EF4-FFF2-40B4-BE49-F238E27FC236}">
                <a16:creationId xmlns:a16="http://schemas.microsoft.com/office/drawing/2014/main" id="{82B75818-E1BD-EFF2-D988-80C63D7D034B}"/>
              </a:ext>
            </a:extLst>
          </p:cNvPr>
          <p:cNvSpPr/>
          <p:nvPr/>
        </p:nvSpPr>
        <p:spPr>
          <a:xfrm>
            <a:off x="5675168" y="2562659"/>
            <a:ext cx="2497783" cy="522000"/>
          </a:xfrm>
          <a:prstGeom prst="borderCallout1">
            <a:avLst>
              <a:gd name="adj1" fmla="val 115805"/>
              <a:gd name="adj2" fmla="val 57111"/>
              <a:gd name="adj3" fmla="val 261634"/>
              <a:gd name="adj4" fmla="val 4622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in RAVEN input file</a:t>
            </a:r>
          </a:p>
        </p:txBody>
      </p:sp>
      <p:sp>
        <p:nvSpPr>
          <p:cNvPr id="26" name="Line Callout 1 25">
            <a:extLst>
              <a:ext uri="{FF2B5EF4-FFF2-40B4-BE49-F238E27FC236}">
                <a16:creationId xmlns:a16="http://schemas.microsoft.com/office/drawing/2014/main" id="{355DCFE0-5561-9199-A580-7FDB91787E4A}"/>
              </a:ext>
            </a:extLst>
          </p:cNvPr>
          <p:cNvSpPr/>
          <p:nvPr/>
        </p:nvSpPr>
        <p:spPr>
          <a:xfrm>
            <a:off x="5157701" y="5587476"/>
            <a:ext cx="2497783" cy="522000"/>
          </a:xfrm>
          <a:prstGeom prst="borderCallout1">
            <a:avLst>
              <a:gd name="adj1" fmla="val -12024"/>
              <a:gd name="adj2" fmla="val 34354"/>
              <a:gd name="adj3" fmla="val -214172"/>
              <a:gd name="adj4" fmla="val -294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input variables</a:t>
            </a:r>
          </a:p>
        </p:txBody>
      </p:sp>
      <p:sp>
        <p:nvSpPr>
          <p:cNvPr id="27" name="Line Callout 1 26">
            <a:extLst>
              <a:ext uri="{FF2B5EF4-FFF2-40B4-BE49-F238E27FC236}">
                <a16:creationId xmlns:a16="http://schemas.microsoft.com/office/drawing/2014/main" id="{DBF1D395-F9D3-2EAE-6B85-5271120A6BEC}"/>
              </a:ext>
            </a:extLst>
          </p:cNvPr>
          <p:cNvSpPr/>
          <p:nvPr/>
        </p:nvSpPr>
        <p:spPr>
          <a:xfrm>
            <a:off x="1499093" y="5587476"/>
            <a:ext cx="2497783" cy="522000"/>
          </a:xfrm>
          <a:prstGeom prst="borderCallout1">
            <a:avLst>
              <a:gd name="adj1" fmla="val -14391"/>
              <a:gd name="adj2" fmla="val 89267"/>
              <a:gd name="adj3" fmla="val -164461"/>
              <a:gd name="adj4" fmla="val 645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output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DD31EE-6083-19E0-6527-06EE6B8A4053}"/>
              </a:ext>
            </a:extLst>
          </p:cNvPr>
          <p:cNvSpPr txBox="1"/>
          <p:nvPr/>
        </p:nvSpPr>
        <p:spPr>
          <a:xfrm>
            <a:off x="8172951" y="6488668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&lt;variables&gt; node is deprecated</a:t>
            </a:r>
          </a:p>
        </p:txBody>
      </p:sp>
    </p:spTree>
    <p:extLst>
      <p:ext uri="{BB962C8B-B14F-4D97-AF65-F5344CB8AC3E}">
        <p14:creationId xmlns:p14="http://schemas.microsoft.com/office/powerpoint/2010/main" val="37578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5530-8327-1932-F2A3-04D56C71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98F64E-8AF9-8DF8-2ED9-09539BEB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77443"/>
            <a:ext cx="3498837" cy="2004664"/>
          </a:xfrm>
        </p:spPr>
        <p:txBody>
          <a:bodyPr/>
          <a:lstStyle/>
          <a:p>
            <a:r>
              <a:rPr lang="en-US" dirty="0"/>
              <a:t>Required methods</a:t>
            </a:r>
          </a:p>
          <a:p>
            <a:pPr lvl="1"/>
            <a:r>
              <a:rPr lang="en-US" dirty="0"/>
              <a:t>run</a:t>
            </a:r>
          </a:p>
          <a:p>
            <a:r>
              <a:rPr lang="en-US" dirty="0"/>
              <a:t>Optional methods</a:t>
            </a:r>
          </a:p>
          <a:p>
            <a:pPr lvl="1"/>
            <a:r>
              <a:rPr lang="en-US" dirty="0"/>
              <a:t>initialize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readmoreXML</a:t>
            </a:r>
            <a:endParaRPr lang="en-US" dirty="0"/>
          </a:p>
          <a:p>
            <a:pPr lvl="1"/>
            <a:r>
              <a:rPr lang="en-US" dirty="0" err="1"/>
              <a:t>createNewInput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E06133-2A32-8EFC-3CD4-3953DA0D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14" y="3150973"/>
            <a:ext cx="7770905" cy="3405767"/>
          </a:xfrm>
          <a:prstGeom prst="rect">
            <a:avLst/>
          </a:prstGeom>
        </p:spPr>
      </p:pic>
      <p:sp>
        <p:nvSpPr>
          <p:cNvPr id="9" name="Line Callout 1 8">
            <a:extLst>
              <a:ext uri="{FF2B5EF4-FFF2-40B4-BE49-F238E27FC236}">
                <a16:creationId xmlns:a16="http://schemas.microsoft.com/office/drawing/2014/main" id="{E00121BB-79FB-47D2-AE83-EBAA0D84D732}"/>
              </a:ext>
            </a:extLst>
          </p:cNvPr>
          <p:cNvSpPr/>
          <p:nvPr/>
        </p:nvSpPr>
        <p:spPr>
          <a:xfrm>
            <a:off x="4436988" y="1448654"/>
            <a:ext cx="2714877" cy="833462"/>
          </a:xfrm>
          <a:prstGeom prst="borderCallout1">
            <a:avLst>
              <a:gd name="adj1" fmla="val 109188"/>
              <a:gd name="adj2" fmla="val 63483"/>
              <a:gd name="adj3" fmla="val 229624"/>
              <a:gd name="adj4" fmla="val 1026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Retrieve input variables from RAVEN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664606CE-AC1C-B468-003C-BBF937FB63DF}"/>
              </a:ext>
            </a:extLst>
          </p:cNvPr>
          <p:cNvSpPr/>
          <p:nvPr/>
        </p:nvSpPr>
        <p:spPr>
          <a:xfrm>
            <a:off x="408645" y="5376239"/>
            <a:ext cx="2385816" cy="833462"/>
          </a:xfrm>
          <a:prstGeom prst="borderCallout1">
            <a:avLst>
              <a:gd name="adj1" fmla="val 58780"/>
              <a:gd name="adj2" fmla="val 103975"/>
              <a:gd name="adj3" fmla="val 17863"/>
              <a:gd name="adj4" fmla="val 16515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Pass output variables to RAVEN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AE7F621D-CC4B-8B1F-B591-0CA16BD06501}"/>
              </a:ext>
            </a:extLst>
          </p:cNvPr>
          <p:cNvSpPr/>
          <p:nvPr/>
        </p:nvSpPr>
        <p:spPr>
          <a:xfrm>
            <a:off x="408645" y="3564058"/>
            <a:ext cx="2385816" cy="833462"/>
          </a:xfrm>
          <a:prstGeom prst="borderCallout1">
            <a:avLst>
              <a:gd name="adj1" fmla="val 58780"/>
              <a:gd name="adj2" fmla="val 103975"/>
              <a:gd name="adj3" fmla="val 142898"/>
              <a:gd name="adj4" fmla="val 1645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 computation method(s)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AC419-7C32-6D79-C6B2-C7B27E4172A9}"/>
              </a:ext>
            </a:extLst>
          </p:cNvPr>
          <p:cNvSpPr/>
          <p:nvPr/>
        </p:nvSpPr>
        <p:spPr>
          <a:xfrm>
            <a:off x="6083643" y="3511512"/>
            <a:ext cx="3493209" cy="226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DBB919-1C59-1363-E2AA-1B8BD6340D1A}"/>
              </a:ext>
            </a:extLst>
          </p:cNvPr>
          <p:cNvSpPr/>
          <p:nvPr/>
        </p:nvSpPr>
        <p:spPr>
          <a:xfrm>
            <a:off x="4436988" y="4720802"/>
            <a:ext cx="1957675" cy="219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B87822-AF5C-0B33-3478-17DA6559CEF3}"/>
              </a:ext>
            </a:extLst>
          </p:cNvPr>
          <p:cNvSpPr/>
          <p:nvPr/>
        </p:nvSpPr>
        <p:spPr>
          <a:xfrm>
            <a:off x="4436988" y="5430180"/>
            <a:ext cx="2147919" cy="2194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4AD6FBE8-018C-24AC-BB40-17A5338217D1}"/>
              </a:ext>
            </a:extLst>
          </p:cNvPr>
          <p:cNvSpPr/>
          <p:nvPr/>
        </p:nvSpPr>
        <p:spPr>
          <a:xfrm>
            <a:off x="8083466" y="1448654"/>
            <a:ext cx="3170383" cy="833462"/>
          </a:xfrm>
          <a:prstGeom prst="borderCallout1">
            <a:avLst>
              <a:gd name="adj1" fmla="val 106223"/>
              <a:gd name="adj2" fmla="val 49842"/>
              <a:gd name="adj3" fmla="val 234072"/>
              <a:gd name="adj4" fmla="val 207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Alternative: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inputs.get</a:t>
            </a:r>
            <a:r>
              <a:rPr lang="en-US" dirty="0">
                <a:solidFill>
                  <a:schemeClr val="tx1"/>
                </a:solidFill>
              </a:rPr>
              <a:t>('x0', 1.0)</a:t>
            </a:r>
          </a:p>
        </p:txBody>
      </p:sp>
    </p:spTree>
    <p:extLst>
      <p:ext uri="{BB962C8B-B14F-4D97-AF65-F5344CB8AC3E}">
        <p14:creationId xmlns:p14="http://schemas.microsoft.com/office/powerpoint/2010/main" val="50591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5792-8607-9DF2-7AFF-605CB897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B1E993-6BDF-CAE2-BC35-13B2427E1D67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A15EE-4A8A-F4D4-063E-203D750CB91D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E8FDA-41CD-3CC0-1254-211AA42E8B5A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E3074-330E-0AF7-0D97-A53614F25DCC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7A0119-D5B5-46F1-F762-3307F950FD1D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EAF2-12AC-61EE-ED6F-7ED369559A90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B796B7-3D02-A110-FB6A-167B1FD7994A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FE8FC-8C71-222E-0980-2B110AB10013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470218-8B99-DE55-4DED-63EDE6BB791E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8CC110-8781-037D-24E8-9DF80466B321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B31BE-68A5-C1A0-DF4C-FE5E12BBD7A4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6DD10-9739-0BDD-5570-2C7BE34C4F8E}"/>
              </a:ext>
            </a:extLst>
          </p:cNvPr>
          <p:cNvSpPr/>
          <p:nvPr/>
        </p:nvSpPr>
        <p:spPr bwMode="auto">
          <a:xfrm>
            <a:off x="9531135" y="3909232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A5B4B28F-8D0F-BFEC-F4CA-A2BFAD70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73" y="5535793"/>
            <a:ext cx="2621875" cy="1292473"/>
          </a:xfrm>
          <a:prstGeom prst="rect">
            <a:avLst/>
          </a:prstGeom>
        </p:spPr>
      </p:pic>
      <p:pic>
        <p:nvPicPr>
          <p:cNvPr id="19" name="Picture 18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118E31E9-80E6-836F-5F32-C788DD28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8" y="3953457"/>
            <a:ext cx="7181518" cy="1360040"/>
          </a:xfrm>
          <a:prstGeom prst="rect">
            <a:avLst/>
          </a:prstGeom>
        </p:spPr>
      </p:pic>
      <p:pic>
        <p:nvPicPr>
          <p:cNvPr id="21" name="Picture 2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14BC5BD-B68A-44BC-2098-AC01AB053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56" y="272075"/>
            <a:ext cx="4470400" cy="345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309E48-543A-2E00-40B9-92705FBC6ED8}"/>
              </a:ext>
            </a:extLst>
          </p:cNvPr>
          <p:cNvSpPr/>
          <p:nvPr/>
        </p:nvSpPr>
        <p:spPr bwMode="auto">
          <a:xfrm>
            <a:off x="9523478" y="1977269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4CE1E4-253F-9C5A-4E29-10D295A3E189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flipH="1" flipV="1">
            <a:off x="9131156" y="1999275"/>
            <a:ext cx="392322" cy="2327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0E6692-099E-F334-E04F-0BAA05999E3F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>
            <a:off x="7294286" y="3203845"/>
            <a:ext cx="2236850" cy="14296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3B292F-CE6F-8BA4-CD40-D9AA8316B1D4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012732" y="4163957"/>
            <a:ext cx="1518403" cy="137183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3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70A3-254A-2AA3-69BC-95CBD20F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Order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566B0-8E85-CFBB-6674-83118B04A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1" y="1277443"/>
                <a:ext cx="4447050" cy="2379632"/>
              </a:xfrm>
            </p:spPr>
            <p:txBody>
              <a:bodyPr/>
              <a:lstStyle/>
              <a:p>
                <a:r>
                  <a:rPr lang="en-US" sz="1800" dirty="0"/>
                  <a:t>Consider a set of </a:t>
                </a:r>
                <a:r>
                  <a:rPr lang="en-US" sz="1800" i="1" dirty="0"/>
                  <a:t>N</a:t>
                </a:r>
                <a:r>
                  <a:rPr lang="en-US" sz="1800" dirty="0"/>
                  <a:t> data points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Build a 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566B0-8E85-CFBB-6674-83118B04A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1" y="1277443"/>
                <a:ext cx="4447050" cy="2379632"/>
              </a:xfrm>
              <a:blipFill>
                <a:blip r:embed="rId2"/>
                <a:stretch>
                  <a:fillRect l="-2849" t="-4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41A3280-3CC7-D3ED-6AD4-66BE4887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092" y="3830919"/>
            <a:ext cx="6350773" cy="29840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8ADFC17-908B-7262-6027-D0870FF12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89871"/>
              </p:ext>
            </p:extLst>
          </p:nvPr>
        </p:nvGraphicFramePr>
        <p:xfrm>
          <a:off x="4683045" y="2008066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000" imgH="241300" progId="Equation.3">
                  <p:embed/>
                </p:oleObj>
              </mc:Choice>
              <mc:Fallback>
                <p:oleObj name="Equation" r:id="rId4" imgW="635000" imgH="2413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406D4B7-C5CC-1E87-1F5D-04CABE21CF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045" y="2008066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1F3DB9-9B39-350C-7892-DAE7848D2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731939"/>
              </p:ext>
            </p:extLst>
          </p:nvPr>
        </p:nvGraphicFramePr>
        <p:xfrm>
          <a:off x="6022178" y="2064215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600" imgH="177800" progId="Equation.3">
                  <p:embed/>
                </p:oleObj>
              </mc:Choice>
              <mc:Fallback>
                <p:oleObj name="Equation" r:id="rId6" imgW="609600" imgH="1778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AAD89BC-AE07-53D1-097D-927BA76B9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22178" y="2064215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Callout 2 6">
            <a:extLst>
              <a:ext uri="{FF2B5EF4-FFF2-40B4-BE49-F238E27FC236}">
                <a16:creationId xmlns:a16="http://schemas.microsoft.com/office/drawing/2014/main" id="{3F31DD84-DF59-E672-994C-8CF6A914D721}"/>
              </a:ext>
            </a:extLst>
          </p:cNvPr>
          <p:cNvSpPr/>
          <p:nvPr/>
        </p:nvSpPr>
        <p:spPr bwMode="auto">
          <a:xfrm>
            <a:off x="6096000" y="2618702"/>
            <a:ext cx="3631837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014"/>
              <a:gd name="adj6" fmla="val -32074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Inputs: Initial and boundary conditions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1E4DDC8D-9C87-E59B-3B9E-A1654867C8DE}"/>
              </a:ext>
            </a:extLst>
          </p:cNvPr>
          <p:cNvSpPr/>
          <p:nvPr/>
        </p:nvSpPr>
        <p:spPr bwMode="auto">
          <a:xfrm>
            <a:off x="6188204" y="1178273"/>
            <a:ext cx="3631837" cy="653880"/>
          </a:xfrm>
          <a:prstGeom prst="borderCallout2">
            <a:avLst>
              <a:gd name="adj1" fmla="val 43947"/>
              <a:gd name="adj2" fmla="val -2662"/>
              <a:gd name="adj3" fmla="val 43947"/>
              <a:gd name="adj4" fmla="val -7594"/>
              <a:gd name="adj5" fmla="val 127065"/>
              <a:gd name="adj6" fmla="val -2347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n-lt"/>
              </a:rPr>
              <a:t>Output: Simulation outcome (success or failure, max clad temperature)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6DB2BD9-395D-A7B1-D10A-6289A24A5197}"/>
              </a:ext>
            </a:extLst>
          </p:cNvPr>
          <p:cNvSpPr/>
          <p:nvPr/>
        </p:nvSpPr>
        <p:spPr bwMode="auto">
          <a:xfrm>
            <a:off x="4331684" y="1681841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1A66C-0236-7F96-4567-53537B7FBEBC}"/>
              </a:ext>
            </a:extLst>
          </p:cNvPr>
          <p:cNvSpPr/>
          <p:nvPr/>
        </p:nvSpPr>
        <p:spPr bwMode="auto">
          <a:xfrm>
            <a:off x="3114756" y="2086274"/>
            <a:ext cx="1130621" cy="4101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latin typeface="+mj-lt"/>
              </a:rPr>
              <a:t>Data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F0875D9-36C5-4318-4ABD-5D4D62E94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62641"/>
              </p:ext>
            </p:extLst>
          </p:nvPr>
        </p:nvGraphicFramePr>
        <p:xfrm>
          <a:off x="2116286" y="4187165"/>
          <a:ext cx="1212244" cy="4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400" imgH="241300" progId="Equation.3">
                  <p:embed/>
                </p:oleObj>
              </mc:Choice>
              <mc:Fallback>
                <p:oleObj name="Equation" r:id="rId8" imgW="660400" imgH="241300" progId="Equation.3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024FD63-194B-072D-92AC-855146870D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6286" y="4187165"/>
                        <a:ext cx="1212244" cy="4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27AB6A-41EC-A9E2-5DA4-CF51E231B311}"/>
              </a:ext>
            </a:extLst>
          </p:cNvPr>
          <p:cNvCxnSpPr/>
          <p:nvPr/>
        </p:nvCxnSpPr>
        <p:spPr>
          <a:xfrm flipH="1" flipV="1">
            <a:off x="3320092" y="4418447"/>
            <a:ext cx="1090817" cy="38431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859B31-0AF8-DFAE-79CF-BCA9BF603F55}"/>
                  </a:ext>
                </a:extLst>
              </p:cNvPr>
              <p:cNvSpPr txBox="1"/>
              <p:nvPr/>
            </p:nvSpPr>
            <p:spPr>
              <a:xfrm>
                <a:off x="4254580" y="3697172"/>
                <a:ext cx="1130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859B31-0AF8-DFAE-79CF-BCA9BF603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580" y="3697172"/>
                <a:ext cx="11306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FE895-E114-6C58-0017-C94EE438AC46}"/>
                  </a:ext>
                </a:extLst>
              </p:cNvPr>
              <p:cNvSpPr txBox="1"/>
              <p:nvPr/>
            </p:nvSpPr>
            <p:spPr>
              <a:xfrm>
                <a:off x="7254211" y="3701409"/>
                <a:ext cx="11306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CFE895-E114-6C58-0017-C94EE438A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211" y="3701409"/>
                <a:ext cx="11306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86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FEDD-7AE7-C702-506B-6B97E21D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Order Models in RAVEN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64432-5DA9-7C88-3B62-F51F3EBEF274}"/>
              </a:ext>
            </a:extLst>
          </p:cNvPr>
          <p:cNvSpPr/>
          <p:nvPr/>
        </p:nvSpPr>
        <p:spPr bwMode="auto">
          <a:xfrm>
            <a:off x="9635799" y="1488013"/>
            <a:ext cx="1914796" cy="43519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D2300C-D4B2-18E8-0C00-47C18A73BB03}"/>
              </a:ext>
            </a:extLst>
          </p:cNvPr>
          <p:cNvSpPr/>
          <p:nvPr/>
        </p:nvSpPr>
        <p:spPr bwMode="auto">
          <a:xfrm>
            <a:off x="9713925" y="1586524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8145B-CDA4-86A7-15B3-12F61870942B}"/>
              </a:ext>
            </a:extLst>
          </p:cNvPr>
          <p:cNvSpPr/>
          <p:nvPr/>
        </p:nvSpPr>
        <p:spPr bwMode="auto">
          <a:xfrm>
            <a:off x="9713925" y="3515498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Outstreams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48021-E596-C53B-F8CA-40A75F94FB3A}"/>
              </a:ext>
            </a:extLst>
          </p:cNvPr>
          <p:cNvSpPr/>
          <p:nvPr/>
        </p:nvSpPr>
        <p:spPr bwMode="auto">
          <a:xfrm>
            <a:off x="9713925" y="206985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Samplers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3A51C-7820-3C39-84E3-115AC576C4E8}"/>
              </a:ext>
            </a:extLst>
          </p:cNvPr>
          <p:cNvSpPr/>
          <p:nvPr/>
        </p:nvSpPr>
        <p:spPr bwMode="auto">
          <a:xfrm>
            <a:off x="9713925" y="400255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DataObjects</a:t>
            </a:r>
            <a:endParaRPr lang="en-US" sz="16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0D742-3664-12A2-E4E2-0D50F1F8B281}"/>
              </a:ext>
            </a:extLst>
          </p:cNvPr>
          <p:cNvSpPr/>
          <p:nvPr/>
        </p:nvSpPr>
        <p:spPr bwMode="auto">
          <a:xfrm>
            <a:off x="9713925" y="492394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 err="1">
                <a:latin typeface="+mj-lt"/>
              </a:rPr>
              <a:t>RunInfo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D7301-9FD4-DF1D-98D8-ED3D8DA2D407}"/>
              </a:ext>
            </a:extLst>
          </p:cNvPr>
          <p:cNvSpPr/>
          <p:nvPr/>
        </p:nvSpPr>
        <p:spPr bwMode="auto">
          <a:xfrm>
            <a:off x="9713925" y="5401269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0C95D-1A49-E409-EB73-85C647E61254}"/>
              </a:ext>
            </a:extLst>
          </p:cNvPr>
          <p:cNvSpPr/>
          <p:nvPr/>
        </p:nvSpPr>
        <p:spPr bwMode="auto">
          <a:xfrm>
            <a:off x="9713925" y="4470156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+mj-lt"/>
              </a:rPr>
              <a:t>Databases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41E8C-B983-C99E-F013-E3A6C8B7E153}"/>
              </a:ext>
            </a:extLst>
          </p:cNvPr>
          <p:cNvSpPr/>
          <p:nvPr/>
        </p:nvSpPr>
        <p:spPr bwMode="auto">
          <a:xfrm>
            <a:off x="9713925" y="2543647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Optimizers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96D68-5C93-95CE-888D-EC1EB9389587}"/>
              </a:ext>
            </a:extLst>
          </p:cNvPr>
          <p:cNvSpPr/>
          <p:nvPr/>
        </p:nvSpPr>
        <p:spPr bwMode="auto">
          <a:xfrm>
            <a:off x="9713925" y="3056032"/>
            <a:ext cx="1752708" cy="3399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CE36D-47F7-784B-C763-535168C5E469}"/>
              </a:ext>
            </a:extLst>
          </p:cNvPr>
          <p:cNvSpPr/>
          <p:nvPr/>
        </p:nvSpPr>
        <p:spPr bwMode="auto">
          <a:xfrm>
            <a:off x="9531136" y="2949120"/>
            <a:ext cx="2133601" cy="509450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773CAF-44E2-F999-F286-A670AE762E4A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8398129" y="3203845"/>
            <a:ext cx="1133007" cy="8578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8">
            <a:extLst>
              <a:ext uri="{FF2B5EF4-FFF2-40B4-BE49-F238E27FC236}">
                <a16:creationId xmlns:a16="http://schemas.microsoft.com/office/drawing/2014/main" id="{E2FEE96C-2D5C-0D6B-8873-C7682354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16" y="3094535"/>
            <a:ext cx="5524113" cy="1934259"/>
          </a:xfrm>
          <a:prstGeom prst="rect">
            <a:avLst/>
          </a:prstGeom>
        </p:spPr>
      </p:pic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9393CB40-33A9-9A33-E26D-940876DF2129}"/>
              </a:ext>
            </a:extLst>
          </p:cNvPr>
          <p:cNvSpPr/>
          <p:nvPr/>
        </p:nvSpPr>
        <p:spPr>
          <a:xfrm>
            <a:off x="5636072" y="5506114"/>
            <a:ext cx="2506824" cy="689874"/>
          </a:xfrm>
          <a:prstGeom prst="borderCallout1">
            <a:avLst>
              <a:gd name="adj1" fmla="val -11439"/>
              <a:gd name="adj2" fmla="val 11537"/>
              <a:gd name="adj3" fmla="val -154992"/>
              <a:gd name="adj4" fmla="val -4925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ROM parameters (check </a:t>
            </a:r>
            <a:r>
              <a:rPr lang="en-US" dirty="0" err="1">
                <a:solidFill>
                  <a:schemeClr val="tx1"/>
                </a:solidFill>
              </a:rPr>
              <a:t>user_manual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Line Callout 1 22">
            <a:extLst>
              <a:ext uri="{FF2B5EF4-FFF2-40B4-BE49-F238E27FC236}">
                <a16:creationId xmlns:a16="http://schemas.microsoft.com/office/drawing/2014/main" id="{04B0A9D6-B0FE-730A-0F3C-DE0D80FEBDB7}"/>
              </a:ext>
            </a:extLst>
          </p:cNvPr>
          <p:cNvSpPr/>
          <p:nvPr/>
        </p:nvSpPr>
        <p:spPr>
          <a:xfrm>
            <a:off x="1750771" y="2174697"/>
            <a:ext cx="2497783" cy="522000"/>
          </a:xfrm>
          <a:prstGeom prst="borderCallout1">
            <a:avLst>
              <a:gd name="adj1" fmla="val 118172"/>
              <a:gd name="adj2" fmla="val 84815"/>
              <a:gd name="adj3" fmla="val 223759"/>
              <a:gd name="adj4" fmla="val 1135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 in RAVEN input file</a:t>
            </a:r>
          </a:p>
        </p:txBody>
      </p:sp>
      <p:sp>
        <p:nvSpPr>
          <p:cNvPr id="24" name="Line Callout 1 23">
            <a:extLst>
              <a:ext uri="{FF2B5EF4-FFF2-40B4-BE49-F238E27FC236}">
                <a16:creationId xmlns:a16="http://schemas.microsoft.com/office/drawing/2014/main" id="{E06DA73F-2FEF-F376-13EC-244A6F16811E}"/>
              </a:ext>
            </a:extLst>
          </p:cNvPr>
          <p:cNvSpPr/>
          <p:nvPr/>
        </p:nvSpPr>
        <p:spPr>
          <a:xfrm>
            <a:off x="6351166" y="2174697"/>
            <a:ext cx="1697329" cy="522000"/>
          </a:xfrm>
          <a:prstGeom prst="borderCallout1">
            <a:avLst>
              <a:gd name="adj1" fmla="val 125274"/>
              <a:gd name="adj2" fmla="val 54247"/>
              <a:gd name="adj3" fmla="val 240329"/>
              <a:gd name="adj4" fmla="val 328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of ROM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625B72-803F-0A34-68F2-FC1AD87EF489}"/>
              </a:ext>
            </a:extLst>
          </p:cNvPr>
          <p:cNvSpPr/>
          <p:nvPr/>
        </p:nvSpPr>
        <p:spPr>
          <a:xfrm>
            <a:off x="3361950" y="3682325"/>
            <a:ext cx="3162418" cy="5051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ine Callout 1 27">
            <a:extLst>
              <a:ext uri="{FF2B5EF4-FFF2-40B4-BE49-F238E27FC236}">
                <a16:creationId xmlns:a16="http://schemas.microsoft.com/office/drawing/2014/main" id="{DFE68792-9F5E-FD73-92E4-EFBA5DBFED89}"/>
              </a:ext>
            </a:extLst>
          </p:cNvPr>
          <p:cNvSpPr/>
          <p:nvPr/>
        </p:nvSpPr>
        <p:spPr>
          <a:xfrm>
            <a:off x="883174" y="3773146"/>
            <a:ext cx="1275618" cy="522000"/>
          </a:xfrm>
          <a:prstGeom prst="borderCallout1">
            <a:avLst>
              <a:gd name="adj1" fmla="val 54628"/>
              <a:gd name="adj2" fmla="val 102921"/>
              <a:gd name="adj3" fmla="val 37043"/>
              <a:gd name="adj4" fmla="val 18715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5752B985-9BE5-153A-D0BE-BBCEA2E5C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547957"/>
              </p:ext>
            </p:extLst>
          </p:nvPr>
        </p:nvGraphicFramePr>
        <p:xfrm>
          <a:off x="965121" y="3822919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5000" imgH="241300" progId="Equation.3">
                  <p:embed/>
                </p:oleObj>
              </mc:Choice>
              <mc:Fallback>
                <p:oleObj name="Equation" r:id="rId3" imgW="635000" imgH="2413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8ADFC17-908B-7262-6027-D0870FF120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5121" y="3822919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671920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7031A649-1E76-1B43-83FE-BB55D0F1C590}" vid="{268D6A9D-DECC-904D-ACC9-01ADA59F89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91d807-f94f-4c4f-bb14-493106c624c2">
      <UserInfo>
        <DisplayName/>
        <AccountId xsi:nil="true"/>
        <AccountType/>
      </UserInfo>
    </SharedWithUsers>
    <TaxCatchAll xmlns="42ea9b75-b306-4826-8769-4c6ad6718b67" xsi:nil="true"/>
    <lcf76f155ced4ddcb4097134ff3c332f xmlns="2391d807-f94f-4c4f-bb14-493106c624c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797F432E2A042A124C0139981475A" ma:contentTypeVersion="14" ma:contentTypeDescription="Create a new document." ma:contentTypeScope="" ma:versionID="f98a91b6c1e71bbba55439f0a80a0573">
  <xsd:schema xmlns:xsd="http://www.w3.org/2001/XMLSchema" xmlns:xs="http://www.w3.org/2001/XMLSchema" xmlns:p="http://schemas.microsoft.com/office/2006/metadata/properties" xmlns:ns2="2391d807-f94f-4c4f-bb14-493106c624c2" xmlns:ns3="42ea9b75-b306-4826-8769-4c6ad6718b67" targetNamespace="http://schemas.microsoft.com/office/2006/metadata/properties" ma:root="true" ma:fieldsID="e10204a60157ce1d68d66ae7a68b8f6a" ns2:_="" ns3:_="">
    <xsd:import namespace="2391d807-f94f-4c4f-bb14-493106c624c2"/>
    <xsd:import namespace="42ea9b75-b306-4826-8769-4c6ad6718b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1d807-f94f-4c4f-bb14-493106c624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SearchPeopleOnly="false" ma:internalName="SharedWithUsers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a9b75-b306-4826-8769-4c6ad6718b67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2721504a-65bf-41e8-8385-5761431a3c1d}" ma:internalName="TaxCatchAll" ma:showField="CatchAllData" ma:web="42ea9b75-b306-4826-8769-4c6ad6718b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A68D4D-9402-4485-B11D-8DDDCEB2E4C5}">
  <ds:schemaRefs>
    <ds:schemaRef ds:uri="http://schemas.microsoft.com/office/2006/metadata/properties"/>
    <ds:schemaRef ds:uri="http://schemas.microsoft.com/office/infopath/2007/PartnerControls"/>
    <ds:schemaRef ds:uri="2391d807-f94f-4c4f-bb14-493106c624c2"/>
    <ds:schemaRef ds:uri="42ea9b75-b306-4826-8769-4c6ad6718b67"/>
  </ds:schemaRefs>
</ds:datastoreItem>
</file>

<file path=customXml/itemProps2.xml><?xml version="1.0" encoding="utf-8"?>
<ds:datastoreItem xmlns:ds="http://schemas.openxmlformats.org/officeDocument/2006/customXml" ds:itemID="{3B66F687-86D8-437A-89D4-2FE37FABF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91d807-f94f-4c4f-bb14-493106c624c2"/>
    <ds:schemaRef ds:uri="42ea9b75-b306-4826-8769-4c6ad6718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134</TotalTime>
  <Words>728</Words>
  <Application>Microsoft Macintosh PowerPoint</Application>
  <PresentationFormat>Widescreen</PresentationFormat>
  <Paragraphs>179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Courier</vt:lpstr>
      <vt:lpstr>Lucida Console</vt:lpstr>
      <vt:lpstr>Myriad Pro Cond</vt:lpstr>
      <vt:lpstr>Times New Roman</vt:lpstr>
      <vt:lpstr>INL 2020</vt:lpstr>
      <vt:lpstr>Equation</vt:lpstr>
      <vt:lpstr>PowerPoint Presentation</vt:lpstr>
      <vt:lpstr>Focus of This Slide Set: Models</vt:lpstr>
      <vt:lpstr>Focus of This Slide Set: Models</vt:lpstr>
      <vt:lpstr>External Models</vt:lpstr>
      <vt:lpstr>External Models</vt:lpstr>
      <vt:lpstr>External Models</vt:lpstr>
      <vt:lpstr>External Models</vt:lpstr>
      <vt:lpstr>Reduced Order Models</vt:lpstr>
      <vt:lpstr>Reduced Order Models in RAVEN</vt:lpstr>
      <vt:lpstr>Reduced Order Models</vt:lpstr>
      <vt:lpstr>Codes</vt:lpstr>
      <vt:lpstr>Codes: Code Interfaces</vt:lpstr>
      <vt:lpstr>Codes: GenericCode Interface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Diego Mandelli</dc:creator>
  <cp:keywords/>
  <dc:description/>
  <cp:lastModifiedBy>Diego Mandelli</cp:lastModifiedBy>
  <cp:revision>2</cp:revision>
  <dcterms:created xsi:type="dcterms:W3CDTF">2024-07-05T15:35:40Z</dcterms:created>
  <dcterms:modified xsi:type="dcterms:W3CDTF">2024-07-05T17:50:28Z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0x010100803797F432E2A042A124C0139981475A</vt:lpwstr>
  </property>
  <property fmtid="{D5CDD505-2E9C-101B-9397-08002B2CF9AE}" pid="3" name="Order">
    <vt:r8>72900</vt:r8>
  </property>
</Properties>
</file>