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72" r:id="rId2"/>
    <p:sldId id="273" r:id="rId3"/>
    <p:sldId id="275" r:id="rId4"/>
    <p:sldId id="278" r:id="rId5"/>
    <p:sldId id="280" r:id="rId6"/>
    <p:sldId id="328" r:id="rId7"/>
    <p:sldId id="329" r:id="rId8"/>
    <p:sldId id="330" r:id="rId9"/>
    <p:sldId id="331" r:id="rId10"/>
    <p:sldId id="332" r:id="rId11"/>
    <p:sldId id="327" r:id="rId12"/>
    <p:sldId id="333" r:id="rId13"/>
    <p:sldId id="334" r:id="rId14"/>
    <p:sldId id="335" r:id="rId15"/>
    <p:sldId id="349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51" r:id="rId30"/>
    <p:sldId id="350" r:id="rId31"/>
    <p:sldId id="284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904" y="168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multi target</a:t>
            </a:r>
            <a:r>
              <a:rPr lang="en-US" baseline="0" dirty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9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Reduced Order Models (ROMs)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5BC85-6198-6245-8BC0-26D0CEF2F1FE}"/>
              </a:ext>
            </a:extLst>
          </p:cNvPr>
          <p:cNvSpPr txBox="1"/>
          <p:nvPr/>
        </p:nvSpPr>
        <p:spPr>
          <a:xfrm>
            <a:off x="7442893" y="6550223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INL/CON-19-55780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Pickle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Compression/serialization scheme</a:t>
            </a:r>
          </a:p>
          <a:p>
            <a:r>
              <a:rPr lang="en-US" dirty="0"/>
              <a:t>Pickled object contains 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script</a:t>
            </a:r>
          </a:p>
          <a:p>
            <a:r>
              <a:rPr lang="en-US" dirty="0"/>
              <a:t>Pickled object can be </a:t>
            </a:r>
            <a:r>
              <a:rPr lang="en-US" dirty="0">
                <a:solidFill>
                  <a:srgbClr val="3366FF"/>
                </a:solidFill>
              </a:rPr>
              <a:t>saved</a:t>
            </a:r>
            <a:r>
              <a:rPr lang="en-US" dirty="0"/>
              <a:t> as a file</a:t>
            </a:r>
          </a:p>
          <a:p>
            <a:r>
              <a:rPr lang="en-US" dirty="0"/>
              <a:t>RAVEN </a:t>
            </a:r>
            <a:r>
              <a:rPr lang="en-US" dirty="0" err="1"/>
              <a:t>Scikit</a:t>
            </a:r>
            <a:r>
              <a:rPr lang="en-US" dirty="0"/>
              <a:t>-Learn ROMs can be pickled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Applications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 statistical analysis on a ROM after they have been generated and/or on a different machine</a:t>
            </a:r>
          </a:p>
          <a:p>
            <a:pPr lvl="1"/>
            <a:r>
              <a:rPr lang="en-US" dirty="0"/>
              <a:t>Use pickled ROMs on separate python script (external model for RAVEN)</a:t>
            </a:r>
          </a:p>
          <a:p>
            <a:pPr lvl="1"/>
            <a:r>
              <a:rPr lang="en-US" dirty="0"/>
              <a:t>Stochastic analysis for different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ROMs Available 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NDspline</a:t>
            </a:r>
            <a:r>
              <a:rPr lang="en-US" dirty="0"/>
              <a:t>/</a:t>
            </a:r>
            <a:r>
              <a:rPr lang="en-US" dirty="0" err="1"/>
              <a:t>NDinvDistWeight</a:t>
            </a:r>
            <a:r>
              <a:rPr lang="en-US" dirty="0"/>
              <a:t>: Multi-dimensional interpolators</a:t>
            </a:r>
          </a:p>
          <a:p>
            <a:r>
              <a:rPr lang="en-US" dirty="0" err="1"/>
              <a:t>GaussPolynomialRom</a:t>
            </a:r>
            <a:r>
              <a:rPr lang="en-US" dirty="0"/>
              <a:t>/</a:t>
            </a:r>
            <a:r>
              <a:rPr lang="en-US" dirty="0" err="1"/>
              <a:t>HDMRRom</a:t>
            </a:r>
            <a:r>
              <a:rPr lang="en-US" dirty="0"/>
              <a:t>: Stochastic collocation</a:t>
            </a:r>
          </a:p>
          <a:p>
            <a:r>
              <a:rPr lang="en-US" dirty="0" err="1"/>
              <a:t>SciKitLearn</a:t>
            </a:r>
            <a:r>
              <a:rPr lang="en-US" dirty="0"/>
              <a:t> (External library)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 Class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Gaussian process</a:t>
            </a:r>
          </a:p>
          <a:p>
            <a:pPr lvl="1"/>
            <a:r>
              <a:rPr lang="en-US" dirty="0"/>
              <a:t>Neural Network Models</a:t>
            </a:r>
          </a:p>
          <a:p>
            <a:r>
              <a:rPr lang="en-US" dirty="0"/>
              <a:t>ARMA: Autoregressive moving average time series model</a:t>
            </a:r>
          </a:p>
          <a:p>
            <a:r>
              <a:rPr lang="en-US" dirty="0"/>
              <a:t>MSR: Perform topological decomposition </a:t>
            </a:r>
          </a:p>
          <a:p>
            <a:r>
              <a:rPr lang="en-US" dirty="0" err="1"/>
              <a:t>PolyExponential</a:t>
            </a:r>
            <a:r>
              <a:rPr lang="en-US" dirty="0"/>
              <a:t>: polynomial sum of exponentials for time-dependent</a:t>
            </a:r>
          </a:p>
          <a:p>
            <a:r>
              <a:rPr lang="en-US" dirty="0"/>
              <a:t>DMD: dynamic mode decomposition for time-dependent 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RAVEN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reducedOrderModeling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B61D2-940F-10B2-1A11-B88CC2309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y0, the initial vertical position</a:t>
                </a:r>
              </a:p>
              <a:p>
                <a:pPr lvl="1"/>
                <a:r>
                  <a:rPr lang="en-US" dirty="0"/>
                  <a:t>x0, the initial horizontal position</a:t>
                </a:r>
              </a:p>
              <a:p>
                <a:pPr lvl="1"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/>
                  <a:t>v0,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:r>
                  <a:rPr lang="en-US" dirty="0"/>
                  <a:t>, the horizontal position throughout the arc</a:t>
                </a:r>
              </a:p>
              <a:p>
                <a:pPr lvl="1"/>
                <a:r>
                  <a:rPr lang="en-US" dirty="0"/>
                  <a:t>, the vertical position throughout the arc</a:t>
                </a:r>
              </a:p>
              <a:p>
                <a:pPr lvl="1"/>
                <a:r>
                  <a:rPr lang="en-US" dirty="0"/>
                  <a:t>, the range or furthest point reached</a:t>
                </a:r>
              </a:p>
              <a:p>
                <a:pPr lvl="1"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22E25-B339-BCC7-C841-A2DC34702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1_sample_Function.xml, </a:t>
            </a:r>
            <a:r>
              <a:rPr lang="en-US" b="1" dirty="0"/>
              <a:t>objective: </a:t>
            </a:r>
            <a:r>
              <a:rPr lang="en-US" dirty="0"/>
              <a:t>prepare the training data via forward sampling.</a:t>
            </a:r>
          </a:p>
          <a:p>
            <a:pPr lvl="1"/>
            <a:r>
              <a:rPr lang="en-US" dirty="0"/>
              <a:t>Just run this one</a:t>
            </a:r>
          </a:p>
          <a:p>
            <a:r>
              <a:rPr lang="en-US" dirty="0"/>
              <a:t>Exercise 2_train_rom.xml, </a:t>
            </a:r>
            <a:r>
              <a:rPr lang="en-US" b="1" dirty="0"/>
              <a:t>objective</a:t>
            </a:r>
            <a:r>
              <a:rPr lang="en-US" dirty="0"/>
              <a:t>: Construct/train a ROM. 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RomTrainer</a:t>
            </a:r>
            <a:r>
              <a:rPr lang="en-US" dirty="0"/>
              <a:t> Step</a:t>
            </a:r>
          </a:p>
          <a:p>
            <a:r>
              <a:rPr lang="en-US" dirty="0"/>
              <a:t>Exercise 3_pickle_rom.xml, </a:t>
            </a:r>
            <a:r>
              <a:rPr lang="en-US" b="1" dirty="0"/>
              <a:t>objective:</a:t>
            </a:r>
            <a:r>
              <a:rPr lang="en-US" dirty="0"/>
              <a:t> Save a ROM for future use. </a:t>
            </a:r>
            <a:endParaRPr lang="en-US" b="1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IOStep</a:t>
            </a:r>
            <a:r>
              <a:rPr lang="en-US" dirty="0"/>
              <a:t> to </a:t>
            </a:r>
            <a:r>
              <a:rPr lang="en-US" dirty="0" err="1"/>
              <a:t>picke</a:t>
            </a:r>
            <a:r>
              <a:rPr lang="en-US" dirty="0"/>
              <a:t> a ROM</a:t>
            </a:r>
          </a:p>
          <a:p>
            <a:r>
              <a:rPr lang="en-US" dirty="0"/>
              <a:t>Exercise 4_load_rom.xml, </a:t>
            </a:r>
            <a:r>
              <a:rPr lang="en-US" b="1" dirty="0"/>
              <a:t>objective: </a:t>
            </a:r>
            <a:r>
              <a:rPr lang="en-US" dirty="0"/>
              <a:t>load a previously trained ROM</a:t>
            </a:r>
            <a:endParaRPr lang="en-US" b="1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IOStep</a:t>
            </a:r>
            <a:r>
              <a:rPr lang="en-US" dirty="0"/>
              <a:t> to load a ROM</a:t>
            </a:r>
          </a:p>
          <a:p>
            <a:r>
              <a:rPr lang="en-US" dirty="0"/>
              <a:t>Exercise 5_sample_rom.xml, </a:t>
            </a:r>
            <a:r>
              <a:rPr lang="en-US" b="1" dirty="0"/>
              <a:t>objective:</a:t>
            </a:r>
            <a:r>
              <a:rPr lang="en-US" dirty="0"/>
              <a:t> Sample/evaluate a ROM immediately after training.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MultiRun</a:t>
            </a:r>
            <a:r>
              <a:rPr lang="en-US" dirty="0"/>
              <a:t> to sample a ROM</a:t>
            </a:r>
          </a:p>
          <a:p>
            <a:r>
              <a:rPr lang="en-US" dirty="0"/>
              <a:t>Exercise 6_sample_prom.xml, </a:t>
            </a:r>
            <a:r>
              <a:rPr lang="en-US" b="1" dirty="0"/>
              <a:t>objective:</a:t>
            </a:r>
            <a:r>
              <a:rPr lang="en-US" dirty="0"/>
              <a:t> Sample a previously pickled ROM 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MultiRun</a:t>
            </a:r>
            <a:r>
              <a:rPr lang="en-US" dirty="0"/>
              <a:t> to sample a pickled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>
                <a:latin typeface="+mn-lt"/>
              </a:rPr>
              <a:t>projectile.py</a:t>
            </a:r>
            <a:r>
              <a:rPr lang="en-US" sz="14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16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41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Model and Create a Database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Step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Database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313363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1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Brief introduction on ROMs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/>
              <a:t>Available ROMs</a:t>
            </a:r>
          </a:p>
          <a:p>
            <a:pPr lvl="1"/>
            <a:r>
              <a:rPr lang="en-US" dirty="0"/>
              <a:t>RAVEN ROM workflow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/>
              <a:t>Create ROMs</a:t>
            </a:r>
          </a:p>
          <a:p>
            <a:pPr lvl="1"/>
            <a:r>
              <a:rPr lang="en-US" dirty="0"/>
              <a:t>Perform sampling of ROMs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Multi-dimensional interpolator (</a:t>
            </a:r>
            <a:r>
              <a:rPr lang="en-US" sz="1600" dirty="0">
                <a:latin typeface="Courier"/>
                <a:cs typeface="Courier"/>
              </a:rPr>
              <a:t>CROW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6274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v0_d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Finer grid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20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40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72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4816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name="pkDump3"&gt;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 </a:t>
            </a:r>
            <a:r>
              <a:rPr lang="en-US" sz="1600" dirty="0" err="1">
                <a:latin typeface="+mj-lt"/>
              </a:rPr>
              <a:t>DataObject</a:t>
            </a:r>
            <a:r>
              <a:rPr lang="en-US" sz="1600" dirty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Dababase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and train a ROM from the </a:t>
            </a:r>
            <a:r>
              <a:rPr lang="en-US" sz="1600" dirty="0" err="1">
                <a:latin typeface="+mj-lt"/>
              </a:rPr>
              <a:t>DataObject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410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88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”pROM3"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574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918711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7_evaluate_rom.xml, </a:t>
            </a:r>
            <a:r>
              <a:rPr lang="en-US" b="1" dirty="0"/>
              <a:t>objective: </a:t>
            </a:r>
            <a:r>
              <a:rPr lang="en-US" dirty="0"/>
              <a:t>Evaluate a ROM: </a:t>
            </a:r>
          </a:p>
          <a:p>
            <a:pPr lvl="1"/>
            <a:r>
              <a:rPr lang="en-US" dirty="0"/>
              <a:t>Add additional </a:t>
            </a:r>
            <a:r>
              <a:rPr lang="en-US" dirty="0" err="1"/>
              <a:t>MonteCarlo</a:t>
            </a:r>
            <a:r>
              <a:rPr lang="en-US" dirty="0"/>
              <a:t> Sampler to evaluate a ROM</a:t>
            </a:r>
          </a:p>
          <a:p>
            <a:pPr lvl="1"/>
            <a:r>
              <a:rPr lang="en-US" dirty="0"/>
              <a:t>Change the number of samples: 20, 100, 200, 1000</a:t>
            </a:r>
          </a:p>
          <a:p>
            <a:r>
              <a:rPr lang="en-US" dirty="0" err="1"/>
              <a:t>SciKitLearn</a:t>
            </a:r>
            <a:r>
              <a:rPr lang="en-US" dirty="0"/>
              <a:t> Rom: Linear Regression</a:t>
            </a:r>
          </a:p>
          <a:p>
            <a:r>
              <a:rPr lang="en-US" dirty="0"/>
              <a:t>Generalized Polynomial Chaos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5000" imgH="241300" progId="Equation.3">
                  <p:embed/>
                </p:oleObj>
              </mc:Choice>
              <mc:Fallback>
                <p:oleObj name="Equation" r:id="rId3" imgW="6350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600" imgH="177800" progId="Equation.3">
                  <p:embed/>
                </p:oleObj>
              </mc:Choice>
              <mc:Fallback>
                <p:oleObj name="Equation" r:id="rId5" imgW="609600" imgH="177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7200" imgH="241300" progId="Equation.3">
                  <p:embed/>
                </p:oleObj>
              </mc:Choice>
              <mc:Fallback>
                <p:oleObj name="Equation" r:id="rId7" imgW="1727200" imgH="2413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400" imgH="241300" progId="Equation.3">
                  <p:embed/>
                </p:oleObj>
              </mc:Choice>
              <mc:Fallback>
                <p:oleObj name="Equation" r:id="rId9" imgW="660400" imgH="2413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2900" imgH="203200" progId="Equation.3">
                  <p:embed/>
                </p:oleObj>
              </mc:Choice>
              <mc:Fallback>
                <p:oleObj name="Equation" r:id="rId11" imgW="342900" imgH="2032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>
                <a:latin typeface="+mj-lt"/>
              </a:rPr>
              <a:t>Set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2900" imgH="203200" progId="Equation.3">
                  <p:embed/>
                </p:oleObj>
              </mc:Choice>
              <mc:Fallback>
                <p:oleObj name="Equation" r:id="rId13" imgW="342900" imgH="2032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C86B-FDE4-E245-8582-7DA1BEF7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06" y="3240487"/>
            <a:ext cx="8231187" cy="627864"/>
          </a:xfrm>
        </p:spPr>
        <p:txBody>
          <a:bodyPr/>
          <a:lstStyle/>
          <a:p>
            <a:pPr algn="ctr"/>
            <a:r>
              <a:rPr lang="en-US" sz="4800" dirty="0"/>
              <a:t>Backup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9FB3-8EC9-9C40-9433-F065D8567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Objective</a:t>
            </a:r>
            <a:r>
              <a:rPr lang="en-US" dirty="0"/>
              <a:t>: overcome limitations of Monte-Carlo sampling</a:t>
            </a:r>
          </a:p>
          <a:p>
            <a:pPr lvl="1"/>
            <a:r>
              <a:rPr lang="en-US" dirty="0"/>
              <a:t>High number of samples 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Polynomial representation </a:t>
            </a:r>
            <a:r>
              <a:rPr lang="en-US" dirty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457200" progId="Equation.3">
                  <p:embed/>
                </p:oleObj>
              </mc:Choice>
              <mc:Fallback>
                <p:oleObj name="Equation" r:id="rId2" imgW="12446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393700" progId="Equation.3">
                  <p:embed/>
                </p:oleObj>
              </mc:Choice>
              <mc:Fallback>
                <p:oleObj name="Equation" r:id="rId4" imgW="1295400" imgH="3937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" imgH="215900" progId="Equation.3">
                  <p:embed/>
                </p:oleObj>
              </mc:Choice>
              <mc:Fallback>
                <p:oleObj name="Equation" r:id="rId6" imgW="419100" imgH="215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>
                <a:latin typeface="Times New Roman"/>
                <a:cs typeface="Times New Roman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we are trying to </a:t>
            </a:r>
            <a:r>
              <a:rPr lang="en-US" dirty="0">
                <a:solidFill>
                  <a:srgbClr val="3366FF"/>
                </a:solidFill>
              </a:rPr>
              <a:t>reduce the complexity </a:t>
            </a:r>
            <a:r>
              <a:rPr lang="en-US" dirty="0"/>
              <a:t>of the original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Much </a:t>
            </a:r>
            <a:r>
              <a:rPr lang="en-US" dirty="0">
                <a:solidFill>
                  <a:srgbClr val="3366FF"/>
                </a:solidFill>
              </a:rPr>
              <a:t>faster computation </a:t>
            </a:r>
            <a:r>
              <a:rPr lang="en-US" dirty="0"/>
              <a:t>of the output variable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Presence of </a:t>
            </a:r>
            <a:r>
              <a:rPr lang="en-US" dirty="0">
                <a:solidFill>
                  <a:srgbClr val="3366FF"/>
                </a:solidFill>
              </a:rPr>
              <a:t>error</a:t>
            </a:r>
            <a:r>
              <a:rPr lang="en-US" dirty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41300" progId="Equation.3">
                  <p:embed/>
                </p:oleObj>
              </mc:Choice>
              <mc:Fallback>
                <p:oleObj name="Equation" r:id="rId2" imgW="1727200" imgH="2413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>
                <a:latin typeface="+mn-lt"/>
              </a:rPr>
              <a:t>quadratic </a:t>
            </a:r>
            <a:r>
              <a:rPr lang="en-US" sz="1600" dirty="0" err="1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the ROM</a:t>
            </a:r>
          </a:p>
          <a:p>
            <a:pPr marL="915987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Validate the 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instead of the original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/>
              <a:t>Uncertainty quantification / Sensitivity analysis</a:t>
            </a:r>
          </a:p>
          <a:p>
            <a:pPr lvl="1"/>
            <a:r>
              <a:rPr lang="en-US" dirty="0"/>
              <a:t>Probabilistic Risk Analysis (PRA)</a:t>
            </a:r>
          </a:p>
          <a:p>
            <a:pPr lvl="1"/>
            <a:r>
              <a:rPr lang="en-US" dirty="0"/>
              <a:t>Accelerator for stochastic analysis (adaptive sampling)</a:t>
            </a:r>
          </a:p>
          <a:p>
            <a:pPr lvl="1"/>
            <a:r>
              <a:rPr lang="en-US" dirty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Input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Output 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700" imgH="165100" progId="Equation.3">
                  <p:embed/>
                </p:oleObj>
              </mc:Choice>
              <mc:Fallback>
                <p:oleObj name="Equation" r:id="rId3" imgW="647700" imgH="1651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modeling steps that involve ROMs are available in RAVEN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Perform statistical analysis using ROMs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7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(</a:t>
            </a:r>
            <a:r>
              <a:rPr lang="en-US" dirty="0" err="1"/>
              <a:t>PointSet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244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a ROM from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548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statistical analysis using the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5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23405</TotalTime>
  <Words>2090</Words>
  <Application>Microsoft Macintosh PowerPoint</Application>
  <PresentationFormat>On-screen Show (4:3)</PresentationFormat>
  <Paragraphs>424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Courier</vt:lpstr>
      <vt:lpstr>Lucida Console</vt:lpstr>
      <vt:lpstr>Times New Roman</vt:lpstr>
      <vt:lpstr>Default Theme</vt:lpstr>
      <vt:lpstr>Equation</vt:lpstr>
      <vt:lpstr>Reduced Order Models (ROMs)</vt:lpstr>
      <vt:lpstr>Outline</vt:lpstr>
      <vt:lpstr>ROMs: a Brief Introduction</vt:lpstr>
      <vt:lpstr>ROMs: a Brief Introduction</vt:lpstr>
      <vt:lpstr>ROMs: Applications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ROMs Available in RAVEN</vt:lpstr>
      <vt:lpstr>RAVEN Examples</vt:lpstr>
      <vt:lpstr>Getting on the same page</vt:lpstr>
      <vt:lpstr>Example Code</vt:lpstr>
      <vt:lpstr>Exercises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  <vt:lpstr>Exercises</vt:lpstr>
      <vt:lpstr>Backup Slides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Mohammad G. Abdo</cp:lastModifiedBy>
  <cp:revision>391</cp:revision>
  <cp:lastPrinted>2001-05-07T20:21:30Z</cp:lastPrinted>
  <dcterms:created xsi:type="dcterms:W3CDTF">1999-10-26T20:37:18Z</dcterms:created>
  <dcterms:modified xsi:type="dcterms:W3CDTF">2022-07-09T04:29:01Z</dcterms:modified>
</cp:coreProperties>
</file>