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300" r:id="rId4"/>
    <p:sldId id="351" r:id="rId5"/>
    <p:sldId id="352" r:id="rId6"/>
    <p:sldId id="369" r:id="rId7"/>
    <p:sldId id="354" r:id="rId8"/>
    <p:sldId id="355" r:id="rId9"/>
    <p:sldId id="367" r:id="rId10"/>
    <p:sldId id="359" r:id="rId11"/>
    <p:sldId id="357" r:id="rId12"/>
    <p:sldId id="356" r:id="rId13"/>
    <p:sldId id="305" r:id="rId14"/>
    <p:sldId id="326" r:id="rId15"/>
    <p:sldId id="364" r:id="rId16"/>
    <p:sldId id="368" r:id="rId17"/>
    <p:sldId id="365" r:id="rId18"/>
    <p:sldId id="363" r:id="rId19"/>
    <p:sldId id="358" r:id="rId20"/>
    <p:sldId id="366" r:id="rId21"/>
    <p:sldId id="362" r:id="rId22"/>
    <p:sldId id="361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84" autoAdjust="0"/>
  </p:normalViewPr>
  <p:slideViewPr>
    <p:cSldViewPr snapToGrid="0" snapToObjects="1">
      <p:cViewPr varScale="1">
        <p:scale>
          <a:sx n="104" d="100"/>
          <a:sy n="104" d="100"/>
        </p:scale>
        <p:origin x="-10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22AF3-5403-1C4D-AA7E-C63DDE32BB00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2B321-98D8-F041-9B5C-97BF75A810E1}">
      <dgm:prSet phldrT="[Text]" custT="1"/>
      <dgm:spPr>
        <a:solidFill>
          <a:srgbClr val="008000">
            <a:alpha val="51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b="1" u="sng" dirty="0" smtClean="0">
              <a:solidFill>
                <a:srgbClr val="000000"/>
              </a:solidFill>
            </a:rPr>
            <a:t>Stochastic analysis</a:t>
          </a:r>
        </a:p>
        <a:p>
          <a:endParaRPr lang="en-US" sz="1600" dirty="0" smtClean="0">
            <a:solidFill>
              <a:srgbClr val="000000"/>
            </a:solidFill>
          </a:endParaRPr>
        </a:p>
        <a:p>
          <a:r>
            <a:rPr lang="en-US" sz="1600" dirty="0" smtClean="0">
              <a:solidFill>
                <a:srgbClr val="000000"/>
              </a:solidFill>
            </a:rPr>
            <a:t>Sample the </a:t>
          </a:r>
          <a:r>
            <a:rPr lang="en-US" sz="1600" dirty="0" err="1" smtClean="0">
              <a:solidFill>
                <a:srgbClr val="000000"/>
              </a:solidFill>
            </a:rPr>
            <a:t>pdfs</a:t>
          </a:r>
          <a:r>
            <a:rPr lang="en-US" sz="1600" dirty="0" smtClean="0">
              <a:solidFill>
                <a:srgbClr val="000000"/>
              </a:solidFill>
            </a:rPr>
            <a:t> </a:t>
          </a:r>
        </a:p>
        <a:p>
          <a:r>
            <a:rPr lang="en-US" sz="1600" dirty="0" smtClean="0">
              <a:solidFill>
                <a:srgbClr val="000000"/>
              </a:solidFill>
            </a:rPr>
            <a:t>Run N times system simulation code(s)</a:t>
          </a:r>
        </a:p>
        <a:p>
          <a:r>
            <a:rPr lang="en-US" sz="1600" dirty="0" smtClean="0">
              <a:solidFill>
                <a:srgbClr val="000000"/>
              </a:solidFill>
            </a:rPr>
            <a:t>Evaluate desired FOMs</a:t>
          </a:r>
        </a:p>
      </dgm:t>
    </dgm:pt>
    <dgm:pt modelId="{614983EA-65FE-0E42-8240-1614B377BE7E}" type="parTrans" cxnId="{49B3AB09-E949-1645-9049-7864AEF375D3}">
      <dgm:prSet/>
      <dgm:spPr/>
      <dgm:t>
        <a:bodyPr/>
        <a:lstStyle/>
        <a:p>
          <a:endParaRPr lang="en-US"/>
        </a:p>
      </dgm:t>
    </dgm:pt>
    <dgm:pt modelId="{D4C9E966-06EB-3F49-AAE1-A9CE19E0053B}" type="sibTrans" cxnId="{49B3AB09-E949-1645-9049-7864AEF375D3}">
      <dgm:prSet/>
      <dgm:spPr/>
      <dgm:t>
        <a:bodyPr/>
        <a:lstStyle/>
        <a:p>
          <a:endParaRPr lang="en-US"/>
        </a:p>
      </dgm:t>
    </dgm:pt>
    <dgm:pt modelId="{3290FA3A-8A43-FF41-B28E-BAE712677071}">
      <dgm:prSet phldrT="[Text]"/>
      <dgm:spPr>
        <a:solidFill>
          <a:srgbClr val="0000FF">
            <a:alpha val="53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u="sng" dirty="0" smtClean="0">
              <a:solidFill>
                <a:schemeClr val="tx1"/>
              </a:solidFill>
            </a:rPr>
            <a:t>Deterministic modeling</a:t>
          </a:r>
        </a:p>
        <a:p>
          <a:endParaRPr lang="en-US" dirty="0" smtClean="0">
            <a:solidFill>
              <a:schemeClr val="tx1"/>
            </a:solidFill>
          </a:endParaRPr>
        </a:p>
        <a:p>
          <a:r>
            <a:rPr lang="en-US" dirty="0" smtClean="0">
              <a:solidFill>
                <a:schemeClr val="tx1"/>
              </a:solidFill>
            </a:rPr>
            <a:t>Plant modeling</a:t>
          </a:r>
        </a:p>
        <a:p>
          <a:r>
            <a:rPr lang="en-US" dirty="0" smtClean="0">
              <a:solidFill>
                <a:schemeClr val="tx1"/>
              </a:solidFill>
            </a:rPr>
            <a:t>External event modeling</a:t>
          </a:r>
        </a:p>
      </dgm:t>
    </dgm:pt>
    <dgm:pt modelId="{4DFFF324-F736-644D-B478-BFE6ACD554CC}" type="parTrans" cxnId="{2534F5D4-95B0-5244-B8C8-B6A31C024AA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B6E36C07-43C8-5744-91D3-095741AD82E4}" type="sibTrans" cxnId="{2534F5D4-95B0-5244-B8C8-B6A31C024AA7}">
      <dgm:prSet/>
      <dgm:spPr/>
      <dgm:t>
        <a:bodyPr/>
        <a:lstStyle/>
        <a:p>
          <a:endParaRPr lang="en-US"/>
        </a:p>
      </dgm:t>
    </dgm:pt>
    <dgm:pt modelId="{ED5458D8-2574-5B4C-B000-5FD242222CAA}">
      <dgm:prSet phldrT="[Text]"/>
      <dgm:spPr>
        <a:solidFill>
          <a:srgbClr val="FFFF00">
            <a:alpha val="49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n-US" b="1" u="sng" dirty="0" smtClean="0">
              <a:solidFill>
                <a:srgbClr val="000000"/>
              </a:solidFill>
            </a:rPr>
            <a:t>Stochastic modeling</a:t>
          </a:r>
        </a:p>
        <a:p>
          <a:pPr algn="ctr"/>
          <a:endParaRPr lang="en-US" dirty="0" smtClean="0">
            <a:solidFill>
              <a:srgbClr val="000000"/>
            </a:solidFill>
          </a:endParaRPr>
        </a:p>
        <a:p>
          <a:pPr algn="ctr"/>
          <a:r>
            <a:rPr lang="en-US" dirty="0" smtClean="0">
              <a:solidFill>
                <a:srgbClr val="000000"/>
              </a:solidFill>
            </a:rPr>
            <a:t>Identify uncertain parameters and associate a </a:t>
          </a:r>
          <a:r>
            <a:rPr lang="en-US" dirty="0" err="1" smtClean="0">
              <a:solidFill>
                <a:srgbClr val="000000"/>
              </a:solidFill>
            </a:rPr>
            <a:t>pdf</a:t>
          </a:r>
          <a:endParaRPr lang="en-US" dirty="0" smtClean="0">
            <a:solidFill>
              <a:srgbClr val="000000"/>
            </a:solidFill>
          </a:endParaRPr>
        </a:p>
      </dgm:t>
    </dgm:pt>
    <dgm:pt modelId="{E6ED9CB4-1762-D742-9E59-3A050B415A50}" type="parTrans" cxnId="{337F57CF-4CCA-6D44-B113-89FBCDEC33B0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77C37A3-66C7-394E-BD9B-05A3D9FE2E30}" type="sibTrans" cxnId="{337F57CF-4CCA-6D44-B113-89FBCDEC33B0}">
      <dgm:prSet/>
      <dgm:spPr/>
      <dgm:t>
        <a:bodyPr/>
        <a:lstStyle/>
        <a:p>
          <a:endParaRPr lang="en-US"/>
        </a:p>
      </dgm:t>
    </dgm:pt>
    <dgm:pt modelId="{0E08796E-BA5F-4044-BC76-80AF39D6E977}" type="pres">
      <dgm:prSet presAssocID="{FF622AF3-5403-1C4D-AA7E-C63DDE32BB0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463622-1D64-BD4F-8907-2EAEEAE79095}" type="pres">
      <dgm:prSet presAssocID="{B3E2B321-98D8-F041-9B5C-97BF75A810E1}" presName="centerShape" presStyleLbl="node0" presStyleIdx="0" presStyleCnt="1" custScaleX="151727" custScaleY="102619"/>
      <dgm:spPr/>
      <dgm:t>
        <a:bodyPr/>
        <a:lstStyle/>
        <a:p>
          <a:endParaRPr lang="en-US"/>
        </a:p>
      </dgm:t>
    </dgm:pt>
    <dgm:pt modelId="{4500C537-EF07-9341-8C34-78965C39F900}" type="pres">
      <dgm:prSet presAssocID="{4DFFF324-F736-644D-B478-BFE6ACD554CC}" presName="parTrans" presStyleLbl="bgSibTrans2D1" presStyleIdx="0" presStyleCnt="2" custScaleX="43676" custLinFactNeighborX="15146" custLinFactNeighborY="92080"/>
      <dgm:spPr/>
      <dgm:t>
        <a:bodyPr/>
        <a:lstStyle/>
        <a:p>
          <a:endParaRPr lang="en-US"/>
        </a:p>
      </dgm:t>
    </dgm:pt>
    <dgm:pt modelId="{F9A079C5-2D83-F046-8FB0-41704E9A87C1}" type="pres">
      <dgm:prSet presAssocID="{3290FA3A-8A43-FF41-B28E-BAE712677071}" presName="node" presStyleLbl="node1" presStyleIdx="0" presStyleCnt="2" custScaleX="132519" custRadScaleRad="106312" custRadScaleInc="5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15408-E74D-0048-A0CE-1F1CF93A8ED7}" type="pres">
      <dgm:prSet presAssocID="{E6ED9CB4-1762-D742-9E59-3A050B415A50}" presName="parTrans" presStyleLbl="bgSibTrans2D1" presStyleIdx="1" presStyleCnt="2" custScaleX="41140" custLinFactNeighborX="-12772" custLinFactNeighborY="95126"/>
      <dgm:spPr/>
      <dgm:t>
        <a:bodyPr/>
        <a:lstStyle/>
        <a:p>
          <a:endParaRPr lang="en-US"/>
        </a:p>
      </dgm:t>
    </dgm:pt>
    <dgm:pt modelId="{7502B003-9F24-DC40-B689-0528A81184EC}" type="pres">
      <dgm:prSet presAssocID="{ED5458D8-2574-5B4C-B000-5FD242222CAA}" presName="node" presStyleLbl="node1" presStyleIdx="1" presStyleCnt="2" custScaleX="142683" custRadScaleRad="106312" custRadScaleInc="-5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5116AF-85DC-9C44-BB67-26F16ED86B00}" type="presOf" srcId="{B3E2B321-98D8-F041-9B5C-97BF75A810E1}" destId="{9A463622-1D64-BD4F-8907-2EAEEAE79095}" srcOrd="0" destOrd="0" presId="urn:microsoft.com/office/officeart/2005/8/layout/radial4"/>
    <dgm:cxn modelId="{D9BF9F96-68E1-CD49-953C-3E2C2A3B86A0}" type="presOf" srcId="{E6ED9CB4-1762-D742-9E59-3A050B415A50}" destId="{BB115408-E74D-0048-A0CE-1F1CF93A8ED7}" srcOrd="0" destOrd="0" presId="urn:microsoft.com/office/officeart/2005/8/layout/radial4"/>
    <dgm:cxn modelId="{71DDFA33-3E2F-CD40-B37E-DA5E511D1F9F}" type="presOf" srcId="{3290FA3A-8A43-FF41-B28E-BAE712677071}" destId="{F9A079C5-2D83-F046-8FB0-41704E9A87C1}" srcOrd="0" destOrd="0" presId="urn:microsoft.com/office/officeart/2005/8/layout/radial4"/>
    <dgm:cxn modelId="{69551D64-D5B9-B34A-ADDB-5322975AFB91}" type="presOf" srcId="{FF622AF3-5403-1C4D-AA7E-C63DDE32BB00}" destId="{0E08796E-BA5F-4044-BC76-80AF39D6E977}" srcOrd="0" destOrd="0" presId="urn:microsoft.com/office/officeart/2005/8/layout/radial4"/>
    <dgm:cxn modelId="{2534F5D4-95B0-5244-B8C8-B6A31C024AA7}" srcId="{B3E2B321-98D8-F041-9B5C-97BF75A810E1}" destId="{3290FA3A-8A43-FF41-B28E-BAE712677071}" srcOrd="0" destOrd="0" parTransId="{4DFFF324-F736-644D-B478-BFE6ACD554CC}" sibTransId="{B6E36C07-43C8-5744-91D3-095741AD82E4}"/>
    <dgm:cxn modelId="{49B3AB09-E949-1645-9049-7864AEF375D3}" srcId="{FF622AF3-5403-1C4D-AA7E-C63DDE32BB00}" destId="{B3E2B321-98D8-F041-9B5C-97BF75A810E1}" srcOrd="0" destOrd="0" parTransId="{614983EA-65FE-0E42-8240-1614B377BE7E}" sibTransId="{D4C9E966-06EB-3F49-AAE1-A9CE19E0053B}"/>
    <dgm:cxn modelId="{9F554ABB-26EB-044C-AB04-D25254A93483}" type="presOf" srcId="{ED5458D8-2574-5B4C-B000-5FD242222CAA}" destId="{7502B003-9F24-DC40-B689-0528A81184EC}" srcOrd="0" destOrd="0" presId="urn:microsoft.com/office/officeart/2005/8/layout/radial4"/>
    <dgm:cxn modelId="{337F57CF-4CCA-6D44-B113-89FBCDEC33B0}" srcId="{B3E2B321-98D8-F041-9B5C-97BF75A810E1}" destId="{ED5458D8-2574-5B4C-B000-5FD242222CAA}" srcOrd="1" destOrd="0" parTransId="{E6ED9CB4-1762-D742-9E59-3A050B415A50}" sibTransId="{C77C37A3-66C7-394E-BD9B-05A3D9FE2E30}"/>
    <dgm:cxn modelId="{1E792FCD-D49D-7549-8F2A-C61836B6908B}" type="presOf" srcId="{4DFFF324-F736-644D-B478-BFE6ACD554CC}" destId="{4500C537-EF07-9341-8C34-78965C39F900}" srcOrd="0" destOrd="0" presId="urn:microsoft.com/office/officeart/2005/8/layout/radial4"/>
    <dgm:cxn modelId="{6B456B39-1E51-1848-A7C7-8CD47317E219}" type="presParOf" srcId="{0E08796E-BA5F-4044-BC76-80AF39D6E977}" destId="{9A463622-1D64-BD4F-8907-2EAEEAE79095}" srcOrd="0" destOrd="0" presId="urn:microsoft.com/office/officeart/2005/8/layout/radial4"/>
    <dgm:cxn modelId="{BA2C1257-2370-044E-82F5-1C80C643EC11}" type="presParOf" srcId="{0E08796E-BA5F-4044-BC76-80AF39D6E977}" destId="{4500C537-EF07-9341-8C34-78965C39F900}" srcOrd="1" destOrd="0" presId="urn:microsoft.com/office/officeart/2005/8/layout/radial4"/>
    <dgm:cxn modelId="{0A6D7321-394E-5549-A0ED-38936B71C6CF}" type="presParOf" srcId="{0E08796E-BA5F-4044-BC76-80AF39D6E977}" destId="{F9A079C5-2D83-F046-8FB0-41704E9A87C1}" srcOrd="2" destOrd="0" presId="urn:microsoft.com/office/officeart/2005/8/layout/radial4"/>
    <dgm:cxn modelId="{5052A9BC-8989-3E44-806A-338A1EF497F9}" type="presParOf" srcId="{0E08796E-BA5F-4044-BC76-80AF39D6E977}" destId="{BB115408-E74D-0048-A0CE-1F1CF93A8ED7}" srcOrd="3" destOrd="0" presId="urn:microsoft.com/office/officeart/2005/8/layout/radial4"/>
    <dgm:cxn modelId="{3EE8846B-FFF1-B543-A35D-940EED065757}" type="presParOf" srcId="{0E08796E-BA5F-4044-BC76-80AF39D6E977}" destId="{7502B003-9F24-DC40-B689-0528A81184E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63622-1D64-BD4F-8907-2EAEEAE79095}">
      <dsp:nvSpPr>
        <dsp:cNvPr id="0" name=""/>
        <dsp:cNvSpPr/>
      </dsp:nvSpPr>
      <dsp:spPr>
        <a:xfrm>
          <a:off x="1720344" y="1854623"/>
          <a:ext cx="3257149" cy="2202939"/>
        </a:xfrm>
        <a:prstGeom prst="ellipse">
          <a:avLst/>
        </a:prstGeom>
        <a:solidFill>
          <a:srgbClr val="008000">
            <a:alpha val="51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rgbClr val="000000"/>
              </a:solidFill>
            </a:rPr>
            <a:t>Stochastic analysis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rgbClr val="00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Sample the </a:t>
          </a:r>
          <a:r>
            <a:rPr lang="en-US" sz="1600" kern="1200" dirty="0" err="1" smtClean="0">
              <a:solidFill>
                <a:srgbClr val="000000"/>
              </a:solidFill>
            </a:rPr>
            <a:t>pdfs</a:t>
          </a:r>
          <a:r>
            <a:rPr lang="en-US" sz="1600" kern="1200" dirty="0" smtClean="0">
              <a:solidFill>
                <a:srgbClr val="000000"/>
              </a:solidFill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Run N times system simulation code(s)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Evaluate desired FOMs</a:t>
          </a:r>
        </a:p>
      </dsp:txBody>
      <dsp:txXfrm>
        <a:off x="2197342" y="2177236"/>
        <a:ext cx="2303153" cy="1557713"/>
      </dsp:txXfrm>
    </dsp:sp>
    <dsp:sp modelId="{4500C537-EF07-9341-8C34-78965C39F900}">
      <dsp:nvSpPr>
        <dsp:cNvPr id="0" name=""/>
        <dsp:cNvSpPr/>
      </dsp:nvSpPr>
      <dsp:spPr>
        <a:xfrm rot="13175994">
          <a:off x="1498218" y="1773841"/>
          <a:ext cx="720488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079C5-2D83-F046-8FB0-41704E9A87C1}">
      <dsp:nvSpPr>
        <dsp:cNvPr id="0" name=""/>
        <dsp:cNvSpPr/>
      </dsp:nvSpPr>
      <dsp:spPr>
        <a:xfrm>
          <a:off x="-378200" y="174885"/>
          <a:ext cx="2702567" cy="1631504"/>
        </a:xfrm>
        <a:prstGeom prst="roundRect">
          <a:avLst>
            <a:gd name="adj" fmla="val 10000"/>
          </a:avLst>
        </a:prstGeom>
        <a:solidFill>
          <a:srgbClr val="0000FF">
            <a:alpha val="53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chemeClr val="tx1"/>
              </a:solidFill>
            </a:rPr>
            <a:t>Deterministic modeling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Plant modeling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External event modeling</a:t>
          </a:r>
        </a:p>
      </dsp:txBody>
      <dsp:txXfrm>
        <a:off x="-330415" y="222670"/>
        <a:ext cx="2606997" cy="1535934"/>
      </dsp:txXfrm>
    </dsp:sp>
    <dsp:sp modelId="{BB115408-E74D-0048-A0CE-1F1CF93A8ED7}">
      <dsp:nvSpPr>
        <dsp:cNvPr id="0" name=""/>
        <dsp:cNvSpPr/>
      </dsp:nvSpPr>
      <dsp:spPr>
        <a:xfrm rot="19224006">
          <a:off x="4539210" y="1792477"/>
          <a:ext cx="678653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B003-9F24-DC40-B689-0528A81184EC}">
      <dsp:nvSpPr>
        <dsp:cNvPr id="0" name=""/>
        <dsp:cNvSpPr/>
      </dsp:nvSpPr>
      <dsp:spPr>
        <a:xfrm>
          <a:off x="4269829" y="174885"/>
          <a:ext cx="2909849" cy="1631504"/>
        </a:xfrm>
        <a:prstGeom prst="roundRect">
          <a:avLst>
            <a:gd name="adj" fmla="val 10000"/>
          </a:avLst>
        </a:prstGeom>
        <a:solidFill>
          <a:srgbClr val="FFFF00">
            <a:alpha val="49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rgbClr val="000000"/>
              </a:solidFill>
            </a:rPr>
            <a:t>Stochastic modeling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rgbClr val="00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Identify uncertain parameters and associate a </a:t>
          </a:r>
          <a:r>
            <a:rPr lang="en-US" sz="1600" kern="1200" dirty="0" err="1" smtClean="0">
              <a:solidFill>
                <a:srgbClr val="000000"/>
              </a:solidFill>
            </a:rPr>
            <a:t>pdf</a:t>
          </a:r>
          <a:endParaRPr lang="en-US" sz="1600" kern="1200" dirty="0" smtClean="0">
            <a:solidFill>
              <a:srgbClr val="000000"/>
            </a:solidFill>
          </a:endParaRPr>
        </a:p>
      </dsp:txBody>
      <dsp:txXfrm>
        <a:off x="4317614" y="222670"/>
        <a:ext cx="2814279" cy="153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microsoft.com/office/2007/relationships/hdphoto" Target="../media/hdphoto1.wdp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Advanced </a:t>
            </a:r>
            <a:br>
              <a:rPr lang="en-US" b="0" dirty="0" smtClean="0"/>
            </a:br>
            <a:r>
              <a:rPr lang="en-US" b="0" dirty="0" smtClean="0"/>
              <a:t>Reliability and Safety Analysis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dynamicPRA.xml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205" y="2659302"/>
            <a:ext cx="876989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MCRun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outHS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name="PP"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   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integral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integral.xml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Excercise1: Model Sampling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639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2:</a:t>
            </a:r>
            <a:br>
              <a:rPr lang="en-US" b="0" dirty="0" smtClean="0"/>
            </a:br>
            <a:r>
              <a:rPr lang="en-US" b="0" dirty="0" smtClean="0"/>
              <a:t>Limit Surface 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Adaptive Sampling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Computational costs might be impractical</a:t>
            </a:r>
          </a:p>
          <a:p>
            <a:pPr lvl="1"/>
            <a:r>
              <a:rPr lang="en-US" sz="1800" dirty="0"/>
              <a:t>Computationally expensive codes</a:t>
            </a:r>
          </a:p>
          <a:p>
            <a:pPr lvl="1"/>
            <a:r>
              <a:rPr lang="en-US" sz="1800" dirty="0"/>
              <a:t>Many simulation runs are often required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Reduced Order Modeling can be a solution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Objective: </a:t>
            </a:r>
            <a:r>
              <a:rPr lang="en-US" sz="1800" dirty="0">
                <a:solidFill>
                  <a:srgbClr val="0000FF"/>
                </a:solidFill>
              </a:rPr>
              <a:t>reduce the complexity of the problem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654469"/>
            <a:ext cx="4817995" cy="25804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861595"/>
            <a:ext cx="3976686" cy="207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Search of the </a:t>
            </a:r>
            <a:r>
              <a:rPr lang="en-US" sz="1800" dirty="0" smtClean="0">
                <a:solidFill>
                  <a:srgbClr val="0000FF"/>
                </a:solidFill>
              </a:rPr>
              <a:t>limit surface</a:t>
            </a:r>
            <a:r>
              <a:rPr lang="en-US" sz="1800" dirty="0" smtClean="0"/>
              <a:t>: boundaries in the input space between failure and success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80203"/>
              </p:ext>
            </p:extLst>
          </p:nvPr>
        </p:nvGraphicFramePr>
        <p:xfrm>
          <a:off x="808039" y="4610293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9" y="4610293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34226" y="4471243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Search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447460" y="2970905"/>
            <a:ext cx="3941040" cy="2362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 smtClean="0">
                <a:latin typeface="Arial"/>
                <a:cs typeface="Arial"/>
              </a:rPr>
              <a:t>Train a </a:t>
            </a:r>
            <a:r>
              <a:rPr lang="en-US" sz="1600" dirty="0">
                <a:latin typeface="Arial"/>
                <a:cs typeface="Arial"/>
              </a:rPr>
              <a:t>surrogate </a:t>
            </a:r>
            <a:r>
              <a:rPr lang="en-US" sz="1600" dirty="0" smtClean="0">
                <a:latin typeface="Arial"/>
                <a:cs typeface="Arial"/>
              </a:rPr>
              <a:t>model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 smtClean="0">
                <a:latin typeface="Arial"/>
                <a:cs typeface="Arial"/>
              </a:rPr>
              <a:t>Use </a:t>
            </a:r>
            <a:r>
              <a:rPr lang="en-US" sz="1600" dirty="0">
                <a:latin typeface="Arial"/>
                <a:cs typeface="Arial"/>
              </a:rPr>
              <a:t>the surrogate model to determine an approximation of the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Choose </a:t>
            </a:r>
            <a:r>
              <a:rPr lang="en-US" sz="1600" dirty="0" smtClean="0">
                <a:latin typeface="Arial"/>
                <a:cs typeface="Arial"/>
              </a:rPr>
              <a:t>a set of samples </a:t>
            </a:r>
            <a:r>
              <a:rPr lang="en-US" sz="1600" dirty="0">
                <a:latin typeface="Arial"/>
                <a:cs typeface="Arial"/>
              </a:rPr>
              <a:t>on the </a:t>
            </a:r>
            <a:r>
              <a:rPr lang="en-US" sz="1600" dirty="0" smtClean="0">
                <a:latin typeface="Arial"/>
                <a:cs typeface="Arial"/>
              </a:rPr>
              <a:t>approximated </a:t>
            </a:r>
            <a:r>
              <a:rPr lang="en-US" sz="1600" dirty="0">
                <a:latin typeface="Arial"/>
                <a:cs typeface="Arial"/>
              </a:rPr>
              <a:t>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Run the </a:t>
            </a:r>
            <a:r>
              <a:rPr lang="en-US" sz="1600" dirty="0" smtClean="0">
                <a:latin typeface="Arial"/>
                <a:cs typeface="Arial"/>
              </a:rPr>
              <a:t>“real” </a:t>
            </a:r>
            <a:r>
              <a:rPr lang="en-US" sz="1600" dirty="0">
                <a:latin typeface="Arial"/>
                <a:cs typeface="Arial"/>
              </a:rPr>
              <a:t>model to verify the approximation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447460" y="1857006"/>
            <a:ext cx="3941040" cy="701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en-US" sz="1600" dirty="0" smtClean="0">
                <a:latin typeface="Arial"/>
                <a:cs typeface="Arial"/>
              </a:rPr>
              <a:t>Generate a set of training simulations </a:t>
            </a:r>
            <a:r>
              <a:rPr lang="en-US" sz="1600" dirty="0">
                <a:latin typeface="Arial"/>
                <a:cs typeface="Arial"/>
              </a:rPr>
              <a:t>to sample the plant response</a:t>
            </a:r>
          </a:p>
        </p:txBody>
      </p:sp>
      <p:sp>
        <p:nvSpPr>
          <p:cNvPr id="41" name="Hexagon 40"/>
          <p:cNvSpPr/>
          <p:nvPr/>
        </p:nvSpPr>
        <p:spPr bwMode="auto">
          <a:xfrm>
            <a:off x="3505889" y="5696694"/>
            <a:ext cx="1824182" cy="85601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/>
              </a:rPr>
              <a:t>Reach convergence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 bwMode="auto">
          <a:xfrm>
            <a:off x="4417980" y="2558229"/>
            <a:ext cx="0" cy="41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39" idx="2"/>
          </p:cNvCxnSpPr>
          <p:nvPr/>
        </p:nvCxnSpPr>
        <p:spPr bwMode="auto">
          <a:xfrm>
            <a:off x="4417980" y="5333463"/>
            <a:ext cx="0" cy="36323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Elbow Connector 43"/>
          <p:cNvCxnSpPr>
            <a:stCxn id="41" idx="3"/>
            <a:endCxn id="39" idx="1"/>
          </p:cNvCxnSpPr>
          <p:nvPr/>
        </p:nvCxnSpPr>
        <p:spPr bwMode="auto">
          <a:xfrm rot="10800000">
            <a:off x="2447461" y="4152184"/>
            <a:ext cx="1058429" cy="1972518"/>
          </a:xfrm>
          <a:prstGeom prst="bentConnector3">
            <a:avLst>
              <a:gd name="adj1" fmla="val 151595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5340005" y="6132314"/>
            <a:ext cx="565943" cy="25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050492" y="5755371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No</a:t>
            </a:r>
            <a:endParaRPr lang="en-US" sz="160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40005" y="5755371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Yes</a:t>
            </a:r>
            <a:endParaRPr lang="en-US" sz="1600" dirty="0">
              <a:latin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05948" y="5882923"/>
            <a:ext cx="1214300" cy="4835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Define the distributions:</a:t>
            </a:r>
          </a:p>
          <a:p>
            <a:pPr lvl="1"/>
            <a:r>
              <a:rPr lang="en-US" dirty="0" smtClean="0"/>
              <a:t>Weigh the error estimation</a:t>
            </a:r>
          </a:p>
          <a:p>
            <a:pPr lvl="1"/>
            <a:r>
              <a:rPr lang="en-US" dirty="0" smtClean="0"/>
              <a:t>Generate a probability-weighted metric for grid construction</a:t>
            </a:r>
          </a:p>
          <a:p>
            <a:pPr lvl="1"/>
            <a:r>
              <a:rPr lang="en-US" dirty="0" smtClean="0"/>
              <a:t>Determine the probability of being inside one of the regions identified by the limit surface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-457200">
              <a:spcBef>
                <a:spcPct val="40000"/>
              </a:spcBef>
              <a:buFont typeface="+mj-lt"/>
              <a:buAutoNum type="arabicPeriod" startAt="2"/>
            </a:pPr>
            <a:r>
              <a:rPr lang="en-US" dirty="0" smtClean="0">
                <a:solidFill>
                  <a:srgbClr val="0000FF"/>
                </a:solidFill>
              </a:rPr>
              <a:t>Define the surrogate model (</a:t>
            </a:r>
            <a:r>
              <a:rPr lang="en-US" dirty="0">
                <a:solidFill>
                  <a:srgbClr val="0000FF"/>
                </a:solidFill>
              </a:rPr>
              <a:t>acceleration </a:t>
            </a:r>
            <a:r>
              <a:rPr lang="en-US" dirty="0" smtClean="0">
                <a:solidFill>
                  <a:srgbClr val="0000FF"/>
                </a:solidFill>
              </a:rPr>
              <a:t>ROM) to be used as the adaptive sampler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0000FF"/>
                </a:solidFill>
              </a:rPr>
              <a:t>Define the adaptive sampler:</a:t>
            </a:r>
          </a:p>
          <a:p>
            <a:pPr lvl="1"/>
            <a:r>
              <a:rPr lang="en-US" dirty="0" smtClean="0"/>
              <a:t>Convergence control and grid</a:t>
            </a:r>
          </a:p>
          <a:p>
            <a:pPr lvl="1"/>
            <a:r>
              <a:rPr lang="en-US" dirty="0" smtClean="0"/>
              <a:t>Import the acceleration ROM</a:t>
            </a:r>
          </a:p>
          <a:p>
            <a:pPr lvl="1"/>
            <a:r>
              <a:rPr lang="en-US" dirty="0" smtClean="0"/>
              <a:t>Associate the distribution with the variables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0000FF"/>
                </a:solidFill>
              </a:rPr>
              <a:t>Define the adaptive sampling step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Workflow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runLS.xml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9513" y="2635551"/>
            <a:ext cx="5084973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Features&gt;</a:t>
            </a:r>
            <a:r>
              <a:rPr lang="en-US" sz="1400" dirty="0" err="1">
                <a:latin typeface="Courier"/>
                <a:cs typeface="Courier"/>
              </a:rPr>
              <a:t>tREC,tSBO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kernel&gt;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rbf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&lt;/kernel&gt;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gamma&gt;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&lt;/gamma&gt;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2: Limit Surface Analysis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1098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runLS.xml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3971" y="2635551"/>
            <a:ext cx="6036058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Functions&gt;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>
                <a:latin typeface="Courier"/>
                <a:cs typeface="Courier"/>
              </a:rPr>
              <a:t>outcome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/External&gt;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2: Limit Surface Analysis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553971" y="4280981"/>
            <a:ext cx="6036058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__</a:t>
            </a:r>
            <a:r>
              <a:rPr lang="en-US" sz="1400" dirty="0" err="1">
                <a:latin typeface="Courier"/>
                <a:cs typeface="Courier"/>
              </a:rPr>
              <a:t>residuumSign</a:t>
            </a:r>
            <a:r>
              <a:rPr lang="en-US" sz="1400" dirty="0">
                <a:latin typeface="Courier"/>
                <a:cs typeface="Courier"/>
              </a:rPr>
              <a:t>(self):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self.outcome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==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-1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else: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971" y="5220977"/>
            <a:ext cx="603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File: </a:t>
            </a:r>
            <a:r>
              <a:rPr lang="en-US" sz="1400" dirty="0" err="1" smtClean="0">
                <a:latin typeface="+mn-lt"/>
              </a:rPr>
              <a:t>goalFunction.py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53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runLS.xml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613" y="2415942"/>
            <a:ext cx="8367315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"Adaptive"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Models"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ROM"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Function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Functions"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External"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    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Convergence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250"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False" </a:t>
            </a:r>
            <a:r>
              <a:rPr lang="en-US" sz="1400" smtClean="0">
                <a:solidFill>
                  <a:srgbClr val="660066"/>
                </a:solidFill>
                <a:latin typeface="Courier"/>
                <a:cs typeface="Courier"/>
              </a:rPr>
              <a:t>weight</a:t>
            </a:r>
            <a:r>
              <a:rPr lang="en-US" sz="140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smtClean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persistence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1.0e-5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&lt;/Convergence&gt;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tREC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tREC_dist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tSBO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>
                <a:latin typeface="Courier"/>
                <a:cs typeface="Courier"/>
              </a:rPr>
              <a:t>tSBO_dist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    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2: Limit Surface Analysis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5918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runLS.xml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458" y="2659302"/>
            <a:ext cx="8756087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MCRun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"True"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"adaptive"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"True"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Adaptive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	   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2: Limit Surface Analysis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4047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</a:t>
            </a:r>
            <a:r>
              <a:rPr lang="en-US" b="0" dirty="0"/>
              <a:t>3</a:t>
            </a:r>
            <a:r>
              <a:rPr lang="en-US" b="0" dirty="0" smtClean="0"/>
              <a:t>:</a:t>
            </a:r>
            <a:br>
              <a:rPr lang="en-US" b="0" dirty="0" smtClean="0"/>
            </a:br>
            <a:r>
              <a:rPr lang="en-US" b="0" dirty="0" smtClean="0"/>
              <a:t>Failure Probability </a:t>
            </a:r>
            <a:r>
              <a:rPr lang="en-US" b="0" dirty="0"/>
              <a:t>C</a:t>
            </a:r>
            <a:r>
              <a:rPr lang="en-US" b="0" dirty="0" smtClean="0"/>
              <a:t>alculation from LS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Dynamic Probabilistic Risk/Safety Analysis</a:t>
            </a:r>
          </a:p>
          <a:p>
            <a:pPr lvl="1"/>
            <a:r>
              <a:rPr lang="en-US" dirty="0" smtClean="0"/>
              <a:t>Classic vs. Dynamic PRA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Adaptive Sampling</a:t>
            </a:r>
            <a:endParaRPr lang="en-US" dirty="0">
              <a:solidFill>
                <a:srgbClr val="3333CC"/>
              </a:solidFill>
            </a:endParaRPr>
          </a:p>
          <a:p>
            <a:pPr lvl="1"/>
            <a:r>
              <a:rPr lang="en-US" dirty="0" smtClean="0"/>
              <a:t>Limit </a:t>
            </a:r>
            <a:r>
              <a:rPr lang="en-US" dirty="0"/>
              <a:t>Surface 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Limit surface has a pure deterministic information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Probabilistic information is contained in the integral within the limit surface weighted by the set of distributions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a new set of distributions the integral needs to be recalculated but the limit surface is unchanged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3</a:t>
            </a:r>
            <a:r>
              <a:rPr lang="en-US" b="0" dirty="0"/>
              <a:t>: Failure </a:t>
            </a:r>
            <a:r>
              <a:rPr lang="en-US" b="0" dirty="0" smtClean="0"/>
              <a:t>Probability </a:t>
            </a:r>
            <a:r>
              <a:rPr lang="en-US" b="0" dirty="0"/>
              <a:t>C</a:t>
            </a:r>
            <a:r>
              <a:rPr lang="en-US" b="0" dirty="0" smtClean="0"/>
              <a:t>alculation </a:t>
            </a:r>
            <a:r>
              <a:rPr lang="en-US" b="0" dirty="0"/>
              <a:t>F</a:t>
            </a:r>
            <a:r>
              <a:rPr lang="en-US" b="0" dirty="0" smtClean="0"/>
              <a:t>rom </a:t>
            </a:r>
            <a:r>
              <a:rPr lang="en-US" b="0" dirty="0"/>
              <a:t>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752159"/>
            <a:ext cx="4817995" cy="2580486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20623"/>
              </p:ext>
            </p:extLst>
          </p:nvPr>
        </p:nvGraphicFramePr>
        <p:xfrm>
          <a:off x="827577" y="4152700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77" y="4152700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564" y="3711350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6200000">
            <a:off x="3014328" y="4802866"/>
            <a:ext cx="1746124" cy="990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0800000">
            <a:off x="4460850" y="6252305"/>
            <a:ext cx="2963764" cy="718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9682" t="9157" r="2577" b="10214"/>
          <a:stretch/>
        </p:blipFill>
        <p:spPr>
          <a:xfrm rot="16200000">
            <a:off x="2795469" y="4822054"/>
            <a:ext cx="2577104" cy="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pbFromLS.xml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618" y="2635551"/>
            <a:ext cx="7566763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LS_Integral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tolerance&gt;</a:t>
            </a:r>
            <a:r>
              <a:rPr lang="en-US" sz="1400" dirty="0">
                <a:latin typeface="Courier"/>
                <a:cs typeface="Courier"/>
              </a:rPr>
              <a:t>0.001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tREC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tREC_dist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tSBO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tSBO_dist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3: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362320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pbFromLS.xml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656" y="2659302"/>
            <a:ext cx="876989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extract_data_adapt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out_db_adaptive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outAdapt_failure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integral"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outAdapt_failure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LS_Integral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LSintegral_PS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integral.csv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3: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425499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3366FF"/>
                </a:solidFill>
              </a:rPr>
              <a:t>Safety Analysis</a:t>
            </a:r>
            <a:r>
              <a:rPr lang="en-US" dirty="0">
                <a:solidFill>
                  <a:srgbClr val="3366FF"/>
                </a:solidFill>
              </a:rPr>
              <a:t>: </a:t>
            </a:r>
            <a:r>
              <a:rPr lang="en-US" dirty="0"/>
              <a:t>determine the </a:t>
            </a:r>
            <a:r>
              <a:rPr lang="en-US" dirty="0" smtClean="0"/>
              <a:t>likelihood a </a:t>
            </a:r>
            <a:r>
              <a:rPr lang="en-US" dirty="0"/>
              <a:t>system </a:t>
            </a:r>
            <a:r>
              <a:rPr lang="en-US" dirty="0" smtClean="0"/>
              <a:t>will not perform </a:t>
            </a:r>
            <a:r>
              <a:rPr lang="en-US" dirty="0"/>
              <a:t>its functions in a specified time period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3366FF"/>
                </a:solidFill>
              </a:rPr>
              <a:t>Reliability Analysis</a:t>
            </a:r>
            <a:r>
              <a:rPr lang="en-US" dirty="0">
                <a:solidFill>
                  <a:srgbClr val="3366FF"/>
                </a:solidFill>
              </a:rPr>
              <a:t>: </a:t>
            </a:r>
            <a:r>
              <a:rPr lang="en-US" dirty="0" smtClean="0"/>
              <a:t>determine the ability </a:t>
            </a:r>
            <a:r>
              <a:rPr lang="en-US" dirty="0"/>
              <a:t>of a system </a:t>
            </a:r>
            <a:r>
              <a:rPr lang="en-US" dirty="0" smtClean="0"/>
              <a:t>to perform its functions in </a:t>
            </a:r>
            <a:r>
              <a:rPr lang="en-US" dirty="0"/>
              <a:t>a specified time </a:t>
            </a:r>
            <a:r>
              <a:rPr lang="en-US" dirty="0" smtClean="0"/>
              <a:t>period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and Safety Analysis</a:t>
            </a:r>
            <a:endParaRPr lang="en-US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04651"/>
              </p:ext>
            </p:extLst>
          </p:nvPr>
        </p:nvGraphicFramePr>
        <p:xfrm>
          <a:off x="2593819" y="3532598"/>
          <a:ext cx="3853870" cy="3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2273300" imgH="203200" progId="Equation.3">
                  <p:embed/>
                </p:oleObj>
              </mc:Choice>
              <mc:Fallback>
                <p:oleObj name="Equation" r:id="rId3" imgW="227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819" y="3532598"/>
                        <a:ext cx="3853870" cy="34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Classic Probabilistic Risk/Safety Analysis</a:t>
            </a:r>
          </a:p>
          <a:p>
            <a:pPr lvl="1"/>
            <a:r>
              <a:rPr lang="en-US" dirty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logic structures</a:t>
            </a:r>
          </a:p>
          <a:p>
            <a:pPr lvl="2"/>
            <a:r>
              <a:rPr lang="en-US" dirty="0" smtClean="0"/>
              <a:t>Event-Trees / Fault-Trees</a:t>
            </a:r>
          </a:p>
          <a:p>
            <a:pPr lvl="1"/>
            <a:r>
              <a:rPr lang="en-US" dirty="0" smtClean="0"/>
              <a:t>Accident sequence set by the analyst</a:t>
            </a:r>
          </a:p>
          <a:p>
            <a:pPr lvl="1"/>
            <a:r>
              <a:rPr lang="en-US" dirty="0" smtClean="0"/>
              <a:t>Timing of events partially considered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Dynamic Probabilistic </a:t>
            </a:r>
            <a:r>
              <a:rPr lang="en-US" dirty="0">
                <a:solidFill>
                  <a:srgbClr val="3366FF"/>
                </a:solidFill>
              </a:rPr>
              <a:t>Risk/Safety Analysis</a:t>
            </a:r>
          </a:p>
          <a:p>
            <a:pPr lvl="1"/>
            <a:r>
              <a:rPr lang="en-US" dirty="0" smtClean="0"/>
              <a:t>Direct use of system simulation codes</a:t>
            </a:r>
          </a:p>
          <a:p>
            <a:pPr lvl="1"/>
            <a:r>
              <a:rPr lang="en-US" dirty="0" smtClean="0"/>
              <a:t>Coupled with stochastic analysis tools (e.g., RAVEN)</a:t>
            </a:r>
          </a:p>
          <a:p>
            <a:pPr lvl="1"/>
            <a:r>
              <a:rPr lang="en-US" dirty="0" smtClean="0"/>
              <a:t>Accident </a:t>
            </a:r>
            <a:r>
              <a:rPr lang="en-US" dirty="0"/>
              <a:t>sequence set </a:t>
            </a:r>
            <a:r>
              <a:rPr lang="en-US" dirty="0" smtClean="0"/>
              <a:t>by the system control logic</a:t>
            </a:r>
          </a:p>
          <a:p>
            <a:pPr lvl="1"/>
            <a:r>
              <a:rPr lang="en-US" dirty="0"/>
              <a:t>Timing of events </a:t>
            </a:r>
            <a:r>
              <a:rPr lang="en-US" dirty="0" smtClean="0"/>
              <a:t>fully considered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21" y="1553611"/>
            <a:ext cx="1996477" cy="1275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94" y="1961957"/>
            <a:ext cx="1580251" cy="958008"/>
          </a:xfrm>
          <a:prstGeom prst="rect">
            <a:avLst/>
          </a:prstGeom>
        </p:spPr>
      </p:pic>
      <p:pic>
        <p:nvPicPr>
          <p:cNvPr id="8" name="Picture 8" descr="Macintosh HD:Users:crisr:projects:trunk:raven:framework:AdaptiveTest:MC_PB_scatter.pd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0" t="11603" r="5550" b="5370"/>
          <a:stretch>
            <a:fillRect/>
          </a:stretch>
        </p:blipFill>
        <p:spPr bwMode="auto">
          <a:xfrm>
            <a:off x="6169401" y="5409357"/>
            <a:ext cx="1685692" cy="139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Shot 2013-05-13 at 3.52.42 PM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744" y="1642511"/>
            <a:ext cx="1626059" cy="124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3341716"/>
              </p:ext>
            </p:extLst>
          </p:nvPr>
        </p:nvGraphicFramePr>
        <p:xfrm>
          <a:off x="1503041" y="2495552"/>
          <a:ext cx="6801479" cy="453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03" y="2012757"/>
            <a:ext cx="2323096" cy="840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5463904" y="4214648"/>
            <a:ext cx="1163753" cy="1154065"/>
          </a:xfrm>
          <a:prstGeom prst="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ROMs: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63031"/>
          </a:xfrm>
        </p:spPr>
        <p:txBody>
          <a:bodyPr/>
          <a:lstStyle/>
          <a:p>
            <a:r>
              <a:rPr lang="en-US" dirty="0" smtClean="0"/>
              <a:t>ROMs as mathematical models designed approximate an input-output relationship</a:t>
            </a:r>
          </a:p>
          <a:p>
            <a:r>
              <a:rPr lang="en-US" dirty="0" smtClean="0"/>
              <a:t>Classifiers: output variable is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i.e., 0 or 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OK or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51265" y="436798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32980" y="506474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3665" y="47385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18780" y="515802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6780" y="433947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59012" y="473850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38747" y="440024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180" y="477770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371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371905" y="5377539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463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>
          <a:xfrm>
            <a:off x="6243264" y="43622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24979" y="50590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95664" y="47328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10779" y="51523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48779" y="43337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51011" y="47328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30746" y="439453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82179" y="477200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5463904" y="5371836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Freeform 35"/>
          <p:cNvSpPr/>
          <p:nvPr/>
        </p:nvSpPr>
        <p:spPr>
          <a:xfrm>
            <a:off x="5463908" y="4620261"/>
            <a:ext cx="1076830" cy="748452"/>
          </a:xfrm>
          <a:custGeom>
            <a:avLst/>
            <a:gdLst>
              <a:gd name="connsiteX0" fmla="*/ 0 w 1076830"/>
              <a:gd name="connsiteY0" fmla="*/ 748452 h 748452"/>
              <a:gd name="connsiteX1" fmla="*/ 0 w 1076830"/>
              <a:gd name="connsiteY1" fmla="*/ 0 h 748452"/>
              <a:gd name="connsiteX2" fmla="*/ 231784 w 1076830"/>
              <a:gd name="connsiteY2" fmla="*/ 14486 h 748452"/>
              <a:gd name="connsiteX3" fmla="*/ 453910 w 1076830"/>
              <a:gd name="connsiteY3" fmla="*/ 43458 h 748452"/>
              <a:gd name="connsiteX4" fmla="*/ 603604 w 1076830"/>
              <a:gd name="connsiteY4" fmla="*/ 53116 h 748452"/>
              <a:gd name="connsiteX5" fmla="*/ 753298 w 1076830"/>
              <a:gd name="connsiteY5" fmla="*/ 101403 h 748452"/>
              <a:gd name="connsiteX6" fmla="*/ 845046 w 1076830"/>
              <a:gd name="connsiteY6" fmla="*/ 188320 h 748452"/>
              <a:gd name="connsiteX7" fmla="*/ 902992 w 1076830"/>
              <a:gd name="connsiteY7" fmla="*/ 294552 h 748452"/>
              <a:gd name="connsiteX8" fmla="*/ 1009226 w 1076830"/>
              <a:gd name="connsiteY8" fmla="*/ 400784 h 748452"/>
              <a:gd name="connsiteX9" fmla="*/ 1052686 w 1076830"/>
              <a:gd name="connsiteY9" fmla="*/ 492530 h 748452"/>
              <a:gd name="connsiteX10" fmla="*/ 1072001 w 1076830"/>
              <a:gd name="connsiteY10" fmla="*/ 613248 h 748452"/>
              <a:gd name="connsiteX11" fmla="*/ 1076830 w 1076830"/>
              <a:gd name="connsiteY11" fmla="*/ 743624 h 748452"/>
              <a:gd name="connsiteX12" fmla="*/ 0 w 1076830"/>
              <a:gd name="connsiteY12" fmla="*/ 748452 h 74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6830" h="748452">
                <a:moveTo>
                  <a:pt x="0" y="748452"/>
                </a:moveTo>
                <a:lnTo>
                  <a:pt x="0" y="0"/>
                </a:lnTo>
                <a:lnTo>
                  <a:pt x="231784" y="14486"/>
                </a:lnTo>
                <a:lnTo>
                  <a:pt x="453910" y="43458"/>
                </a:lnTo>
                <a:lnTo>
                  <a:pt x="603604" y="53116"/>
                </a:lnTo>
                <a:lnTo>
                  <a:pt x="753298" y="101403"/>
                </a:lnTo>
                <a:lnTo>
                  <a:pt x="845046" y="188320"/>
                </a:lnTo>
                <a:lnTo>
                  <a:pt x="902992" y="294552"/>
                </a:lnTo>
                <a:lnTo>
                  <a:pt x="1009226" y="400784"/>
                </a:lnTo>
                <a:lnTo>
                  <a:pt x="1052686" y="492530"/>
                </a:lnTo>
                <a:lnTo>
                  <a:pt x="1072001" y="613248"/>
                </a:lnTo>
                <a:lnTo>
                  <a:pt x="1076830" y="743624"/>
                </a:lnTo>
                <a:lnTo>
                  <a:pt x="0" y="748452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Left Arrow 37"/>
          <p:cNvSpPr/>
          <p:nvPr/>
        </p:nvSpPr>
        <p:spPr>
          <a:xfrm rot="10800000">
            <a:off x="4271661" y="4585001"/>
            <a:ext cx="720488" cy="611814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17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1:</a:t>
            </a:r>
            <a:br>
              <a:rPr lang="en-US" b="0" dirty="0" smtClean="0"/>
            </a:br>
            <a:r>
              <a:rPr lang="en-US" b="0" dirty="0" smtClean="0"/>
              <a:t>Dynamic PRA 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Excercise1: Model Sampling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Model</a:t>
            </a:r>
          </a:p>
          <a:p>
            <a:pPr lvl="1"/>
            <a:r>
              <a:rPr lang="en-US" dirty="0" smtClean="0"/>
              <a:t>Simplified PWR model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Scenario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Station Blackout Analysis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Steps</a:t>
            </a:r>
          </a:p>
          <a:p>
            <a:pPr lvl="1"/>
            <a:r>
              <a:rPr lang="en-US" dirty="0" smtClean="0"/>
              <a:t>Sample the model response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1"/>
            <a:r>
              <a:rPr lang="en-US" dirty="0" smtClean="0"/>
              <a:t>Determine failure probability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-plot6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87" y="1260835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Excercise1: Model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29603" y="2927890"/>
            <a:ext cx="918400" cy="618029"/>
          </a:xfrm>
          <a:prstGeom prst="wedgeRectCallout">
            <a:avLst>
              <a:gd name="adj1" fmla="val 114613"/>
              <a:gd name="adj2" fmla="val 10282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Initial cooling</a:t>
            </a:r>
            <a:endParaRPr lang="en-US" sz="1600" dirty="0">
              <a:latin typeface="+mn-lt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007094" y="5135629"/>
            <a:ext cx="918400" cy="618029"/>
          </a:xfrm>
          <a:prstGeom prst="wedgeRectCallout">
            <a:avLst>
              <a:gd name="adj1" fmla="val -142940"/>
              <a:gd name="adj2" fmla="val 730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Cooling failure</a:t>
            </a:r>
            <a:endParaRPr lang="en-US" sz="1600" dirty="0">
              <a:latin typeface="+mn-lt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303403" y="2156545"/>
            <a:ext cx="1162590" cy="618029"/>
          </a:xfrm>
          <a:prstGeom prst="wedgeRectCallout">
            <a:avLst>
              <a:gd name="adj1" fmla="val -143774"/>
              <a:gd name="adj2" fmla="val 556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Cooling recovered</a:t>
            </a:r>
            <a:endParaRPr lang="en-US" sz="1600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123017" y="4004035"/>
            <a:ext cx="9209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043960" y="2508285"/>
            <a:ext cx="10927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043960" y="2156546"/>
            <a:ext cx="0" cy="4019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16086" y="3616235"/>
            <a:ext cx="7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t_SBO</a:t>
            </a:r>
            <a:endParaRPr lang="en-US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7996" y="2156545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</a:rPr>
              <a:t>t</a:t>
            </a:r>
            <a:r>
              <a:rPr lang="en-US" sz="1600" dirty="0" err="1" smtClean="0">
                <a:latin typeface="+mn-lt"/>
              </a:rPr>
              <a:t>_REC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08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24914</TotalTime>
  <Words>1572</Words>
  <Application>Microsoft Macintosh PowerPoint</Application>
  <PresentationFormat>On-screen Show (4:3)</PresentationFormat>
  <Paragraphs>273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Equation</vt:lpstr>
      <vt:lpstr>Advanced  Reliability and Safety Analysis</vt:lpstr>
      <vt:lpstr>Outline</vt:lpstr>
      <vt:lpstr>Reliability and Safety Analysis</vt:lpstr>
      <vt:lpstr>Dynamic Probabilistic Risk/Safety Analysis</vt:lpstr>
      <vt:lpstr>Dynamic Probabilistic Risk/Safety Analysis</vt:lpstr>
      <vt:lpstr>ROMs: Classifiers</vt:lpstr>
      <vt:lpstr>Exercise 1: Dynamic PRA Analysis</vt:lpstr>
      <vt:lpstr>Excercise1: Model Sampling</vt:lpstr>
      <vt:lpstr>Excercise1: Model Sampling</vt:lpstr>
      <vt:lpstr>Excercise1: Model Sampling</vt:lpstr>
      <vt:lpstr>Exercise 2: Limit Surface Analysis</vt:lpstr>
      <vt:lpstr>Adaptive Sampling</vt:lpstr>
      <vt:lpstr>PowerPoint Presentation</vt:lpstr>
      <vt:lpstr>PowerPoint Presentation</vt:lpstr>
      <vt:lpstr>Exercise 2: Limit Surface Analysis</vt:lpstr>
      <vt:lpstr>Exercise 2: Limit Surface Analysis</vt:lpstr>
      <vt:lpstr>Exercise 2: Limit Surface Analysis</vt:lpstr>
      <vt:lpstr>Exercise 2: Limit Surface Analysis</vt:lpstr>
      <vt:lpstr>Exercise 3: Failure Probability Calculation from LS</vt:lpstr>
      <vt:lpstr>Exercise 3: Failure Probability Calculation From LS</vt:lpstr>
      <vt:lpstr>Exercise 3: Failure Probability Calculation From LS</vt:lpstr>
      <vt:lpstr>Exercise 3: Failure Probability Calculation From LS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529</cp:revision>
  <cp:lastPrinted>2017-03-30T02:21:26Z</cp:lastPrinted>
  <dcterms:created xsi:type="dcterms:W3CDTF">1999-10-26T20:37:18Z</dcterms:created>
  <dcterms:modified xsi:type="dcterms:W3CDTF">2017-07-19T20:45:22Z</dcterms:modified>
</cp:coreProperties>
</file>