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273" r:id="rId3"/>
    <p:sldId id="324" r:id="rId4"/>
    <p:sldId id="300" r:id="rId5"/>
    <p:sldId id="364" r:id="rId6"/>
    <p:sldId id="412" r:id="rId7"/>
    <p:sldId id="366" r:id="rId8"/>
    <p:sldId id="411" r:id="rId9"/>
    <p:sldId id="367" r:id="rId10"/>
    <p:sldId id="368" r:id="rId11"/>
    <p:sldId id="372" r:id="rId12"/>
    <p:sldId id="415" r:id="rId13"/>
    <p:sldId id="416" r:id="rId14"/>
    <p:sldId id="423" r:id="rId15"/>
    <p:sldId id="375" r:id="rId16"/>
    <p:sldId id="413" r:id="rId17"/>
    <p:sldId id="414" r:id="rId18"/>
    <p:sldId id="419" r:id="rId19"/>
    <p:sldId id="420" r:id="rId20"/>
    <p:sldId id="421" r:id="rId21"/>
    <p:sldId id="422" r:id="rId22"/>
    <p:sldId id="417" r:id="rId23"/>
    <p:sldId id="403" r:id="rId24"/>
    <p:sldId id="406" r:id="rId25"/>
    <p:sldId id="404" r:id="rId26"/>
    <p:sldId id="405" r:id="rId27"/>
    <p:sldId id="407" r:id="rId28"/>
    <p:sldId id="418" r:id="rId29"/>
    <p:sldId id="408" r:id="rId30"/>
    <p:sldId id="409" r:id="rId31"/>
    <p:sldId id="350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62" autoAdjust="0"/>
  </p:normalViewPr>
  <p:slideViewPr>
    <p:cSldViewPr snapToGrid="0" snapToObjects="1">
      <p:cViewPr>
        <p:scale>
          <a:sx n="103" d="100"/>
          <a:sy n="103" d="100"/>
        </p:scale>
        <p:origin x="-1456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image" Target="../media/image24.png"/><Relationship Id="rId2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27.emf"/><Relationship Id="rId13" Type="http://schemas.openxmlformats.org/officeDocument/2006/relationships/oleObject" Target="../embeddings/oleObject15.bin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8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24.png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25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oleObject" Target="../embeddings/oleObject18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6.e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7.e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8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2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3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4.emf"/><Relationship Id="rId16" Type="http://schemas.openxmlformats.org/officeDocument/2006/relationships/oleObject" Target="../embeddings/oleObject7.bin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717001"/>
            <a:ext cx="6132699" cy="430887"/>
          </a:xfrm>
        </p:spPr>
        <p:txBody>
          <a:bodyPr/>
          <a:lstStyle/>
          <a:p>
            <a:r>
              <a:rPr lang="en-US" b="0" dirty="0" smtClean="0"/>
              <a:t>Ensemble Modeling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Non Linear</a:t>
            </a:r>
            <a:endParaRPr lang="en-US" b="0" dirty="0"/>
          </a:p>
        </p:txBody>
      </p:sp>
      <p:grpSp>
        <p:nvGrpSpPr>
          <p:cNvPr id="2" name="Group 1"/>
          <p:cNvGrpSpPr/>
          <p:nvPr/>
        </p:nvGrpSpPr>
        <p:grpSpPr>
          <a:xfrm>
            <a:off x="1268963" y="1825756"/>
            <a:ext cx="7053571" cy="4495660"/>
            <a:chOff x="1268963" y="1825756"/>
            <a:chExt cx="7053571" cy="449566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268963" y="1825756"/>
              <a:ext cx="7053571" cy="449566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438356" y="2084551"/>
              <a:ext cx="6645923" cy="4236865"/>
              <a:chOff x="1438356" y="2084551"/>
              <a:chExt cx="6645923" cy="423686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/>
              <a:srcRect b="7843"/>
              <a:stretch/>
            </p:blipFill>
            <p:spPr>
              <a:xfrm>
                <a:off x="1438356" y="2084551"/>
                <a:ext cx="6645923" cy="390597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47874" t="91285"/>
              <a:stretch/>
            </p:blipFill>
            <p:spPr>
              <a:xfrm>
                <a:off x="3989877" y="5952044"/>
                <a:ext cx="3464223" cy="3693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11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Employing Ensemble Modeling in real applications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49333" y="1641674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</a:t>
            </a:r>
            <a:r>
              <a:rPr lang="en-US" b="0" dirty="0" smtClean="0">
                <a:cs typeface="Arial"/>
              </a:rPr>
              <a:t>for Multi</a:t>
            </a:r>
            <a:r>
              <a:rPr lang="en-US" b="0" dirty="0">
                <a:cs typeface="Arial"/>
              </a:rPr>
              <a:t>-Unit Power </a:t>
            </a:r>
            <a:r>
              <a:rPr lang="en-US" b="0" dirty="0" smtClean="0">
                <a:cs typeface="Arial"/>
              </a:rPr>
              <a:t>Plant: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1</a:t>
            </a:r>
            <a:r>
              <a:rPr lang="en-US" b="0" baseline="30000" dirty="0" smtClean="0">
                <a:cs typeface="Arial"/>
              </a:rPr>
              <a:t>st</a:t>
            </a:r>
            <a:r>
              <a:rPr lang="en-US" b="0" dirty="0" smtClean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740" y="279163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554" y="4292083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8638" y="333667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8638" y="4523595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8638" y="5707342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1538" y="313955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1538" y="377985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1538" y="432648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1538" y="496677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1538" y="551340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1538" y="615051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047221" y="365682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2047221" y="4837125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047221" y="483712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 flipV="1">
            <a:off x="3905656" y="333667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3905656" y="365682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3" idx="1"/>
          </p:cNvCxnSpPr>
          <p:nvPr/>
        </p:nvCxnSpPr>
        <p:spPr>
          <a:xfrm flipV="1">
            <a:off x="3905656" y="4523595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>
            <a:off x="3905656" y="4843741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1"/>
          </p:cNvCxnSpPr>
          <p:nvPr/>
        </p:nvCxnSpPr>
        <p:spPr>
          <a:xfrm flipV="1">
            <a:off x="3905656" y="5710516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6" idx="1"/>
          </p:cNvCxnSpPr>
          <p:nvPr/>
        </p:nvCxnSpPr>
        <p:spPr>
          <a:xfrm>
            <a:off x="3905656" y="6027488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740" y="2791631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755579"/>
          </a:xfrm>
        </p:spPr>
        <p:txBody>
          <a:bodyPr/>
          <a:lstStyle/>
          <a:p>
            <a:r>
              <a:rPr lang="en-US" dirty="0" smtClean="0"/>
              <a:t>Dynamic PRA for a Station Black Out Multi-Unit scenario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5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20065" y="1932141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</a:t>
            </a:r>
            <a:r>
              <a:rPr lang="en-US" b="0" dirty="0" smtClean="0">
                <a:cs typeface="Arial"/>
              </a:rPr>
              <a:t>for Multi</a:t>
            </a:r>
            <a:r>
              <a:rPr lang="en-US" b="0" dirty="0">
                <a:cs typeface="Arial"/>
              </a:rPr>
              <a:t>-Unit Power </a:t>
            </a:r>
            <a:r>
              <a:rPr lang="en-US" b="0" dirty="0" smtClean="0">
                <a:cs typeface="Arial"/>
              </a:rPr>
              <a:t>Plant: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2</a:t>
            </a:r>
            <a:r>
              <a:rPr lang="en-US" b="0" baseline="30000" dirty="0" smtClean="0">
                <a:cs typeface="Arial"/>
              </a:rPr>
              <a:t>nd</a:t>
            </a:r>
            <a:r>
              <a:rPr lang="en-US" b="0" dirty="0" smtClean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9740" y="4452211"/>
            <a:ext cx="3196263" cy="1779322"/>
            <a:chOff x="169740" y="2791631"/>
            <a:chExt cx="5566833" cy="3954463"/>
          </a:xfrm>
        </p:grpSpPr>
        <p:sp>
          <p:nvSpPr>
            <p:cNvPr id="5" name="Rectangle 4"/>
            <p:cNvSpPr/>
            <p:nvPr/>
          </p:nvSpPr>
          <p:spPr>
            <a:xfrm>
              <a:off x="169740" y="2791631"/>
              <a:ext cx="5566833" cy="39544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554" y="4292083"/>
              <a:ext cx="1735667" cy="109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Plant Logic Model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8638" y="3336674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1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8638" y="4523595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2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98638" y="5707342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3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1538" y="313955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1538" y="377985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1538" y="4326480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1538" y="4966772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1538" y="551340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1538" y="615051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SFP3</a:t>
              </a:r>
            </a:p>
          </p:txBody>
        </p: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 flipV="1">
              <a:off x="2047221" y="3656820"/>
              <a:ext cx="751417" cy="1180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1"/>
            </p:cNvCxnSpPr>
            <p:nvPr/>
          </p:nvCxnSpPr>
          <p:spPr>
            <a:xfrm>
              <a:off x="2047221" y="4837125"/>
              <a:ext cx="751417" cy="6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1"/>
            </p:cNvCxnSpPr>
            <p:nvPr/>
          </p:nvCxnSpPr>
          <p:spPr>
            <a:xfrm>
              <a:off x="2047221" y="4837125"/>
              <a:ext cx="751417" cy="11903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1" idx="1"/>
            </p:cNvCxnSpPr>
            <p:nvPr/>
          </p:nvCxnSpPr>
          <p:spPr>
            <a:xfrm flipV="1">
              <a:off x="3905656" y="3336674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2" idx="1"/>
            </p:cNvCxnSpPr>
            <p:nvPr/>
          </p:nvCxnSpPr>
          <p:spPr>
            <a:xfrm>
              <a:off x="3905656" y="3656820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3"/>
              <a:endCxn id="13" idx="1"/>
            </p:cNvCxnSpPr>
            <p:nvPr/>
          </p:nvCxnSpPr>
          <p:spPr>
            <a:xfrm flipV="1">
              <a:off x="3905656" y="4523595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4" idx="1"/>
            </p:cNvCxnSpPr>
            <p:nvPr/>
          </p:nvCxnSpPr>
          <p:spPr>
            <a:xfrm>
              <a:off x="3905656" y="4843741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3"/>
              <a:endCxn id="15" idx="1"/>
            </p:cNvCxnSpPr>
            <p:nvPr/>
          </p:nvCxnSpPr>
          <p:spPr>
            <a:xfrm flipV="1">
              <a:off x="3905656" y="5710516"/>
              <a:ext cx="505882" cy="3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6" idx="1"/>
            </p:cNvCxnSpPr>
            <p:nvPr/>
          </p:nvCxnSpPr>
          <p:spPr>
            <a:xfrm>
              <a:off x="3905656" y="6027488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9740" y="2791631"/>
              <a:ext cx="5566833" cy="6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RAVEN ensemble model</a:t>
              </a:r>
            </a:p>
          </p:txBody>
        </p:sp>
      </p:grp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1088461"/>
          </a:xfrm>
        </p:spPr>
        <p:txBody>
          <a:bodyPr/>
          <a:lstStyle/>
          <a:p>
            <a:r>
              <a:rPr lang="en-US" dirty="0" smtClean="0"/>
              <a:t>Exploiting the restart capability of the driven code, the </a:t>
            </a:r>
            <a:r>
              <a:rPr lang="en-US" i="1" dirty="0" err="1" smtClean="0"/>
              <a:t>EnsembleModel</a:t>
            </a:r>
            <a:r>
              <a:rPr lang="en-US" i="1" dirty="0" smtClean="0"/>
              <a:t> </a:t>
            </a:r>
            <a:r>
              <a:rPr lang="en-US" dirty="0" smtClean="0"/>
              <a:t>can be constructed through a chain of basic units that can be repeated, for example, over time</a:t>
            </a:r>
            <a:endParaRPr lang="en-US" i="1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44017" y="4997885"/>
            <a:ext cx="745350" cy="684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Human Actions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5" idx="3"/>
            <a:endCxn id="28" idx="1"/>
          </p:cNvCxnSpPr>
          <p:nvPr/>
        </p:nvCxnSpPr>
        <p:spPr>
          <a:xfrm flipV="1">
            <a:off x="3366003" y="5340127"/>
            <a:ext cx="278014" cy="1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02924" y="5335033"/>
            <a:ext cx="278014" cy="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680938" y="4445372"/>
            <a:ext cx="3196263" cy="1779322"/>
            <a:chOff x="169740" y="2791631"/>
            <a:chExt cx="5566833" cy="3954463"/>
          </a:xfrm>
        </p:grpSpPr>
        <p:sp>
          <p:nvSpPr>
            <p:cNvPr id="36" name="Rectangle 35"/>
            <p:cNvSpPr/>
            <p:nvPr/>
          </p:nvSpPr>
          <p:spPr>
            <a:xfrm>
              <a:off x="169740" y="2791631"/>
              <a:ext cx="5566833" cy="39544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1554" y="4292083"/>
              <a:ext cx="1735667" cy="109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Plant Logic Model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98638" y="3336674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1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98638" y="4523595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2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8638" y="5707342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3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11538" y="313955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11538" y="377985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11538" y="4326480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1538" y="4966772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11538" y="551340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538" y="615051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SFP3</a:t>
              </a:r>
            </a:p>
          </p:txBody>
        </p:sp>
        <p:cxnSp>
          <p:nvCxnSpPr>
            <p:cNvPr id="47" name="Straight Arrow Connector 46"/>
            <p:cNvCxnSpPr>
              <a:stCxn id="37" idx="3"/>
              <a:endCxn id="38" idx="1"/>
            </p:cNvCxnSpPr>
            <p:nvPr/>
          </p:nvCxnSpPr>
          <p:spPr>
            <a:xfrm flipV="1">
              <a:off x="2047221" y="3656820"/>
              <a:ext cx="751417" cy="1180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7" idx="3"/>
              <a:endCxn id="39" idx="1"/>
            </p:cNvCxnSpPr>
            <p:nvPr/>
          </p:nvCxnSpPr>
          <p:spPr>
            <a:xfrm>
              <a:off x="2047221" y="4837125"/>
              <a:ext cx="751417" cy="6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40" idx="1"/>
            </p:cNvCxnSpPr>
            <p:nvPr/>
          </p:nvCxnSpPr>
          <p:spPr>
            <a:xfrm>
              <a:off x="2047221" y="4837125"/>
              <a:ext cx="751417" cy="11903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8" idx="3"/>
              <a:endCxn id="41" idx="1"/>
            </p:cNvCxnSpPr>
            <p:nvPr/>
          </p:nvCxnSpPr>
          <p:spPr>
            <a:xfrm flipV="1">
              <a:off x="3905656" y="3336674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3"/>
              <a:endCxn id="42" idx="1"/>
            </p:cNvCxnSpPr>
            <p:nvPr/>
          </p:nvCxnSpPr>
          <p:spPr>
            <a:xfrm>
              <a:off x="3905656" y="3656820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3"/>
              <a:endCxn id="43" idx="1"/>
            </p:cNvCxnSpPr>
            <p:nvPr/>
          </p:nvCxnSpPr>
          <p:spPr>
            <a:xfrm flipV="1">
              <a:off x="3905656" y="4523595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9" idx="3"/>
              <a:endCxn id="44" idx="1"/>
            </p:cNvCxnSpPr>
            <p:nvPr/>
          </p:nvCxnSpPr>
          <p:spPr>
            <a:xfrm>
              <a:off x="3905656" y="4843741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0" idx="3"/>
              <a:endCxn id="45" idx="1"/>
            </p:cNvCxnSpPr>
            <p:nvPr/>
          </p:nvCxnSpPr>
          <p:spPr>
            <a:xfrm flipV="1">
              <a:off x="3905656" y="5710516"/>
              <a:ext cx="505882" cy="3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3"/>
              <a:endCxn id="46" idx="1"/>
            </p:cNvCxnSpPr>
            <p:nvPr/>
          </p:nvCxnSpPr>
          <p:spPr>
            <a:xfrm>
              <a:off x="3905656" y="6027488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740" y="2791631"/>
              <a:ext cx="5566833" cy="6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RAVEN ensemble model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7883111" y="5345008"/>
            <a:ext cx="2780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66440" y="4875415"/>
            <a:ext cx="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o</a:t>
            </a:r>
            <a:r>
              <a:rPr lang="en-US" sz="1400" dirty="0" smtClean="0">
                <a:latin typeface="Arial"/>
                <a:cs typeface="Arial"/>
              </a:rPr>
              <a:t>ver time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8284425" y="5340127"/>
            <a:ext cx="420333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836718" y="5335600"/>
            <a:ext cx="2780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27368" y="3875847"/>
            <a:ext cx="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10 minutes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3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for Multi-Unit Power Plant:</a:t>
            </a:r>
            <a:br>
              <a:rPr lang="en-US" b="0" dirty="0">
                <a:cs typeface="Arial"/>
              </a:rPr>
            </a:br>
            <a:r>
              <a:rPr lang="en-US" b="0" dirty="0" smtClean="0">
                <a:cs typeface="Arial"/>
              </a:rPr>
              <a:t>Preliminary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figure_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90" y="2687720"/>
            <a:ext cx="4399395" cy="3299546"/>
          </a:xfrm>
          <a:prstGeom prst="rect">
            <a:avLst/>
          </a:prstGeom>
        </p:spPr>
      </p:pic>
      <p:pic>
        <p:nvPicPr>
          <p:cNvPr id="9" name="Picture 8" descr="figure_1-1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6"/>
          <a:stretch/>
        </p:blipFill>
        <p:spPr>
          <a:xfrm>
            <a:off x="5210239" y="1883787"/>
            <a:ext cx="3629860" cy="2493004"/>
          </a:xfrm>
          <a:prstGeom prst="rect">
            <a:avLst/>
          </a:prstGeom>
        </p:spPr>
      </p:pic>
      <p:pic>
        <p:nvPicPr>
          <p:cNvPr id="11" name="Picture 10" descr="1-plot3_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979" r="6671"/>
          <a:stretch/>
        </p:blipFill>
        <p:spPr>
          <a:xfrm>
            <a:off x="5412731" y="4265830"/>
            <a:ext cx="3230378" cy="263153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3562" y="2457878"/>
            <a:ext cx="3058345" cy="4596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4 Spent Fuel Pools</a:t>
            </a:r>
            <a:endParaRPr lang="en-US" i="1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833952" y="3954095"/>
            <a:ext cx="1825374" cy="45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/>
              <a:t>Transferring Restarts</a:t>
            </a:r>
            <a:endParaRPr lang="en-US" i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4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Employing Ensemble modeling in RAVEN:</a:t>
            </a:r>
            <a:br>
              <a:rPr lang="en-US" b="0" dirty="0" smtClean="0"/>
            </a:br>
            <a:r>
              <a:rPr lang="en-US" b="0" dirty="0" smtClean="0"/>
              <a:t>2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11"/>
          <a:stretch/>
        </p:blipFill>
        <p:spPr bwMode="auto">
          <a:xfrm>
            <a:off x="4974327" y="3946055"/>
            <a:ext cx="3664405" cy="291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5"/>
          <a:stretch/>
        </p:blipFill>
        <p:spPr bwMode="auto">
          <a:xfrm>
            <a:off x="467886" y="3985593"/>
            <a:ext cx="3663687" cy="28545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1790558"/>
          </a:xfrm>
        </p:spPr>
        <p:txBody>
          <a:bodyPr/>
          <a:lstStyle/>
          <a:p>
            <a:r>
              <a:rPr lang="en-US" dirty="0"/>
              <a:t>1-Dimensional heat conduction transient (in a slab of thickness L=1 m</a:t>
            </a:r>
            <a:r>
              <a:rPr lang="en-US" dirty="0" smtClean="0"/>
              <a:t>):</a:t>
            </a:r>
          </a:p>
          <a:p>
            <a:pPr lvl="1" algn="just"/>
            <a:r>
              <a:rPr lang="en-US" i="1" dirty="0" smtClean="0"/>
              <a:t>EM1</a:t>
            </a:r>
            <a:r>
              <a:rPr lang="en-US" dirty="0" smtClean="0"/>
              <a:t>, heat </a:t>
            </a:r>
            <a:r>
              <a:rPr lang="en-US" dirty="0"/>
              <a:t>conduction partial differential equation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US" i="1" dirty="0" smtClean="0"/>
              <a:t>EM2</a:t>
            </a:r>
            <a:r>
              <a:rPr lang="en-US" dirty="0" smtClean="0"/>
              <a:t>, thermal </a:t>
            </a:r>
            <a:r>
              <a:rPr lang="en-US" dirty="0"/>
              <a:t>conductivity (input of </a:t>
            </a:r>
            <a:r>
              <a:rPr lang="en-US" i="1" dirty="0"/>
              <a:t>EM1</a:t>
            </a:r>
            <a:r>
              <a:rPr lang="en-US" dirty="0"/>
              <a:t>) as function of the average temperature in the </a:t>
            </a:r>
            <a:r>
              <a:rPr lang="en-US" dirty="0" smtClean="0"/>
              <a:t>slab boundary conditions: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979584"/>
              </p:ext>
            </p:extLst>
          </p:nvPr>
        </p:nvGraphicFramePr>
        <p:xfrm>
          <a:off x="850387" y="2290299"/>
          <a:ext cx="773061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4" name="Document" r:id="rId5" imgW="6311900" imgH="762000" progId="Word.Document.12">
                  <p:embed/>
                </p:oleObj>
              </mc:Choice>
              <mc:Fallback>
                <p:oleObj name="Document" r:id="rId5" imgW="6311900" imgH="76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387" y="2290299"/>
                        <a:ext cx="773061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69026"/>
              </p:ext>
            </p:extLst>
          </p:nvPr>
        </p:nvGraphicFramePr>
        <p:xfrm>
          <a:off x="1192213" y="3971303"/>
          <a:ext cx="715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5" name="Document" r:id="rId7" imgW="6311900" imgH="368300" progId="Word.Document.12">
                  <p:embed/>
                </p:oleObj>
              </mc:Choice>
              <mc:Fallback>
                <p:oleObj name="Document" r:id="rId7" imgW="6311900" imgH="36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213" y="3971303"/>
                        <a:ext cx="71532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665928" y="4697411"/>
            <a:ext cx="5670670" cy="1904741"/>
            <a:chOff x="557022" y="2175134"/>
            <a:chExt cx="5670670" cy="1904741"/>
          </a:xfrm>
        </p:grpSpPr>
        <p:grpSp>
          <p:nvGrpSpPr>
            <p:cNvPr id="29" name="Group 28"/>
            <p:cNvGrpSpPr/>
            <p:nvPr/>
          </p:nvGrpSpPr>
          <p:grpSpPr>
            <a:xfrm>
              <a:off x="557022" y="2175134"/>
              <a:ext cx="5670670" cy="1904741"/>
              <a:chOff x="557022" y="2175134"/>
              <a:chExt cx="5670670" cy="190474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129155" y="3372872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EM1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761122" y="3372872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EM2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290674" y="3693055"/>
                <a:ext cx="448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223091"/>
                  </p:ext>
                </p:extLst>
              </p:nvPr>
            </p:nvGraphicFramePr>
            <p:xfrm>
              <a:off x="557022" y="3306763"/>
              <a:ext cx="741363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86" name="Equation" r:id="rId9" imgW="584200" imgH="609600" progId="Equation.3">
                      <p:embed/>
                    </p:oleObj>
                  </mc:Choice>
                  <mc:Fallback>
                    <p:oleObj name="Equation" r:id="rId9" imgW="584200" imgH="609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57022" y="3306763"/>
                            <a:ext cx="741363" cy="7731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982197"/>
                  </p:ext>
                </p:extLst>
              </p:nvPr>
            </p:nvGraphicFramePr>
            <p:xfrm>
              <a:off x="3386027" y="3580342"/>
              <a:ext cx="161925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87" name="Equation" r:id="rId11" imgW="127000" imgH="177800" progId="Equation.3">
                      <p:embed/>
                    </p:oleObj>
                  </mc:Choice>
                  <mc:Fallback>
                    <p:oleObj name="Equation" r:id="rId11" imgW="127000" imgH="177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86027" y="3580342"/>
                            <a:ext cx="161925" cy="2254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Straight Arrow Connector 36"/>
              <p:cNvCxnSpPr/>
              <p:nvPr/>
            </p:nvCxnSpPr>
            <p:spPr>
              <a:xfrm>
                <a:off x="2856414" y="3693055"/>
                <a:ext cx="4715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648536" y="3693056"/>
                <a:ext cx="448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4674646" y="2969833"/>
                <a:ext cx="1" cy="380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0508659"/>
                  </p:ext>
                </p:extLst>
              </p:nvPr>
            </p:nvGraphicFramePr>
            <p:xfrm>
              <a:off x="4303965" y="2175134"/>
              <a:ext cx="741363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88" name="Equation" r:id="rId13" imgW="584200" imgH="609600" progId="Equation.3">
                      <p:embed/>
                    </p:oleObj>
                  </mc:Choice>
                  <mc:Fallback>
                    <p:oleObj name="Equation" r:id="rId13" imgW="584200" imgH="609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03965" y="2175134"/>
                            <a:ext cx="741363" cy="7731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5125790"/>
                  </p:ext>
                </p:extLst>
              </p:nvPr>
            </p:nvGraphicFramePr>
            <p:xfrm>
              <a:off x="5695879" y="3547005"/>
              <a:ext cx="531813" cy="258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89" name="Equation" r:id="rId14" imgW="419100" imgH="203200" progId="Equation.3">
                      <p:embed/>
                    </p:oleObj>
                  </mc:Choice>
                  <mc:Fallback>
                    <p:oleObj name="Equation" r:id="rId14" imgW="4191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695879" y="3547005"/>
                            <a:ext cx="531813" cy="2587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0" name="Straight Arrow Connector 29"/>
            <p:cNvCxnSpPr/>
            <p:nvPr/>
          </p:nvCxnSpPr>
          <p:spPr>
            <a:xfrm>
              <a:off x="5219790" y="3693056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127547"/>
                </p:ext>
              </p:extLst>
            </p:nvPr>
          </p:nvGraphicFramePr>
          <p:xfrm>
            <a:off x="1277028" y="3354848"/>
            <a:ext cx="3079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0" name="Equation" r:id="rId16" imgW="241300" imgH="279400" progId="Equation.DSMT4">
                    <p:embed/>
                  </p:oleObj>
                </mc:Choice>
                <mc:Fallback>
                  <p:oleObj name="Equation" r:id="rId16" imgW="241300" imgH="279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77028" y="3354848"/>
                          <a:ext cx="3079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Example </a:t>
            </a:r>
            <a:r>
              <a:rPr lang="en-US" b="0" dirty="0" smtClean="0"/>
              <a:t>1 </a:t>
            </a:r>
            <a:r>
              <a:rPr lang="en-US" b="0" dirty="0"/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9250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5121E-6 -3.82762E-6 L 0.00209 -0.425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127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ensemble_model_ext_models.xml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 smtClean="0"/>
              <a:t>Create an Ensemble model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52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leftTemperatureDist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rightTemperatureDist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21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’EM1linear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leftTemperature,rightTemperature,k,solution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thermalConductivityCompuation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’EM2linear’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leftTemperature,rightTemperature,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k,averageTemperature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8362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RAVEN models: brief overview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33CC"/>
                </a:solidFill>
              </a:rPr>
              <a:t>Ensemble Modeling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Characteristics and limitations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Application examples of Ensemble Modeling</a:t>
            </a:r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Hands-on: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Example using 2 external models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Example using the Code Interface we previously created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codeAndExtModel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thermalConductivityComputation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thermalConductivityComputationContainer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’Code’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heatTransfer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 </a:t>
            </a:r>
            <a:r>
              <a:rPr lang="en-US" sz="1300" dirty="0" err="1" smtClean="0">
                <a:latin typeface="Courier"/>
                <a:cs typeface="Courier"/>
              </a:rPr>
              <a:t>heatTransferContainer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59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leftTemperature,rightTemperature,k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solution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thermalConductivityComputationContainer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rightTemperature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k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metaModelOutputTest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k,solution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3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 of two model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Exercise 2:</a:t>
            </a:r>
            <a:br>
              <a:rPr lang="en-US" b="0" dirty="0" smtClean="0"/>
            </a:br>
            <a:r>
              <a:rPr lang="en-US" b="0" dirty="0" smtClean="0"/>
              <a:t>Create an </a:t>
            </a:r>
            <a:r>
              <a:rPr lang="en-US" b="0" dirty="0" err="1" smtClean="0"/>
              <a:t>EnsembleModel</a:t>
            </a:r>
            <a:r>
              <a:rPr lang="en-US" b="0" dirty="0" smtClean="0"/>
              <a:t>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63" y="1536700"/>
            <a:ext cx="8839307" cy="2978644"/>
          </a:xfrm>
        </p:spPr>
        <p:txBody>
          <a:bodyPr/>
          <a:lstStyle/>
          <a:p>
            <a:r>
              <a:rPr lang="en-US" dirty="0" smtClean="0"/>
              <a:t>Also codes can be used in the Ensemble modeling.</a:t>
            </a:r>
          </a:p>
          <a:p>
            <a:pPr lvl="1" algn="just"/>
            <a:r>
              <a:rPr lang="en-US" i="1" dirty="0" smtClean="0"/>
              <a:t>EM1: Code, Analytical Bateman</a:t>
            </a:r>
          </a:p>
          <a:p>
            <a:pPr lvl="2" algn="just"/>
            <a:r>
              <a:rPr lang="en-US" dirty="0" smtClean="0"/>
              <a:t>Transmutation</a:t>
            </a:r>
          </a:p>
          <a:p>
            <a:pPr lvl="2" algn="just"/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1" algn="just"/>
            <a:r>
              <a:rPr lang="en-US" i="1" dirty="0" smtClean="0"/>
              <a:t>EM2: External Model, convert final outcomes of EM1 into atom densities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Screen Shot 2016-04-08 at 10.0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7" y="2688160"/>
            <a:ext cx="1896533" cy="975104"/>
          </a:xfrm>
          <a:prstGeom prst="rect">
            <a:avLst/>
          </a:prstGeom>
        </p:spPr>
      </p:pic>
      <p:pic>
        <p:nvPicPr>
          <p:cNvPr id="6" name="Picture 5" descr="Screen Shot 2016-04-08 at 10.19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379133"/>
            <a:ext cx="2065867" cy="160907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43000" y="4756725"/>
            <a:ext cx="5864085" cy="1416050"/>
            <a:chOff x="1529170" y="2216559"/>
            <a:chExt cx="5864085" cy="1416050"/>
          </a:xfrm>
        </p:grpSpPr>
        <p:sp>
          <p:nvSpPr>
            <p:cNvPr id="9" name="Rounded Rectangle 8"/>
            <p:cNvSpPr/>
            <p:nvPr/>
          </p:nvSpPr>
          <p:spPr>
            <a:xfrm>
              <a:off x="2806085" y="2608029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EM1</a:t>
              </a: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6399" y="2604400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EM2</a:t>
              </a:r>
              <a:endParaRPr lang="en-US" sz="16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55951" y="2924583"/>
              <a:ext cx="448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921691" y="2924583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1469819"/>
                </p:ext>
              </p:extLst>
            </p:nvPr>
          </p:nvGraphicFramePr>
          <p:xfrm>
            <a:off x="1529170" y="2216559"/>
            <a:ext cx="676275" cy="141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9" name="Equation" r:id="rId5" imgW="533400" imgH="1117600" progId="Equation.DSMT4">
                    <p:embed/>
                  </p:oleObj>
                </mc:Choice>
                <mc:Fallback>
                  <p:oleObj name="Equation" r:id="rId5" imgW="533400" imgH="1117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29170" y="2216559"/>
                          <a:ext cx="676275" cy="1416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292959"/>
                </p:ext>
              </p:extLst>
            </p:nvPr>
          </p:nvGraphicFramePr>
          <p:xfrm>
            <a:off x="4584250" y="2301875"/>
            <a:ext cx="581025" cy="1254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" name="Equation" r:id="rId7" imgW="457200" imgH="990600" progId="Equation.DSMT4">
                    <p:embed/>
                  </p:oleObj>
                </mc:Choice>
                <mc:Fallback>
                  <p:oleObj name="Equation" r:id="rId7" imgW="457200" imgH="990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84250" y="2301875"/>
                          <a:ext cx="581025" cy="1254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>
              <a:off x="3901245" y="2924582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Example 2 specifications</a:t>
            </a:r>
            <a:endParaRPr lang="en-US" b="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91491"/>
              </p:ext>
            </p:extLst>
          </p:nvPr>
        </p:nvGraphicFramePr>
        <p:xfrm>
          <a:off x="7274924" y="4842041"/>
          <a:ext cx="9366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" name="Equation" r:id="rId9" imgW="736600" imgH="990600" progId="Equation.DSMT4">
                  <p:embed/>
                </p:oleObj>
              </mc:Choice>
              <mc:Fallback>
                <p:oleObj name="Equation" r:id="rId9" imgW="7366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74924" y="4842041"/>
                        <a:ext cx="93662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ensamble_model_example.xml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7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 smtClean="0"/>
              <a:t>Create an Ensemble model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’sigma'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decayConstant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1.e-7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-8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75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convertToAtomDensity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toAtomDens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A,B,C,D,densA,densB,densC,densD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&lt;Code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testModel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GenericCode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executables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ensembleModelWithCode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AnalyticalDplMain.py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executables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””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’.xml’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.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csv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prepend&gt;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python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&lt;/prepend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&lt;/Code&gt;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8068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codeAndExtModel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inputNames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inPlaceHolder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convertToAtomDensity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referenceInput.xml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convertedData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’Code’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testModel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sampleMC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163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convertData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A,B,C,D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densA,densB,densC,densD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sampleMC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sigma-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A,sigma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B,decay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A,decay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A,B,C,D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finalResponses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sigma-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A,sigma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B,decay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A,B,C,</a:t>
            </a:r>
            <a:r>
              <a:rPr lang="en-US" sz="1400" dirty="0" err="1" smtClean="0">
                <a:latin typeface="Courier"/>
                <a:cs typeface="Courier"/>
              </a:rPr>
              <a:t>D,densA</a:t>
            </a:r>
            <a:r>
              <a:rPr lang="en-US" sz="1400" dirty="0" err="1">
                <a:latin typeface="Courier"/>
                <a:cs typeface="Courier"/>
              </a:rPr>
              <a:t>,densB,densC,densD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424138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424138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87304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67032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809818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06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models: </a:t>
            </a:r>
            <a:br>
              <a:rPr lang="en-US" b="0" dirty="0" smtClean="0"/>
            </a:br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 of two model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5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8231187" cy="4394329"/>
          </a:xfrm>
        </p:spPr>
        <p:txBody>
          <a:bodyPr/>
          <a:lstStyle/>
          <a:p>
            <a:pPr algn="just"/>
            <a:r>
              <a:rPr lang="en-US" dirty="0" smtClean="0"/>
              <a:t>RAVEN categorizes in its Models entity the following sub-entities:</a:t>
            </a:r>
          </a:p>
          <a:p>
            <a:pPr lvl="1" algn="just"/>
            <a:r>
              <a:rPr lang="en-US" dirty="0" smtClean="0"/>
              <a:t>Codes:</a:t>
            </a:r>
          </a:p>
          <a:p>
            <a:pPr lvl="2" algn="just"/>
            <a:r>
              <a:rPr lang="en-US" dirty="0" smtClean="0"/>
              <a:t>Aimed to interface with physical codes (e.g. RELAP5-3D, etc.)</a:t>
            </a:r>
          </a:p>
          <a:p>
            <a:pPr lvl="1" algn="just"/>
            <a:r>
              <a:rPr lang="en-US" dirty="0" smtClean="0"/>
              <a:t>ROMs:</a:t>
            </a:r>
          </a:p>
          <a:p>
            <a:pPr lvl="2" algn="just"/>
            <a:r>
              <a:rPr lang="en-US" dirty="0" smtClean="0"/>
              <a:t>Aimed to emulate the response of a system based on a simplified mathematical representation</a:t>
            </a:r>
          </a:p>
          <a:p>
            <a:pPr lvl="1" algn="just"/>
            <a:r>
              <a:rPr lang="en-US" dirty="0" smtClean="0"/>
              <a:t>External Models:</a:t>
            </a:r>
          </a:p>
          <a:p>
            <a:pPr lvl="2" algn="just"/>
            <a:r>
              <a:rPr lang="en-US" dirty="0" smtClean="0"/>
              <a:t>Aimed to provide to the user an easy way to implement sets of equations directly in RAVEN</a:t>
            </a:r>
          </a:p>
          <a:p>
            <a:pPr lvl="1" algn="just"/>
            <a:r>
              <a:rPr lang="en-US" dirty="0" smtClean="0"/>
              <a:t>Post-Processors:</a:t>
            </a:r>
          </a:p>
          <a:p>
            <a:pPr lvl="2" algn="just"/>
            <a:r>
              <a:rPr lang="en-US" dirty="0" smtClean="0"/>
              <a:t>Aimed to analyze the generated datasets (e.g. Statistical moments, Data Mining, etc.)</a:t>
            </a:r>
          </a:p>
          <a:p>
            <a:pPr lvl="1" algn="just"/>
            <a:r>
              <a:rPr lang="en-US" dirty="0" smtClean="0"/>
              <a:t>Ensemble Models:</a:t>
            </a:r>
            <a:endParaRPr lang="en-US" dirty="0"/>
          </a:p>
          <a:p>
            <a:pPr lvl="2" algn="just"/>
            <a:r>
              <a:rPr lang="en-US" dirty="0"/>
              <a:t>Aimed to </a:t>
            </a:r>
            <a:r>
              <a:rPr lang="en-US" dirty="0" smtClean="0"/>
              <a:t>assemble multiple models</a:t>
            </a:r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models: a quick introduction</a:t>
            </a:r>
            <a:endParaRPr lang="en-US" b="0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62540" y="5562261"/>
            <a:ext cx="786145" cy="3305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ensemble modeling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Ensemble Modeling Motivations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2887816"/>
          </a:xfrm>
        </p:spPr>
        <p:txBody>
          <a:bodyPr/>
          <a:lstStyle/>
          <a:p>
            <a:r>
              <a:rPr lang="en-US" dirty="0" smtClean="0"/>
              <a:t>In several </a:t>
            </a:r>
            <a:r>
              <a:rPr lang="en-US" dirty="0"/>
              <a:t>cases multiple models need to interface with each other since the initial conditions of some are dependent on the outcomes of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In </a:t>
            </a:r>
            <a:r>
              <a:rPr lang="en-US" dirty="0"/>
              <a:t>order to face this </a:t>
            </a:r>
            <a:r>
              <a:rPr lang="en-US" dirty="0" smtClean="0"/>
              <a:t>“problem” in </a:t>
            </a:r>
            <a:r>
              <a:rPr lang="en-US" dirty="0"/>
              <a:t>the RAVEN framework, a new model category (e.g. class), named </a:t>
            </a:r>
            <a:r>
              <a:rPr lang="en-US" i="1" dirty="0" err="1"/>
              <a:t>EnsambleModel</a:t>
            </a:r>
            <a:r>
              <a:rPr lang="en-US" dirty="0"/>
              <a:t>, </a:t>
            </a:r>
            <a:r>
              <a:rPr lang="en-US" dirty="0" smtClean="0"/>
              <a:t>has been designed</a:t>
            </a:r>
          </a:p>
          <a:p>
            <a:r>
              <a:rPr lang="en-US" dirty="0" smtClean="0"/>
              <a:t>This </a:t>
            </a:r>
            <a:r>
              <a:rPr lang="en-US" dirty="0"/>
              <a:t>class is able to assemble multiple models of other categories (i.e. Code, External Model, ROM), </a:t>
            </a:r>
            <a:r>
              <a:rPr lang="en-US" dirty="0" smtClean="0"/>
              <a:t>identifying: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input/output </a:t>
            </a:r>
            <a:r>
              <a:rPr lang="en-US" dirty="0" smtClean="0"/>
              <a:t>connections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of execution </a:t>
            </a:r>
            <a:endParaRPr lang="en-US" dirty="0" smtClean="0"/>
          </a:p>
          <a:p>
            <a:pPr lvl="1"/>
            <a:r>
              <a:rPr lang="en-US" dirty="0" smtClean="0"/>
              <a:t>the parallel execution strategy for each sub-model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6</a:t>
            </a:fld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5656" y="4757632"/>
            <a:ext cx="2139225" cy="1694787"/>
            <a:chOff x="904132" y="4820097"/>
            <a:chExt cx="2139225" cy="169478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EnsembleModel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pic>
          <p:nvPicPr>
            <p:cNvPr id="9" name="Picture 8" descr="19bd476f-9617-4df3-beca-0b732558131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11" name="Picture 10" descr="XE135_steady_MRTAU_critical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2" name="Straight Arrow Connector 11"/>
          <p:cNvCxnSpPr/>
          <p:nvPr/>
        </p:nvCxnSpPr>
        <p:spPr bwMode="auto">
          <a:xfrm flipV="1">
            <a:off x="3685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40990" y="4518214"/>
            <a:ext cx="2197399" cy="2214854"/>
            <a:chOff x="785160" y="4643146"/>
            <a:chExt cx="2197399" cy="2214854"/>
          </a:xfrm>
        </p:grpSpPr>
        <p:grpSp>
          <p:nvGrpSpPr>
            <p:cNvPr id="13" name="Group 12"/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Physics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1</a:t>
                </a:r>
              </a:p>
            </p:txBody>
          </p:sp>
          <p:pic>
            <p:nvPicPr>
              <p:cNvPr id="20" name="Picture 19" descr="19bd476f-9617-4df3-beca-0b732558131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4" name="Group 13"/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i="0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8" name="Picture 17" descr="XE135_steady_MRTAU_criticality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12149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36701"/>
            <a:ext cx="8545729" cy="180359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new model </a:t>
            </a:r>
            <a:r>
              <a:rPr lang="en-US" dirty="0" smtClean="0"/>
              <a:t>entity (</a:t>
            </a:r>
            <a:r>
              <a:rPr lang="en-US" dirty="0"/>
              <a:t>e.g., class), named </a:t>
            </a:r>
            <a:r>
              <a:rPr lang="en-US" i="1" dirty="0" err="1" smtClean="0"/>
              <a:t>EnsembleModel</a:t>
            </a:r>
            <a:r>
              <a:rPr lang="en-US" dirty="0"/>
              <a:t>, has been </a:t>
            </a:r>
            <a:r>
              <a:rPr lang="en-US" dirty="0" smtClean="0"/>
              <a:t>developed:</a:t>
            </a:r>
          </a:p>
          <a:p>
            <a:pPr lvl="1"/>
            <a:r>
              <a:rPr lang="en-US" dirty="0" smtClean="0"/>
              <a:t>Assemble </a:t>
            </a:r>
            <a:r>
              <a:rPr lang="en-US" dirty="0"/>
              <a:t>multiple models of other </a:t>
            </a:r>
            <a:r>
              <a:rPr lang="en-US" dirty="0" smtClean="0"/>
              <a:t>categories, </a:t>
            </a:r>
            <a:r>
              <a:rPr lang="en-US" dirty="0"/>
              <a:t>identifying the input/output </a:t>
            </a:r>
            <a:r>
              <a:rPr lang="en-US" dirty="0" smtClean="0"/>
              <a:t>connections and the </a:t>
            </a:r>
            <a:r>
              <a:rPr lang="en-US" dirty="0"/>
              <a:t>order of </a:t>
            </a:r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88" y="2768424"/>
            <a:ext cx="5170521" cy="408957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Ensemble Model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95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Model: </a:t>
            </a:r>
            <a:r>
              <a:rPr lang="en-US" b="0" dirty="0" smtClean="0"/>
              <a:t>Main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932141"/>
            <a:ext cx="8231187" cy="45243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EnsembleModel</a:t>
            </a:r>
            <a:r>
              <a:rPr lang="en-US" dirty="0" smtClean="0"/>
              <a:t> entity has the following main characteristics:</a:t>
            </a:r>
          </a:p>
          <a:p>
            <a:pPr lvl="1"/>
            <a:r>
              <a:rPr lang="en-US" dirty="0" smtClean="0"/>
              <a:t>Ability to link all the RAVEN Models:</a:t>
            </a:r>
          </a:p>
          <a:p>
            <a:pPr lvl="2"/>
            <a:r>
              <a:rPr lang="en-US" dirty="0" smtClean="0"/>
              <a:t>Codes, ROMs, </a:t>
            </a:r>
            <a:r>
              <a:rPr lang="en-US" dirty="0" err="1" smtClean="0"/>
              <a:t>ExternalModels</a:t>
            </a:r>
            <a:endParaRPr lang="en-US" dirty="0" smtClean="0"/>
          </a:p>
          <a:p>
            <a:pPr lvl="1"/>
            <a:r>
              <a:rPr lang="en-US" dirty="0" smtClean="0"/>
              <a:t>Practical no limit on the number of Models in the Ensemble configuration</a:t>
            </a:r>
          </a:p>
          <a:p>
            <a:pPr lvl="1"/>
            <a:r>
              <a:rPr lang="en-US" dirty="0" smtClean="0"/>
              <a:t>Capability to link the different </a:t>
            </a:r>
            <a:r>
              <a:rPr lang="en-US" dirty="0"/>
              <a:t>Models </a:t>
            </a:r>
            <a:r>
              <a:rPr lang="en-US" dirty="0" smtClean="0"/>
              <a:t>through both scalar and vector variables (e.g. Max Cladding Temperature (scalar) or Power history (vector))</a:t>
            </a:r>
          </a:p>
          <a:p>
            <a:pPr lvl="1"/>
            <a:r>
              <a:rPr lang="en-US" dirty="0" smtClean="0"/>
              <a:t>Capability to transfer meta-data from the different models (e.g. restart files, etc.)</a:t>
            </a:r>
          </a:p>
          <a:p>
            <a:r>
              <a:rPr lang="en-US" dirty="0"/>
              <a:t>The </a:t>
            </a:r>
            <a:r>
              <a:rPr lang="en-US" dirty="0" smtClean="0"/>
              <a:t>current </a:t>
            </a:r>
            <a:r>
              <a:rPr lang="en-US" i="1" dirty="0" err="1" smtClean="0"/>
              <a:t>EnsembleModel</a:t>
            </a:r>
            <a:r>
              <a:rPr lang="en-US" dirty="0" smtClean="0"/>
              <a:t> </a:t>
            </a:r>
            <a:r>
              <a:rPr lang="en-US" dirty="0"/>
              <a:t>entity </a:t>
            </a:r>
            <a:r>
              <a:rPr lang="en-US" dirty="0" smtClean="0"/>
              <a:t>is not indicated to handle high-density field data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53497" y="1381914"/>
            <a:ext cx="5441826" cy="3327760"/>
            <a:chOff x="1953497" y="1381914"/>
            <a:chExt cx="5441826" cy="3327760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1953497" y="1381914"/>
              <a:ext cx="5441826" cy="332776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35622" y="1675531"/>
              <a:ext cx="4641708" cy="2726823"/>
              <a:chOff x="35624" y="846641"/>
              <a:chExt cx="4641708" cy="272682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47475" y="846641"/>
                <a:ext cx="4259490" cy="711331"/>
                <a:chOff x="2084611" y="929418"/>
                <a:chExt cx="4259490" cy="711331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955390" y="1285330"/>
                  <a:ext cx="227149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3529370" y="949764"/>
                  <a:ext cx="1064622" cy="640365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Model </a:t>
                  </a:r>
                  <a:r>
                    <a:rPr lang="en-US" sz="1600" b="1" i="1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sz="1600" b="1" i="1" dirty="0">
                    <a:solidFill>
                      <a:schemeClr val="bg1"/>
                    </a:solidFill>
                  </a:endParaRPr>
                </a:p>
              </p:txBody>
            </p:sp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526987"/>
                    </p:ext>
                  </p:extLst>
                </p:nvPr>
              </p:nvGraphicFramePr>
              <p:xfrm>
                <a:off x="2084611" y="929418"/>
                <a:ext cx="870779" cy="6607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1" name="Equation" r:id="rId4" imgW="685800" imgH="520700" progId="Equation.3">
                        <p:embed/>
                      </p:oleObj>
                    </mc:Choice>
                    <mc:Fallback>
                      <p:oleObj name="Equation" r:id="rId4" imgW="685800" imgH="5207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84611" y="929418"/>
                              <a:ext cx="870779" cy="66071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7854967"/>
                    </p:ext>
                  </p:extLst>
                </p:nvPr>
              </p:nvGraphicFramePr>
              <p:xfrm>
                <a:off x="5348105" y="934355"/>
                <a:ext cx="995996" cy="7063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2" name="Equation" r:id="rId6" imgW="698500" imgH="495300" progId="Equation.3">
                        <p:embed/>
                      </p:oleObj>
                    </mc:Choice>
                    <mc:Fallback>
                      <p:oleObj name="Equation" r:id="rId6" imgW="698500" imgH="4953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8105" y="934355"/>
                              <a:ext cx="995996" cy="70639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6"/>
              <p:cNvGrpSpPr/>
              <p:nvPr/>
            </p:nvGrpSpPr>
            <p:grpSpPr>
              <a:xfrm>
                <a:off x="35624" y="1879706"/>
                <a:ext cx="4433543" cy="682883"/>
                <a:chOff x="1890752" y="1764111"/>
                <a:chExt cx="4433543" cy="682883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966700" y="2121546"/>
                  <a:ext cx="227149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/>
                <p:cNvSpPr/>
                <p:nvPr/>
              </p:nvSpPr>
              <p:spPr>
                <a:xfrm>
                  <a:off x="3529370" y="1779637"/>
                  <a:ext cx="1064622" cy="640365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Model </a:t>
                  </a:r>
                  <a:r>
                    <a:rPr lang="en-US" sz="1600" b="1" i="1" dirty="0" smtClean="0">
                      <a:solidFill>
                        <a:schemeClr val="bg1"/>
                      </a:solidFill>
                    </a:rPr>
                    <a:t>N-1</a:t>
                  </a:r>
                  <a:endParaRPr lang="en-US" sz="1600" b="1" i="1" dirty="0">
                    <a:solidFill>
                      <a:schemeClr val="bg1"/>
                    </a:solidFill>
                  </a:endParaRPr>
                </a:p>
              </p:txBody>
            </p:sp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9814055"/>
                    </p:ext>
                  </p:extLst>
                </p:nvPr>
              </p:nvGraphicFramePr>
              <p:xfrm>
                <a:off x="1890752" y="1764111"/>
                <a:ext cx="1064638" cy="637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3" name="Equation" r:id="rId8" imgW="825500" imgH="495300" progId="Equation.3">
                        <p:embed/>
                      </p:oleObj>
                    </mc:Choice>
                    <mc:Fallback>
                      <p:oleObj name="Equation" r:id="rId8" imgW="825500" imgH="4953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90752" y="1764111"/>
                              <a:ext cx="1064638" cy="63719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13639808"/>
                    </p:ext>
                  </p:extLst>
                </p:nvPr>
              </p:nvGraphicFramePr>
              <p:xfrm>
                <a:off x="5238197" y="1795155"/>
                <a:ext cx="1086098" cy="6518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4" name="Equation" r:id="rId10" imgW="825500" imgH="495300" progId="Equation.3">
                        <p:embed/>
                      </p:oleObj>
                    </mc:Choice>
                    <mc:Fallback>
                      <p:oleObj name="Equation" r:id="rId10" imgW="825500" imgH="4953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38197" y="1795155"/>
                              <a:ext cx="1086098" cy="6518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" name="Group 7"/>
              <p:cNvGrpSpPr/>
              <p:nvPr/>
            </p:nvGrpSpPr>
            <p:grpSpPr>
              <a:xfrm>
                <a:off x="148777" y="2909814"/>
                <a:ext cx="4320390" cy="663650"/>
                <a:chOff x="2025697" y="2704023"/>
                <a:chExt cx="4320390" cy="663650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66700" y="3067661"/>
                  <a:ext cx="227149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ounded Rectangle 23"/>
                <p:cNvSpPr/>
                <p:nvPr/>
              </p:nvSpPr>
              <p:spPr>
                <a:xfrm>
                  <a:off x="3527002" y="2704023"/>
                  <a:ext cx="1066990" cy="64178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Model </a:t>
                  </a:r>
                  <a:r>
                    <a:rPr lang="en-US" sz="1600" b="1" i="1" dirty="0" smtClean="0">
                      <a:solidFill>
                        <a:schemeClr val="bg1"/>
                      </a:solidFill>
                    </a:rPr>
                    <a:t>N</a:t>
                  </a:r>
                  <a:endParaRPr lang="en-US" sz="1600" b="1" i="1" dirty="0">
                    <a:solidFill>
                      <a:schemeClr val="bg1"/>
                    </a:solidFill>
                  </a:endParaRPr>
                </a:p>
              </p:txBody>
            </p:sp>
            <p:graphicFrame>
              <p:nvGraphicFramePr>
                <p:cNvPr id="25" name="Object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68507582"/>
                    </p:ext>
                  </p:extLst>
                </p:nvPr>
              </p:nvGraphicFramePr>
              <p:xfrm>
                <a:off x="2025697" y="2719122"/>
                <a:ext cx="921184" cy="6409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5" name="Equation" r:id="rId12" imgW="749300" imgH="520700" progId="Equation.3">
                        <p:embed/>
                      </p:oleObj>
                    </mc:Choice>
                    <mc:Fallback>
                      <p:oleObj name="Equation" r:id="rId12" imgW="749300" imgH="5207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25697" y="2719122"/>
                              <a:ext cx="921184" cy="64093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57602616"/>
                    </p:ext>
                  </p:extLst>
                </p:nvPr>
              </p:nvGraphicFramePr>
              <p:xfrm>
                <a:off x="5349007" y="2719122"/>
                <a:ext cx="997080" cy="648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6" name="Equation" r:id="rId14" imgW="762000" imgH="495300" progId="Equation.DSMT4">
                        <p:embed/>
                      </p:oleObj>
                    </mc:Choice>
                    <mc:Fallback>
                      <p:oleObj name="Equation" r:id="rId14" imgW="762000" imgH="4953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9007" y="2719122"/>
                              <a:ext cx="997080" cy="648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" name="Rounded Rectangle 8"/>
              <p:cNvSpPr/>
              <p:nvPr/>
            </p:nvSpPr>
            <p:spPr>
              <a:xfrm>
                <a:off x="4043929" y="2236043"/>
                <a:ext cx="268671" cy="28085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  <a:alpha val="32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  <a:alpha val="32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053994" y="921700"/>
                <a:ext cx="268671" cy="28085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  <a:alpha val="32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  <a:alpha val="32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66959" y="1936603"/>
                <a:ext cx="268671" cy="28085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  <a:alpha val="32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  <a:alpha val="32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811062" y="1062127"/>
                <a:ext cx="3866270" cy="848623"/>
                <a:chOff x="811062" y="1062127"/>
                <a:chExt cx="3866270" cy="848623"/>
              </a:xfrm>
            </p:grpSpPr>
            <p:cxnSp>
              <p:nvCxnSpPr>
                <p:cNvPr id="19" name="Straight Connector 18"/>
                <p:cNvCxnSpPr>
                  <a:stCxn id="10" idx="3"/>
                </p:cNvCxnSpPr>
                <p:nvPr/>
              </p:nvCxnSpPr>
              <p:spPr>
                <a:xfrm>
                  <a:off x="4322665" y="1062127"/>
                  <a:ext cx="35466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671999" y="1062127"/>
                  <a:ext cx="0" cy="635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811062" y="1697328"/>
                  <a:ext cx="386627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811062" y="1697328"/>
                  <a:ext cx="0" cy="21342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805729" y="2369250"/>
                <a:ext cx="3866270" cy="565840"/>
                <a:chOff x="811062" y="1054236"/>
                <a:chExt cx="3866270" cy="565840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322665" y="1062127"/>
                  <a:ext cx="35466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668692" y="1054236"/>
                  <a:ext cx="0" cy="35673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11062" y="1406654"/>
                  <a:ext cx="38535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811062" y="1406654"/>
                  <a:ext cx="0" cy="21342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ounded Rectangle 13"/>
              <p:cNvSpPr/>
              <p:nvPr/>
            </p:nvSpPr>
            <p:spPr>
              <a:xfrm>
                <a:off x="666959" y="2961379"/>
                <a:ext cx="268671" cy="28085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  <a:alpha val="32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  <a:alpha val="32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16484" y="4709674"/>
            <a:ext cx="7952644" cy="2148326"/>
            <a:chOff x="616484" y="4709674"/>
            <a:chExt cx="7952644" cy="2148326"/>
          </a:xfrm>
        </p:grpSpPr>
        <p:sp>
          <p:nvSpPr>
            <p:cNvPr id="60" name="Rounded Rectangle 59"/>
            <p:cNvSpPr/>
            <p:nvPr/>
          </p:nvSpPr>
          <p:spPr bwMode="auto">
            <a:xfrm>
              <a:off x="616484" y="4709674"/>
              <a:ext cx="7952644" cy="214832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67668" y="4927174"/>
              <a:ext cx="7702165" cy="1662506"/>
              <a:chOff x="141673" y="4100119"/>
              <a:chExt cx="7702165" cy="1662506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5082433" y="4445122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082433" y="541749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141673" y="4480753"/>
                <a:ext cx="3618330" cy="706394"/>
                <a:chOff x="2343541" y="909697"/>
                <a:chExt cx="3618330" cy="706394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3271829" y="1264213"/>
                  <a:ext cx="1686895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ounded Rectangle 86"/>
                <p:cNvSpPr/>
                <p:nvPr/>
              </p:nvSpPr>
              <p:spPr>
                <a:xfrm>
                  <a:off x="3529370" y="949764"/>
                  <a:ext cx="1064622" cy="640365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Model </a:t>
                  </a:r>
                  <a:r>
                    <a:rPr lang="en-US" sz="1600" b="1" i="1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sz="1600" b="1" i="1" dirty="0">
                    <a:solidFill>
                      <a:schemeClr val="bg1"/>
                    </a:solidFill>
                  </a:endParaRPr>
                </a:p>
              </p:txBody>
            </p:sp>
            <p:graphicFrame>
              <p:nvGraphicFramePr>
                <p:cNvPr id="88" name="Object 8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5679673"/>
                    </p:ext>
                  </p:extLst>
                </p:nvPr>
              </p:nvGraphicFramePr>
              <p:xfrm>
                <a:off x="2343541" y="929418"/>
                <a:ext cx="870779" cy="6607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7" name="Equation" r:id="rId16" imgW="685800" imgH="520700" progId="Equation.3">
                        <p:embed/>
                      </p:oleObj>
                    </mc:Choice>
                    <mc:Fallback>
                      <p:oleObj name="Equation" r:id="rId16" imgW="685800" imgH="5207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43541" y="929418"/>
                              <a:ext cx="870779" cy="66071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9" name="Object 8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75185773"/>
                    </p:ext>
                  </p:extLst>
                </p:nvPr>
              </p:nvGraphicFramePr>
              <p:xfrm>
                <a:off x="4965875" y="909697"/>
                <a:ext cx="995996" cy="7063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8" name="Equation" r:id="rId17" imgW="698500" imgH="495300" progId="Equation.3">
                        <p:embed/>
                      </p:oleObj>
                    </mc:Choice>
                    <mc:Fallback>
                      <p:oleObj name="Equation" r:id="rId17" imgW="698500" imgH="4953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65875" y="909697"/>
                              <a:ext cx="995996" cy="70639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9" name="Group 68"/>
              <p:cNvGrpSpPr/>
              <p:nvPr/>
            </p:nvGrpSpPr>
            <p:grpSpPr>
              <a:xfrm>
                <a:off x="4142925" y="4100119"/>
                <a:ext cx="3616775" cy="652856"/>
                <a:chOff x="2291080" y="1779637"/>
                <a:chExt cx="3616775" cy="652856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3529370" y="1779637"/>
                  <a:ext cx="1064622" cy="640365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Model </a:t>
                  </a:r>
                  <a:r>
                    <a:rPr lang="en-US" sz="1600" b="1" i="1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sz="1600" b="1" i="1" dirty="0">
                    <a:solidFill>
                      <a:schemeClr val="bg1"/>
                    </a:solidFill>
                  </a:endParaRPr>
                </a:p>
              </p:txBody>
            </p:sp>
            <p:graphicFrame>
              <p:nvGraphicFramePr>
                <p:cNvPr id="84" name="Object 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49337434"/>
                    </p:ext>
                  </p:extLst>
                </p:nvPr>
              </p:nvGraphicFramePr>
              <p:xfrm>
                <a:off x="2291080" y="1789556"/>
                <a:ext cx="917575" cy="6365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89" name="Equation" r:id="rId18" imgW="711200" imgH="495300" progId="Equation.3">
                        <p:embed/>
                      </p:oleObj>
                    </mc:Choice>
                    <mc:Fallback>
                      <p:oleObj name="Equation" r:id="rId18" imgW="711200" imgH="4953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91080" y="1789556"/>
                              <a:ext cx="917575" cy="6365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5" name="Object 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69763173"/>
                    </p:ext>
                  </p:extLst>
                </p:nvPr>
              </p:nvGraphicFramePr>
              <p:xfrm>
                <a:off x="4955355" y="1780031"/>
                <a:ext cx="952500" cy="6524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90" name="Equation" r:id="rId20" imgW="723900" imgH="495300" progId="Equation.3">
                        <p:embed/>
                      </p:oleObj>
                    </mc:Choice>
                    <mc:Fallback>
                      <p:oleObj name="Equation" r:id="rId20" imgW="723900" imgH="4953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55355" y="1780031"/>
                              <a:ext cx="952500" cy="6524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0" name="Group 69"/>
              <p:cNvGrpSpPr/>
              <p:nvPr/>
            </p:nvGrpSpPr>
            <p:grpSpPr>
              <a:xfrm>
                <a:off x="4124325" y="5074578"/>
                <a:ext cx="3719513" cy="688047"/>
                <a:chOff x="2281942" y="2704023"/>
                <a:chExt cx="3719513" cy="688047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3527002" y="2704023"/>
                  <a:ext cx="1066990" cy="64178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Model </a:t>
                  </a:r>
                  <a:r>
                    <a:rPr lang="en-US" sz="1600" b="1" i="1" dirty="0" smtClean="0">
                      <a:solidFill>
                        <a:schemeClr val="bg1"/>
                      </a:solidFill>
                    </a:rPr>
                    <a:t>3</a:t>
                  </a:r>
                  <a:endParaRPr lang="en-US" sz="1600" b="1" i="1" dirty="0">
                    <a:solidFill>
                      <a:schemeClr val="bg1"/>
                    </a:solidFill>
                  </a:endParaRPr>
                </a:p>
              </p:txBody>
            </p:sp>
            <p:graphicFrame>
              <p:nvGraphicFramePr>
                <p:cNvPr id="81" name="Object 8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50741696"/>
                    </p:ext>
                  </p:extLst>
                </p:nvPr>
              </p:nvGraphicFramePr>
              <p:xfrm>
                <a:off x="2281942" y="2718970"/>
                <a:ext cx="919163" cy="673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91" name="Equation" r:id="rId22" imgW="711200" imgH="520700" progId="Equation.3">
                        <p:embed/>
                      </p:oleObj>
                    </mc:Choice>
                    <mc:Fallback>
                      <p:oleObj name="Equation" r:id="rId22" imgW="711200" imgH="5207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81942" y="2718970"/>
                              <a:ext cx="919163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" name="Object 8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8589036"/>
                    </p:ext>
                  </p:extLst>
                </p:nvPr>
              </p:nvGraphicFramePr>
              <p:xfrm>
                <a:off x="5037842" y="2709445"/>
                <a:ext cx="963613" cy="647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892" name="Equation" r:id="rId24" imgW="736600" imgH="495300" progId="Equation.DSMT4">
                        <p:embed/>
                      </p:oleObj>
                    </mc:Choice>
                    <mc:Fallback>
                      <p:oleObj name="Equation" r:id="rId24" imgW="736600" imgH="4953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37842" y="2709445"/>
                              <a:ext cx="963613" cy="647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1" name="Rounded Rectangle 70"/>
              <p:cNvSpPr/>
              <p:nvPr/>
            </p:nvSpPr>
            <p:spPr>
              <a:xfrm>
                <a:off x="3315222" y="4558052"/>
                <a:ext cx="268671" cy="28085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  <a:alpha val="32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  <a:alpha val="32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652447" y="4182414"/>
                <a:ext cx="268671" cy="28085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  <a:alpha val="32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  <a:alpha val="32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637681" y="5136641"/>
                <a:ext cx="268671" cy="28085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  <a:alpha val="32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  <a:alpha val="32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3582669" y="4699182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928193" y="4301113"/>
                <a:ext cx="0" cy="3980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928193" y="4301113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937336" y="4301113"/>
                <a:ext cx="70034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921875" y="5293881"/>
                <a:ext cx="70034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28193" y="4681764"/>
                <a:ext cx="0" cy="6121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Chain of Models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0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25336</TotalTime>
  <Words>1942</Words>
  <Application>Microsoft Macintosh PowerPoint</Application>
  <PresentationFormat>On-screen Show (4:3)</PresentationFormat>
  <Paragraphs>361</Paragraphs>
  <Slides>31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Default Design</vt:lpstr>
      <vt:lpstr>Equation</vt:lpstr>
      <vt:lpstr>Document</vt:lpstr>
      <vt:lpstr>Ensemble Modeling</vt:lpstr>
      <vt:lpstr>Outline</vt:lpstr>
      <vt:lpstr>RAVEN models:  overview</vt:lpstr>
      <vt:lpstr>RAVEN models: a quick introduction</vt:lpstr>
      <vt:lpstr>RAVEN ensemble modeling</vt:lpstr>
      <vt:lpstr>Ensemble Modeling Motivations</vt:lpstr>
      <vt:lpstr>Ensemble Model</vt:lpstr>
      <vt:lpstr>Ensemble Model: Main Characteristics</vt:lpstr>
      <vt:lpstr>PowerPoint Presentation</vt:lpstr>
      <vt:lpstr>PowerPoint Presentation</vt:lpstr>
      <vt:lpstr>Employing Ensemble Modeling in real applications</vt:lpstr>
      <vt:lpstr>Ensemble model for Multi-Unit Power Plant: 1st Configuration</vt:lpstr>
      <vt:lpstr>Ensemble model for Multi-Unit Power Plant: 2nd Configuration</vt:lpstr>
      <vt:lpstr>Ensemble model for Multi-Unit Power Plant: Preliminary results</vt:lpstr>
      <vt:lpstr>Employing Ensemble modeling in RAVEN: 2 Examples</vt:lpstr>
      <vt:lpstr>PowerPoint Presentation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two model</vt:lpstr>
      <vt:lpstr>Exercise 2: Create an EnsembleModel of a Code and an ExternalModel</vt:lpstr>
      <vt:lpstr>PowerPoint Presentation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two model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765</cp:revision>
  <cp:lastPrinted>2001-05-07T20:21:30Z</cp:lastPrinted>
  <dcterms:created xsi:type="dcterms:W3CDTF">1999-10-26T20:37:18Z</dcterms:created>
  <dcterms:modified xsi:type="dcterms:W3CDTF">2017-06-29T14:03:24Z</dcterms:modified>
</cp:coreProperties>
</file>