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2" r:id="rId2"/>
    <p:sldId id="368" r:id="rId3"/>
    <p:sldId id="314" r:id="rId4"/>
    <p:sldId id="273" r:id="rId5"/>
    <p:sldId id="316" r:id="rId6"/>
    <p:sldId id="335" r:id="rId7"/>
    <p:sldId id="360" r:id="rId8"/>
    <p:sldId id="361" r:id="rId9"/>
    <p:sldId id="336" r:id="rId10"/>
    <p:sldId id="367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2" r:id="rId22"/>
    <p:sldId id="363" r:id="rId23"/>
    <p:sldId id="364" r:id="rId24"/>
    <p:sldId id="366" r:id="rId25"/>
    <p:sldId id="344" r:id="rId26"/>
    <p:sldId id="369" r:id="rId27"/>
    <p:sldId id="370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4663"/>
  </p:normalViewPr>
  <p:slideViewPr>
    <p:cSldViewPr snapToGrid="0" snapToObjects="1">
      <p:cViewPr varScale="1">
        <p:scale>
          <a:sx n="63" d="100"/>
          <a:sy n="63" d="100"/>
        </p:scale>
        <p:origin x="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/>
              <a:t>Static Data </a:t>
            </a:r>
            <a:r>
              <a:rPr lang="en-US" b="0" dirty="0"/>
              <a:t>Analysis and Mining with RAVEN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/>
              <a:t>Principal Component Analysis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829861"/>
          </a:xfrm>
        </p:spPr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PCA is used to decompose a multivariate dataset in a set of successive orthogonal components that explain a maximum amount of the variance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GaussianScatterPC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1" t="7937" r="6378" b="6385"/>
          <a:stretch/>
        </p:blipFill>
        <p:spPr>
          <a:xfrm>
            <a:off x="2470032" y="2428475"/>
            <a:ext cx="4226270" cy="41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Gaussian Mixture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4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data-set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and plot the results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GuassianMixtureBlobs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mixture|GMM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covariance_type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full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covariance_type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init_params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wc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init_params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test_dataMiningGaussianMixture.xml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416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test_dataMiningGaussianMixture.xml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2" y="2121781"/>
            <a:ext cx="8956157" cy="3293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readIn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DataSetsFile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GaussianMixtureBlobs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GaussianMixtureBlobs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output"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PlotGaussianMixtureBlobs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236794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Gaussian Mixture Clustering</a:t>
            </a:r>
            <a:endParaRPr lang="en-US" dirty="0"/>
          </a:p>
        </p:txBody>
      </p:sp>
      <p:pic>
        <p:nvPicPr>
          <p:cNvPr id="5" name="Picture 4" descr="1-PlotGaussianMixtureBlobs_dataMi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10" y="2055349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data-set (fuel performance)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and plot the results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test_dataMiningKMeans.xml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320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test_dataMiningKMeans.xml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2" y="2121781"/>
            <a:ext cx="8956157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readIn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"Files"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bisonDBCSV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bisonData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GaussianMixtureBlobs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bisonData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bisonData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PlotKMeans1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PlotAll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"Print"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dump_data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104091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staticDataAnalysis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9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K-Means Clustering</a:t>
            </a:r>
            <a:endParaRPr lang="en-US" dirty="0"/>
          </a:p>
        </p:txBody>
      </p:sp>
      <p:sp>
        <p:nvSpPr>
          <p:cNvPr id="6" name="object 3"/>
          <p:cNvSpPr/>
          <p:nvPr/>
        </p:nvSpPr>
        <p:spPr>
          <a:xfrm>
            <a:off x="1093161" y="1591070"/>
            <a:ext cx="7016528" cy="5107583"/>
          </a:xfrm>
          <a:prstGeom prst="rect">
            <a:avLst/>
          </a:prstGeom>
          <a:blipFill>
            <a:blip r:embed="rId2" cstate="print"/>
            <a:srcRect/>
            <a:stretch>
              <a:fillRect t="-2954" r="-6972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90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PCA 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data-set (iris database)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and plot the results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"PCA"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x1,x2,x3,x4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decomposition|PCA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n_components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Dimensionality Reduction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test_dataMiningExactPCA.xml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88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Dimensionality Reduction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test_dataMiningExactPCA.xml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42" y="2121781"/>
            <a:ext cx="8956157" cy="3293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readIn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Files"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DataSetsFile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PCAIris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PCA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”output"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DataSets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PlotGaussianMixtureBlobs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127379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spc="-59" dirty="0"/>
              <a:t>Exact </a:t>
            </a:r>
            <a:r>
              <a:rPr lang="en-US" b="0" spc="10" dirty="0"/>
              <a:t>PCA </a:t>
            </a:r>
            <a:r>
              <a:rPr lang="en-US" b="0" spc="-50" dirty="0"/>
              <a:t>Dimensionality </a:t>
            </a:r>
            <a:r>
              <a:rPr lang="en-US" b="0" spc="-89" dirty="0"/>
              <a:t>Reduction </a:t>
            </a:r>
            <a:r>
              <a:rPr lang="en-US" b="0" spc="-99" dirty="0"/>
              <a:t>Example </a:t>
            </a:r>
            <a:r>
              <a:rPr lang="en-US" b="0" spc="129" dirty="0"/>
              <a:t> </a:t>
            </a:r>
            <a:r>
              <a:rPr lang="en-US" b="0" spc="-10" dirty="0"/>
              <a:t>Output</a:t>
            </a:r>
            <a:endParaRPr lang="en-US" b="0" dirty="0"/>
          </a:p>
        </p:txBody>
      </p:sp>
      <p:sp>
        <p:nvSpPr>
          <p:cNvPr id="4" name="object 3"/>
          <p:cNvSpPr/>
          <p:nvPr/>
        </p:nvSpPr>
        <p:spPr>
          <a:xfrm>
            <a:off x="1603203" y="1748168"/>
            <a:ext cx="6118398" cy="4286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7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64EF-1170-F14C-8200-FCF34EF3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63E4-3D27-A44D-9025-D9815F70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at:</a:t>
            </a:r>
          </a:p>
          <a:p>
            <a:pPr lvl="1"/>
            <a:r>
              <a:rPr lang="en-US" dirty="0"/>
              <a:t>File: </a:t>
            </a:r>
            <a:r>
              <a:rPr lang="en-US" dirty="0" err="1"/>
              <a:t>test_dataMiningMeanShift.xml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Folder: /</a:t>
            </a:r>
            <a:r>
              <a:rPr lang="en-US" dirty="0" err="1"/>
              <a:t>MeanShift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Performs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the data using </a:t>
            </a:r>
            <a:r>
              <a:rPr lang="en-US" dirty="0" err="1"/>
              <a:t>Meanshift</a:t>
            </a:r>
            <a:r>
              <a:rPr lang="en-US" dirty="0"/>
              <a:t> algorithm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60375" indent="-457200"/>
            <a:r>
              <a:rPr lang="en-US" dirty="0"/>
              <a:t>Raw data: /</a:t>
            </a:r>
            <a:r>
              <a:rPr lang="en-US" dirty="0" err="1"/>
              <a:t>MeanShift</a:t>
            </a:r>
            <a:r>
              <a:rPr lang="en-US" dirty="0"/>
              <a:t>/</a:t>
            </a:r>
            <a:r>
              <a:rPr lang="en-US" dirty="0" err="1"/>
              <a:t>PlotAll_scatter.png</a:t>
            </a:r>
            <a:endParaRPr lang="en-US" dirty="0"/>
          </a:p>
          <a:p>
            <a:pPr marL="460375" indent="-457200"/>
            <a:r>
              <a:rPr lang="en-US" dirty="0"/>
              <a:t>Cluster Colored: /</a:t>
            </a:r>
            <a:r>
              <a:rPr lang="en-US" dirty="0" err="1"/>
              <a:t>MeanShift</a:t>
            </a:r>
            <a:r>
              <a:rPr lang="en-US" dirty="0"/>
              <a:t>/</a:t>
            </a:r>
            <a:r>
              <a:rPr lang="en-US" dirty="0" err="1"/>
              <a:t>PlotClustered_scatter.png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02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84F0-CB88-3348-86CA-8CC1C1E7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553243"/>
            <a:ext cx="8231187" cy="363537"/>
          </a:xfrm>
        </p:spPr>
        <p:txBody>
          <a:bodyPr/>
          <a:lstStyle/>
          <a:p>
            <a:r>
              <a:rPr lang="en-US" dirty="0"/>
              <a:t>Hands-On Exercise: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0257-6770-D941-8EE3-B0DC4C83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166812"/>
            <a:ext cx="8231187" cy="4524375"/>
          </a:xfrm>
        </p:spPr>
        <p:txBody>
          <a:bodyPr/>
          <a:lstStyle/>
          <a:p>
            <a:r>
              <a:rPr lang="en-US" dirty="0"/>
              <a:t>Copy a new file:</a:t>
            </a:r>
          </a:p>
          <a:p>
            <a:pPr lvl="1"/>
            <a:r>
              <a:rPr lang="en-US" dirty="0"/>
              <a:t>From </a:t>
            </a:r>
            <a:r>
              <a:rPr lang="en-US" sz="1600" dirty="0"/>
              <a:t>raven/doc/workshop/</a:t>
            </a:r>
            <a:r>
              <a:rPr lang="en-US" sz="1600" dirty="0" err="1"/>
              <a:t>forwardSampling</a:t>
            </a:r>
            <a:r>
              <a:rPr lang="en-US" sz="1600" dirty="0"/>
              <a:t>/exercises/1_sample_and_plot.xml</a:t>
            </a:r>
            <a:endParaRPr lang="en-US" dirty="0"/>
          </a:p>
          <a:p>
            <a:pPr lvl="1"/>
            <a:r>
              <a:rPr lang="en-US" dirty="0"/>
              <a:t>To raven/doc/workshop/</a:t>
            </a:r>
            <a:r>
              <a:rPr lang="en-US" dirty="0" err="1"/>
              <a:t>staticDataMining</a:t>
            </a:r>
            <a:r>
              <a:rPr lang="en-US" dirty="0"/>
              <a:t>/inputs/</a:t>
            </a:r>
            <a:r>
              <a:rPr lang="en-US" dirty="0" err="1"/>
              <a:t>prj_cluster.xml</a:t>
            </a:r>
            <a:endParaRPr lang="en-US" dirty="0"/>
          </a:p>
          <a:p>
            <a:r>
              <a:rPr lang="en-US" dirty="0"/>
              <a:t>Add a </a:t>
            </a:r>
            <a:r>
              <a:rPr lang="en-US" dirty="0" err="1"/>
              <a:t>PostProcess</a:t>
            </a:r>
            <a:r>
              <a:rPr lang="en-US" dirty="0"/>
              <a:t> step to the Steps to cluster Projectile output</a:t>
            </a:r>
          </a:p>
          <a:p>
            <a:pPr lvl="1"/>
            <a:r>
              <a:rPr lang="en-US" dirty="0"/>
              <a:t>Input is ”results” data object</a:t>
            </a:r>
          </a:p>
          <a:p>
            <a:pPr lvl="1"/>
            <a:r>
              <a:rPr lang="en-US" dirty="0"/>
              <a:t>Model and Output are a new model and new data object</a:t>
            </a:r>
          </a:p>
          <a:p>
            <a:pPr lvl="1"/>
            <a:r>
              <a:rPr lang="en-US" dirty="0"/>
              <a:t>Also add an Outstream Plot to the Outputs</a:t>
            </a:r>
          </a:p>
          <a:p>
            <a:r>
              <a:rPr lang="en-US" dirty="0"/>
              <a:t>Add a </a:t>
            </a:r>
            <a:r>
              <a:rPr lang="en-US" dirty="0" err="1"/>
              <a:t>PostProcesser</a:t>
            </a:r>
            <a:r>
              <a:rPr lang="en-US" dirty="0"/>
              <a:t> model to the Models to do the clustering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with 3 clusters, or choose your own!</a:t>
            </a:r>
          </a:p>
          <a:p>
            <a:pPr lvl="1"/>
            <a:r>
              <a:rPr lang="en-US" dirty="0"/>
              <a:t>Cluster on “r”, or “t”, or both!</a:t>
            </a:r>
          </a:p>
          <a:p>
            <a:r>
              <a:rPr lang="en-US" dirty="0"/>
              <a:t>Add the output </a:t>
            </a:r>
            <a:r>
              <a:rPr lang="en-US" dirty="0" err="1"/>
              <a:t>DataObject</a:t>
            </a:r>
            <a:r>
              <a:rPr lang="en-US" dirty="0"/>
              <a:t>, just like “results” but with the labels</a:t>
            </a:r>
          </a:p>
          <a:p>
            <a:r>
              <a:rPr lang="en-US" dirty="0"/>
              <a:t>Add a plot to show the results of the clustering</a:t>
            </a:r>
          </a:p>
          <a:p>
            <a:pPr lvl="1"/>
            <a:r>
              <a:rPr lang="en-US" dirty="0"/>
              <a:t>Plot angle and v0 on x, y axis</a:t>
            </a:r>
          </a:p>
          <a:p>
            <a:pPr lvl="1"/>
            <a:r>
              <a:rPr lang="en-US" dirty="0"/>
              <a:t>Plot cluster labels as colors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we derive information from the clustering?</a:t>
            </a:r>
          </a:p>
        </p:txBody>
      </p:sp>
    </p:spTree>
    <p:extLst>
      <p:ext uri="{BB962C8B-B14F-4D97-AF65-F5344CB8AC3E}">
        <p14:creationId xmlns:p14="http://schemas.microsoft.com/office/powerpoint/2010/main" val="53264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20" dirty="0"/>
              <a:t>Outline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Clustering methods in RAVEN  </a:t>
            </a:r>
          </a:p>
          <a:p>
            <a:endParaRPr lang="en-US" dirty="0"/>
          </a:p>
          <a:p>
            <a:r>
              <a:rPr lang="en-US" dirty="0"/>
              <a:t>Dimensionality reduction in RAVEN  </a:t>
            </a:r>
          </a:p>
          <a:p>
            <a:endParaRPr lang="en-US" dirty="0"/>
          </a:p>
          <a:p>
            <a:r>
              <a:rPr lang="en-US" dirty="0"/>
              <a:t>Clustering example</a:t>
            </a:r>
          </a:p>
          <a:p>
            <a:endParaRPr lang="en-US" dirty="0"/>
          </a:p>
          <a:p>
            <a:r>
              <a:rPr lang="en-US" dirty="0"/>
              <a:t>Dimensionality reduction example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20" dirty="0"/>
              <a:t>Data</a:t>
            </a:r>
            <a:r>
              <a:rPr lang="en-US" b="0" spc="5" dirty="0"/>
              <a:t> </a:t>
            </a:r>
            <a:r>
              <a:rPr lang="en-US" b="0" spc="-15" dirty="0"/>
              <a:t>Mining</a:t>
            </a:r>
            <a:endParaRPr lang="en-US" b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833315"/>
            <a:ext cx="8231187" cy="462777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>
                <a:solidFill>
                  <a:srgbClr val="3333CC"/>
                </a:solidFill>
              </a:rPr>
              <a:t>Extraction of implicit, previously unknown and potentially useful information from data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3333CC"/>
                </a:solidFill>
              </a:rPr>
              <a:t>Exploration and analysis, by automatic or semi-automatic means,  of large quantities of data in order to discover meaningful patterns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Alternative names</a:t>
            </a:r>
          </a:p>
          <a:p>
            <a:pPr lvl="1"/>
            <a:r>
              <a:rPr lang="en-US" dirty="0"/>
              <a:t>Knowledge discovery (mining) in databases (KDD)</a:t>
            </a:r>
          </a:p>
          <a:p>
            <a:pPr lvl="1"/>
            <a:r>
              <a:rPr lang="en-US" dirty="0"/>
              <a:t>Knowledge extraction</a:t>
            </a:r>
          </a:p>
          <a:p>
            <a:pPr lvl="1"/>
            <a:r>
              <a:rPr lang="en-US" dirty="0"/>
              <a:t>Data/pattern analysis</a:t>
            </a:r>
          </a:p>
          <a:p>
            <a:pPr lvl="1"/>
            <a:r>
              <a:rPr lang="en-US" dirty="0"/>
              <a:t>Data archeology</a:t>
            </a:r>
          </a:p>
          <a:p>
            <a:pPr lvl="1"/>
            <a:r>
              <a:rPr lang="en-US" dirty="0"/>
              <a:t>Information harvesting</a:t>
            </a:r>
          </a:p>
          <a:p>
            <a:pPr marL="0" indent="0" algn="ctr">
              <a:buNone/>
            </a:pPr>
            <a:endParaRPr lang="en-US" b="1" i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Why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419446" cy="45243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i="1" dirty="0">
                <a:solidFill>
                  <a:srgbClr val="3333CC"/>
                </a:solidFill>
              </a:rPr>
              <a:t>Data mining is fairly new in the context considered here….</a:t>
            </a:r>
          </a:p>
          <a:p>
            <a:pPr marL="0" indent="0">
              <a:lnSpc>
                <a:spcPct val="110000"/>
              </a:lnSpc>
              <a:buNone/>
            </a:pPr>
            <a:endParaRPr lang="en-US" i="1" dirty="0">
              <a:solidFill>
                <a:srgbClr val="3333CC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i="1" dirty="0">
                <a:solidFill>
                  <a:srgbClr val="3333CC"/>
                </a:solidFill>
              </a:rPr>
              <a:t>Opportunity</a:t>
            </a:r>
          </a:p>
          <a:p>
            <a:pPr>
              <a:lnSpc>
                <a:spcPct val="110000"/>
              </a:lnSpc>
            </a:pPr>
            <a:r>
              <a:rPr lang="en-US" dirty="0"/>
              <a:t>In uncertainty quantification/sensitivity analysis large data is generated</a:t>
            </a:r>
          </a:p>
          <a:p>
            <a:pPr>
              <a:lnSpc>
                <a:spcPct val="110000"/>
              </a:lnSpc>
            </a:pPr>
            <a:r>
              <a:rPr lang="en-US" dirty="0"/>
              <a:t>Computers and electronic storage are cheaper and faster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i="1" dirty="0">
                <a:solidFill>
                  <a:srgbClr val="3333CC"/>
                </a:solidFill>
              </a:rPr>
              <a:t>Needs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Understand/gain knowledge on both input and output space </a:t>
            </a:r>
          </a:p>
          <a:p>
            <a:pPr>
              <a:lnSpc>
                <a:spcPct val="110000"/>
              </a:lnSpc>
            </a:pPr>
            <a:r>
              <a:rPr lang="en-US" dirty="0"/>
              <a:t>Drowning in data but starving knowledge</a:t>
            </a:r>
          </a:p>
          <a:p>
            <a:pPr>
              <a:lnSpc>
                <a:spcPct val="110000"/>
              </a:lnSpc>
            </a:pPr>
            <a:r>
              <a:rPr lang="en-US" dirty="0"/>
              <a:t>Extraction of interesting knowledge (rules, regularities, patterns, constraints) from data in large databases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/>
              <a:t>Clustering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Partitioning large data sets in </a:t>
            </a:r>
            <a:r>
              <a:rPr lang="en-US" spc="-20" dirty="0">
                <a:cs typeface="Arial"/>
              </a:rPr>
              <a:t>different </a:t>
            </a:r>
            <a:r>
              <a:rPr lang="en-US" spc="-79" dirty="0">
                <a:cs typeface="Arial"/>
              </a:rPr>
              <a:t>groups (i.e., clusters)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9" dirty="0">
                <a:cs typeface="Arial"/>
              </a:rPr>
              <a:t>Useful </a:t>
            </a:r>
            <a:r>
              <a:rPr lang="en-US" spc="-20" dirty="0">
                <a:cs typeface="Arial"/>
              </a:rPr>
              <a:t>for finding different </a:t>
            </a:r>
            <a:r>
              <a:rPr lang="en-US" spc="-79" dirty="0">
                <a:cs typeface="Arial"/>
              </a:rPr>
              <a:t>regions </a:t>
            </a:r>
            <a:r>
              <a:rPr lang="en-US" spc="-10" dirty="0">
                <a:cs typeface="Arial"/>
              </a:rPr>
              <a:t>in </a:t>
            </a:r>
            <a:r>
              <a:rPr lang="en-US" spc="-30" dirty="0">
                <a:cs typeface="Arial"/>
              </a:rPr>
              <a:t>the </a:t>
            </a:r>
            <a:r>
              <a:rPr lang="en-US" spc="10" dirty="0">
                <a:cs typeface="Arial"/>
              </a:rPr>
              <a:t>output with “similar behavior”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69" dirty="0">
                <a:cs typeface="Arial"/>
              </a:rPr>
              <a:t>In RAVEN </a:t>
            </a:r>
            <a:r>
              <a:rPr lang="en-US" spc="-50" dirty="0">
                <a:cs typeface="Arial"/>
              </a:rPr>
              <a:t>several clustering </a:t>
            </a:r>
            <a:r>
              <a:rPr lang="en-US" spc="-59" dirty="0">
                <a:cs typeface="Arial"/>
              </a:rPr>
              <a:t>methods are available (</a:t>
            </a:r>
            <a:r>
              <a:rPr lang="en-US" spc="-59" dirty="0" err="1">
                <a:cs typeface="Arial"/>
              </a:rPr>
              <a:t>scikit</a:t>
            </a:r>
            <a:r>
              <a:rPr lang="en-US" spc="-59" dirty="0">
                <a:cs typeface="Arial"/>
              </a:rPr>
              <a:t>-learn):</a:t>
            </a:r>
          </a:p>
          <a:p>
            <a:pPr marL="700779" lvl="1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9" dirty="0">
                <a:cs typeface="Arial"/>
              </a:rPr>
              <a:t>Gaussian </a:t>
            </a:r>
            <a:r>
              <a:rPr lang="en-US" spc="-20" dirty="0">
                <a:cs typeface="Arial"/>
              </a:rPr>
              <a:t>mixture</a:t>
            </a:r>
            <a:r>
              <a:rPr lang="en-US" spc="226" dirty="0">
                <a:cs typeface="Arial"/>
              </a:rPr>
              <a:t> </a:t>
            </a:r>
            <a:r>
              <a:rPr lang="en-US" spc="-79" dirty="0">
                <a:cs typeface="Arial"/>
              </a:rPr>
              <a:t>models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0" dirty="0">
                <a:cs typeface="Arial"/>
              </a:rPr>
              <a:t>K-Means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20" dirty="0">
                <a:cs typeface="Arial"/>
              </a:rPr>
              <a:t>Affinity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9" dirty="0">
                <a:cs typeface="Arial"/>
              </a:rPr>
              <a:t>Mean</a:t>
            </a:r>
            <a:r>
              <a:rPr lang="en-US" spc="-69" dirty="0">
                <a:cs typeface="Arial"/>
              </a:rPr>
              <a:t> </a:t>
            </a:r>
            <a:r>
              <a:rPr lang="en-US" dirty="0">
                <a:cs typeface="Arial"/>
              </a:rPr>
              <a:t>shift</a:t>
            </a: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50" dirty="0">
                <a:cs typeface="Arial"/>
              </a:rPr>
              <a:t>Spectral</a:t>
            </a:r>
            <a:r>
              <a:rPr lang="en-US" spc="10" dirty="0">
                <a:cs typeface="Arial"/>
              </a:rPr>
              <a:t> </a:t>
            </a:r>
            <a:r>
              <a:rPr lang="en-US" spc="-40" dirty="0">
                <a:cs typeface="Arial"/>
              </a:rPr>
              <a:t>clustering</a:t>
            </a:r>
            <a:endParaRPr lang="en-US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40" dirty="0">
                <a:cs typeface="Arial"/>
              </a:rPr>
              <a:t>DBSCAN</a:t>
            </a: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/>
              <a:t>Gaussian Mixture Model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792878"/>
          </a:xfrm>
        </p:spPr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Probabilistic model that assumes all the data points are generated from a mixture of a finite number of Gaussian distributions with unknown parameters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It incorporates information about the covariance structure of the data as well as the centers of the latent Gaussians</a:t>
            </a: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phx_glr_plot_gmm_pdf_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43" y="3335664"/>
            <a:ext cx="3872158" cy="2904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752" y="6239783"/>
            <a:ext cx="9220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Two-component Gaussian mixture model: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data points, and </a:t>
            </a:r>
          </a:p>
          <a:p>
            <a:pPr algn="ctr"/>
            <a:r>
              <a:rPr lang="en-US" sz="1400" i="1" dirty="0" err="1">
                <a:latin typeface="Arial"/>
                <a:cs typeface="Arial"/>
              </a:rPr>
              <a:t>equi</a:t>
            </a:r>
            <a:r>
              <a:rPr lang="en-US" sz="1400" i="1" dirty="0">
                <a:latin typeface="Arial"/>
                <a:cs typeface="Arial"/>
              </a:rPr>
              <a:t>-probability surfaces of the model [source </a:t>
            </a:r>
            <a:r>
              <a:rPr lang="en-US" sz="1400" i="1" dirty="0" err="1">
                <a:latin typeface="Arial"/>
                <a:cs typeface="Arial"/>
              </a:rPr>
              <a:t>sklearn</a:t>
            </a:r>
            <a:r>
              <a:rPr lang="en-US" sz="1400" i="1" dirty="0">
                <a:latin typeface="Arial"/>
                <a:cs typeface="Arial"/>
              </a:rPr>
              <a:t>]</a:t>
            </a:r>
            <a:endParaRPr lang="en-US" sz="1400" dirty="0">
              <a:latin typeface="Arial"/>
              <a:cs typeface="Arial"/>
            </a:endParaRPr>
          </a:p>
          <a:p>
            <a:pPr algn="ctr"/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13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99" dirty="0"/>
              <a:t>K-Means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2141796"/>
          </a:xfrm>
        </p:spPr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Method to cluster data by trying to separate samples in </a:t>
            </a:r>
            <a:r>
              <a:rPr lang="en-US" b="1" i="1" spc="-10" dirty="0">
                <a:cs typeface="Arial"/>
              </a:rPr>
              <a:t>n</a:t>
            </a:r>
            <a:r>
              <a:rPr lang="en-US" spc="-10" dirty="0">
                <a:cs typeface="Arial"/>
              </a:rPr>
              <a:t> groups of equal variance, minimizing a criterion known as the inertia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The algorithm divides a set of </a:t>
            </a:r>
            <a:r>
              <a:rPr lang="en-US" b="1" i="1" spc="-10" dirty="0">
                <a:cs typeface="Arial"/>
              </a:rPr>
              <a:t>N</a:t>
            </a:r>
            <a:r>
              <a:rPr lang="en-US" spc="-10" dirty="0">
                <a:cs typeface="Arial"/>
              </a:rPr>
              <a:t> samples </a:t>
            </a:r>
            <a:r>
              <a:rPr lang="en-US" b="1" i="1" spc="-10" dirty="0">
                <a:cs typeface="Arial"/>
              </a:rPr>
              <a:t>X</a:t>
            </a:r>
            <a:r>
              <a:rPr lang="en-US" spc="-10" dirty="0">
                <a:cs typeface="Arial"/>
              </a:rPr>
              <a:t> into </a:t>
            </a:r>
            <a:r>
              <a:rPr lang="en-US" b="1" i="1" spc="-10" dirty="0">
                <a:cs typeface="Arial"/>
              </a:rPr>
              <a:t>K</a:t>
            </a:r>
            <a:r>
              <a:rPr lang="en-US" spc="-10" dirty="0">
                <a:cs typeface="Arial"/>
              </a:rPr>
              <a:t> disjoint clusters </a:t>
            </a:r>
            <a:r>
              <a:rPr lang="en-US" b="1" i="1" spc="-10" dirty="0">
                <a:cs typeface="Arial"/>
              </a:rPr>
              <a:t>C</a:t>
            </a:r>
            <a:r>
              <a:rPr lang="en-US" spc="-10" dirty="0">
                <a:cs typeface="Arial"/>
              </a:rPr>
              <a:t>, each described by the mean </a:t>
            </a:r>
            <a:r>
              <a:rPr lang="en-US" b="1" i="1" spc="-10" dirty="0" err="1">
                <a:cs typeface="Arial"/>
              </a:rPr>
              <a:t>μ</a:t>
            </a:r>
            <a:r>
              <a:rPr lang="en-US" b="1" i="1" spc="-10" baseline="-25000" dirty="0" err="1">
                <a:cs typeface="Arial"/>
              </a:rPr>
              <a:t>i</a:t>
            </a:r>
            <a:r>
              <a:rPr lang="en-US" spc="-10" dirty="0">
                <a:cs typeface="Arial"/>
              </a:rPr>
              <a:t> of the samples in the cluster (centroids)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0" dirty="0">
                <a:cs typeface="Arial"/>
              </a:rPr>
              <a:t>The K-means algorithm chooses centroids that minimize the inertia:</a:t>
            </a:r>
            <a:endParaRPr lang="en-US" spc="-59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6" name="Picture 5" descr="Screen Shot 2017-03-31 at 5.44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79" y="3220510"/>
            <a:ext cx="2133600" cy="736600"/>
          </a:xfrm>
          <a:prstGeom prst="rect">
            <a:avLst/>
          </a:prstGeom>
        </p:spPr>
      </p:pic>
      <p:pic>
        <p:nvPicPr>
          <p:cNvPr id="7" name="Picture 6" descr="sphx_glr_plot_kmeans_digits_0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>
          <a:xfrm>
            <a:off x="2943717" y="4410334"/>
            <a:ext cx="3364924" cy="22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spc="-79" dirty="0"/>
              <a:t>Dimensionality</a:t>
            </a:r>
            <a:r>
              <a:rPr lang="en-US" b="0" spc="79" dirty="0"/>
              <a:t> </a:t>
            </a:r>
            <a:r>
              <a:rPr lang="en-US" b="0" spc="-89" dirty="0"/>
              <a:t>Reduction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19" dirty="0">
                <a:cs typeface="Arial"/>
              </a:rPr>
              <a:t>Used  </a:t>
            </a:r>
            <a:r>
              <a:rPr lang="en-US" spc="-89" dirty="0">
                <a:cs typeface="Arial"/>
              </a:rPr>
              <a:t>when </a:t>
            </a:r>
            <a:r>
              <a:rPr lang="en-US" spc="-69" dirty="0">
                <a:cs typeface="Arial"/>
              </a:rPr>
              <a:t>datasets </a:t>
            </a:r>
            <a:r>
              <a:rPr lang="en-US" spc="-109" dirty="0">
                <a:cs typeface="Arial"/>
              </a:rPr>
              <a:t>have </a:t>
            </a:r>
            <a:r>
              <a:rPr lang="en-US" spc="-69" dirty="0">
                <a:cs typeface="Arial"/>
              </a:rPr>
              <a:t>many</a:t>
            </a:r>
            <a:r>
              <a:rPr lang="en-US" spc="139" dirty="0">
                <a:cs typeface="Arial"/>
              </a:rPr>
              <a:t> </a:t>
            </a:r>
            <a:r>
              <a:rPr lang="en-US" spc="-79" dirty="0">
                <a:cs typeface="Arial"/>
              </a:rPr>
              <a:t>dimensions</a:t>
            </a:r>
          </a:p>
          <a:p>
            <a:pPr marL="246754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119" dirty="0">
                <a:cs typeface="Arial"/>
              </a:rPr>
              <a:t>Used  </a:t>
            </a:r>
            <a:r>
              <a:rPr lang="en-US" spc="40" dirty="0">
                <a:cs typeface="Arial"/>
              </a:rPr>
              <a:t>to </a:t>
            </a:r>
            <a:r>
              <a:rPr lang="en-US" spc="-59" dirty="0">
                <a:cs typeface="Arial"/>
              </a:rPr>
              <a:t>avoid </a:t>
            </a:r>
            <a:r>
              <a:rPr lang="en-US" spc="-30" dirty="0">
                <a:cs typeface="Arial"/>
              </a:rPr>
              <a:t>the “curse </a:t>
            </a:r>
            <a:r>
              <a:rPr lang="en-US" spc="-10" dirty="0">
                <a:cs typeface="Arial"/>
              </a:rPr>
              <a:t>of</a:t>
            </a:r>
            <a:r>
              <a:rPr lang="en-US" spc="436" dirty="0">
                <a:cs typeface="Arial"/>
              </a:rPr>
              <a:t> </a:t>
            </a:r>
            <a:r>
              <a:rPr lang="en-US" spc="-20" dirty="0">
                <a:cs typeface="Arial"/>
              </a:rPr>
              <a:t>dimensionality”</a:t>
            </a: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spc="-20" dirty="0">
              <a:cs typeface="Arial"/>
            </a:endParaRPr>
          </a:p>
          <a:p>
            <a:pPr marL="246754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pc="-20" dirty="0">
                <a:cs typeface="Arial"/>
              </a:rPr>
              <a:t>Available methods in RAVEN</a:t>
            </a:r>
          </a:p>
          <a:p>
            <a:pPr marL="700779" lvl="1" indent="-221575"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30" dirty="0">
                <a:cs typeface="Arial"/>
              </a:rPr>
              <a:t>Principle </a:t>
            </a:r>
            <a:r>
              <a:rPr lang="en-US" sz="1800" spc="-59" dirty="0">
                <a:cs typeface="Arial"/>
              </a:rPr>
              <a:t>Component</a:t>
            </a:r>
            <a:r>
              <a:rPr lang="en-US" sz="1800" spc="198" dirty="0">
                <a:cs typeface="Arial"/>
              </a:rPr>
              <a:t>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40" dirty="0">
                <a:cs typeface="Arial"/>
              </a:rPr>
              <a:t>Truncated </a:t>
            </a:r>
            <a:r>
              <a:rPr lang="en-US" sz="1800" spc="-59" dirty="0">
                <a:cs typeface="Arial"/>
              </a:rPr>
              <a:t>Singular </a:t>
            </a:r>
            <a:r>
              <a:rPr lang="en-US" sz="1800" spc="-69" dirty="0">
                <a:cs typeface="Arial"/>
              </a:rPr>
              <a:t>Value </a:t>
            </a:r>
            <a:r>
              <a:rPr lang="en-US" sz="1800" spc="-40" dirty="0">
                <a:cs typeface="Arial"/>
              </a:rPr>
              <a:t>Decomposition </a:t>
            </a:r>
            <a:r>
              <a:rPr lang="en-US" sz="1800" spc="-79" dirty="0">
                <a:cs typeface="Arial"/>
              </a:rPr>
              <a:t>and </a:t>
            </a:r>
            <a:r>
              <a:rPr lang="en-US" sz="1800" spc="-10" dirty="0">
                <a:cs typeface="Arial"/>
              </a:rPr>
              <a:t>Latent </a:t>
            </a:r>
            <a:r>
              <a:rPr lang="en-US" sz="1800" spc="-59" dirty="0">
                <a:cs typeface="Arial"/>
              </a:rPr>
              <a:t>Semantic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r>
              <a:rPr lang="en-US" sz="1800" spc="-59" dirty="0">
                <a:cs typeface="Arial"/>
              </a:rPr>
              <a:t>Independent Component</a:t>
            </a:r>
            <a:r>
              <a:rPr lang="en-US" sz="1800" spc="238" dirty="0">
                <a:cs typeface="Arial"/>
              </a:rPr>
              <a:t> </a:t>
            </a:r>
            <a:r>
              <a:rPr lang="en-US" sz="1800" spc="-69" dirty="0">
                <a:cs typeface="Arial"/>
              </a:rPr>
              <a:t>Analysis</a:t>
            </a:r>
            <a:endParaRPr lang="en-US" sz="1800" dirty="0">
              <a:cs typeface="Arial"/>
            </a:endParaRPr>
          </a:p>
          <a:p>
            <a:pPr marL="700779" lvl="1" indent="-221575">
              <a:spcBef>
                <a:spcPts val="613"/>
              </a:spcBef>
              <a:buClr>
                <a:srgbClr val="FF6800"/>
              </a:buClr>
              <a:buSzPct val="88888"/>
              <a:buFont typeface="Arial"/>
              <a:buChar char="•"/>
              <a:tabLst>
                <a:tab pos="248013" algn="l"/>
              </a:tabLst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258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13578</TotalTime>
  <Words>1629</Words>
  <Application>Microsoft Macintosh PowerPoint</Application>
  <PresentationFormat>On-screen Show (4:3)</PresentationFormat>
  <Paragraphs>269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Courier</vt:lpstr>
      <vt:lpstr>Lucida Console</vt:lpstr>
      <vt:lpstr>Times New Roman</vt:lpstr>
      <vt:lpstr>Default Design</vt:lpstr>
      <vt:lpstr>Static Data Analysis and Mining with RAVEN</vt:lpstr>
      <vt:lpstr>Getting on the same page</vt:lpstr>
      <vt:lpstr>Outline</vt:lpstr>
      <vt:lpstr>Data Mining</vt:lpstr>
      <vt:lpstr>Why Data Mining?</vt:lpstr>
      <vt:lpstr>Clustering</vt:lpstr>
      <vt:lpstr>Gaussian Mixture Model</vt:lpstr>
      <vt:lpstr>K-Means</vt:lpstr>
      <vt:lpstr>Dimensionality Reduction</vt:lpstr>
      <vt:lpstr>Principal Component Analysis</vt:lpstr>
      <vt:lpstr>RAVEN Example 1 Gaussian Mixture Clustering</vt:lpstr>
      <vt:lpstr>RAVEN Example 1: Gaussian Mixture Clustering</vt:lpstr>
      <vt:lpstr>RAVEN Example 1: Gaussian Mixture Clustering</vt:lpstr>
      <vt:lpstr>RAVEN Example 1: Gaussian Mixture Clustering</vt:lpstr>
      <vt:lpstr>RAVEN Example 1: Gaussian Mixture Clustering</vt:lpstr>
      <vt:lpstr>RAVEN Example 2 K-Means Clustering</vt:lpstr>
      <vt:lpstr>RAVEN Example 2: K-Means Clustering</vt:lpstr>
      <vt:lpstr>RAVEN Example 2: K-Means Clustering</vt:lpstr>
      <vt:lpstr>RAVEN Example 2: K-Means Clustering</vt:lpstr>
      <vt:lpstr>RAVEN Example 2: K-Means Clustering</vt:lpstr>
      <vt:lpstr>RAVEN Example 3 PCA Dimensionality Reduction</vt:lpstr>
      <vt:lpstr>RAVEN Example 3: Dimensionality Reduction</vt:lpstr>
      <vt:lpstr>RAVEN Example 3: Dimensionality Reduction</vt:lpstr>
      <vt:lpstr>RAVEN Example 3: Dimensionality Reduction</vt:lpstr>
      <vt:lpstr>Exact PCA Dimensionality Reduction Example  Output</vt:lpstr>
      <vt:lpstr>Exercises</vt:lpstr>
      <vt:lpstr>Hands-On Exercise: Projectile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313</cp:revision>
  <cp:lastPrinted>2001-05-07T20:21:30Z</cp:lastPrinted>
  <dcterms:created xsi:type="dcterms:W3CDTF">1999-10-26T20:37:18Z</dcterms:created>
  <dcterms:modified xsi:type="dcterms:W3CDTF">2019-09-19T08:24:40Z</dcterms:modified>
</cp:coreProperties>
</file>