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461" r:id="rId3"/>
    <p:sldId id="489" r:id="rId4"/>
    <p:sldId id="490" r:id="rId5"/>
    <p:sldId id="491" r:id="rId6"/>
    <p:sldId id="493" r:id="rId7"/>
    <p:sldId id="492" r:id="rId8"/>
    <p:sldId id="494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biti, Cristian     (CRISR)" initials="RC(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3"/>
    <a:srgbClr val="1A4DB2"/>
    <a:srgbClr val="339933"/>
    <a:srgbClr val="006600"/>
    <a:srgbClr val="00CC99"/>
    <a:srgbClr val="0033CC"/>
    <a:srgbClr val="33CC33"/>
    <a:srgbClr val="18481D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5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E8BFE5D-057B-4AA5-869A-CF90AAA6E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4956-DFC2-45B6-B07F-BC9A2ABB70FB}" type="datetimeFigureOut">
              <a:rPr lang="it-IT" smtClean="0"/>
              <a:pPr/>
              <a:t>13/11/2017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1A326-11EF-4617-A8B5-AAF58495F678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4" name="Picture 122" descr="Title_Logo_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473075" y="1893888"/>
            <a:ext cx="1262063" cy="4360862"/>
          </a:xfrm>
          <a:prstGeom prst="rect">
            <a:avLst/>
          </a:prstGeom>
          <a:noFill/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7175" y="1233488"/>
            <a:ext cx="5680075" cy="1143000"/>
          </a:xfrm>
        </p:spPr>
        <p:txBody>
          <a:bodyPr anchor="ctr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38" name="Line 26"/>
          <p:cNvSpPr>
            <a:spLocks noChangeShapeType="1"/>
          </p:cNvSpPr>
          <p:nvPr userDrawn="1"/>
        </p:nvSpPr>
        <p:spPr bwMode="ltGray">
          <a:xfrm flipV="1">
            <a:off x="2317750" y="0"/>
            <a:ext cx="0" cy="6858000"/>
          </a:xfrm>
          <a:prstGeom prst="line">
            <a:avLst/>
          </a:prstGeom>
          <a:noFill/>
          <a:ln w="22225">
            <a:solidFill>
              <a:srgbClr val="1A4D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19400" y="2743200"/>
            <a:ext cx="4953000" cy="533400"/>
          </a:xfrm>
        </p:spPr>
        <p:txBody>
          <a:bodyPr lIns="91440" tIns="45720" rIns="91440" bIns="45720"/>
          <a:lstStyle>
            <a:lvl1pPr marL="0" indent="0">
              <a:lnSpc>
                <a:spcPct val="80000"/>
              </a:lnSpc>
              <a:spcBef>
                <a:spcPct val="0"/>
              </a:spcBef>
              <a:buFontTx/>
              <a:buNone/>
              <a:defRPr sz="2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819400" y="3657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425" y="538163"/>
            <a:ext cx="2035175" cy="513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538163"/>
            <a:ext cx="5957887" cy="513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552575"/>
            <a:ext cx="3995737" cy="4116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552575"/>
            <a:ext cx="3997325" cy="4116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6" descr="Body_Slide_Logo_0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373063" y="5959475"/>
            <a:ext cx="2678112" cy="514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538163"/>
            <a:ext cx="8126412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552575"/>
            <a:ext cx="8145462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6457" y="1422400"/>
            <a:ext cx="6444342" cy="19304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36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CashFlow</a:t>
            </a:r>
            <a:r>
              <a:rPr lang="en-US" dirty="0" smtClean="0">
                <a:solidFill>
                  <a:srgbClr val="0036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36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rgbClr val="0036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RAVEN plugin</a:t>
            </a:r>
            <a:endParaRPr lang="en-US" sz="2000" dirty="0">
              <a:solidFill>
                <a:srgbClr val="0036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23"/>
          <p:cNvSpPr txBox="1">
            <a:spLocks noChangeArrowheads="1"/>
          </p:cNvSpPr>
          <p:nvPr/>
        </p:nvSpPr>
        <p:spPr bwMode="auto">
          <a:xfrm>
            <a:off x="2638646" y="4664921"/>
            <a:ext cx="5789613" cy="11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lnSpc>
                <a:spcPct val="85000"/>
              </a:lnSpc>
              <a:spcBef>
                <a:spcPct val="20000"/>
              </a:spcBef>
              <a:buClr>
                <a:srgbClr val="FF6600"/>
              </a:buClr>
              <a:buFontTx/>
              <a:buNone/>
              <a:defRPr lang="en-US" sz="2000" b="1" baseline="0" dirty="0">
                <a:solidFill>
                  <a:srgbClr val="003663"/>
                </a:solidFill>
              </a:defRPr>
            </a:lvl1pPr>
          </a:lstStyle>
          <a:p>
            <a:pPr lvl="0">
              <a:defRPr/>
            </a:pPr>
            <a:r>
              <a:rPr lang="en-US" kern="0" dirty="0" smtClean="0">
                <a:latin typeface="+mn-lt"/>
              </a:rPr>
              <a:t>A. </a:t>
            </a:r>
            <a:r>
              <a:rPr lang="en-US" kern="0" dirty="0">
                <a:latin typeface="+mn-lt"/>
              </a:rPr>
              <a:t>Epiney, </a:t>
            </a:r>
            <a:r>
              <a:rPr lang="en-US" kern="0" dirty="0" smtClean="0">
                <a:latin typeface="+mn-lt"/>
              </a:rPr>
              <a:t>C</a:t>
            </a:r>
            <a:r>
              <a:rPr lang="en-US" kern="0" dirty="0">
                <a:latin typeface="+mn-lt"/>
              </a:rPr>
              <a:t>. </a:t>
            </a:r>
            <a:r>
              <a:rPr lang="en-US" kern="0" dirty="0" err="1" smtClean="0">
                <a:latin typeface="+mn-lt"/>
              </a:rPr>
              <a:t>Rabiti</a:t>
            </a: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err="1"/>
              <a:t>CashFlow</a:t>
            </a:r>
            <a:r>
              <a:rPr lang="en-US" sz="2000" dirty="0"/>
              <a:t> </a:t>
            </a:r>
            <a:r>
              <a:rPr lang="en-US" sz="2000" dirty="0" smtClean="0"/>
              <a:t>plugin</a:t>
            </a:r>
          </a:p>
          <a:p>
            <a:pPr lvl="1"/>
            <a:r>
              <a:rPr lang="en-US" sz="2000" dirty="0"/>
              <a:t>Generalized Cash Flow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2000" dirty="0"/>
              <a:t>Component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2000" dirty="0"/>
              <a:t>Tax and </a:t>
            </a:r>
            <a:r>
              <a:rPr lang="en-US" sz="2000" dirty="0" smtClean="0"/>
              <a:t>inflation</a:t>
            </a:r>
          </a:p>
          <a:p>
            <a:pPr lvl="1"/>
            <a:r>
              <a:rPr lang="en-US" sz="2000" dirty="0"/>
              <a:t>Planned future work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8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CashFlow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/>
              <a:t>A generalized module (called </a:t>
            </a:r>
            <a:r>
              <a:rPr lang="en-US" sz="1800" b="0" dirty="0" err="1"/>
              <a:t>CashFlow</a:t>
            </a:r>
            <a:r>
              <a:rPr lang="en-US" sz="1800" b="0" dirty="0"/>
              <a:t>) for economic </a:t>
            </a:r>
            <a:r>
              <a:rPr lang="en-US" sz="1800" b="0" dirty="0" smtClean="0"/>
              <a:t>analysis </a:t>
            </a:r>
            <a:r>
              <a:rPr lang="en-US" sz="1800" b="0" dirty="0"/>
              <a:t>within RAVEN has </a:t>
            </a:r>
            <a:r>
              <a:rPr lang="en-US" sz="1800" b="0" dirty="0" smtClean="0"/>
              <a:t>been developed</a:t>
            </a:r>
          </a:p>
          <a:p>
            <a:r>
              <a:rPr lang="en-US" sz="1800" b="0" dirty="0"/>
              <a:t>The module is able to </a:t>
            </a:r>
            <a:r>
              <a:rPr lang="en-US" sz="1800" b="0" dirty="0" smtClean="0"/>
              <a:t>compute:</a:t>
            </a:r>
          </a:p>
          <a:p>
            <a:pPr lvl="1"/>
            <a:r>
              <a:rPr lang="en-US" sz="1800" b="0" dirty="0"/>
              <a:t>NPV </a:t>
            </a:r>
            <a:r>
              <a:rPr lang="en-US" sz="1800" b="0" dirty="0"/>
              <a:t>(Net Present </a:t>
            </a:r>
            <a:r>
              <a:rPr lang="en-US" sz="1800" b="0" dirty="0" smtClean="0"/>
              <a:t>Value) </a:t>
            </a:r>
          </a:p>
          <a:p>
            <a:pPr lvl="1"/>
            <a:endParaRPr lang="en-US" sz="1800" b="0" dirty="0" smtClean="0"/>
          </a:p>
          <a:p>
            <a:pPr lvl="1"/>
            <a:r>
              <a:rPr lang="en-US" sz="1800" b="0" dirty="0" smtClean="0"/>
              <a:t>IRR (</a:t>
            </a:r>
            <a:r>
              <a:rPr lang="en-US" sz="1800" b="0" dirty="0"/>
              <a:t>Internal Rate of Return) </a:t>
            </a:r>
            <a:endParaRPr lang="en-US" sz="1800" b="0" dirty="0" smtClean="0"/>
          </a:p>
          <a:p>
            <a:pPr lvl="1"/>
            <a:endParaRPr lang="en-US" sz="1800" b="0" dirty="0" smtClean="0"/>
          </a:p>
          <a:p>
            <a:pPr lvl="1"/>
            <a:r>
              <a:rPr lang="en-US" sz="1800" b="0" dirty="0" smtClean="0"/>
              <a:t>PI </a:t>
            </a:r>
            <a:r>
              <a:rPr lang="en-US" sz="1800" b="0" dirty="0"/>
              <a:t>(</a:t>
            </a:r>
            <a:r>
              <a:rPr lang="en-US" sz="1800" b="0" dirty="0" smtClean="0"/>
              <a:t>Profitability </a:t>
            </a:r>
            <a:r>
              <a:rPr lang="en-US" sz="1800" b="0" dirty="0"/>
              <a:t>Index</a:t>
            </a:r>
            <a:r>
              <a:rPr lang="en-US" sz="1800" b="0" dirty="0" smtClean="0"/>
              <a:t>)</a:t>
            </a:r>
          </a:p>
          <a:p>
            <a:pPr lvl="1"/>
            <a:endParaRPr lang="en-US" sz="1800" b="0" dirty="0" smtClean="0"/>
          </a:p>
          <a:p>
            <a:pPr lvl="1"/>
            <a:r>
              <a:rPr lang="en-US" sz="1800" b="0" dirty="0" smtClean="0"/>
              <a:t>NPV</a:t>
            </a:r>
            <a:r>
              <a:rPr lang="en-US" sz="1800" b="0" dirty="0"/>
              <a:t>, IRR or PI </a:t>
            </a:r>
            <a:r>
              <a:rPr lang="en-US" sz="1800" b="0" dirty="0" smtClean="0"/>
              <a:t>search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5" y="2061713"/>
            <a:ext cx="2291246" cy="72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94" y="3959524"/>
            <a:ext cx="2016777" cy="55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45" y="3065462"/>
            <a:ext cx="1484849" cy="68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0" y="4865299"/>
            <a:ext cx="3982546" cy="648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Cash Flow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2575"/>
            <a:ext cx="8610600" cy="4116388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CashFlow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=”Cfname1”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driver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=”Cfdriver1”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tax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=”false”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inflation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=”none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sz="1800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=”multiplier1” </a:t>
            </a:r>
            <a:r>
              <a:rPr lang="en-US" sz="18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mult_target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=”false”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&lt;alpha&gt;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-4000000000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0.0 0.0 0.0 0.0 0.0 0.0 0.0 0.0 0.0 0.0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0.0 0.0 0.0 0.0 0.0 0.0 0.0 0.0 0.0 0.0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&lt;/alpha&gt;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&lt;reference&gt;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1000000000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&lt;/reference&gt;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&lt;X&gt;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&lt;/X&gt;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CashFlow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Cash flow drivers can be provided by RAVEN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Cash Flow drivers can be other cash flows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plugin will determine the sequence in which the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CashFlows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have to be evaluated and error if a cyclic relationship is found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46" y="2441275"/>
            <a:ext cx="3062139" cy="1072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54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Unlimited components</a:t>
            </a:r>
          </a:p>
          <a:p>
            <a:r>
              <a:rPr lang="en-US" sz="2000" dirty="0" smtClean="0"/>
              <a:t>Unlimited cash flows in each component</a:t>
            </a:r>
          </a:p>
          <a:p>
            <a:r>
              <a:rPr lang="en-US" sz="2000" dirty="0" smtClean="0"/>
              <a:t>Indicators will be computed for the LCM of all component lifetimes</a:t>
            </a:r>
          </a:p>
          <a:p>
            <a:pPr lvl="1"/>
            <a:r>
              <a:rPr lang="en-US" sz="2000" dirty="0" smtClean="0"/>
              <a:t>Components will be rebuild, until all component’s lives end at the same time.</a:t>
            </a:r>
          </a:p>
          <a:p>
            <a:pPr lvl="1"/>
            <a:endParaRPr lang="en-US" dirty="0" smtClean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Component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=”Component1”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Life_time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Life_time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&lt;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CashFl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ws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Component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13667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c</a:t>
            </a:r>
            <a:r>
              <a:rPr lang="en-US" dirty="0" smtClean="0"/>
              <a:t>omponent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36068"/>
              </p:ext>
            </p:extLst>
          </p:nvPr>
        </p:nvGraphicFramePr>
        <p:xfrm>
          <a:off x="901213" y="1114245"/>
          <a:ext cx="7551153" cy="524256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729580"/>
                <a:gridCol w="827735"/>
                <a:gridCol w="1492370"/>
                <a:gridCol w="1026543"/>
                <a:gridCol w="1147313"/>
                <a:gridCol w="2327612"/>
              </a:tblGrid>
              <a:tr h="168704"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Compo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Compo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2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b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b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Year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Comp. lifetime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>
                          <a:effectLst/>
                        </a:rPr>
                        <a:t>Cash Flow (year)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>
                          <a:effectLst/>
                        </a:rPr>
                        <a:t>Compo. Lifetime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>
                          <a:effectLst/>
                        </a:rPr>
                        <a:t>Cash Flow (year)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143000" algn="l"/>
                        </a:tabLst>
                      </a:pPr>
                      <a:r>
                        <a:rPr lang="en-US" sz="1000" b="1">
                          <a:effectLst/>
                        </a:rPr>
                        <a:t>Total Net Cash flow (CF</a:t>
                      </a:r>
                      <a:r>
                        <a:rPr lang="en-US" sz="1000" b="1" baseline="-25000">
                          <a:effectLst/>
                        </a:rPr>
                        <a:t>y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(0)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(0)+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(0)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(1)+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…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39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39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(39)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39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(39)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(39)+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(39)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(40)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40 and 0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(40) 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(40)+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(40) 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(41)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(41)+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…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59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59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(59)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(19)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(59)+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60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60 and 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(60) + 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20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(20)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(60) + 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(0)+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(20)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61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21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(21)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(1)+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(21)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…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79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(19)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39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(39)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(19)+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(39)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80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20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(20)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40 and 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(40) + 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(20)+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(40) 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(0)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81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21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(21)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(1)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(21)+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(1)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…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119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59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(59)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39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(39)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(59)+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(39)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120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60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comp1</a:t>
                      </a:r>
                      <a:r>
                        <a:rPr lang="en-US" sz="1000" b="1">
                          <a:effectLst/>
                        </a:rPr>
                        <a:t>(60)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40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>
                          <a:effectLst/>
                        </a:rPr>
                        <a:t>CF</a:t>
                      </a:r>
                      <a:r>
                        <a:rPr lang="en-US" sz="1000" b="1" baseline="-25000">
                          <a:effectLst/>
                        </a:rPr>
                        <a:t>comp2</a:t>
                      </a:r>
                      <a:r>
                        <a:rPr lang="en-US" sz="1000" b="1">
                          <a:effectLst/>
                        </a:rPr>
                        <a:t>(40)</a:t>
                      </a:r>
                      <a:endParaRPr lang="en-US" sz="10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CF</a:t>
                      </a:r>
                      <a:r>
                        <a:rPr lang="en-US" sz="1000" b="1" baseline="-25000" dirty="0">
                          <a:effectLst/>
                        </a:rPr>
                        <a:t>comp1</a:t>
                      </a:r>
                      <a:r>
                        <a:rPr lang="en-US" sz="1000" b="1" dirty="0">
                          <a:effectLst/>
                        </a:rPr>
                        <a:t>(60)+ CF</a:t>
                      </a:r>
                      <a:r>
                        <a:rPr lang="en-US" sz="1000" b="1" baseline="-25000" dirty="0">
                          <a:effectLst/>
                        </a:rPr>
                        <a:t>comp2</a:t>
                      </a:r>
                      <a:r>
                        <a:rPr lang="en-US" sz="1000" b="1" dirty="0">
                          <a:effectLst/>
                        </a:rPr>
                        <a:t>(40)</a:t>
                      </a:r>
                      <a:endParaRPr lang="en-US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34" marR="60734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43163" y="1395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and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cash flow can be subjected to a tax</a:t>
            </a:r>
          </a:p>
          <a:p>
            <a:r>
              <a:rPr lang="en-US" dirty="0" smtClean="0"/>
              <a:t>Each cash flow can be subjected to an inflation</a:t>
            </a:r>
          </a:p>
          <a:p>
            <a:endParaRPr lang="en-US" dirty="0"/>
          </a:p>
          <a:p>
            <a:r>
              <a:rPr lang="en-US" dirty="0" smtClean="0"/>
              <a:t>If a cash flow is a driver for another cash flow, the driving value is the one of the driving Cash Flow before tax and inflation are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taxed for different components</a:t>
            </a:r>
          </a:p>
          <a:p>
            <a:r>
              <a:rPr lang="en-US" dirty="0" smtClean="0"/>
              <a:t>Possibility to finish a part of the project, i.e. not rebuild a component after some time</a:t>
            </a:r>
          </a:p>
          <a:p>
            <a:r>
              <a:rPr lang="en-US" dirty="0" smtClean="0"/>
              <a:t>Not consider initial capital investment for some components (e.g. studies of existing plants that have the capital already recovered)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45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16223</TotalTime>
  <Words>444</Words>
  <Application>Microsoft Office PowerPoint</Application>
  <PresentationFormat>On-screen Show (4:3)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Default Design</vt:lpstr>
      <vt:lpstr>CashFlow RAVEN plugin</vt:lpstr>
      <vt:lpstr>Overview</vt:lpstr>
      <vt:lpstr>CashFlow plugin</vt:lpstr>
      <vt:lpstr>Generalized Cash Flow definition</vt:lpstr>
      <vt:lpstr>Component definition</vt:lpstr>
      <vt:lpstr>Two component example</vt:lpstr>
      <vt:lpstr>Tax and inflation</vt:lpstr>
      <vt:lpstr>Planned future work</vt:lpstr>
    </vt:vector>
  </TitlesOfParts>
  <Company>Idaho National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Aaron S. Epiney</cp:lastModifiedBy>
  <cp:revision>1041</cp:revision>
  <cp:lastPrinted>2001-05-07T20:21:30Z</cp:lastPrinted>
  <dcterms:created xsi:type="dcterms:W3CDTF">1999-10-26T20:37:18Z</dcterms:created>
  <dcterms:modified xsi:type="dcterms:W3CDTF">2017-11-13T20:11:31Z</dcterms:modified>
</cp:coreProperties>
</file>