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4F_210C5B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1"/>
  </p:notesMasterIdLst>
  <p:sldIdLst>
    <p:sldId id="256" r:id="rId5"/>
    <p:sldId id="273" r:id="rId6"/>
    <p:sldId id="335" r:id="rId7"/>
    <p:sldId id="334" r:id="rId8"/>
    <p:sldId id="336" r:id="rId9"/>
    <p:sldId id="337" r:id="rId10"/>
    <p:sldId id="278" r:id="rId11"/>
    <p:sldId id="338" r:id="rId12"/>
    <p:sldId id="339" r:id="rId13"/>
    <p:sldId id="340" r:id="rId14"/>
    <p:sldId id="353" r:id="rId15"/>
    <p:sldId id="354" r:id="rId16"/>
    <p:sldId id="341" r:id="rId17"/>
    <p:sldId id="342" r:id="rId18"/>
    <p:sldId id="355" r:id="rId19"/>
    <p:sldId id="356" r:id="rId20"/>
    <p:sldId id="357" r:id="rId21"/>
    <p:sldId id="349" r:id="rId22"/>
    <p:sldId id="361" r:id="rId23"/>
    <p:sldId id="358" r:id="rId24"/>
    <p:sldId id="350" r:id="rId25"/>
    <p:sldId id="351" r:id="rId26"/>
    <p:sldId id="360" r:id="rId27"/>
    <p:sldId id="352" r:id="rId28"/>
    <p:sldId id="359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DE0B61-166F-B908-0038-B07C2BED0782}" name="Paul W. Talbot" initials="PT" userId="S::Paul.Talbot@inl.gov::47b4e9e4-eb66-4b1d-81b2-c4f964d4aa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7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comments/modernComment_14F_210C5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F37DA2-7035-489B-8099-FD08759BBF51}" authorId="{6DDE0B61-166F-B908-0038-B07C2BED0782}" created="2024-06-03T18:38:09.3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653616" sldId="335"/>
      <ac:spMk id="3" creationId="{D08E8F85-C01D-8143-BD69-34E1CC87E338}"/>
      <ac:txMk cp="162" len="8">
        <ac:context len="175" hash="3451823221"/>
      </ac:txMk>
    </ac:txMkLst>
    <p188:pos x="4022956" y="1178584"/>
    <p188:txBody>
      <a:bodyPr/>
      <a:lstStyle/>
      <a:p>
        <a:r>
          <a:rPr lang="en-US"/>
          <a:t>Is this true for Pip, Standalone, and Git install?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2024-06-04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F_210C5B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25th, 2022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E137DCC-A19C-A14D-AC48-FAA1552D6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60692"/>
                <a:ext cx="10415649" cy="4351338"/>
              </a:xfrm>
            </p:spPr>
            <p:txBody>
              <a:bodyPr/>
              <a:lstStyle/>
              <a:p>
                <a:r>
                  <a:rPr lang="en-US" dirty="0"/>
                  <a:t>To run RAVEN: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You should see a 4D plot</a:t>
                </a:r>
              </a:p>
              <a:p>
                <a:pPr lvl="1"/>
                <a:r>
                  <a:rPr lang="en-US" dirty="0"/>
                  <a:t>x: launch angle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launch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z: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color: time of flight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Ready? Go!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E137DCC-A19C-A14D-AC48-FAA1552D6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60692"/>
                <a:ext cx="10415649" cy="4351338"/>
              </a:xfrm>
              <a:blipFill>
                <a:blip r:embed="rId2"/>
                <a:stretch>
                  <a:fillRect l="-1581" t="-266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938149" y="1569324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86" y="2870357"/>
            <a:ext cx="4325017" cy="3243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F166D-F977-5EB5-31E9-7A237B069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90" y="4556576"/>
            <a:ext cx="3210019" cy="20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PointSets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ProbabilityWeight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Prefix,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PointProbability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&lt;Sequence&gt; defines order to run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5E0D-A021-758D-B5CE-6EC409AE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50" y="516533"/>
            <a:ext cx="5815649" cy="12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91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938149" y="4530075"/>
            <a:ext cx="1041564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20" y="50554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88" y="50554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154933"/>
            <a:ext cx="755766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Uniform XML has been commented out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a mean of 30 and sigma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5" y="2893170"/>
            <a:ext cx="3852161" cy="2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6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7" y="1417496"/>
            <a:ext cx="3623143" cy="2717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9" y="1118283"/>
            <a:ext cx="8944021" cy="4524375"/>
          </a:xfrm>
        </p:spPr>
        <p:txBody>
          <a:bodyPr/>
          <a:lstStyle/>
          <a:p>
            <a:r>
              <a:rPr lang="en-US" sz="1600" dirty="0"/>
              <a:t>What if I don’t care about launch velocity, and instead want to consider initial height?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Entities to adjust: 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RunInfo</a:t>
            </a:r>
            <a:r>
              <a:rPr lang="en-US" sz="1600" dirty="0"/>
              <a:t>:</a:t>
            </a:r>
          </a:p>
          <a:p>
            <a:pPr lvl="2"/>
            <a:r>
              <a:rPr lang="en-US" sz="1400" dirty="0"/>
              <a:t>Change</a:t>
            </a:r>
            <a:r>
              <a:rPr lang="en-US" sz="1600" dirty="0"/>
              <a:t> the working directory to ‘</a:t>
            </a:r>
            <a:r>
              <a:rPr lang="en-US" sz="1600" dirty="0">
                <a:solidFill>
                  <a:srgbClr val="1A4DB2"/>
                </a:solidFill>
              </a:rPr>
              <a:t>r3</a:t>
            </a:r>
            <a:r>
              <a:rPr lang="en-US" sz="1600" dirty="0"/>
              <a:t>’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Add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variables</a:t>
            </a:r>
            <a:endParaRPr lang="en-US" sz="14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Lucida Console" panose="020B0609040504020204" pitchFamily="49" charset="0"/>
            </a:endParaRPr>
          </a:p>
          <a:p>
            <a:pPr lvl="3"/>
            <a:r>
              <a:rPr lang="en-US" sz="1200" b="1" dirty="0">
                <a:solidFill>
                  <a:srgbClr val="C00000"/>
                </a:solidFill>
              </a:rPr>
              <a:t>NOTE</a:t>
            </a:r>
            <a:r>
              <a:rPr lang="en-US" sz="1400" dirty="0"/>
              <a:t>: </a:t>
            </a:r>
            <a:r>
              <a:rPr lang="en-US" sz="1100" dirty="0"/>
              <a:t>Do not remove </a:t>
            </a:r>
            <a:r>
              <a:rPr lang="en-US" sz="11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. </a:t>
            </a:r>
            <a:r>
              <a:rPr lang="en-US" sz="1100" dirty="0">
                <a:solidFill>
                  <a:srgbClr val="1C3665"/>
                </a:solidFill>
              </a:rPr>
              <a:t>v0</a:t>
            </a:r>
            <a:r>
              <a:rPr lang="en-US" sz="1100" dirty="0"/>
              <a:t> is required in the variable specification in order to set it as a constant in Samplers. Otherwise, it will silently use the default </a:t>
            </a:r>
            <a:r>
              <a:rPr lang="en-US" sz="1100" dirty="0">
                <a:solidFill>
                  <a:srgbClr val="1A4DB2"/>
                </a:solidFill>
              </a:rPr>
              <a:t>v0=1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1A4DB2"/>
                </a:solidFill>
              </a:rPr>
              <a:t>m/s </a:t>
            </a:r>
            <a:r>
              <a:rPr lang="en-US" sz="1100" dirty="0"/>
              <a:t>specified in the external model. </a:t>
            </a:r>
            <a:endParaRPr lang="en-US" sz="1400" dirty="0"/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Samplers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Change variable name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pPr lvl="2"/>
            <a:r>
              <a:rPr lang="en-US" sz="1400" dirty="0"/>
              <a:t>Change distribution name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</a:p>
          <a:p>
            <a:pPr lvl="2"/>
            <a:r>
              <a:rPr lang="en-US" sz="1400" dirty="0"/>
              <a:t>Change constant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value of 30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sz="1400" dirty="0"/>
              <a:t>Change the distribution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and make it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/>
              <a:t>Uniform, 0 to 1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DataObjects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OutStreams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1400" dirty="0"/>
              <a:t>Replace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Run the case.</a:t>
            </a:r>
            <a:r>
              <a:rPr lang="en-US" sz="1400" dirty="0"/>
              <a:t>  Plot should have y0 instead of v0.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9" y="604577"/>
            <a:ext cx="8231187" cy="363537"/>
          </a:xfrm>
        </p:spPr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940759" y="1417496"/>
            <a:ext cx="7808064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2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Samplers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619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42" y="2215252"/>
            <a:ext cx="4513958" cy="3385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76346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Other sampling strategies exist: 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“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  <a:r>
              <a:rPr lang="en-US" sz="1800" dirty="0"/>
              <a:t>, set </a:t>
            </a:r>
            <a:r>
              <a:rPr lang="en-US" sz="1800" dirty="0">
                <a:solidFill>
                  <a:srgbClr val="2DA9E1"/>
                </a:solidFill>
              </a:rPr>
              <a:t>&lt;</a:t>
            </a:r>
            <a:r>
              <a:rPr lang="en-US" sz="1800" dirty="0" err="1">
                <a:solidFill>
                  <a:srgbClr val="2DA9E1"/>
                </a:solidFill>
              </a:rPr>
              <a:t>WorkingDir</a:t>
            </a:r>
            <a:r>
              <a:rPr lang="en-US" sz="1800" dirty="0">
                <a:solidFill>
                  <a:srgbClr val="2DA9E1"/>
                </a:solidFill>
              </a:rPr>
              <a:t>&gt; </a:t>
            </a:r>
            <a:r>
              <a:rPr lang="en-US" sz="1800" dirty="0"/>
              <a:t>to “</a:t>
            </a:r>
            <a:r>
              <a:rPr lang="en-US" sz="1800" dirty="0">
                <a:solidFill>
                  <a:srgbClr val="FF0000"/>
                </a:solidFill>
              </a:rPr>
              <a:t>r4”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“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66AF1-1D63-9348-6A86-6992C619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72" y="1563831"/>
            <a:ext cx="6704153" cy="4207040"/>
          </a:xfrm>
        </p:spPr>
        <p:txBody>
          <a:bodyPr/>
          <a:lstStyle/>
          <a:p>
            <a:r>
              <a:rPr lang="en-US" dirty="0"/>
              <a:t>2) Changing Variable Distributions</a:t>
            </a:r>
          </a:p>
          <a:p>
            <a:r>
              <a:rPr lang="en-US" dirty="0"/>
              <a:t>3) Changing Sampled Variables</a:t>
            </a:r>
          </a:p>
          <a:p>
            <a:r>
              <a:rPr lang="en-US" dirty="0"/>
              <a:t>4) Changing Sampling Strategy</a:t>
            </a:r>
          </a:p>
          <a:p>
            <a:pPr marL="0" indent="0">
              <a:buNone/>
            </a:pPr>
            <a:r>
              <a:rPr lang="en-US" dirty="0"/>
              <a:t>Try these on your own!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1E957-E4D9-B573-C762-39E59B098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19794" y="522288"/>
            <a:ext cx="3261674" cy="4351338"/>
          </a:xfrm>
        </p:spPr>
        <p:txBody>
          <a:bodyPr/>
          <a:lstStyle/>
          <a:p>
            <a:r>
              <a:rPr lang="en-US" dirty="0"/>
              <a:t>See the full workshop:</a:t>
            </a:r>
          </a:p>
          <a:p>
            <a:r>
              <a:rPr lang="en-US" dirty="0"/>
              <a:t>Forward Sampling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raven/doc/workshop/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forwardSampling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ForwardSampling.pptx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DAE61B-0FAB-B64C-D83C-7BEF1734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some 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7983C-9F4B-F4CA-E71D-492DD7A6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20" y="3573687"/>
            <a:ext cx="3623143" cy="27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14E5F-80D2-29A3-AA96-EDDB5AB0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3" y="1967194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7D84D-8E02-BC15-FFDC-EFA6BA930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3" y="414549"/>
            <a:ext cx="2168046" cy="1627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D50F9-5CEB-50B2-CF99-F8406457B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3623703"/>
            <a:ext cx="3623143" cy="2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Run and Write your first RAVEN input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pPr>
              <a:lnSpc>
                <a:spcPct val="150000"/>
              </a:lnSpc>
            </a:pPr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pPr>
              <a:lnSpc>
                <a:spcPct val="150000"/>
              </a:lnSpc>
            </a:pPr>
            <a:r>
              <a:rPr lang="en-US" dirty="0"/>
              <a:t>Use RAVEN to perform statistical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how to visualize output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Computing Simple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09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10415649" cy="4351338"/>
          </a:xfrm>
        </p:spPr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>
                <a:solidFill>
                  <a:srgbClr val="2DA9E1"/>
                </a:solidFill>
              </a:rPr>
              <a:t>BasicStatistics</a:t>
            </a:r>
            <a:r>
              <a:rPr lang="en-US" dirty="0"/>
              <a:t> </a:t>
            </a:r>
            <a:r>
              <a:rPr lang="en-US" dirty="0" err="1">
                <a:solidFill>
                  <a:srgbClr val="2DA9E1"/>
                </a:solidFill>
              </a:rPr>
              <a:t>PostProcessor</a:t>
            </a:r>
            <a:endParaRPr lang="en-US" dirty="0">
              <a:solidFill>
                <a:srgbClr val="2DA9E1"/>
              </a:solidFill>
            </a:endParaRPr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63000"/>
            <a:ext cx="10415649" cy="4351338"/>
          </a:xfrm>
        </p:spPr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>
                <a:solidFill>
                  <a:srgbClr val="2DA9E1"/>
                </a:solidFill>
              </a:rPr>
              <a:t>DataObject</a:t>
            </a:r>
            <a:endParaRPr lang="en-US" dirty="0">
              <a:solidFill>
                <a:srgbClr val="2DA9E1"/>
              </a:solidFill>
            </a:endParaRPr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variance_r</a:t>
            </a:r>
            <a:endParaRPr lang="en-US" dirty="0">
              <a:solidFill>
                <a:srgbClr val="8EC423"/>
              </a:solidFill>
            </a:endParaRPr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>
                <a:solidFill>
                  <a:srgbClr val="8EC423"/>
                </a:solidFill>
              </a:rPr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expectedValue_t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mean_t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expv_t</a:t>
            </a:r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830" y="1602326"/>
            <a:ext cx="4325017" cy="3243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60692"/>
            <a:ext cx="10415649" cy="4351338"/>
          </a:xfrm>
        </p:spPr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Statistics in r5/stats_file.csv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938149" y="1569324"/>
            <a:ext cx="7121769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5_short.xml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71CCA-2704-9F01-0536-EBC45C81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72" y="5243408"/>
            <a:ext cx="11072896" cy="6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96" y="638729"/>
            <a:ext cx="8231187" cy="363537"/>
          </a:xfrm>
        </p:spPr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96" y="1166812"/>
            <a:ext cx="10539539" cy="452437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(What happens if all are in outputs)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694" y="381567"/>
            <a:ext cx="664453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415649" cy="4351338"/>
          </a:xfrm>
        </p:spPr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551556"/>
            <a:ext cx="10415649" cy="4351338"/>
          </a:xfrm>
        </p:spPr>
        <p:txBody>
          <a:bodyPr/>
          <a:lstStyle/>
          <a:p>
            <a:r>
              <a:rPr lang="en-US" dirty="0"/>
              <a:t>File paths for this workshop start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actual path depends on where you installed raven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~/projects/raven/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Workshop Materials are provided 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938151" y="3511781"/>
            <a:ext cx="8494423" cy="4308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2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2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E8EA8-9197-511F-CCD2-855AF4DC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2" y="2138303"/>
            <a:ext cx="4362341" cy="2733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We’ve provided some physics in a code: </a:t>
                </a: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dirty="0"/>
              </a:p>
              <a:p>
                <a:r>
                  <a:rPr lang="en-US" dirty="0"/>
                  <a:t>When 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3"/>
                <a:stretch>
                  <a:fillRect l="-1581" t="-2805" b="-7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5BF08D-CEBC-32D3-FF42-0D7B10296E8F}"/>
              </a:ext>
            </a:extLst>
          </p:cNvPr>
          <p:cNvSpPr txBox="1"/>
          <p:nvPr/>
        </p:nvSpPr>
        <p:spPr>
          <a:xfrm>
            <a:off x="7985125" y="4776688"/>
            <a:ext cx="347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/>
              <a:t>: this isn’t RAVEN; this is just a simple code model we’ll be using for demos</a:t>
            </a:r>
          </a:p>
        </p:txBody>
      </p:sp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</a:t>
            </a:r>
            <a:r>
              <a:rPr lang="en-US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5435336"/>
          </a:xfrm>
        </p:spPr>
        <p:txBody>
          <a:bodyPr/>
          <a:lstStyle/>
          <a:p>
            <a:r>
              <a:rPr lang="en-US" dirty="0"/>
              <a:t>Navigate to:</a:t>
            </a:r>
          </a:p>
          <a:p>
            <a:endParaRPr lang="en-US" dirty="0"/>
          </a:p>
          <a:p>
            <a:r>
              <a:rPr lang="en-US" dirty="0"/>
              <a:t>Then run: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“out.csv”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938151" y="2401093"/>
            <a:ext cx="9391186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&gt;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projectile.py -i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312CF-5AC2-D7D0-B6F9-FEB2210E930E}"/>
              </a:ext>
            </a:extLst>
          </p:cNvPr>
          <p:cNvSpPr txBox="1"/>
          <p:nvPr/>
        </p:nvSpPr>
        <p:spPr>
          <a:xfrm>
            <a:off x="938148" y="1567399"/>
            <a:ext cx="849442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087F1-E78F-9001-2E3D-60C45986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76" y="3753887"/>
            <a:ext cx="8230848" cy="27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9C394-70A1-4342-8037-3885A1360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1" y="1253331"/>
                <a:ext cx="10415649" cy="4351338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Run my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projectile</a:t>
                </a:r>
                <a:r>
                  <a:rPr lang="en-US" dirty="0"/>
                  <a:t> code 1000 times</a:t>
                </a:r>
              </a:p>
              <a:p>
                <a:pPr lvl="1"/>
                <a:r>
                  <a:rPr lang="en-US" dirty="0"/>
                  <a:t>perturb launch angle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how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time of flight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change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How do we tell RAVEN to do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9C394-70A1-4342-8037-3885A1360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1" y="1253331"/>
                <a:ext cx="10415649" cy="4351338"/>
              </a:xfrm>
              <a:blipFill>
                <a:blip r:embed="rId2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RAVEN perspective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RunInfo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Set up the environment, sequence             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&lt;Steps&gt; 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&lt;Distributions&gt;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&lt;Samplers&gt;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DataObjects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Recording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&lt;Models&gt;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Interact with codes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&lt;Files&gt;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Load from the hard drive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OutStreams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Viewing, Saving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2"/>
                <a:stretch>
                  <a:fillRect l="-1581" t="-2805" b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Sample &amp;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DB4AB52F-1EDC-C430-D3A5-5BC69ABF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45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4" y="1166812"/>
            <a:ext cx="9097358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1088364" y="156739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DEA88-B066-44AB-81E2-2A16B53C2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1556</TotalTime>
  <Words>1345</Words>
  <Application>Microsoft Office PowerPoint</Application>
  <PresentationFormat>Widescreen</PresentationFormat>
  <Paragraphs>251</Paragraphs>
  <Slides>26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Lucida Console</vt:lpstr>
      <vt:lpstr>Myriad Pro Cond</vt:lpstr>
      <vt:lpstr>Times New Roman</vt:lpstr>
      <vt:lpstr>INL 2020</vt:lpstr>
      <vt:lpstr>PowerPoint Presentation</vt:lpstr>
      <vt:lpstr>Objectives</vt:lpstr>
      <vt:lpstr>Getting on the same page</vt:lpstr>
      <vt:lpstr>Example Code</vt:lpstr>
      <vt:lpstr>Running “projectile.py”</vt:lpstr>
      <vt:lpstr>What we want RAVEN to do</vt:lpstr>
      <vt:lpstr>How to Think About the Task</vt:lpstr>
      <vt:lpstr>PowerPoint Presentation</vt:lpstr>
      <vt:lpstr>1) Your First RAVEN Input</vt:lpstr>
      <vt:lpstr>1) Now try running it</vt:lpstr>
      <vt:lpstr>1) Discussion</vt:lpstr>
      <vt:lpstr>PowerPoint Presentation</vt:lpstr>
      <vt:lpstr>2) Now how to change some things</vt:lpstr>
      <vt:lpstr>2) What if …</vt:lpstr>
      <vt:lpstr>PowerPoint Presentation</vt:lpstr>
      <vt:lpstr>3) Changing the Variables</vt:lpstr>
      <vt:lpstr>PowerPoint Presentation</vt:lpstr>
      <vt:lpstr>4) Changing Samplers</vt:lpstr>
      <vt:lpstr>Skipping some Exercises</vt:lpstr>
      <vt:lpstr>PowerPoint Presentation</vt:lpstr>
      <vt:lpstr>5) Statistical Analysis</vt:lpstr>
      <vt:lpstr>5) Basic Statistics in RAVEN</vt:lpstr>
      <vt:lpstr>5) Now try running it</vt:lpstr>
      <vt:lpstr>5) Exercise Steps</vt:lpstr>
      <vt:lpstr>A Brief Pause…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Paul W. Talbot</cp:lastModifiedBy>
  <cp:revision>5</cp:revision>
  <dcterms:created xsi:type="dcterms:W3CDTF">2022-07-18T16:28:38Z</dcterms:created>
  <dcterms:modified xsi:type="dcterms:W3CDTF">2024-06-05T14:07:38Z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