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72" r:id="rId2"/>
    <p:sldId id="380" r:id="rId3"/>
    <p:sldId id="381" r:id="rId4"/>
    <p:sldId id="273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8" r:id="rId13"/>
    <p:sldId id="365" r:id="rId14"/>
    <p:sldId id="366" r:id="rId15"/>
    <p:sldId id="367" r:id="rId16"/>
    <p:sldId id="373" r:id="rId17"/>
    <p:sldId id="369" r:id="rId18"/>
    <p:sldId id="377" r:id="rId19"/>
    <p:sldId id="374" r:id="rId20"/>
    <p:sldId id="370" r:id="rId21"/>
    <p:sldId id="375" r:id="rId22"/>
    <p:sldId id="371" r:id="rId23"/>
    <p:sldId id="378" r:id="rId24"/>
    <p:sldId id="379" r:id="rId25"/>
    <p:sldId id="376" r:id="rId26"/>
    <p:sldId id="372" r:id="rId27"/>
    <p:sldId id="357" r:id="rId28"/>
    <p:sldId id="327" r:id="rId2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E3E9"/>
    <a:srgbClr val="006600"/>
    <a:srgbClr val="339933"/>
    <a:srgbClr val="1A4DB2"/>
    <a:srgbClr val="FF6600"/>
    <a:srgbClr val="0033CC"/>
    <a:srgbClr val="18481D"/>
    <a:srgbClr val="00808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96"/>
    <p:restoredTop sz="91614" autoAdjust="0"/>
  </p:normalViewPr>
  <p:slideViewPr>
    <p:cSldViewPr snapToGrid="0" snapToObjects="1">
      <p:cViewPr varScale="1">
        <p:scale>
          <a:sx n="62" d="100"/>
          <a:sy n="62" d="100"/>
        </p:scale>
        <p:origin x="98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44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RAVEN Input Templating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Simplifying RAVEN for Specific Use</a:t>
            </a: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2914650" y="6278022"/>
            <a:ext cx="577532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85000"/>
              </a:lnSpc>
              <a:spcBef>
                <a:spcPct val="40000"/>
              </a:spcBef>
            </a:pPr>
            <a:r>
              <a:rPr lang="en-US" sz="1600" dirty="0">
                <a:latin typeface="Arial" charset="0"/>
              </a:rPr>
              <a:t> Idaho National Laboratory - Idaho Falls, ID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2952A3-0B96-FE4F-A2B5-C9313EE8E41D}"/>
              </a:ext>
            </a:extLst>
          </p:cNvPr>
          <p:cNvSpPr txBox="1"/>
          <p:nvPr/>
        </p:nvSpPr>
        <p:spPr>
          <a:xfrm>
            <a:off x="7272975" y="6524738"/>
            <a:ext cx="187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INL/CON-19-55757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6B6B-41A2-EC47-B35F-3BA5DB75E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64A66-048D-B049-B899-610491308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create a </a:t>
            </a:r>
            <a:r>
              <a:rPr lang="en-US" dirty="0" err="1"/>
              <a:t>TemplateInput</a:t>
            </a:r>
            <a:endParaRPr lang="en-US" dirty="0"/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UQ template </a:t>
            </a:r>
            <a:r>
              <a:rPr lang="en-US" dirty="0"/>
              <a:t>for running Projectile model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User</a:t>
            </a:r>
            <a:r>
              <a:rPr lang="en-US" dirty="0"/>
              <a:t> should use template to adjust:</a:t>
            </a:r>
          </a:p>
          <a:p>
            <a:pPr lvl="2"/>
            <a:r>
              <a:rPr lang="en-US" dirty="0"/>
              <a:t>Distribution types, parameters</a:t>
            </a:r>
          </a:p>
          <a:p>
            <a:pPr lvl="2"/>
            <a:r>
              <a:rPr lang="en-US" dirty="0"/>
              <a:t>Statistical metrics to calculate (mean,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We (</a:t>
            </a:r>
            <a:r>
              <a:rPr lang="en-US" dirty="0">
                <a:solidFill>
                  <a:schemeClr val="accent1"/>
                </a:solidFill>
              </a:rPr>
              <a:t>designers</a:t>
            </a:r>
            <a:r>
              <a:rPr lang="en-US" dirty="0"/>
              <a:t>) need to choose an </a:t>
            </a:r>
            <a:r>
              <a:rPr lang="en-US" b="1" dirty="0">
                <a:solidFill>
                  <a:schemeClr val="accent2"/>
                </a:solidFill>
              </a:rPr>
              <a:t>Input format</a:t>
            </a:r>
          </a:p>
          <a:p>
            <a:pPr lvl="2"/>
            <a:r>
              <a:rPr lang="en-US" dirty="0"/>
              <a:t>For this example: simple keyword entry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this is probably too simple for effective templating</a:t>
            </a:r>
          </a:p>
          <a:p>
            <a:pPr lvl="1"/>
            <a:r>
              <a:rPr lang="en-US" dirty="0"/>
              <a:t>the user could modify RAVEN input directly!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663A65-CCB5-4943-80AE-8550878AFD6D}"/>
              </a:ext>
            </a:extLst>
          </p:cNvPr>
          <p:cNvSpPr txBox="1"/>
          <p:nvPr/>
        </p:nvSpPr>
        <p:spPr>
          <a:xfrm>
            <a:off x="1283720" y="4184811"/>
            <a:ext cx="6574971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# my_proj_uq.i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v0 = Uniform(15, 45)          </a:t>
            </a:r>
            <a:r>
              <a:rPr lang="en-US" sz="1600" dirty="0">
                <a:solidFill>
                  <a:schemeClr val="bg2"/>
                </a:solidFill>
                <a:latin typeface="Courier"/>
                <a:cs typeface="Courier"/>
              </a:rPr>
              <a:t># low, hi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angle = Normal(45, 20, 1, 89) </a:t>
            </a:r>
            <a:r>
              <a:rPr lang="en-US" sz="1600" dirty="0">
                <a:solidFill>
                  <a:schemeClr val="bg2"/>
                </a:solidFill>
                <a:latin typeface="Courier"/>
                <a:cs typeface="Courier"/>
              </a:rPr>
              <a:t># mean, std, low, hi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y0 = Constant(0)              </a:t>
            </a:r>
            <a:r>
              <a:rPr lang="en-US" sz="1600" dirty="0">
                <a:solidFill>
                  <a:schemeClr val="bg2"/>
                </a:solidFill>
                <a:latin typeface="Courier"/>
                <a:cs typeface="Courier"/>
              </a:rPr>
              <a:t># value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metric = mean, std            </a:t>
            </a:r>
            <a:r>
              <a:rPr lang="en-US" sz="1600" dirty="0">
                <a:solidFill>
                  <a:schemeClr val="bg2"/>
                </a:solidFill>
                <a:latin typeface="Courier"/>
                <a:cs typeface="Courier"/>
              </a:rPr>
              <a:t># options</a:t>
            </a:r>
          </a:p>
        </p:txBody>
      </p:sp>
    </p:spTree>
    <p:extLst>
      <p:ext uri="{BB962C8B-B14F-4D97-AF65-F5344CB8AC3E}">
        <p14:creationId xmlns:p14="http://schemas.microsoft.com/office/powerpoint/2010/main" val="2241643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E6CD-2FF1-154B-A5C0-8BDC3697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Template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CD5AF-DE2C-8945-A686-92A81903D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Process:</a:t>
            </a:r>
          </a:p>
          <a:p>
            <a:pPr lvl="1"/>
            <a:r>
              <a:rPr lang="en-US" dirty="0"/>
              <a:t>Creating a Template Workflow</a:t>
            </a:r>
          </a:p>
          <a:p>
            <a:pPr marL="1373187" lvl="2" indent="-457200">
              <a:buFont typeface="+mj-lt"/>
              <a:buAutoNum type="arabicPeriod"/>
            </a:pPr>
            <a:r>
              <a:rPr lang="en-US" dirty="0"/>
              <a:t>Write a working RAVEN input (</a:t>
            </a:r>
            <a:r>
              <a:rPr lang="en-US" b="1" dirty="0">
                <a:solidFill>
                  <a:schemeClr val="accent1"/>
                </a:solidFill>
              </a:rPr>
              <a:t>Templated Workflow</a:t>
            </a:r>
            <a:r>
              <a:rPr lang="en-US" dirty="0"/>
              <a:t>)</a:t>
            </a:r>
          </a:p>
          <a:p>
            <a:pPr marL="1373187" lvl="2" indent="-457200">
              <a:buFont typeface="+mj-lt"/>
              <a:buAutoNum type="arabicPeriod"/>
            </a:pPr>
            <a:r>
              <a:rPr lang="en-US" dirty="0"/>
              <a:t>Decide what to template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Creating the Template Algorithms</a:t>
            </a:r>
          </a:p>
          <a:p>
            <a:pPr marL="1373187" lvl="2" indent="-457200">
              <a:buFont typeface="+mj-lt"/>
              <a:buAutoNum type="arabicPeriod" startAt="3"/>
            </a:pPr>
            <a:r>
              <a:rPr lang="en-US" dirty="0"/>
              <a:t>Create a </a:t>
            </a:r>
            <a:r>
              <a:rPr lang="en-US" b="1" dirty="0">
                <a:solidFill>
                  <a:schemeClr val="accent2"/>
                </a:solidFill>
              </a:rPr>
              <a:t>user input file</a:t>
            </a:r>
          </a:p>
          <a:p>
            <a:pPr marL="1373187" lvl="2" indent="-457200">
              <a:buFont typeface="+mj-lt"/>
              <a:buAutoNum type="arabicPeriod" startAt="3"/>
            </a:pPr>
            <a:r>
              <a:rPr lang="en-US" dirty="0"/>
              <a:t>Create a </a:t>
            </a:r>
            <a:r>
              <a:rPr lang="en-US" b="1" dirty="0">
                <a:solidFill>
                  <a:schemeClr val="accent1"/>
                </a:solidFill>
              </a:rPr>
              <a:t>Template Interface</a:t>
            </a:r>
          </a:p>
          <a:p>
            <a:pPr marL="1373187" lvl="2" indent="-457200">
              <a:buFont typeface="+mj-lt"/>
              <a:buAutoNum type="arabicPeriod" startAt="3"/>
            </a:pPr>
            <a:r>
              <a:rPr lang="en-US" dirty="0"/>
              <a:t>Create a </a:t>
            </a:r>
            <a:r>
              <a:rPr lang="en-US" b="1" dirty="0">
                <a:solidFill>
                  <a:schemeClr val="accent1"/>
                </a:solidFill>
              </a:rPr>
              <a:t>Template Class</a:t>
            </a:r>
          </a:p>
          <a:p>
            <a:pPr marL="1830387" lvl="3" indent="-457200"/>
            <a:r>
              <a:rPr lang="en-US" dirty="0"/>
              <a:t>Optional: inherit from </a:t>
            </a:r>
            <a:r>
              <a:rPr lang="en-US" b="1" dirty="0">
                <a:solidFill>
                  <a:srgbClr val="C00000"/>
                </a:solidFill>
              </a:rPr>
              <a:t>Template Base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Finish</a:t>
            </a:r>
          </a:p>
          <a:p>
            <a:pPr marL="1373187" lvl="2" indent="-457200">
              <a:buFont typeface="+mj-lt"/>
              <a:buAutoNum type="arabicPeriod" startAt="6"/>
            </a:pPr>
            <a:r>
              <a:rPr lang="en-US" b="1" dirty="0">
                <a:solidFill>
                  <a:schemeClr val="accent2"/>
                </a:solidFill>
              </a:rPr>
              <a:t>Test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/>
                </a:solidFill>
              </a:rPr>
              <a:t>Run</a:t>
            </a:r>
          </a:p>
          <a:p>
            <a:pPr marL="460375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254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BE8B4-B593-734D-8FFC-9054B6139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Template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0CF06-771F-E449-A5AA-8243CCC24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3DB7B40-A2C3-E84C-98D0-F0D2D6A5539C}"/>
              </a:ext>
            </a:extLst>
          </p:cNvPr>
          <p:cNvSpPr/>
          <p:nvPr/>
        </p:nvSpPr>
        <p:spPr bwMode="auto">
          <a:xfrm>
            <a:off x="6592900" y="3429000"/>
            <a:ext cx="1404257" cy="1230086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User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accent3"/>
                </a:solidFill>
                <a:latin typeface="+mn-lt"/>
              </a:rPr>
              <a:t>Input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>
                <a:solidFill>
                  <a:schemeClr val="accent3"/>
                </a:solidFill>
                <a:latin typeface="+mn-lt"/>
              </a:rPr>
              <a:t>?</a:t>
            </a:r>
            <a:endParaRPr kumimoji="0" lang="en-US" sz="1400" b="0" i="1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6D83D9A-11C6-6049-8ADC-7B2E1122E240}"/>
              </a:ext>
            </a:extLst>
          </p:cNvPr>
          <p:cNvSpPr/>
          <p:nvPr/>
        </p:nvSpPr>
        <p:spPr bwMode="auto">
          <a:xfrm>
            <a:off x="4796278" y="3429000"/>
            <a:ext cx="1404257" cy="123008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Template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accent3"/>
                </a:solidFill>
                <a:latin typeface="+mn-lt"/>
              </a:rPr>
              <a:t>Interface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>
                <a:solidFill>
                  <a:schemeClr val="accent3"/>
                </a:solidFill>
                <a:latin typeface="+mn-lt"/>
              </a:rPr>
              <a:t>python</a:t>
            </a:r>
            <a:endParaRPr kumimoji="0" lang="en-US" sz="1400" b="0" i="1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6E8CD3C-499B-564E-B276-ACE749772F6C}"/>
              </a:ext>
            </a:extLst>
          </p:cNvPr>
          <p:cNvSpPr/>
          <p:nvPr/>
        </p:nvSpPr>
        <p:spPr bwMode="auto">
          <a:xfrm>
            <a:off x="2999656" y="3429000"/>
            <a:ext cx="1404257" cy="123008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Template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accent3"/>
                </a:solidFill>
                <a:latin typeface="+mn-lt"/>
              </a:rPr>
              <a:t>Class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>
                <a:solidFill>
                  <a:schemeClr val="accent3"/>
                </a:solidFill>
                <a:latin typeface="+mn-lt"/>
              </a:rPr>
              <a:t>python</a:t>
            </a:r>
            <a:endParaRPr kumimoji="0" lang="en-US" sz="1400" b="0" i="1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80E6537-5DDD-7E4F-BF5D-956892139A45}"/>
              </a:ext>
            </a:extLst>
          </p:cNvPr>
          <p:cNvSpPr/>
          <p:nvPr/>
        </p:nvSpPr>
        <p:spPr bwMode="auto">
          <a:xfrm>
            <a:off x="1203034" y="3429000"/>
            <a:ext cx="1404257" cy="123008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Template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accent3"/>
                </a:solidFill>
                <a:latin typeface="+mn-lt"/>
              </a:rPr>
              <a:t>Workflow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>
                <a:solidFill>
                  <a:schemeClr val="accent3"/>
                </a:solidFill>
                <a:latin typeface="+mn-lt"/>
              </a:rPr>
              <a:t>xml</a:t>
            </a:r>
            <a:endParaRPr kumimoji="0" lang="en-US" sz="1400" b="0" i="1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306CE8B-4938-B740-961E-74B50F825377}"/>
              </a:ext>
            </a:extLst>
          </p:cNvPr>
          <p:cNvSpPr/>
          <p:nvPr/>
        </p:nvSpPr>
        <p:spPr bwMode="auto">
          <a:xfrm>
            <a:off x="2999654" y="4959236"/>
            <a:ext cx="1404257" cy="1230086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accent3"/>
                </a:solidFill>
                <a:latin typeface="+mn-lt"/>
              </a:rPr>
              <a:t>RAVEN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Inputs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chemeClr val="accent3"/>
              </a:solidFill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>
                <a:solidFill>
                  <a:schemeClr val="accent3"/>
                </a:solidFill>
                <a:latin typeface="+mn-lt"/>
              </a:rPr>
              <a:t>xml</a:t>
            </a:r>
            <a:endParaRPr kumimoji="0" lang="en-US" sz="1400" b="0" i="1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0BC2DCA-0A81-FC4D-904D-720196C5F07A}"/>
              </a:ext>
            </a:extLst>
          </p:cNvPr>
          <p:cNvSpPr/>
          <p:nvPr/>
        </p:nvSpPr>
        <p:spPr bwMode="auto">
          <a:xfrm>
            <a:off x="2999654" y="1898764"/>
            <a:ext cx="1404257" cy="1230086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Template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Base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chemeClr val="accent3"/>
              </a:solidFill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1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python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D6925B2D-4B87-B944-B5F1-7D9622EE94BC}"/>
              </a:ext>
            </a:extLst>
          </p:cNvPr>
          <p:cNvSpPr/>
          <p:nvPr/>
        </p:nvSpPr>
        <p:spPr bwMode="auto">
          <a:xfrm rot="10800000">
            <a:off x="3350718" y="3073686"/>
            <a:ext cx="702128" cy="484095"/>
          </a:xfrm>
          <a:prstGeom prst="triangl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B2F8F9D1-4077-DF44-9A6E-49A9D7D8169C}"/>
              </a:ext>
            </a:extLst>
          </p:cNvPr>
          <p:cNvSpPr/>
          <p:nvPr/>
        </p:nvSpPr>
        <p:spPr bwMode="auto">
          <a:xfrm rot="10800000">
            <a:off x="3350717" y="4567114"/>
            <a:ext cx="702128" cy="484095"/>
          </a:xfrm>
          <a:prstGeom prst="triangl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524EEF40-915C-7143-B19C-8A79CB8E527D}"/>
              </a:ext>
            </a:extLst>
          </p:cNvPr>
          <p:cNvSpPr/>
          <p:nvPr/>
        </p:nvSpPr>
        <p:spPr bwMode="auto">
          <a:xfrm rot="5400000">
            <a:off x="2462410" y="3801996"/>
            <a:ext cx="702128" cy="484095"/>
          </a:xfrm>
          <a:prstGeom prst="triangl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0107435D-5AE6-D54F-9A16-03C37D22DCCA}"/>
              </a:ext>
            </a:extLst>
          </p:cNvPr>
          <p:cNvSpPr/>
          <p:nvPr/>
        </p:nvSpPr>
        <p:spPr bwMode="auto">
          <a:xfrm rot="16200000">
            <a:off x="4238706" y="3801997"/>
            <a:ext cx="702128" cy="484095"/>
          </a:xfrm>
          <a:prstGeom prst="triangl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816365F6-ACB3-6641-B258-9BEB6EF4BCBF}"/>
              </a:ext>
            </a:extLst>
          </p:cNvPr>
          <p:cNvSpPr/>
          <p:nvPr/>
        </p:nvSpPr>
        <p:spPr bwMode="auto">
          <a:xfrm rot="16200000">
            <a:off x="6045654" y="3801995"/>
            <a:ext cx="702128" cy="484095"/>
          </a:xfrm>
          <a:prstGeom prst="triangl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FF2D8B-2E34-BE4B-9CF1-C7F8CD783BFF}"/>
              </a:ext>
            </a:extLst>
          </p:cNvPr>
          <p:cNvSpPr/>
          <p:nvPr/>
        </p:nvSpPr>
        <p:spPr bwMode="auto">
          <a:xfrm>
            <a:off x="901083" y="3273477"/>
            <a:ext cx="1899371" cy="1532168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558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E6CD-2FF1-154B-A5C0-8BDC3697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Template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CD5AF-DE2C-8945-A686-92A81903D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b="1" dirty="0">
                <a:solidFill>
                  <a:schemeClr val="accent2"/>
                </a:solidFill>
              </a:rPr>
              <a:t>RAVEN Templated Workflow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did this earlier; we can use forward sampling example</a:t>
            </a:r>
          </a:p>
          <a:p>
            <a:pPr lvl="1"/>
            <a:r>
              <a:rPr lang="en-US" dirty="0"/>
              <a:t>I copied it for you to start from</a:t>
            </a:r>
          </a:p>
          <a:p>
            <a:pPr lvl="1"/>
            <a:endParaRPr lang="en-US" dirty="0"/>
          </a:p>
          <a:p>
            <a:pPr marL="460375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69E137-8609-0F40-A152-2CBC21D53B3A}"/>
              </a:ext>
            </a:extLst>
          </p:cNvPr>
          <p:cNvSpPr txBox="1"/>
          <p:nvPr/>
        </p:nvSpPr>
        <p:spPr>
          <a:xfrm>
            <a:off x="455613" y="3122136"/>
            <a:ext cx="8494423" cy="14773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~/projects/raven/docs/workshop/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templateInputs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</a:p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~/projects/raven/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raven_framework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 1_running_workflow.xml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815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E6CD-2FF1-154B-A5C0-8BDC3697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Decide what to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CD5AF-DE2C-8945-A686-92A81903D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shall we template?</a:t>
            </a:r>
            <a:endParaRPr lang="en-US" b="1" dirty="0">
              <a:solidFill>
                <a:schemeClr val="accent2"/>
              </a:solidFill>
            </a:endParaRPr>
          </a:p>
          <a:p>
            <a:pPr lvl="1"/>
            <a:r>
              <a:rPr lang="en-US" dirty="0"/>
              <a:t>Distributions</a:t>
            </a:r>
          </a:p>
          <a:p>
            <a:pPr lvl="2"/>
            <a:r>
              <a:rPr lang="en-US" dirty="0"/>
              <a:t>Allow either Uniform or Normal</a:t>
            </a:r>
          </a:p>
          <a:p>
            <a:pPr lvl="3"/>
            <a:r>
              <a:rPr lang="en-US" dirty="0"/>
              <a:t>Uniform requires </a:t>
            </a:r>
            <a:r>
              <a:rPr lang="en-US" dirty="0" err="1"/>
              <a:t>lowerBound</a:t>
            </a:r>
            <a:r>
              <a:rPr lang="en-US" dirty="0"/>
              <a:t>, </a:t>
            </a:r>
            <a:r>
              <a:rPr lang="en-US" dirty="0" err="1"/>
              <a:t>upperBound</a:t>
            </a:r>
            <a:endParaRPr lang="en-US" dirty="0"/>
          </a:p>
          <a:p>
            <a:pPr lvl="3"/>
            <a:r>
              <a:rPr lang="en-US" dirty="0"/>
              <a:t>Normal requires mean, sigma, </a:t>
            </a:r>
            <a:r>
              <a:rPr lang="en-US" dirty="0" err="1"/>
              <a:t>lowerBound</a:t>
            </a:r>
            <a:r>
              <a:rPr lang="en-US" dirty="0"/>
              <a:t>, </a:t>
            </a:r>
            <a:r>
              <a:rPr lang="en-US" dirty="0" err="1"/>
              <a:t>upperBound</a:t>
            </a:r>
            <a:endParaRPr lang="en-US" dirty="0"/>
          </a:p>
          <a:p>
            <a:pPr lvl="2"/>
            <a:r>
              <a:rPr lang="en-US" dirty="0"/>
              <a:t>If no distribution given, use constant</a:t>
            </a:r>
          </a:p>
          <a:p>
            <a:pPr lvl="1"/>
            <a:r>
              <a:rPr lang="en-US" dirty="0"/>
              <a:t>Metrics</a:t>
            </a:r>
          </a:p>
          <a:p>
            <a:pPr lvl="2"/>
            <a:r>
              <a:rPr lang="en-US" dirty="0"/>
              <a:t>Mean, Standard Deviation, Percentiles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will </a:t>
            </a:r>
            <a:r>
              <a:rPr lang="en-US" b="1" dirty="0" err="1">
                <a:solidFill>
                  <a:schemeClr val="accent1"/>
                </a:solidFill>
              </a:rPr>
              <a:t>TemplateClass</a:t>
            </a:r>
            <a:r>
              <a:rPr lang="en-US" dirty="0"/>
              <a:t> algorithms modify the template input?</a:t>
            </a:r>
          </a:p>
          <a:p>
            <a:pPr lvl="1"/>
            <a:r>
              <a:rPr lang="en-US" dirty="0"/>
              <a:t>Write new distributions</a:t>
            </a:r>
          </a:p>
          <a:p>
            <a:pPr lvl="1"/>
            <a:r>
              <a:rPr lang="en-US" dirty="0"/>
              <a:t>Add variables or constants to Sampler</a:t>
            </a:r>
          </a:p>
          <a:p>
            <a:pPr lvl="1"/>
            <a:r>
              <a:rPr lang="en-US" dirty="0"/>
              <a:t>Add requested metrics (statistics)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60375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143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E6CD-2FF1-154B-A5C0-8BDC3697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Decide what to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CD5AF-DE2C-8945-A686-92A81903D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We</a:t>
            </a:r>
            <a:r>
              <a:rPr lang="en-US" dirty="0"/>
              <a:t> need to clean up the working run to make a good </a:t>
            </a:r>
            <a:r>
              <a:rPr lang="en-US" dirty="0">
                <a:solidFill>
                  <a:schemeClr val="accent1"/>
                </a:solidFill>
              </a:rPr>
              <a:t>template</a:t>
            </a:r>
          </a:p>
          <a:p>
            <a:pPr lvl="1"/>
            <a:r>
              <a:rPr lang="en-US" dirty="0"/>
              <a:t>This is prep work for the </a:t>
            </a:r>
            <a:r>
              <a:rPr lang="en-US" dirty="0">
                <a:solidFill>
                  <a:schemeClr val="accent1"/>
                </a:solidFill>
              </a:rPr>
              <a:t>designer</a:t>
            </a:r>
            <a:r>
              <a:rPr lang="en-US" dirty="0"/>
              <a:t> to do </a:t>
            </a:r>
            <a:r>
              <a:rPr lang="en-US" u="sng" dirty="0"/>
              <a:t>for this example</a:t>
            </a:r>
          </a:p>
          <a:p>
            <a:pPr lvl="1"/>
            <a:r>
              <a:rPr lang="en-US" dirty="0"/>
              <a:t>Copy working run to a new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Edit “</a:t>
            </a:r>
            <a:r>
              <a:rPr lang="en-US" dirty="0" err="1"/>
              <a:t>templated_workflow.xml</a:t>
            </a:r>
            <a:r>
              <a:rPr lang="en-US" dirty="0"/>
              <a:t>” with your favorite editor</a:t>
            </a:r>
          </a:p>
          <a:p>
            <a:pPr lvl="1"/>
            <a:r>
              <a:rPr lang="en-US" dirty="0"/>
              <a:t>Remove distributions</a:t>
            </a:r>
          </a:p>
          <a:p>
            <a:pPr lvl="1"/>
            <a:r>
              <a:rPr lang="en-US" dirty="0"/>
              <a:t>Remove all &lt;constant&gt; and &lt;variable&gt; from </a:t>
            </a:r>
            <a:r>
              <a:rPr lang="en-US" dirty="0" err="1"/>
              <a:t>MonteCarlo</a:t>
            </a:r>
            <a:r>
              <a:rPr lang="en-US" dirty="0"/>
              <a:t> sampler</a:t>
            </a:r>
          </a:p>
          <a:p>
            <a:pPr lvl="2"/>
            <a:r>
              <a:rPr lang="en-US" dirty="0"/>
              <a:t>Leave </a:t>
            </a:r>
            <a:r>
              <a:rPr lang="en-US" dirty="0" err="1"/>
              <a:t>timeOption</a:t>
            </a:r>
            <a:r>
              <a:rPr lang="en-US" dirty="0"/>
              <a:t> constant, though!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r>
              <a:rPr lang="en-US" dirty="0"/>
              <a:t>Note: everything we are removing is dynamically added at run time</a:t>
            </a:r>
          </a:p>
          <a:p>
            <a:pPr lvl="1"/>
            <a:r>
              <a:rPr lang="en-US" dirty="0"/>
              <a:t>This will be done in the </a:t>
            </a:r>
            <a:r>
              <a:rPr lang="en-US" dirty="0" err="1">
                <a:solidFill>
                  <a:schemeClr val="accent1"/>
                </a:solidFill>
              </a:rPr>
              <a:t>TemplateClass</a:t>
            </a:r>
            <a:endParaRPr lang="en-US" dirty="0">
              <a:solidFill>
                <a:schemeClr val="accent1"/>
              </a:solidFill>
            </a:endParaRPr>
          </a:p>
          <a:p>
            <a:pPr marL="460375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AB5444-6EA3-4D43-9BC8-FE8649F38653}"/>
              </a:ext>
            </a:extLst>
          </p:cNvPr>
          <p:cNvSpPr txBox="1"/>
          <p:nvPr/>
        </p:nvSpPr>
        <p:spPr>
          <a:xfrm>
            <a:off x="455611" y="2505670"/>
            <a:ext cx="8494423" cy="9233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cp 1_running_workflow.xml 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templated_workflow.xml</a:t>
            </a: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AF61C-834F-1A45-A396-B692424E4C9F}"/>
              </a:ext>
            </a:extLst>
          </p:cNvPr>
          <p:cNvSpPr txBox="1"/>
          <p:nvPr/>
        </p:nvSpPr>
        <p:spPr>
          <a:xfrm>
            <a:off x="455611" y="4797722"/>
            <a:ext cx="8494423" cy="9233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vim 2_soln_template.xml # finished template example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575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BE8B4-B593-734D-8FFC-9054B6139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Creating a User Input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0CF06-771F-E449-A5AA-8243CCC24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3DB7B40-A2C3-E84C-98D0-F0D2D6A5539C}"/>
              </a:ext>
            </a:extLst>
          </p:cNvPr>
          <p:cNvSpPr/>
          <p:nvPr/>
        </p:nvSpPr>
        <p:spPr bwMode="auto">
          <a:xfrm>
            <a:off x="6592900" y="3429000"/>
            <a:ext cx="1404257" cy="1230086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User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accent3"/>
                </a:solidFill>
                <a:latin typeface="+mn-lt"/>
              </a:rPr>
              <a:t>Input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>
                <a:solidFill>
                  <a:schemeClr val="accent3"/>
                </a:solidFill>
                <a:latin typeface="+mn-lt"/>
              </a:rPr>
              <a:t>?</a:t>
            </a:r>
            <a:endParaRPr kumimoji="0" lang="en-US" sz="1400" b="0" i="1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6D83D9A-11C6-6049-8ADC-7B2E1122E240}"/>
              </a:ext>
            </a:extLst>
          </p:cNvPr>
          <p:cNvSpPr/>
          <p:nvPr/>
        </p:nvSpPr>
        <p:spPr bwMode="auto">
          <a:xfrm>
            <a:off x="4796278" y="3429000"/>
            <a:ext cx="1404257" cy="123008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Template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accent3"/>
                </a:solidFill>
                <a:latin typeface="+mn-lt"/>
              </a:rPr>
              <a:t>Interface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>
                <a:solidFill>
                  <a:schemeClr val="accent3"/>
                </a:solidFill>
                <a:latin typeface="+mn-lt"/>
              </a:rPr>
              <a:t>python</a:t>
            </a:r>
            <a:endParaRPr kumimoji="0" lang="en-US" sz="1400" b="0" i="1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6E8CD3C-499B-564E-B276-ACE749772F6C}"/>
              </a:ext>
            </a:extLst>
          </p:cNvPr>
          <p:cNvSpPr/>
          <p:nvPr/>
        </p:nvSpPr>
        <p:spPr bwMode="auto">
          <a:xfrm>
            <a:off x="2999656" y="3429000"/>
            <a:ext cx="1404257" cy="123008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Template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accent3"/>
                </a:solidFill>
                <a:latin typeface="+mn-lt"/>
              </a:rPr>
              <a:t>Class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>
                <a:solidFill>
                  <a:schemeClr val="accent3"/>
                </a:solidFill>
                <a:latin typeface="+mn-lt"/>
              </a:rPr>
              <a:t>python</a:t>
            </a:r>
            <a:endParaRPr kumimoji="0" lang="en-US" sz="1400" b="0" i="1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80E6537-5DDD-7E4F-BF5D-956892139A45}"/>
              </a:ext>
            </a:extLst>
          </p:cNvPr>
          <p:cNvSpPr/>
          <p:nvPr/>
        </p:nvSpPr>
        <p:spPr bwMode="auto">
          <a:xfrm>
            <a:off x="1203034" y="3429000"/>
            <a:ext cx="1404257" cy="123008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Template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accent3"/>
                </a:solidFill>
                <a:latin typeface="+mn-lt"/>
              </a:rPr>
              <a:t>Workflow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>
                <a:solidFill>
                  <a:schemeClr val="accent3"/>
                </a:solidFill>
                <a:latin typeface="+mn-lt"/>
              </a:rPr>
              <a:t>xml</a:t>
            </a:r>
            <a:endParaRPr kumimoji="0" lang="en-US" sz="1400" b="0" i="1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306CE8B-4938-B740-961E-74B50F825377}"/>
              </a:ext>
            </a:extLst>
          </p:cNvPr>
          <p:cNvSpPr/>
          <p:nvPr/>
        </p:nvSpPr>
        <p:spPr bwMode="auto">
          <a:xfrm>
            <a:off x="2999654" y="4959236"/>
            <a:ext cx="1404257" cy="1230086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accent3"/>
                </a:solidFill>
                <a:latin typeface="+mn-lt"/>
              </a:rPr>
              <a:t>RAVEN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Inputs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chemeClr val="accent3"/>
              </a:solidFill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>
                <a:solidFill>
                  <a:schemeClr val="accent3"/>
                </a:solidFill>
                <a:latin typeface="+mn-lt"/>
              </a:rPr>
              <a:t>xml</a:t>
            </a:r>
            <a:endParaRPr kumimoji="0" lang="en-US" sz="1400" b="0" i="1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0BC2DCA-0A81-FC4D-904D-720196C5F07A}"/>
              </a:ext>
            </a:extLst>
          </p:cNvPr>
          <p:cNvSpPr/>
          <p:nvPr/>
        </p:nvSpPr>
        <p:spPr bwMode="auto">
          <a:xfrm>
            <a:off x="2999654" y="1898764"/>
            <a:ext cx="1404257" cy="1230086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Template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Base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chemeClr val="accent3"/>
              </a:solidFill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1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python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D6925B2D-4B87-B944-B5F1-7D9622EE94BC}"/>
              </a:ext>
            </a:extLst>
          </p:cNvPr>
          <p:cNvSpPr/>
          <p:nvPr/>
        </p:nvSpPr>
        <p:spPr bwMode="auto">
          <a:xfrm rot="10800000">
            <a:off x="3350718" y="3073686"/>
            <a:ext cx="702128" cy="484095"/>
          </a:xfrm>
          <a:prstGeom prst="triangl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B2F8F9D1-4077-DF44-9A6E-49A9D7D8169C}"/>
              </a:ext>
            </a:extLst>
          </p:cNvPr>
          <p:cNvSpPr/>
          <p:nvPr/>
        </p:nvSpPr>
        <p:spPr bwMode="auto">
          <a:xfrm rot="10800000">
            <a:off x="3350717" y="4567114"/>
            <a:ext cx="702128" cy="484095"/>
          </a:xfrm>
          <a:prstGeom prst="triangl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524EEF40-915C-7143-B19C-8A79CB8E527D}"/>
              </a:ext>
            </a:extLst>
          </p:cNvPr>
          <p:cNvSpPr/>
          <p:nvPr/>
        </p:nvSpPr>
        <p:spPr bwMode="auto">
          <a:xfrm rot="5400000">
            <a:off x="2462410" y="3801996"/>
            <a:ext cx="702128" cy="484095"/>
          </a:xfrm>
          <a:prstGeom prst="triangl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0107435D-5AE6-D54F-9A16-03C37D22DCCA}"/>
              </a:ext>
            </a:extLst>
          </p:cNvPr>
          <p:cNvSpPr/>
          <p:nvPr/>
        </p:nvSpPr>
        <p:spPr bwMode="auto">
          <a:xfrm rot="16200000">
            <a:off x="4238706" y="3801997"/>
            <a:ext cx="702128" cy="484095"/>
          </a:xfrm>
          <a:prstGeom prst="triangl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816365F6-ACB3-6641-B258-9BEB6EF4BCBF}"/>
              </a:ext>
            </a:extLst>
          </p:cNvPr>
          <p:cNvSpPr/>
          <p:nvPr/>
        </p:nvSpPr>
        <p:spPr bwMode="auto">
          <a:xfrm rot="16200000">
            <a:off x="6045654" y="3801995"/>
            <a:ext cx="702128" cy="484095"/>
          </a:xfrm>
          <a:prstGeom prst="triangl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FF2D8B-2E34-BE4B-9CF1-C7F8CD783BFF}"/>
              </a:ext>
            </a:extLst>
          </p:cNvPr>
          <p:cNvSpPr/>
          <p:nvPr/>
        </p:nvSpPr>
        <p:spPr bwMode="auto">
          <a:xfrm>
            <a:off x="6368276" y="3276994"/>
            <a:ext cx="1899371" cy="1532168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167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E6CD-2FF1-154B-A5C0-8BDC3697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Creating a User Input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CD5AF-DE2C-8945-A686-92A81903D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input should be friendly to </a:t>
            </a:r>
            <a:r>
              <a:rPr lang="en-US" u="sng" dirty="0"/>
              <a:t>your</a:t>
            </a:r>
            <a:r>
              <a:rPr lang="en-US" dirty="0"/>
              <a:t> target users	</a:t>
            </a:r>
          </a:p>
          <a:p>
            <a:pPr lvl="1"/>
            <a:r>
              <a:rPr lang="en-US" dirty="0"/>
              <a:t>Use syntax they are familiar with</a:t>
            </a:r>
          </a:p>
          <a:p>
            <a:pPr lvl="2"/>
            <a:r>
              <a:rPr lang="en-US" dirty="0"/>
              <a:t>Keyword entries</a:t>
            </a:r>
          </a:p>
          <a:p>
            <a:pPr lvl="2"/>
            <a:r>
              <a:rPr lang="en-US" dirty="0"/>
              <a:t>YAML or JSON</a:t>
            </a:r>
          </a:p>
          <a:p>
            <a:pPr lvl="2"/>
            <a:r>
              <a:rPr lang="en-US" dirty="0"/>
              <a:t>GUI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Use structure specific to the problem</a:t>
            </a:r>
          </a:p>
          <a:p>
            <a:pPr lvl="2"/>
            <a:r>
              <a:rPr lang="en-US" dirty="0"/>
              <a:t>Should be obvious to the user what is being run</a:t>
            </a:r>
          </a:p>
          <a:p>
            <a:pPr lvl="2"/>
            <a:r>
              <a:rPr lang="en-US" dirty="0"/>
              <a:t>Should not require much knowledge of RAVEN</a:t>
            </a:r>
          </a:p>
          <a:p>
            <a:pPr lvl="1"/>
            <a:endParaRPr lang="en-US" dirty="0"/>
          </a:p>
          <a:p>
            <a:pPr marL="460375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68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E6CD-2FF1-154B-A5C0-8BDC3697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Creating a User Input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CD5AF-DE2C-8945-A686-92A81903D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our example, we will use keyword entry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Acceptable keys</a:t>
            </a:r>
          </a:p>
          <a:p>
            <a:pPr lvl="1"/>
            <a:r>
              <a:rPr lang="en-US" dirty="0"/>
              <a:t>variables (v0, angle, y0)</a:t>
            </a:r>
          </a:p>
          <a:p>
            <a:pPr lvl="2"/>
            <a:r>
              <a:rPr lang="en-US" dirty="0"/>
              <a:t>Uniform(low, high)</a:t>
            </a:r>
          </a:p>
          <a:p>
            <a:pPr lvl="2"/>
            <a:r>
              <a:rPr lang="en-US" dirty="0"/>
              <a:t>Normal(mean, std, low, high)</a:t>
            </a:r>
          </a:p>
          <a:p>
            <a:pPr lvl="2"/>
            <a:r>
              <a:rPr lang="en-US" dirty="0"/>
              <a:t>Constant(value)</a:t>
            </a:r>
          </a:p>
          <a:p>
            <a:pPr lvl="1"/>
            <a:r>
              <a:rPr lang="en-US" dirty="0"/>
              <a:t>“metric” for the statistical metrics to use</a:t>
            </a:r>
          </a:p>
          <a:p>
            <a:pPr lvl="2"/>
            <a:r>
              <a:rPr lang="en-US" dirty="0"/>
              <a:t>options: mean, std, percentile</a:t>
            </a:r>
          </a:p>
          <a:p>
            <a:pPr lvl="1"/>
            <a:endParaRPr lang="en-US" dirty="0"/>
          </a:p>
          <a:p>
            <a:pPr marL="460375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6680FA-3E44-7240-9155-537D1DFC7D91}"/>
              </a:ext>
            </a:extLst>
          </p:cNvPr>
          <p:cNvSpPr txBox="1"/>
          <p:nvPr/>
        </p:nvSpPr>
        <p:spPr>
          <a:xfrm>
            <a:off x="1404257" y="2105561"/>
            <a:ext cx="6574971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# my_proj_uq.i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v0 = Uniform(15, 45)          </a:t>
            </a:r>
            <a:r>
              <a:rPr lang="en-US" sz="1600" dirty="0">
                <a:solidFill>
                  <a:schemeClr val="bg2"/>
                </a:solidFill>
                <a:latin typeface="Courier"/>
                <a:cs typeface="Courier"/>
              </a:rPr>
              <a:t># low, hi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angle = Normal(45, 10, 1, 89) </a:t>
            </a:r>
            <a:r>
              <a:rPr lang="en-US" sz="1600" dirty="0">
                <a:solidFill>
                  <a:schemeClr val="bg2"/>
                </a:solidFill>
                <a:latin typeface="Courier"/>
                <a:cs typeface="Courier"/>
              </a:rPr>
              <a:t># mean, std, low, hi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y0 = Constant(0)              </a:t>
            </a:r>
            <a:r>
              <a:rPr lang="en-US" sz="1600" dirty="0">
                <a:solidFill>
                  <a:schemeClr val="bg2"/>
                </a:solidFill>
                <a:latin typeface="Courier"/>
                <a:cs typeface="Courier"/>
              </a:rPr>
              <a:t># value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metric = mean, std            </a:t>
            </a:r>
            <a:r>
              <a:rPr lang="en-US" sz="1600" dirty="0">
                <a:solidFill>
                  <a:schemeClr val="bg2"/>
                </a:solidFill>
                <a:latin typeface="Courier"/>
                <a:cs typeface="Courier"/>
              </a:rPr>
              <a:t># options</a:t>
            </a:r>
          </a:p>
        </p:txBody>
      </p:sp>
    </p:spTree>
    <p:extLst>
      <p:ext uri="{BB962C8B-B14F-4D97-AF65-F5344CB8AC3E}">
        <p14:creationId xmlns:p14="http://schemas.microsoft.com/office/powerpoint/2010/main" val="77217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BE8B4-B593-734D-8FFC-9054B6139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Creating a Template Interface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3DB7B40-A2C3-E84C-98D0-F0D2D6A5539C}"/>
              </a:ext>
            </a:extLst>
          </p:cNvPr>
          <p:cNvSpPr/>
          <p:nvPr/>
        </p:nvSpPr>
        <p:spPr bwMode="auto">
          <a:xfrm>
            <a:off x="6592900" y="3429000"/>
            <a:ext cx="1404257" cy="1230086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User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accent3"/>
                </a:solidFill>
                <a:latin typeface="+mn-lt"/>
              </a:rPr>
              <a:t>Input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>
                <a:solidFill>
                  <a:schemeClr val="accent3"/>
                </a:solidFill>
                <a:latin typeface="+mn-lt"/>
              </a:rPr>
              <a:t>?</a:t>
            </a:r>
            <a:endParaRPr kumimoji="0" lang="en-US" sz="1400" b="0" i="1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6D83D9A-11C6-6049-8ADC-7B2E1122E240}"/>
              </a:ext>
            </a:extLst>
          </p:cNvPr>
          <p:cNvSpPr/>
          <p:nvPr/>
        </p:nvSpPr>
        <p:spPr bwMode="auto">
          <a:xfrm>
            <a:off x="4796278" y="3429000"/>
            <a:ext cx="1404257" cy="123008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Template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accent3"/>
                </a:solidFill>
                <a:latin typeface="+mn-lt"/>
              </a:rPr>
              <a:t>Interface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>
                <a:solidFill>
                  <a:schemeClr val="accent3"/>
                </a:solidFill>
                <a:latin typeface="+mn-lt"/>
              </a:rPr>
              <a:t>python</a:t>
            </a:r>
            <a:endParaRPr kumimoji="0" lang="en-US" sz="1400" b="0" i="1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6E8CD3C-499B-564E-B276-ACE749772F6C}"/>
              </a:ext>
            </a:extLst>
          </p:cNvPr>
          <p:cNvSpPr/>
          <p:nvPr/>
        </p:nvSpPr>
        <p:spPr bwMode="auto">
          <a:xfrm>
            <a:off x="2999656" y="3429000"/>
            <a:ext cx="1404257" cy="123008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Template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accent3"/>
                </a:solidFill>
                <a:latin typeface="+mn-lt"/>
              </a:rPr>
              <a:t>Class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>
                <a:solidFill>
                  <a:schemeClr val="accent3"/>
                </a:solidFill>
                <a:latin typeface="+mn-lt"/>
              </a:rPr>
              <a:t>python</a:t>
            </a:r>
            <a:endParaRPr kumimoji="0" lang="en-US" sz="1400" b="0" i="1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80E6537-5DDD-7E4F-BF5D-956892139A45}"/>
              </a:ext>
            </a:extLst>
          </p:cNvPr>
          <p:cNvSpPr/>
          <p:nvPr/>
        </p:nvSpPr>
        <p:spPr bwMode="auto">
          <a:xfrm>
            <a:off x="1203034" y="3429000"/>
            <a:ext cx="1404257" cy="123008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Template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accent3"/>
                </a:solidFill>
                <a:latin typeface="+mn-lt"/>
              </a:rPr>
              <a:t>Workflow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>
                <a:solidFill>
                  <a:schemeClr val="accent3"/>
                </a:solidFill>
                <a:latin typeface="+mn-lt"/>
              </a:rPr>
              <a:t>xml</a:t>
            </a:r>
            <a:endParaRPr kumimoji="0" lang="en-US" sz="1400" b="0" i="1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306CE8B-4938-B740-961E-74B50F825377}"/>
              </a:ext>
            </a:extLst>
          </p:cNvPr>
          <p:cNvSpPr/>
          <p:nvPr/>
        </p:nvSpPr>
        <p:spPr bwMode="auto">
          <a:xfrm>
            <a:off x="2999654" y="4959236"/>
            <a:ext cx="1404257" cy="1230086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accent3"/>
                </a:solidFill>
                <a:latin typeface="+mn-lt"/>
              </a:rPr>
              <a:t>RAVEN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Inputs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chemeClr val="accent3"/>
              </a:solidFill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>
                <a:solidFill>
                  <a:schemeClr val="accent3"/>
                </a:solidFill>
                <a:latin typeface="+mn-lt"/>
              </a:rPr>
              <a:t>xml</a:t>
            </a:r>
            <a:endParaRPr kumimoji="0" lang="en-US" sz="1400" b="0" i="1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0BC2DCA-0A81-FC4D-904D-720196C5F07A}"/>
              </a:ext>
            </a:extLst>
          </p:cNvPr>
          <p:cNvSpPr/>
          <p:nvPr/>
        </p:nvSpPr>
        <p:spPr bwMode="auto">
          <a:xfrm>
            <a:off x="2999654" y="1898764"/>
            <a:ext cx="1404257" cy="1230086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Template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Base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chemeClr val="accent3"/>
              </a:solidFill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1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python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D6925B2D-4B87-B944-B5F1-7D9622EE94BC}"/>
              </a:ext>
            </a:extLst>
          </p:cNvPr>
          <p:cNvSpPr/>
          <p:nvPr/>
        </p:nvSpPr>
        <p:spPr bwMode="auto">
          <a:xfrm rot="10800000">
            <a:off x="3350718" y="3073686"/>
            <a:ext cx="702128" cy="484095"/>
          </a:xfrm>
          <a:prstGeom prst="triangl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B2F8F9D1-4077-DF44-9A6E-49A9D7D8169C}"/>
              </a:ext>
            </a:extLst>
          </p:cNvPr>
          <p:cNvSpPr/>
          <p:nvPr/>
        </p:nvSpPr>
        <p:spPr bwMode="auto">
          <a:xfrm rot="10800000">
            <a:off x="3350717" y="4567114"/>
            <a:ext cx="702128" cy="484095"/>
          </a:xfrm>
          <a:prstGeom prst="triangl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524EEF40-915C-7143-B19C-8A79CB8E527D}"/>
              </a:ext>
            </a:extLst>
          </p:cNvPr>
          <p:cNvSpPr/>
          <p:nvPr/>
        </p:nvSpPr>
        <p:spPr bwMode="auto">
          <a:xfrm rot="5400000">
            <a:off x="2462410" y="3801996"/>
            <a:ext cx="702128" cy="484095"/>
          </a:xfrm>
          <a:prstGeom prst="triangl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0107435D-5AE6-D54F-9A16-03C37D22DCCA}"/>
              </a:ext>
            </a:extLst>
          </p:cNvPr>
          <p:cNvSpPr/>
          <p:nvPr/>
        </p:nvSpPr>
        <p:spPr bwMode="auto">
          <a:xfrm rot="16200000">
            <a:off x="4238706" y="3801997"/>
            <a:ext cx="702128" cy="484095"/>
          </a:xfrm>
          <a:prstGeom prst="triangl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816365F6-ACB3-6641-B258-9BEB6EF4BCBF}"/>
              </a:ext>
            </a:extLst>
          </p:cNvPr>
          <p:cNvSpPr/>
          <p:nvPr/>
        </p:nvSpPr>
        <p:spPr bwMode="auto">
          <a:xfrm rot="16200000">
            <a:off x="6045654" y="3801995"/>
            <a:ext cx="702128" cy="484095"/>
          </a:xfrm>
          <a:prstGeom prst="triangl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FF2D8B-2E34-BE4B-9CF1-C7F8CD783BFF}"/>
              </a:ext>
            </a:extLst>
          </p:cNvPr>
          <p:cNvSpPr/>
          <p:nvPr/>
        </p:nvSpPr>
        <p:spPr bwMode="auto">
          <a:xfrm>
            <a:off x="4561328" y="3276994"/>
            <a:ext cx="1899371" cy="1532168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05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D0E19-0CB1-9046-8E6A-05E672A9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CE59-3E9B-3340-A54B-AFA2C7435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templated inputs?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BBADAD-0F85-8149-BAEC-278F93912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5" y="142667"/>
            <a:ext cx="5793090" cy="48639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5F5E68-5870-DE44-9483-A6A7A16F1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121" y="1025766"/>
            <a:ext cx="5333462" cy="48845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8F6452-6306-1B4F-B0EF-512F4A497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284" y="3468036"/>
            <a:ext cx="4964132" cy="33073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9B58A8-DC57-BC47-8B03-E261048E01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356" y="2844800"/>
            <a:ext cx="29337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38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E6CD-2FF1-154B-A5C0-8BDC3697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Creating a Template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CD5AF-DE2C-8945-A686-92A81903D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need to read in our </a:t>
            </a:r>
            <a:r>
              <a:rPr lang="en-US" dirty="0">
                <a:solidFill>
                  <a:schemeClr val="accent2"/>
                </a:solidFill>
              </a:rPr>
              <a:t>user input </a:t>
            </a:r>
            <a:r>
              <a:rPr lang="en-US" dirty="0"/>
              <a:t>file</a:t>
            </a:r>
          </a:p>
          <a:p>
            <a:pPr lvl="1"/>
            <a:r>
              <a:rPr lang="en-US" dirty="0"/>
              <a:t>We can use Python for this (doesn’t have to be Python though!)</a:t>
            </a:r>
          </a:p>
          <a:p>
            <a:pPr lvl="2"/>
            <a:endParaRPr lang="en-US" dirty="0"/>
          </a:p>
          <a:p>
            <a:pPr marL="460375" indent="-457200">
              <a:buFont typeface="+mj-lt"/>
              <a:buAutoNum type="arabicPeriod"/>
            </a:pPr>
            <a:endParaRPr lang="en-US" dirty="0"/>
          </a:p>
          <a:p>
            <a:pPr marL="460375" indent="-457200">
              <a:buFont typeface="+mj-lt"/>
              <a:buAutoNum type="arabicPeriod"/>
            </a:pPr>
            <a:endParaRPr lang="en-US" dirty="0"/>
          </a:p>
          <a:p>
            <a:pPr marL="460375" indent="-457200">
              <a:buFont typeface="+mj-lt"/>
              <a:buAutoNum type="arabicPeriod"/>
            </a:pPr>
            <a:endParaRPr lang="en-US" dirty="0"/>
          </a:p>
          <a:p>
            <a:pPr marL="460375" indent="-457200"/>
            <a:r>
              <a:rPr lang="en-US" dirty="0"/>
              <a:t>Methods:</a:t>
            </a:r>
          </a:p>
          <a:p>
            <a:pPr marL="914400" lvl="1" indent="-457200"/>
            <a:r>
              <a:rPr lang="en-US" dirty="0" err="1"/>
              <a:t>read_input</a:t>
            </a:r>
            <a:r>
              <a:rPr lang="en-US" dirty="0"/>
              <a:t>, parses the user input</a:t>
            </a:r>
          </a:p>
          <a:p>
            <a:pPr marL="914400" lvl="1" indent="-457200"/>
            <a:r>
              <a:rPr lang="en-US" dirty="0" err="1"/>
              <a:t>interpret_input</a:t>
            </a:r>
            <a:r>
              <a:rPr lang="en-US" dirty="0"/>
              <a:t>, converts the user input into items we can use</a:t>
            </a:r>
          </a:p>
          <a:p>
            <a:pPr marL="914400" lvl="1" indent="-457200"/>
            <a:r>
              <a:rPr lang="en-US" dirty="0" err="1"/>
              <a:t>interpret_distribution</a:t>
            </a:r>
            <a:r>
              <a:rPr lang="en-US" dirty="0"/>
              <a:t>, specifically to read in distributions</a:t>
            </a:r>
          </a:p>
          <a:p>
            <a:pPr marL="914400" lvl="1" indent="-457200"/>
            <a:endParaRPr lang="en-US" dirty="0"/>
          </a:p>
          <a:p>
            <a:pPr marL="3175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58B358-6597-6840-AA44-F9745AD6B1EC}"/>
              </a:ext>
            </a:extLst>
          </p:cNvPr>
          <p:cNvSpPr txBox="1"/>
          <p:nvPr/>
        </p:nvSpPr>
        <p:spPr>
          <a:xfrm>
            <a:off x="455613" y="2290357"/>
            <a:ext cx="8494423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~/projects/raven/docs/workshop/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templateInputs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vim 4_template_interface.py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604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BE8B4-B593-734D-8FFC-9054B6139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Creating a Template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0CF06-771F-E449-A5AA-8243CCC24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3DB7B40-A2C3-E84C-98D0-F0D2D6A5539C}"/>
              </a:ext>
            </a:extLst>
          </p:cNvPr>
          <p:cNvSpPr/>
          <p:nvPr/>
        </p:nvSpPr>
        <p:spPr bwMode="auto">
          <a:xfrm>
            <a:off x="6592900" y="3429000"/>
            <a:ext cx="1404257" cy="1230086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User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accent3"/>
                </a:solidFill>
                <a:latin typeface="+mn-lt"/>
              </a:rPr>
              <a:t>Input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>
                <a:solidFill>
                  <a:schemeClr val="accent3"/>
                </a:solidFill>
                <a:latin typeface="+mn-lt"/>
              </a:rPr>
              <a:t>?</a:t>
            </a:r>
            <a:endParaRPr kumimoji="0" lang="en-US" sz="1400" b="0" i="1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6D83D9A-11C6-6049-8ADC-7B2E1122E240}"/>
              </a:ext>
            </a:extLst>
          </p:cNvPr>
          <p:cNvSpPr/>
          <p:nvPr/>
        </p:nvSpPr>
        <p:spPr bwMode="auto">
          <a:xfrm>
            <a:off x="4796278" y="3429000"/>
            <a:ext cx="1404257" cy="123008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Template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accent3"/>
                </a:solidFill>
                <a:latin typeface="+mn-lt"/>
              </a:rPr>
              <a:t>Interface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>
                <a:solidFill>
                  <a:schemeClr val="accent3"/>
                </a:solidFill>
                <a:latin typeface="+mn-lt"/>
              </a:rPr>
              <a:t>python</a:t>
            </a:r>
            <a:endParaRPr kumimoji="0" lang="en-US" sz="1400" b="0" i="1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6E8CD3C-499B-564E-B276-ACE749772F6C}"/>
              </a:ext>
            </a:extLst>
          </p:cNvPr>
          <p:cNvSpPr/>
          <p:nvPr/>
        </p:nvSpPr>
        <p:spPr bwMode="auto">
          <a:xfrm>
            <a:off x="2999656" y="3429000"/>
            <a:ext cx="1404257" cy="123008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Template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accent3"/>
                </a:solidFill>
                <a:latin typeface="+mn-lt"/>
              </a:rPr>
              <a:t>Class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>
                <a:solidFill>
                  <a:schemeClr val="accent3"/>
                </a:solidFill>
                <a:latin typeface="+mn-lt"/>
              </a:rPr>
              <a:t>python</a:t>
            </a:r>
            <a:endParaRPr kumimoji="0" lang="en-US" sz="1400" b="0" i="1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80E6537-5DDD-7E4F-BF5D-956892139A45}"/>
              </a:ext>
            </a:extLst>
          </p:cNvPr>
          <p:cNvSpPr/>
          <p:nvPr/>
        </p:nvSpPr>
        <p:spPr bwMode="auto">
          <a:xfrm>
            <a:off x="1203034" y="3429000"/>
            <a:ext cx="1404257" cy="123008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Template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accent3"/>
                </a:solidFill>
                <a:latin typeface="+mn-lt"/>
              </a:rPr>
              <a:t>Workflow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>
                <a:solidFill>
                  <a:schemeClr val="accent3"/>
                </a:solidFill>
                <a:latin typeface="+mn-lt"/>
              </a:rPr>
              <a:t>xml</a:t>
            </a:r>
            <a:endParaRPr kumimoji="0" lang="en-US" sz="1400" b="0" i="1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306CE8B-4938-B740-961E-74B50F825377}"/>
              </a:ext>
            </a:extLst>
          </p:cNvPr>
          <p:cNvSpPr/>
          <p:nvPr/>
        </p:nvSpPr>
        <p:spPr bwMode="auto">
          <a:xfrm>
            <a:off x="2999654" y="4959236"/>
            <a:ext cx="1404257" cy="1230086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accent3"/>
                </a:solidFill>
                <a:latin typeface="+mn-lt"/>
              </a:rPr>
              <a:t>RAVEN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Inputs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chemeClr val="accent3"/>
              </a:solidFill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>
                <a:solidFill>
                  <a:schemeClr val="accent3"/>
                </a:solidFill>
                <a:latin typeface="+mn-lt"/>
              </a:rPr>
              <a:t>xml</a:t>
            </a:r>
            <a:endParaRPr kumimoji="0" lang="en-US" sz="1400" b="0" i="1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0BC2DCA-0A81-FC4D-904D-720196C5F07A}"/>
              </a:ext>
            </a:extLst>
          </p:cNvPr>
          <p:cNvSpPr/>
          <p:nvPr/>
        </p:nvSpPr>
        <p:spPr bwMode="auto">
          <a:xfrm>
            <a:off x="2999654" y="1898764"/>
            <a:ext cx="1404257" cy="1230086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Template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Base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chemeClr val="accent3"/>
              </a:solidFill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1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python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D6925B2D-4B87-B944-B5F1-7D9622EE94BC}"/>
              </a:ext>
            </a:extLst>
          </p:cNvPr>
          <p:cNvSpPr/>
          <p:nvPr/>
        </p:nvSpPr>
        <p:spPr bwMode="auto">
          <a:xfrm rot="10800000">
            <a:off x="3350718" y="3073686"/>
            <a:ext cx="702128" cy="484095"/>
          </a:xfrm>
          <a:prstGeom prst="triangl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B2F8F9D1-4077-DF44-9A6E-49A9D7D8169C}"/>
              </a:ext>
            </a:extLst>
          </p:cNvPr>
          <p:cNvSpPr/>
          <p:nvPr/>
        </p:nvSpPr>
        <p:spPr bwMode="auto">
          <a:xfrm rot="10800000">
            <a:off x="3350717" y="4567114"/>
            <a:ext cx="702128" cy="484095"/>
          </a:xfrm>
          <a:prstGeom prst="triangl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524EEF40-915C-7143-B19C-8A79CB8E527D}"/>
              </a:ext>
            </a:extLst>
          </p:cNvPr>
          <p:cNvSpPr/>
          <p:nvPr/>
        </p:nvSpPr>
        <p:spPr bwMode="auto">
          <a:xfrm rot="5400000">
            <a:off x="2462410" y="3801996"/>
            <a:ext cx="702128" cy="484095"/>
          </a:xfrm>
          <a:prstGeom prst="triangl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0107435D-5AE6-D54F-9A16-03C37D22DCCA}"/>
              </a:ext>
            </a:extLst>
          </p:cNvPr>
          <p:cNvSpPr/>
          <p:nvPr/>
        </p:nvSpPr>
        <p:spPr bwMode="auto">
          <a:xfrm rot="16200000">
            <a:off x="4238706" y="3801997"/>
            <a:ext cx="702128" cy="484095"/>
          </a:xfrm>
          <a:prstGeom prst="triangl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816365F6-ACB3-6641-B258-9BEB6EF4BCBF}"/>
              </a:ext>
            </a:extLst>
          </p:cNvPr>
          <p:cNvSpPr/>
          <p:nvPr/>
        </p:nvSpPr>
        <p:spPr bwMode="auto">
          <a:xfrm rot="16200000">
            <a:off x="6045654" y="3801995"/>
            <a:ext cx="702128" cy="484095"/>
          </a:xfrm>
          <a:prstGeom prst="triangl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FF2D8B-2E34-BE4B-9CF1-C7F8CD783BFF}"/>
              </a:ext>
            </a:extLst>
          </p:cNvPr>
          <p:cNvSpPr/>
          <p:nvPr/>
        </p:nvSpPr>
        <p:spPr bwMode="auto">
          <a:xfrm>
            <a:off x="2767263" y="3276994"/>
            <a:ext cx="1899371" cy="1532168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058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E6CD-2FF1-154B-A5C0-8BDC3697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Creating a Template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CD5AF-DE2C-8945-A686-92A81903D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Finally, to the central system of the template</a:t>
            </a:r>
          </a:p>
          <a:p>
            <a:r>
              <a:rPr lang="en-US" b="1" dirty="0" err="1">
                <a:solidFill>
                  <a:schemeClr val="accent1"/>
                </a:solidFill>
              </a:rPr>
              <a:t>TemplateClass</a:t>
            </a:r>
            <a:r>
              <a:rPr lang="en-US" dirty="0"/>
              <a:t> needs to:</a:t>
            </a:r>
          </a:p>
          <a:p>
            <a:pPr lvl="1"/>
            <a:r>
              <a:rPr lang="en-US" dirty="0"/>
              <a:t>Read the </a:t>
            </a:r>
            <a:r>
              <a:rPr lang="en-US" dirty="0">
                <a:solidFill>
                  <a:schemeClr val="accent1"/>
                </a:solidFill>
              </a:rPr>
              <a:t>Template Workflow</a:t>
            </a:r>
          </a:p>
          <a:p>
            <a:pPr lvl="1"/>
            <a:r>
              <a:rPr lang="en-US" dirty="0"/>
              <a:t>Modify the </a:t>
            </a:r>
            <a:r>
              <a:rPr lang="en-US" dirty="0">
                <a:solidFill>
                  <a:schemeClr val="accent1"/>
                </a:solidFill>
              </a:rPr>
              <a:t>Template Workflow </a:t>
            </a:r>
            <a:r>
              <a:rPr lang="en-US" dirty="0"/>
              <a:t>using the </a:t>
            </a:r>
            <a:r>
              <a:rPr lang="en-US" dirty="0">
                <a:solidFill>
                  <a:schemeClr val="accent2"/>
                </a:solidFill>
              </a:rPr>
              <a:t>User Input </a:t>
            </a:r>
            <a:r>
              <a:rPr lang="en-US" dirty="0"/>
              <a:t>settings</a:t>
            </a:r>
          </a:p>
          <a:p>
            <a:pPr lvl="1"/>
            <a:r>
              <a:rPr lang="en-US" dirty="0"/>
              <a:t>Write working </a:t>
            </a:r>
            <a:r>
              <a:rPr lang="en-US" dirty="0">
                <a:solidFill>
                  <a:schemeClr val="accent2"/>
                </a:solidFill>
              </a:rPr>
              <a:t>RAVEN input files</a:t>
            </a:r>
          </a:p>
          <a:p>
            <a:pPr lvl="1"/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Can inherit from the </a:t>
            </a:r>
            <a:r>
              <a:rPr lang="en-US" dirty="0">
                <a:solidFill>
                  <a:srgbClr val="C00000"/>
                </a:solidFill>
              </a:rPr>
              <a:t>Template Base </a:t>
            </a:r>
            <a:r>
              <a:rPr lang="en-US" dirty="0"/>
              <a:t>Class</a:t>
            </a:r>
          </a:p>
          <a:p>
            <a:pPr lvl="1"/>
            <a:r>
              <a:rPr lang="en-US" dirty="0"/>
              <a:t>Located in RAVEN</a:t>
            </a:r>
          </a:p>
          <a:p>
            <a:pPr lvl="1"/>
            <a:r>
              <a:rPr lang="en-US" dirty="0"/>
              <a:t>Has some commonly-used methods available for RAVEN XML</a:t>
            </a:r>
          </a:p>
          <a:p>
            <a:pPr lvl="2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xmlUtils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self.namingTemplate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self._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updateCommaSeperatedList</a:t>
            </a:r>
            <a:endParaRPr lang="en-US" dirty="0">
              <a:cs typeface="Consolas" panose="020B0609020204030204" pitchFamily="49" charset="0"/>
            </a:endParaRPr>
          </a:p>
          <a:p>
            <a:pPr lvl="2"/>
            <a:r>
              <a:rPr lang="en-US" dirty="0" err="1"/>
              <a:t>etc</a:t>
            </a:r>
            <a:endParaRPr lang="en-US" dirty="0"/>
          </a:p>
          <a:p>
            <a:pPr lvl="1"/>
            <a:endParaRPr lang="en-US" dirty="0"/>
          </a:p>
          <a:p>
            <a:pPr marL="460375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42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E6CD-2FF1-154B-A5C0-8BDC36970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735012"/>
            <a:ext cx="8231187" cy="363537"/>
          </a:xfrm>
        </p:spPr>
        <p:txBody>
          <a:bodyPr/>
          <a:lstStyle/>
          <a:p>
            <a:r>
              <a:rPr lang="en-US" dirty="0"/>
              <a:t>5. Creating a Template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CD5AF-DE2C-8945-A686-92A81903D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166812"/>
            <a:ext cx="8231187" cy="4524375"/>
          </a:xfrm>
        </p:spPr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</a:rPr>
              <a:t>TemplateClass</a:t>
            </a:r>
            <a:r>
              <a:rPr lang="en-US" dirty="0"/>
              <a:t> implementation</a:t>
            </a:r>
          </a:p>
          <a:p>
            <a:pPr lvl="1"/>
            <a:r>
              <a:rPr lang="en-US" dirty="0"/>
              <a:t>Main methods </a:t>
            </a:r>
            <a:r>
              <a:rPr lang="en-US" dirty="0">
                <a:solidFill>
                  <a:schemeClr val="bg2"/>
                </a:solidFill>
              </a:rPr>
              <a:t>(common to all templates)</a:t>
            </a:r>
            <a:endParaRPr lang="en-US" dirty="0"/>
          </a:p>
          <a:p>
            <a:pPr lvl="2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loadTemplate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(inherited)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en-US" dirty="0">
                <a:cs typeface="Consolas" panose="020B0609020204030204" pitchFamily="49" charset="0"/>
              </a:rPr>
              <a:t>Reads the </a:t>
            </a:r>
            <a:r>
              <a:rPr lang="en-US" dirty="0">
                <a:solidFill>
                  <a:schemeClr val="accent1"/>
                </a:solidFill>
                <a:cs typeface="Consolas" panose="020B0609020204030204" pitchFamily="49" charset="0"/>
              </a:rPr>
              <a:t>Template Workflow</a:t>
            </a:r>
          </a:p>
          <a:p>
            <a:pPr lvl="2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createWorkflow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en-US" dirty="0"/>
              <a:t>takes </a:t>
            </a:r>
            <a:r>
              <a:rPr lang="en-US" b="1" dirty="0">
                <a:solidFill>
                  <a:schemeClr val="accent2"/>
                </a:solidFill>
              </a:rPr>
              <a:t>inputs</a:t>
            </a:r>
          </a:p>
          <a:p>
            <a:pPr lvl="3"/>
            <a:r>
              <a:rPr lang="en-US" dirty="0"/>
              <a:t>copies and modifies </a:t>
            </a:r>
            <a:r>
              <a:rPr lang="en-US" dirty="0">
                <a:solidFill>
                  <a:schemeClr val="accent1"/>
                </a:solidFill>
              </a:rPr>
              <a:t>Template Workflow</a:t>
            </a:r>
          </a:p>
          <a:p>
            <a:pPr lvl="3"/>
            <a:r>
              <a:rPr lang="en-US" dirty="0"/>
              <a:t>prepares </a:t>
            </a:r>
            <a:r>
              <a:rPr lang="en-US" b="1" dirty="0">
                <a:solidFill>
                  <a:schemeClr val="accent2"/>
                </a:solidFill>
              </a:rPr>
              <a:t>new input XML</a:t>
            </a:r>
          </a:p>
          <a:p>
            <a:pPr lvl="2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writeWorkflow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(inherited)</a:t>
            </a:r>
          </a:p>
          <a:p>
            <a:pPr lvl="3"/>
            <a:r>
              <a:rPr lang="en-US" dirty="0"/>
              <a:t>writes new RAVEN inputs</a:t>
            </a:r>
          </a:p>
          <a:p>
            <a:pPr lvl="1"/>
            <a:r>
              <a:rPr lang="en-US" dirty="0"/>
              <a:t>Helper methods </a:t>
            </a:r>
            <a:r>
              <a:rPr lang="en-US" dirty="0">
                <a:solidFill>
                  <a:schemeClr val="bg2"/>
                </a:solidFill>
              </a:rPr>
              <a:t>(specific to this example template)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modifyVariables</a:t>
            </a:r>
            <a:r>
              <a:rPr lang="en-US" dirty="0"/>
              <a:t>: add variable distributions, sampling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applyMetrics</a:t>
            </a:r>
            <a:r>
              <a:rPr lang="en-US" dirty="0"/>
              <a:t>: add statistical metrics</a:t>
            </a:r>
          </a:p>
          <a:p>
            <a:pPr lvl="1"/>
            <a:endParaRPr lang="en-US" dirty="0"/>
          </a:p>
          <a:p>
            <a:pPr marL="460375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5D540B-6618-634A-AC4B-DE2D2AE90846}"/>
              </a:ext>
            </a:extLst>
          </p:cNvPr>
          <p:cNvSpPr txBox="1"/>
          <p:nvPr/>
        </p:nvSpPr>
        <p:spPr>
          <a:xfrm>
            <a:off x="323994" y="5442141"/>
            <a:ext cx="8494423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~/projects/raven/docs/workshop/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templateInputs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vim 5_template_class.py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249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E6CD-2FF1-154B-A5C0-8BDC3697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Creating a Template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CD5AF-DE2C-8945-A686-92A81903D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</a:rPr>
              <a:t>TemplateClass</a:t>
            </a:r>
            <a:r>
              <a:rPr lang="en-US" dirty="0"/>
              <a:t> implementation</a:t>
            </a:r>
          </a:p>
          <a:p>
            <a:pPr lvl="1"/>
            <a:r>
              <a:rPr lang="en-US" dirty="0"/>
              <a:t>Methods need to be called by </a:t>
            </a:r>
            <a:r>
              <a:rPr lang="en-US" dirty="0" err="1">
                <a:solidFill>
                  <a:schemeClr val="accent1"/>
                </a:solidFill>
              </a:rPr>
              <a:t>TemplateInterface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  <a:p>
            <a:r>
              <a:rPr lang="en-US" dirty="0"/>
              <a:t>Modify </a:t>
            </a:r>
            <a:r>
              <a:rPr lang="en-US" dirty="0" err="1"/>
              <a:t>TemplateInterface</a:t>
            </a:r>
            <a:r>
              <a:rPr lang="en-US" dirty="0"/>
              <a:t> to:</a:t>
            </a:r>
          </a:p>
          <a:p>
            <a:pPr lvl="1"/>
            <a:r>
              <a:rPr lang="en-US" dirty="0"/>
              <a:t>Instantiate a </a:t>
            </a:r>
            <a:r>
              <a:rPr lang="en-US" dirty="0" err="1">
                <a:solidFill>
                  <a:schemeClr val="accent1"/>
                </a:solidFill>
              </a:rPr>
              <a:t>TemplateClass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Call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loadTemplate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Call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createWorkflow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Call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writeWorkflow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cs typeface="Consolas" panose="020B0609020204030204" pitchFamily="49" charset="0"/>
              </a:rPr>
              <a:t>(optional) run RAVEN input directly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43AB99-2692-0746-B909-F209603285CA}"/>
              </a:ext>
            </a:extLst>
          </p:cNvPr>
          <p:cNvSpPr txBox="1"/>
          <p:nvPr/>
        </p:nvSpPr>
        <p:spPr>
          <a:xfrm>
            <a:off x="455613" y="5522823"/>
            <a:ext cx="8494423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~/projects/raven/docs/workshop/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templateInputs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vim 4_template_interface.py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253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BE8B4-B593-734D-8FFC-9054B6139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Test and Run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3DB7B40-A2C3-E84C-98D0-F0D2D6A5539C}"/>
              </a:ext>
            </a:extLst>
          </p:cNvPr>
          <p:cNvSpPr/>
          <p:nvPr/>
        </p:nvSpPr>
        <p:spPr bwMode="auto">
          <a:xfrm>
            <a:off x="6592900" y="3429000"/>
            <a:ext cx="1404257" cy="1230086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User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accent3"/>
                </a:solidFill>
                <a:latin typeface="+mn-lt"/>
              </a:rPr>
              <a:t>Input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>
                <a:solidFill>
                  <a:schemeClr val="accent3"/>
                </a:solidFill>
                <a:latin typeface="+mn-lt"/>
              </a:rPr>
              <a:t>?</a:t>
            </a:r>
            <a:endParaRPr kumimoji="0" lang="en-US" sz="1400" b="0" i="1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6D83D9A-11C6-6049-8ADC-7B2E1122E240}"/>
              </a:ext>
            </a:extLst>
          </p:cNvPr>
          <p:cNvSpPr/>
          <p:nvPr/>
        </p:nvSpPr>
        <p:spPr bwMode="auto">
          <a:xfrm>
            <a:off x="4796278" y="3429000"/>
            <a:ext cx="1404257" cy="123008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Template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accent3"/>
                </a:solidFill>
                <a:latin typeface="+mn-lt"/>
              </a:rPr>
              <a:t>Interface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>
                <a:solidFill>
                  <a:schemeClr val="accent3"/>
                </a:solidFill>
                <a:latin typeface="+mn-lt"/>
              </a:rPr>
              <a:t>python</a:t>
            </a:r>
            <a:endParaRPr kumimoji="0" lang="en-US" sz="1400" b="0" i="1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6E8CD3C-499B-564E-B276-ACE749772F6C}"/>
              </a:ext>
            </a:extLst>
          </p:cNvPr>
          <p:cNvSpPr/>
          <p:nvPr/>
        </p:nvSpPr>
        <p:spPr bwMode="auto">
          <a:xfrm>
            <a:off x="2999656" y="3429000"/>
            <a:ext cx="1404257" cy="123008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Template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accent3"/>
                </a:solidFill>
                <a:latin typeface="+mn-lt"/>
              </a:rPr>
              <a:t>Class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>
                <a:solidFill>
                  <a:schemeClr val="accent3"/>
                </a:solidFill>
                <a:latin typeface="+mn-lt"/>
              </a:rPr>
              <a:t>python</a:t>
            </a:r>
            <a:endParaRPr kumimoji="0" lang="en-US" sz="1400" b="0" i="1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80E6537-5DDD-7E4F-BF5D-956892139A45}"/>
              </a:ext>
            </a:extLst>
          </p:cNvPr>
          <p:cNvSpPr/>
          <p:nvPr/>
        </p:nvSpPr>
        <p:spPr bwMode="auto">
          <a:xfrm>
            <a:off x="1203034" y="3429000"/>
            <a:ext cx="1404257" cy="123008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Template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accent3"/>
                </a:solidFill>
                <a:latin typeface="+mn-lt"/>
              </a:rPr>
              <a:t>Workflow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>
                <a:solidFill>
                  <a:schemeClr val="accent3"/>
                </a:solidFill>
                <a:latin typeface="+mn-lt"/>
              </a:rPr>
              <a:t>xml</a:t>
            </a:r>
            <a:endParaRPr kumimoji="0" lang="en-US" sz="1400" b="0" i="1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306CE8B-4938-B740-961E-74B50F825377}"/>
              </a:ext>
            </a:extLst>
          </p:cNvPr>
          <p:cNvSpPr/>
          <p:nvPr/>
        </p:nvSpPr>
        <p:spPr bwMode="auto">
          <a:xfrm>
            <a:off x="2999654" y="4959236"/>
            <a:ext cx="1404257" cy="1230086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accent3"/>
                </a:solidFill>
                <a:latin typeface="+mn-lt"/>
              </a:rPr>
              <a:t>RAVEN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Inputs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chemeClr val="accent3"/>
              </a:solidFill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>
                <a:solidFill>
                  <a:schemeClr val="accent3"/>
                </a:solidFill>
                <a:latin typeface="+mn-lt"/>
              </a:rPr>
              <a:t>xml</a:t>
            </a:r>
            <a:endParaRPr kumimoji="0" lang="en-US" sz="1400" b="0" i="1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0BC2DCA-0A81-FC4D-904D-720196C5F07A}"/>
              </a:ext>
            </a:extLst>
          </p:cNvPr>
          <p:cNvSpPr/>
          <p:nvPr/>
        </p:nvSpPr>
        <p:spPr bwMode="auto">
          <a:xfrm>
            <a:off x="2999654" y="1898764"/>
            <a:ext cx="1404257" cy="1230086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Template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Base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chemeClr val="accent3"/>
              </a:solidFill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1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python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D6925B2D-4B87-B944-B5F1-7D9622EE94BC}"/>
              </a:ext>
            </a:extLst>
          </p:cNvPr>
          <p:cNvSpPr/>
          <p:nvPr/>
        </p:nvSpPr>
        <p:spPr bwMode="auto">
          <a:xfrm rot="10800000">
            <a:off x="3350718" y="3073686"/>
            <a:ext cx="702128" cy="484095"/>
          </a:xfrm>
          <a:prstGeom prst="triangl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B2F8F9D1-4077-DF44-9A6E-49A9D7D8169C}"/>
              </a:ext>
            </a:extLst>
          </p:cNvPr>
          <p:cNvSpPr/>
          <p:nvPr/>
        </p:nvSpPr>
        <p:spPr bwMode="auto">
          <a:xfrm rot="10800000">
            <a:off x="3350717" y="4567114"/>
            <a:ext cx="702128" cy="484095"/>
          </a:xfrm>
          <a:prstGeom prst="triangl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524EEF40-915C-7143-B19C-8A79CB8E527D}"/>
              </a:ext>
            </a:extLst>
          </p:cNvPr>
          <p:cNvSpPr/>
          <p:nvPr/>
        </p:nvSpPr>
        <p:spPr bwMode="auto">
          <a:xfrm rot="5400000">
            <a:off x="2462410" y="3801996"/>
            <a:ext cx="702128" cy="484095"/>
          </a:xfrm>
          <a:prstGeom prst="triangl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0107435D-5AE6-D54F-9A16-03C37D22DCCA}"/>
              </a:ext>
            </a:extLst>
          </p:cNvPr>
          <p:cNvSpPr/>
          <p:nvPr/>
        </p:nvSpPr>
        <p:spPr bwMode="auto">
          <a:xfrm rot="16200000">
            <a:off x="4238706" y="3801997"/>
            <a:ext cx="702128" cy="484095"/>
          </a:xfrm>
          <a:prstGeom prst="triangl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816365F6-ACB3-6641-B258-9BEB6EF4BCBF}"/>
              </a:ext>
            </a:extLst>
          </p:cNvPr>
          <p:cNvSpPr/>
          <p:nvPr/>
        </p:nvSpPr>
        <p:spPr bwMode="auto">
          <a:xfrm rot="16200000">
            <a:off x="6045654" y="3801995"/>
            <a:ext cx="702128" cy="484095"/>
          </a:xfrm>
          <a:prstGeom prst="triangl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FF2D8B-2E34-BE4B-9CF1-C7F8CD783BFF}"/>
              </a:ext>
            </a:extLst>
          </p:cNvPr>
          <p:cNvSpPr/>
          <p:nvPr/>
        </p:nvSpPr>
        <p:spPr bwMode="auto">
          <a:xfrm>
            <a:off x="2752094" y="4831901"/>
            <a:ext cx="1899371" cy="1532168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031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E6CD-2FF1-154B-A5C0-8BDC3697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Test and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CD5AF-DE2C-8945-A686-92A81903D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598613"/>
            <a:ext cx="8231187" cy="4889273"/>
          </a:xfrm>
        </p:spPr>
        <p:txBody>
          <a:bodyPr/>
          <a:lstStyle/>
          <a:p>
            <a:r>
              <a:rPr lang="en-US" dirty="0"/>
              <a:t>For some OS, </a:t>
            </a:r>
            <a:r>
              <a:rPr lang="en-US" dirty="0" err="1">
                <a:solidFill>
                  <a:schemeClr val="accent1"/>
                </a:solidFill>
              </a:rPr>
              <a:t>TemplateInterface</a:t>
            </a:r>
            <a:r>
              <a:rPr lang="en-US" dirty="0"/>
              <a:t> can run RAVEN on </a:t>
            </a:r>
            <a:r>
              <a:rPr lang="en-US" dirty="0">
                <a:solidFill>
                  <a:schemeClr val="accent2"/>
                </a:solidFill>
              </a:rPr>
              <a:t>new inputs</a:t>
            </a:r>
          </a:p>
          <a:p>
            <a:pPr lvl="1"/>
            <a:r>
              <a:rPr lang="en-US" dirty="0"/>
              <a:t>If not …</a:t>
            </a:r>
          </a:p>
          <a:p>
            <a:pPr lvl="2"/>
            <a:r>
              <a:rPr lang="en-US" dirty="0"/>
              <a:t>Some additional effort could make it happen for your template</a:t>
            </a:r>
          </a:p>
          <a:p>
            <a:pPr lvl="2"/>
            <a:endParaRPr lang="en-US" dirty="0"/>
          </a:p>
          <a:p>
            <a:r>
              <a:rPr lang="en-US" dirty="0"/>
              <a:t>Can run generated input files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Try changing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my_proj_uq.i </a:t>
            </a:r>
            <a:r>
              <a:rPr lang="en-US" dirty="0"/>
              <a:t>and running again!</a:t>
            </a:r>
          </a:p>
          <a:p>
            <a:pPr lvl="1"/>
            <a:r>
              <a:rPr lang="en-US" dirty="0"/>
              <a:t>Extra credit: dynamically choose variables for the plotting!</a:t>
            </a:r>
          </a:p>
          <a:p>
            <a:pPr lvl="1"/>
            <a:endParaRPr lang="en-US" dirty="0"/>
          </a:p>
          <a:p>
            <a:pPr marL="460375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8912E5-C9B2-3347-8797-929FA6DE2FA0}"/>
              </a:ext>
            </a:extLst>
          </p:cNvPr>
          <p:cNvSpPr txBox="1"/>
          <p:nvPr/>
        </p:nvSpPr>
        <p:spPr>
          <a:xfrm>
            <a:off x="455613" y="3429000"/>
            <a:ext cx="8494423" cy="203132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&gt;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bash.exe</a:t>
            </a: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source activate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raven_libraries</a:t>
            </a: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~/projects/raven/docs/workshop/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templateInputs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python 4_template_interface.py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my_proj_uq.i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~/projects/raven/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raven_framework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6_ProjUQInput.xml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169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E6BF-6031-CD44-9F38-1CA625140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824B1-AF2B-DC4F-AD64-31D4CF975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Templated Inputs</a:t>
            </a:r>
          </a:p>
          <a:p>
            <a:pPr lvl="1"/>
            <a:r>
              <a:rPr lang="en-US" dirty="0"/>
              <a:t>Increase simplicity at cost of flexibility</a:t>
            </a:r>
          </a:p>
          <a:p>
            <a:pPr lvl="1"/>
            <a:r>
              <a:rPr lang="en-US" dirty="0"/>
              <a:t>Great for modifying existing RAVEN runs in simple ways</a:t>
            </a:r>
          </a:p>
          <a:p>
            <a:pPr lvl="1"/>
            <a:r>
              <a:rPr lang="en-US" dirty="0"/>
              <a:t>Lowers barrier to new RAVEN users</a:t>
            </a:r>
          </a:p>
          <a:p>
            <a:pPr lvl="1"/>
            <a:endParaRPr lang="en-US" dirty="0"/>
          </a:p>
          <a:p>
            <a:r>
              <a:rPr lang="en-US" dirty="0"/>
              <a:t>Needs development from designer</a:t>
            </a:r>
          </a:p>
          <a:p>
            <a:pPr lvl="1"/>
            <a:r>
              <a:rPr lang="en-US" dirty="0"/>
              <a:t>Someone who knows enough RAVEN to make a template</a:t>
            </a:r>
          </a:p>
          <a:p>
            <a:pPr lvl="2"/>
            <a:r>
              <a:rPr lang="en-US" dirty="0"/>
              <a:t>Starting from working run</a:t>
            </a:r>
          </a:p>
          <a:p>
            <a:pPr lvl="2"/>
            <a:r>
              <a:rPr lang="en-US" dirty="0"/>
              <a:t>Using Python to modify inputs</a:t>
            </a:r>
          </a:p>
          <a:p>
            <a:pPr lvl="2"/>
            <a:endParaRPr lang="en-US" dirty="0"/>
          </a:p>
          <a:p>
            <a:r>
              <a:rPr lang="en-US" dirty="0"/>
              <a:t>Once one in place, making new templates even faster</a:t>
            </a:r>
          </a:p>
        </p:txBody>
      </p:sp>
    </p:spTree>
    <p:extLst>
      <p:ext uri="{BB962C8B-B14F-4D97-AF65-F5344CB8AC3E}">
        <p14:creationId xmlns:p14="http://schemas.microsoft.com/office/powerpoint/2010/main" val="1948216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6" descr="raven.gif">
            <a:extLst>
              <a:ext uri="{FF2B5EF4-FFF2-40B4-BE49-F238E27FC236}">
                <a16:creationId xmlns:a16="http://schemas.microsoft.com/office/drawing/2014/main" id="{0B0537E7-B068-6246-9C63-79AF6D02F9D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2450751" y="2275114"/>
            <a:ext cx="4242497" cy="318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3537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2BAE-2233-5B43-B420-B915E3EAB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BF7135-83DE-8645-8D0B-71F6B8D94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378" y="15056"/>
            <a:ext cx="3084679" cy="682788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B475EC-E032-CA49-ABB0-7F4349439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3033059"/>
            <a:ext cx="2933700" cy="11684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A590BB-F879-8143-8E1D-411C16011EB2}"/>
              </a:ext>
            </a:extLst>
          </p:cNvPr>
          <p:cNvCxnSpPr>
            <a:cxnSpLocks/>
          </p:cNvCxnSpPr>
          <p:nvPr/>
        </p:nvCxnSpPr>
        <p:spPr bwMode="auto">
          <a:xfrm flipV="1">
            <a:off x="2510118" y="3003176"/>
            <a:ext cx="3397623" cy="35859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0CA26C-F7F2-8C46-972D-2E08A6C1AAD9}"/>
              </a:ext>
            </a:extLst>
          </p:cNvPr>
          <p:cNvCxnSpPr>
            <a:cxnSpLocks/>
          </p:cNvCxnSpPr>
          <p:nvPr/>
        </p:nvCxnSpPr>
        <p:spPr bwMode="auto">
          <a:xfrm>
            <a:off x="2510118" y="3361765"/>
            <a:ext cx="3379694" cy="3316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BD3808-783D-1D41-BFC8-8B097EEDD776}"/>
              </a:ext>
            </a:extLst>
          </p:cNvPr>
          <p:cNvCxnSpPr>
            <a:cxnSpLocks/>
          </p:cNvCxnSpPr>
          <p:nvPr/>
        </p:nvCxnSpPr>
        <p:spPr bwMode="auto">
          <a:xfrm flipV="1">
            <a:off x="2124635" y="3102911"/>
            <a:ext cx="3765177" cy="7698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3E3E9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67C28F-914E-424A-A4C8-AB971B0360C9}"/>
              </a:ext>
            </a:extLst>
          </p:cNvPr>
          <p:cNvCxnSpPr>
            <a:cxnSpLocks/>
          </p:cNvCxnSpPr>
          <p:nvPr/>
        </p:nvCxnSpPr>
        <p:spPr bwMode="auto">
          <a:xfrm>
            <a:off x="3353623" y="4096871"/>
            <a:ext cx="2536189" cy="69924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0D5B44C-9AF9-4447-8E1D-3313CF0E7CCA}"/>
              </a:ext>
            </a:extLst>
          </p:cNvPr>
          <p:cNvCxnSpPr>
            <a:cxnSpLocks/>
          </p:cNvCxnSpPr>
          <p:nvPr/>
        </p:nvCxnSpPr>
        <p:spPr bwMode="auto">
          <a:xfrm flipV="1">
            <a:off x="3353623" y="2196353"/>
            <a:ext cx="2554118" cy="190051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712133-6C30-FB4E-B2F0-DB50952B6A6B}"/>
              </a:ext>
            </a:extLst>
          </p:cNvPr>
          <p:cNvCxnSpPr>
            <a:cxnSpLocks/>
          </p:cNvCxnSpPr>
          <p:nvPr/>
        </p:nvCxnSpPr>
        <p:spPr bwMode="auto">
          <a:xfrm flipV="1">
            <a:off x="3192089" y="3232524"/>
            <a:ext cx="2697723" cy="38473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D80835-5D0E-FC4E-AB8C-3C87EE86CAD3}"/>
              </a:ext>
            </a:extLst>
          </p:cNvPr>
          <p:cNvCxnSpPr>
            <a:cxnSpLocks/>
          </p:cNvCxnSpPr>
          <p:nvPr/>
        </p:nvCxnSpPr>
        <p:spPr bwMode="auto">
          <a:xfrm>
            <a:off x="3192089" y="3617259"/>
            <a:ext cx="2697723" cy="40490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07352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Objectives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 when to create a </a:t>
            </a:r>
            <a:r>
              <a:rPr lang="en-US" dirty="0" err="1"/>
              <a:t>TemplateInput</a:t>
            </a:r>
            <a:endParaRPr lang="en-US" dirty="0"/>
          </a:p>
          <a:p>
            <a:endParaRPr lang="en-US" dirty="0"/>
          </a:p>
          <a:p>
            <a:r>
              <a:rPr lang="en-US" dirty="0"/>
              <a:t>Learn how to create a </a:t>
            </a:r>
            <a:r>
              <a:rPr lang="en-US" dirty="0" err="1"/>
              <a:t>TemplateInput</a:t>
            </a:r>
            <a:endParaRPr lang="en-US" dirty="0"/>
          </a:p>
          <a:p>
            <a:endParaRPr lang="en-US" dirty="0"/>
          </a:p>
          <a:p>
            <a:r>
              <a:rPr lang="en-US" dirty="0"/>
              <a:t>Learn how to make RAVEN more accessible to users</a:t>
            </a:r>
          </a:p>
          <a:p>
            <a:endParaRPr lang="en-US" dirty="0"/>
          </a:p>
          <a:p>
            <a:r>
              <a:rPr lang="en-US" dirty="0"/>
              <a:t>Create and use a </a:t>
            </a:r>
            <a:r>
              <a:rPr lang="en-US" dirty="0" err="1"/>
              <a:t>TemplateInput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Template Inputs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RAVEN Inputs</a:t>
            </a:r>
          </a:p>
          <a:p>
            <a:pPr lvl="1"/>
            <a:r>
              <a:rPr lang="en-US" dirty="0"/>
              <a:t>Incredibly flexible</a:t>
            </a:r>
          </a:p>
          <a:p>
            <a:pPr lvl="2"/>
            <a:r>
              <a:rPr lang="en-US" dirty="0"/>
              <a:t>XML is user- and computer-readable</a:t>
            </a:r>
          </a:p>
          <a:p>
            <a:pPr lvl="2"/>
            <a:r>
              <a:rPr lang="en-US" dirty="0"/>
              <a:t>Entity-Step structure can do almost anything</a:t>
            </a:r>
          </a:p>
          <a:p>
            <a:pPr lvl="2"/>
            <a:r>
              <a:rPr lang="en-US" dirty="0"/>
              <a:t>XML mirrors underlying code structure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Steep learning curve</a:t>
            </a:r>
          </a:p>
          <a:p>
            <a:pPr lvl="2"/>
            <a:r>
              <a:rPr lang="en-US" dirty="0"/>
              <a:t>Must learn many elements just to get started</a:t>
            </a:r>
          </a:p>
          <a:p>
            <a:pPr lvl="3"/>
            <a:r>
              <a:rPr lang="en-US" dirty="0" err="1"/>
              <a:t>DataObjects</a:t>
            </a:r>
            <a:r>
              <a:rPr lang="en-US" dirty="0"/>
              <a:t>, Steps, Sequences, Entities</a:t>
            </a:r>
          </a:p>
          <a:p>
            <a:pPr lvl="2"/>
            <a:r>
              <a:rPr lang="en-US" dirty="0"/>
              <a:t>XML is not comfortable to some users</a:t>
            </a:r>
          </a:p>
          <a:p>
            <a:pPr lvl="2"/>
            <a:endParaRPr lang="en-US" dirty="0"/>
          </a:p>
          <a:p>
            <a:r>
              <a:rPr lang="en-US" dirty="0"/>
              <a:t>Templating Inputs lets you simplify RAVEN workflow writing</a:t>
            </a:r>
          </a:p>
          <a:p>
            <a:pPr lvl="1"/>
            <a:r>
              <a:rPr lang="en-US" dirty="0"/>
              <a:t>Trade off</a:t>
            </a:r>
          </a:p>
          <a:p>
            <a:pPr lvl="2"/>
            <a:r>
              <a:rPr lang="en-US" dirty="0"/>
              <a:t>Get simplicity at the cost of flexibility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72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67FD6-6781-1944-99CD-78225C168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3C058-6439-9042-8850-D63A70F1F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pPr lvl="1"/>
            <a:r>
              <a:rPr lang="en-US" dirty="0"/>
              <a:t>I have a team of RELAP/MELCOR/</a:t>
            </a:r>
            <a:r>
              <a:rPr lang="en-US" dirty="0" err="1"/>
              <a:t>etc</a:t>
            </a:r>
            <a:r>
              <a:rPr lang="en-US" dirty="0"/>
              <a:t> users</a:t>
            </a:r>
          </a:p>
          <a:p>
            <a:pPr lvl="1"/>
            <a:r>
              <a:rPr lang="en-US" dirty="0"/>
              <a:t>I want them to use RAVEN to do PRA/UQ/</a:t>
            </a:r>
            <a:r>
              <a:rPr lang="en-US" dirty="0" err="1"/>
              <a:t>etc</a:t>
            </a:r>
            <a:r>
              <a:rPr lang="en-US" dirty="0"/>
              <a:t> on their inputs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Challenge</a:t>
            </a:r>
          </a:p>
          <a:p>
            <a:pPr lvl="2"/>
            <a:r>
              <a:rPr lang="en-US" dirty="0"/>
              <a:t>Training all users in RAVEN could be time consuming</a:t>
            </a:r>
          </a:p>
          <a:p>
            <a:pPr lvl="2"/>
            <a:r>
              <a:rPr lang="en-US" dirty="0"/>
              <a:t>They all need to use almost the same RAVEN setup</a:t>
            </a:r>
          </a:p>
          <a:p>
            <a:pPr lvl="3"/>
            <a:r>
              <a:rPr lang="en-US" dirty="0"/>
              <a:t>Just with a few minor differences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Solution: templating!</a:t>
            </a:r>
          </a:p>
          <a:p>
            <a:pPr lvl="2"/>
            <a:r>
              <a:rPr lang="en-US" dirty="0"/>
              <a:t>Allows fast creation of specific RAVEN workflows</a:t>
            </a:r>
          </a:p>
          <a:p>
            <a:pPr lvl="2"/>
            <a:r>
              <a:rPr lang="en-US" dirty="0"/>
              <a:t>Allows custom input files that are physics-oriented</a:t>
            </a:r>
          </a:p>
          <a:p>
            <a:pPr lvl="3"/>
            <a:r>
              <a:rPr lang="en-US" dirty="0"/>
              <a:t>Users know about inlets, pressure, pipes</a:t>
            </a:r>
          </a:p>
          <a:p>
            <a:pPr lvl="3"/>
            <a:r>
              <a:rPr lang="en-US" dirty="0"/>
              <a:t>Users don’t know about </a:t>
            </a:r>
            <a:r>
              <a:rPr lang="en-US" dirty="0" err="1"/>
              <a:t>DataObjects</a:t>
            </a:r>
            <a:r>
              <a:rPr lang="en-US" dirty="0"/>
              <a:t>, </a:t>
            </a:r>
            <a:r>
              <a:rPr lang="en-US" dirty="0" err="1"/>
              <a:t>EnsembleModels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24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2337A-1FE3-9940-BF9D-071095269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a </a:t>
            </a:r>
            <a:r>
              <a:rPr lang="en-US" dirty="0" err="1"/>
              <a:t>TemplateInput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A8577-A386-E94C-8830-F89082205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RAVEN Templating can be highly </a:t>
            </a:r>
            <a:r>
              <a:rPr lang="en-US" b="1" dirty="0">
                <a:solidFill>
                  <a:schemeClr val="accent1"/>
                </a:solidFill>
              </a:rPr>
              <a:t>beneficial</a:t>
            </a:r>
            <a:r>
              <a:rPr lang="en-US" dirty="0"/>
              <a:t> when:</a:t>
            </a:r>
          </a:p>
          <a:p>
            <a:pPr lvl="1"/>
            <a:r>
              <a:rPr lang="en-US" dirty="0"/>
              <a:t>Complex RAVEN workflows</a:t>
            </a:r>
          </a:p>
          <a:p>
            <a:pPr lvl="1"/>
            <a:r>
              <a:rPr lang="en-US" dirty="0"/>
              <a:t>Long, involved RAVEN input files</a:t>
            </a:r>
          </a:p>
          <a:p>
            <a:pPr lvl="1"/>
            <a:r>
              <a:rPr lang="en-US" dirty="0"/>
              <a:t>Workflow hardly changes</a:t>
            </a:r>
          </a:p>
          <a:p>
            <a:pPr lvl="2"/>
            <a:r>
              <a:rPr lang="en-US" dirty="0"/>
              <a:t>Mostly the same for each user</a:t>
            </a:r>
          </a:p>
          <a:p>
            <a:pPr lvl="2"/>
            <a:r>
              <a:rPr lang="en-US" dirty="0"/>
              <a:t>Some small changes allow flexibility</a:t>
            </a:r>
          </a:p>
          <a:p>
            <a:pPr lvl="2"/>
            <a:endParaRPr lang="en-US" dirty="0"/>
          </a:p>
          <a:p>
            <a:r>
              <a:rPr lang="en-US" dirty="0"/>
              <a:t>RAVEN Templating is </a:t>
            </a:r>
            <a:r>
              <a:rPr lang="en-US" b="1" dirty="0">
                <a:solidFill>
                  <a:srgbClr val="C00000"/>
                </a:solidFill>
              </a:rPr>
              <a:t>unlikely</a:t>
            </a:r>
            <a:r>
              <a:rPr lang="en-US" dirty="0"/>
              <a:t> to be useful when:</a:t>
            </a:r>
          </a:p>
          <a:p>
            <a:pPr lvl="1"/>
            <a:r>
              <a:rPr lang="en-US" dirty="0"/>
              <a:t>Many changes to the workflow are needed to change calculations</a:t>
            </a:r>
          </a:p>
          <a:p>
            <a:pPr lvl="1"/>
            <a:r>
              <a:rPr lang="en-US" dirty="0"/>
              <a:t>The workflow is small and easy to understand</a:t>
            </a:r>
          </a:p>
          <a:p>
            <a:pPr lvl="1"/>
            <a:r>
              <a:rPr lang="en-US" dirty="0"/>
              <a:t>Changing RAVEN inputs manually is easier than automating</a:t>
            </a:r>
          </a:p>
        </p:txBody>
      </p:sp>
    </p:spTree>
    <p:extLst>
      <p:ext uri="{BB962C8B-B14F-4D97-AF65-F5344CB8AC3E}">
        <p14:creationId xmlns:p14="http://schemas.microsoft.com/office/powerpoint/2010/main" val="202400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BE8B4-B593-734D-8FFC-9054B6139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Template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0CF06-771F-E449-A5AA-8243CCC24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some roles: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RAVEN </a:t>
            </a:r>
            <a:r>
              <a:rPr lang="en-US" b="1" dirty="0">
                <a:solidFill>
                  <a:srgbClr val="C00000"/>
                </a:solidFill>
              </a:rPr>
              <a:t>Developers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created the templating system</a:t>
            </a:r>
          </a:p>
          <a:p>
            <a:endParaRPr lang="en-US" dirty="0"/>
          </a:p>
          <a:p>
            <a:pPr lvl="1"/>
            <a:r>
              <a:rPr lang="en-US" dirty="0"/>
              <a:t>Template </a:t>
            </a:r>
            <a:r>
              <a:rPr lang="en-US" b="1" dirty="0">
                <a:solidFill>
                  <a:schemeClr val="accent1"/>
                </a:solidFill>
              </a:rPr>
              <a:t>Designers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create new Templates</a:t>
            </a:r>
          </a:p>
          <a:p>
            <a:endParaRPr lang="en-US" dirty="0"/>
          </a:p>
          <a:p>
            <a:pPr lvl="1"/>
            <a:r>
              <a:rPr lang="en-US" dirty="0"/>
              <a:t>Template </a:t>
            </a:r>
            <a:r>
              <a:rPr lang="en-US" b="1" dirty="0">
                <a:solidFill>
                  <a:schemeClr val="accent2"/>
                </a:solidFill>
              </a:rPr>
              <a:t>Users </a:t>
            </a:r>
            <a:r>
              <a:rPr lang="en-US" dirty="0"/>
              <a:t>use the Templates</a:t>
            </a:r>
          </a:p>
        </p:txBody>
      </p:sp>
    </p:spTree>
    <p:extLst>
      <p:ext uri="{BB962C8B-B14F-4D97-AF65-F5344CB8AC3E}">
        <p14:creationId xmlns:p14="http://schemas.microsoft.com/office/powerpoint/2010/main" val="15450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BE8B4-B593-734D-8FFC-9054B6139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Template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0CF06-771F-E449-A5AA-8243CCC24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3DB7B40-A2C3-E84C-98D0-F0D2D6A5539C}"/>
              </a:ext>
            </a:extLst>
          </p:cNvPr>
          <p:cNvSpPr/>
          <p:nvPr/>
        </p:nvSpPr>
        <p:spPr bwMode="auto">
          <a:xfrm>
            <a:off x="6592900" y="3429000"/>
            <a:ext cx="1404257" cy="1230086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User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accent3"/>
                </a:solidFill>
                <a:latin typeface="+mn-lt"/>
              </a:rPr>
              <a:t>Input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>
                <a:solidFill>
                  <a:schemeClr val="accent3"/>
                </a:solidFill>
                <a:latin typeface="+mn-lt"/>
              </a:rPr>
              <a:t>?</a:t>
            </a:r>
            <a:endParaRPr kumimoji="0" lang="en-US" sz="1400" b="0" i="1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6D83D9A-11C6-6049-8ADC-7B2E1122E240}"/>
              </a:ext>
            </a:extLst>
          </p:cNvPr>
          <p:cNvSpPr/>
          <p:nvPr/>
        </p:nvSpPr>
        <p:spPr bwMode="auto">
          <a:xfrm>
            <a:off x="4796278" y="3429000"/>
            <a:ext cx="1404257" cy="123008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Template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accent3"/>
                </a:solidFill>
                <a:latin typeface="+mn-lt"/>
              </a:rPr>
              <a:t>Interface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>
                <a:solidFill>
                  <a:schemeClr val="accent3"/>
                </a:solidFill>
                <a:latin typeface="+mn-lt"/>
              </a:rPr>
              <a:t>python</a:t>
            </a:r>
            <a:endParaRPr kumimoji="0" lang="en-US" sz="1400" b="0" i="1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6E8CD3C-499B-564E-B276-ACE749772F6C}"/>
              </a:ext>
            </a:extLst>
          </p:cNvPr>
          <p:cNvSpPr/>
          <p:nvPr/>
        </p:nvSpPr>
        <p:spPr bwMode="auto">
          <a:xfrm>
            <a:off x="2999656" y="3429000"/>
            <a:ext cx="1404257" cy="123008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Template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accent3"/>
                </a:solidFill>
                <a:latin typeface="+mn-lt"/>
              </a:rPr>
              <a:t>Class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>
                <a:solidFill>
                  <a:schemeClr val="accent3"/>
                </a:solidFill>
                <a:latin typeface="+mn-lt"/>
              </a:rPr>
              <a:t>python</a:t>
            </a:r>
            <a:endParaRPr kumimoji="0" lang="en-US" sz="1400" b="0" i="1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80E6537-5DDD-7E4F-BF5D-956892139A45}"/>
              </a:ext>
            </a:extLst>
          </p:cNvPr>
          <p:cNvSpPr/>
          <p:nvPr/>
        </p:nvSpPr>
        <p:spPr bwMode="auto">
          <a:xfrm>
            <a:off x="1203034" y="3429000"/>
            <a:ext cx="1404257" cy="123008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Template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accent3"/>
                </a:solidFill>
                <a:latin typeface="+mn-lt"/>
              </a:rPr>
              <a:t>Workflow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>
                <a:solidFill>
                  <a:schemeClr val="accent3"/>
                </a:solidFill>
                <a:latin typeface="+mn-lt"/>
              </a:rPr>
              <a:t>xml</a:t>
            </a:r>
            <a:endParaRPr kumimoji="0" lang="en-US" sz="1400" b="0" i="1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306CE8B-4938-B740-961E-74B50F825377}"/>
              </a:ext>
            </a:extLst>
          </p:cNvPr>
          <p:cNvSpPr/>
          <p:nvPr/>
        </p:nvSpPr>
        <p:spPr bwMode="auto">
          <a:xfrm>
            <a:off x="2999654" y="4959236"/>
            <a:ext cx="1404257" cy="1230086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accent3"/>
                </a:solidFill>
                <a:latin typeface="+mn-lt"/>
              </a:rPr>
              <a:t>RAVEN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Inputs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chemeClr val="accent3"/>
              </a:solidFill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>
                <a:solidFill>
                  <a:schemeClr val="accent3"/>
                </a:solidFill>
                <a:latin typeface="+mn-lt"/>
              </a:rPr>
              <a:t>xml</a:t>
            </a:r>
            <a:endParaRPr kumimoji="0" lang="en-US" sz="1400" b="0" i="1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0BC2DCA-0A81-FC4D-904D-720196C5F07A}"/>
              </a:ext>
            </a:extLst>
          </p:cNvPr>
          <p:cNvSpPr/>
          <p:nvPr/>
        </p:nvSpPr>
        <p:spPr bwMode="auto">
          <a:xfrm>
            <a:off x="2999654" y="1898764"/>
            <a:ext cx="1404257" cy="1230086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Template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Base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chemeClr val="accent3"/>
              </a:solidFill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1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python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D6925B2D-4B87-B944-B5F1-7D9622EE94BC}"/>
              </a:ext>
            </a:extLst>
          </p:cNvPr>
          <p:cNvSpPr/>
          <p:nvPr/>
        </p:nvSpPr>
        <p:spPr bwMode="auto">
          <a:xfrm rot="10800000">
            <a:off x="3350718" y="3073686"/>
            <a:ext cx="702128" cy="484095"/>
          </a:xfrm>
          <a:prstGeom prst="triangl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B2F8F9D1-4077-DF44-9A6E-49A9D7D8169C}"/>
              </a:ext>
            </a:extLst>
          </p:cNvPr>
          <p:cNvSpPr/>
          <p:nvPr/>
        </p:nvSpPr>
        <p:spPr bwMode="auto">
          <a:xfrm rot="10800000">
            <a:off x="3350717" y="4567114"/>
            <a:ext cx="702128" cy="484095"/>
          </a:xfrm>
          <a:prstGeom prst="triangl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524EEF40-915C-7143-B19C-8A79CB8E527D}"/>
              </a:ext>
            </a:extLst>
          </p:cNvPr>
          <p:cNvSpPr/>
          <p:nvPr/>
        </p:nvSpPr>
        <p:spPr bwMode="auto">
          <a:xfrm rot="5400000">
            <a:off x="2462410" y="3801996"/>
            <a:ext cx="702128" cy="484095"/>
          </a:xfrm>
          <a:prstGeom prst="triangl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0107435D-5AE6-D54F-9A16-03C37D22DCCA}"/>
              </a:ext>
            </a:extLst>
          </p:cNvPr>
          <p:cNvSpPr/>
          <p:nvPr/>
        </p:nvSpPr>
        <p:spPr bwMode="auto">
          <a:xfrm rot="16200000">
            <a:off x="4238706" y="3801997"/>
            <a:ext cx="702128" cy="484095"/>
          </a:xfrm>
          <a:prstGeom prst="triangl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816365F6-ACB3-6641-B258-9BEB6EF4BCBF}"/>
              </a:ext>
            </a:extLst>
          </p:cNvPr>
          <p:cNvSpPr/>
          <p:nvPr/>
        </p:nvSpPr>
        <p:spPr bwMode="auto">
          <a:xfrm rot="16200000">
            <a:off x="6045654" y="3801995"/>
            <a:ext cx="702128" cy="484095"/>
          </a:xfrm>
          <a:prstGeom prst="triangl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15CEE4-8674-7E4C-A9F9-CE428B510B97}"/>
              </a:ext>
            </a:extLst>
          </p:cNvPr>
          <p:cNvSpPr txBox="1"/>
          <p:nvPr/>
        </p:nvSpPr>
        <p:spPr>
          <a:xfrm>
            <a:off x="5615722" y="2190641"/>
            <a:ext cx="3076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Format chosen by</a:t>
            </a:r>
            <a:r>
              <a:rPr lang="en-US" sz="1800" dirty="0">
                <a:solidFill>
                  <a:schemeClr val="accent1"/>
                </a:solidFill>
              </a:rPr>
              <a:t> Designer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Filled in by </a:t>
            </a:r>
            <a:r>
              <a:rPr lang="en-US" sz="1800" dirty="0">
                <a:solidFill>
                  <a:schemeClr val="accent6"/>
                </a:solidFill>
              </a:rPr>
              <a:t>user</a:t>
            </a:r>
            <a:endParaRPr lang="en-US" sz="18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3B6F4F-C9AF-4C4A-B493-5180077C8E47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 bwMode="auto">
          <a:xfrm>
            <a:off x="7153964" y="2836972"/>
            <a:ext cx="141065" cy="5920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4E61826-2EBE-6F41-96B5-6DFEC771123A}"/>
              </a:ext>
            </a:extLst>
          </p:cNvPr>
          <p:cNvSpPr txBox="1"/>
          <p:nvPr/>
        </p:nvSpPr>
        <p:spPr>
          <a:xfrm>
            <a:off x="4624951" y="5112614"/>
            <a:ext cx="35435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Reads in </a:t>
            </a:r>
            <a:r>
              <a:rPr lang="en-US" sz="1800" dirty="0">
                <a:solidFill>
                  <a:schemeClr val="accent2"/>
                </a:solidFill>
              </a:rPr>
              <a:t>user inputs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Calls methods on </a:t>
            </a:r>
            <a:r>
              <a:rPr lang="en-US" sz="1800" dirty="0" err="1">
                <a:solidFill>
                  <a:schemeClr val="accent1"/>
                </a:solidFill>
              </a:rPr>
              <a:t>TemplateClass</a:t>
            </a:r>
            <a:endParaRPr lang="en-US" sz="18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</a:rPr>
              <a:t>Designer</a:t>
            </a:r>
            <a:r>
              <a:rPr lang="en-US" sz="1800" dirty="0"/>
              <a:t> creates input reader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FC0549E-709A-4F4A-A748-2C50B529C077}"/>
              </a:ext>
            </a:extLst>
          </p:cNvPr>
          <p:cNvCxnSpPr>
            <a:cxnSpLocks/>
            <a:stCxn id="20" idx="0"/>
            <a:endCxn id="7" idx="2"/>
          </p:cNvCxnSpPr>
          <p:nvPr/>
        </p:nvCxnSpPr>
        <p:spPr bwMode="auto">
          <a:xfrm flipH="1" flipV="1">
            <a:off x="5498407" y="4659086"/>
            <a:ext cx="898311" cy="4535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A2360F9-511C-F34D-A6EF-5C08AD664895}"/>
              </a:ext>
            </a:extLst>
          </p:cNvPr>
          <p:cNvSpPr txBox="1"/>
          <p:nvPr/>
        </p:nvSpPr>
        <p:spPr>
          <a:xfrm>
            <a:off x="4450320" y="2013791"/>
            <a:ext cx="4068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Creates RAVEN input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Uses information from </a:t>
            </a:r>
            <a:r>
              <a:rPr lang="en-US" sz="1800" dirty="0">
                <a:solidFill>
                  <a:schemeClr val="accent2"/>
                </a:solidFill>
              </a:rPr>
              <a:t>user input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Inherits from </a:t>
            </a:r>
            <a:r>
              <a:rPr lang="en-US" sz="1800" dirty="0">
                <a:solidFill>
                  <a:srgbClr val="C00000"/>
                </a:solidFill>
              </a:rPr>
              <a:t>Template Base </a:t>
            </a:r>
            <a:r>
              <a:rPr lang="en-US" sz="1800" dirty="0"/>
              <a:t>class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3C3938-F949-2B49-9575-C64B0D94B3EB}"/>
              </a:ext>
            </a:extLst>
          </p:cNvPr>
          <p:cNvCxnSpPr>
            <a:cxnSpLocks/>
          </p:cNvCxnSpPr>
          <p:nvPr/>
        </p:nvCxnSpPr>
        <p:spPr bwMode="auto">
          <a:xfrm flipH="1">
            <a:off x="4347723" y="2934872"/>
            <a:ext cx="799614" cy="5920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93A1A05-DAF3-F04E-B2E9-0B24A8E31C64}"/>
              </a:ext>
            </a:extLst>
          </p:cNvPr>
          <p:cNvSpPr txBox="1"/>
          <p:nvPr/>
        </p:nvSpPr>
        <p:spPr>
          <a:xfrm>
            <a:off x="165887" y="2077529"/>
            <a:ext cx="4068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XML template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Based on standalone run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Read by </a:t>
            </a:r>
            <a:r>
              <a:rPr lang="en-US" sz="1800" dirty="0" err="1">
                <a:solidFill>
                  <a:schemeClr val="accent1"/>
                </a:solidFill>
              </a:rPr>
              <a:t>TemplateClass</a:t>
            </a:r>
            <a:endParaRPr lang="en-US" sz="1800" dirty="0">
              <a:solidFill>
                <a:schemeClr val="accent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8A96371-ADB9-CB4D-978B-D3029EA07B55}"/>
              </a:ext>
            </a:extLst>
          </p:cNvPr>
          <p:cNvCxnSpPr>
            <a:cxnSpLocks/>
            <a:stCxn id="37" idx="2"/>
            <a:endCxn id="9" idx="0"/>
          </p:cNvCxnSpPr>
          <p:nvPr/>
        </p:nvCxnSpPr>
        <p:spPr bwMode="auto">
          <a:xfrm flipH="1">
            <a:off x="1905163" y="3000859"/>
            <a:ext cx="294869" cy="4281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FFAB272-B02D-DE40-A29B-EA3415F6F905}"/>
              </a:ext>
            </a:extLst>
          </p:cNvPr>
          <p:cNvSpPr txBox="1"/>
          <p:nvPr/>
        </p:nvSpPr>
        <p:spPr>
          <a:xfrm>
            <a:off x="38346" y="5763786"/>
            <a:ext cx="4068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Generated RAVEN inputs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Based on </a:t>
            </a:r>
            <a:r>
              <a:rPr lang="en-US" sz="1800" dirty="0">
                <a:solidFill>
                  <a:schemeClr val="accent2"/>
                </a:solidFill>
              </a:rPr>
              <a:t>user input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</a:rPr>
              <a:t>Ready to run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59EF244-433E-5F47-B719-4BC66ADF1AD0}"/>
              </a:ext>
            </a:extLst>
          </p:cNvPr>
          <p:cNvCxnSpPr>
            <a:cxnSpLocks/>
            <a:stCxn id="41" idx="0"/>
            <a:endCxn id="10" idx="1"/>
          </p:cNvCxnSpPr>
          <p:nvPr/>
        </p:nvCxnSpPr>
        <p:spPr bwMode="auto">
          <a:xfrm flipV="1">
            <a:off x="2072491" y="5574279"/>
            <a:ext cx="927163" cy="1895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1938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20" grpId="0"/>
      <p:bldP spid="20" grpId="1"/>
      <p:bldP spid="28" grpId="0"/>
      <p:bldP spid="28" grpId="1"/>
      <p:bldP spid="37" grpId="0"/>
      <p:bldP spid="37" grpId="1"/>
      <p:bldP spid="41" grpId="0"/>
      <p:bldP spid="41" grpId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14783</TotalTime>
  <Words>1505</Words>
  <Application>Microsoft Macintosh PowerPoint</Application>
  <PresentationFormat>On-screen Show (4:3)</PresentationFormat>
  <Paragraphs>441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Consolas</vt:lpstr>
      <vt:lpstr>Courier</vt:lpstr>
      <vt:lpstr>Lucida Console</vt:lpstr>
      <vt:lpstr>Times New Roman</vt:lpstr>
      <vt:lpstr>Default Design</vt:lpstr>
      <vt:lpstr>RAVEN Input Templating</vt:lpstr>
      <vt:lpstr>Motivation</vt:lpstr>
      <vt:lpstr>Templating</vt:lpstr>
      <vt:lpstr>Objectives</vt:lpstr>
      <vt:lpstr>Template Inputs</vt:lpstr>
      <vt:lpstr>Template Inputs</vt:lpstr>
      <vt:lpstr>When to use a TemplateInput</vt:lpstr>
      <vt:lpstr>Creating a Template Input</vt:lpstr>
      <vt:lpstr>Creating a Template Input</vt:lpstr>
      <vt:lpstr>Example</vt:lpstr>
      <vt:lpstr>Creating a Template Input</vt:lpstr>
      <vt:lpstr>1. Template Workflow</vt:lpstr>
      <vt:lpstr>1. Template Workflow</vt:lpstr>
      <vt:lpstr>2. Decide what to Template</vt:lpstr>
      <vt:lpstr>2. Decide what to Template</vt:lpstr>
      <vt:lpstr>3. Creating a User Input File</vt:lpstr>
      <vt:lpstr>3. Creating a User Input File</vt:lpstr>
      <vt:lpstr>3. Creating a User Input File</vt:lpstr>
      <vt:lpstr>4. Creating a Template Interface</vt:lpstr>
      <vt:lpstr>4. Creating a Template Interface</vt:lpstr>
      <vt:lpstr>5. Creating a Template Class</vt:lpstr>
      <vt:lpstr>5. Creating a Template Class</vt:lpstr>
      <vt:lpstr>5. Creating a Template Class</vt:lpstr>
      <vt:lpstr>5. Creating a Template Class</vt:lpstr>
      <vt:lpstr>6. Test and Run</vt:lpstr>
      <vt:lpstr>6. Test and Run</vt:lpstr>
      <vt:lpstr>Summary</vt:lpstr>
      <vt:lpstr>PowerPoint Presentation</vt:lpstr>
    </vt:vector>
  </TitlesOfParts>
  <Company>Idaho National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Paul W. Talbot</cp:lastModifiedBy>
  <cp:revision>710</cp:revision>
  <cp:lastPrinted>2001-05-07T20:21:30Z</cp:lastPrinted>
  <dcterms:created xsi:type="dcterms:W3CDTF">1999-10-26T20:37:18Z</dcterms:created>
  <dcterms:modified xsi:type="dcterms:W3CDTF">2019-09-19T13:18:08Z</dcterms:modified>
</cp:coreProperties>
</file>