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2" r:id="rId4"/>
  </p:sldMasterIdLst>
  <p:notesMasterIdLst>
    <p:notesMasterId r:id="rId39"/>
  </p:notesMasterIdLst>
  <p:sldIdLst>
    <p:sldId id="256" r:id="rId5"/>
    <p:sldId id="443" r:id="rId6"/>
    <p:sldId id="364" r:id="rId7"/>
    <p:sldId id="444" r:id="rId8"/>
    <p:sldId id="446" r:id="rId9"/>
    <p:sldId id="447" r:id="rId10"/>
    <p:sldId id="448" r:id="rId11"/>
    <p:sldId id="449" r:id="rId12"/>
    <p:sldId id="450" r:id="rId13"/>
    <p:sldId id="414" r:id="rId14"/>
    <p:sldId id="451" r:id="rId15"/>
    <p:sldId id="452" r:id="rId16"/>
    <p:sldId id="453" r:id="rId17"/>
    <p:sldId id="454" r:id="rId18"/>
    <p:sldId id="455" r:id="rId19"/>
    <p:sldId id="465" r:id="rId20"/>
    <p:sldId id="417" r:id="rId21"/>
    <p:sldId id="433" r:id="rId22"/>
    <p:sldId id="456" r:id="rId23"/>
    <p:sldId id="457" r:id="rId24"/>
    <p:sldId id="458" r:id="rId25"/>
    <p:sldId id="459" r:id="rId26"/>
    <p:sldId id="437" r:id="rId27"/>
    <p:sldId id="426" r:id="rId28"/>
    <p:sldId id="460" r:id="rId29"/>
    <p:sldId id="461" r:id="rId30"/>
    <p:sldId id="463" r:id="rId31"/>
    <p:sldId id="462" r:id="rId32"/>
    <p:sldId id="464" r:id="rId33"/>
    <p:sldId id="466" r:id="rId34"/>
    <p:sldId id="467" r:id="rId35"/>
    <p:sldId id="468" r:id="rId36"/>
    <p:sldId id="442" r:id="rId37"/>
    <p:sldId id="25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519E"/>
    <a:srgbClr val="2DA9E1"/>
    <a:srgbClr val="1C3665"/>
    <a:srgbClr val="8EC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01"/>
    <p:restoredTop sz="94694"/>
  </p:normalViewPr>
  <p:slideViewPr>
    <p:cSldViewPr snapToGrid="0" snapToObjects="1">
      <p:cViewPr varScale="1">
        <p:scale>
          <a:sx n="130" d="100"/>
          <a:sy n="130" d="100"/>
        </p:scale>
        <p:origin x="1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9992B-A26C-6A4B-AC27-2602734F2866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CCFD4-A7F8-054B-8822-BC244B953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1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Hex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7A4BE5-FE46-EA43-B6B0-450DE02CC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4764"/>
            <a:ext cx="10174777" cy="53792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66EC07-D962-6647-8E4E-0283A02CE19B}"/>
              </a:ext>
            </a:extLst>
          </p:cNvPr>
          <p:cNvSpPr/>
          <p:nvPr userDrawn="1"/>
        </p:nvSpPr>
        <p:spPr>
          <a:xfrm>
            <a:off x="0" y="0"/>
            <a:ext cx="12192000" cy="547971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6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blue/green box bottom">
            <a:extLst>
              <a:ext uri="{FF2B5EF4-FFF2-40B4-BE49-F238E27FC236}">
                <a16:creationId xmlns:a16="http://schemas.microsoft.com/office/drawing/2014/main" id="{01F9400E-D49A-AA40-B4BD-53F03EC31D76}"/>
              </a:ext>
            </a:extLst>
          </p:cNvPr>
          <p:cNvGrpSpPr/>
          <p:nvPr userDrawn="1"/>
        </p:nvGrpSpPr>
        <p:grpSpPr>
          <a:xfrm>
            <a:off x="0" y="5340350"/>
            <a:ext cx="12192000" cy="1517650"/>
            <a:chOff x="0" y="5340350"/>
            <a:chExt cx="12192000" cy="15176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04B8F3-C379-C04D-8634-1CDEC81586E2}"/>
                </a:ext>
              </a:extLst>
            </p:cNvPr>
            <p:cNvSpPr/>
            <p:nvPr userDrawn="1"/>
          </p:nvSpPr>
          <p:spPr bwMode="auto">
            <a:xfrm>
              <a:off x="0" y="5444519"/>
              <a:ext cx="12192000" cy="1413481"/>
            </a:xfrm>
            <a:prstGeom prst="rect">
              <a:avLst/>
            </a:prstGeom>
            <a:solidFill>
              <a:srgbClr val="07519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3207E4-91BC-AB48-939F-AAC2AA29BF23}"/>
                </a:ext>
              </a:extLst>
            </p:cNvPr>
            <p:cNvSpPr/>
            <p:nvPr userDrawn="1"/>
          </p:nvSpPr>
          <p:spPr bwMode="auto">
            <a:xfrm>
              <a:off x="0" y="5340350"/>
              <a:ext cx="12192000" cy="104169"/>
            </a:xfrm>
            <a:prstGeom prst="rect">
              <a:avLst/>
            </a:prstGeom>
            <a:solidFill>
              <a:srgbClr val="8EC42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1DFF24A-6025-2847-8C93-29954BFB7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7144" y="2217074"/>
            <a:ext cx="9354855" cy="2292350"/>
          </a:xfrm>
          <a:noFill/>
        </p:spPr>
        <p:txBody>
          <a:bodyPr wrap="square" lIns="365760" tIns="822960" rIns="1097280" bIns="82296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tabLst/>
              <a:defRPr sz="36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FontTx/>
              <a:buNone/>
              <a:tabLst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Click to edit subtitle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F11E7C5D-AAED-604F-85A8-6DB539F1F6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142" y="273297"/>
            <a:ext cx="2541981" cy="1392237"/>
          </a:xfrm>
          <a:effectLst/>
        </p:spPr>
        <p:txBody>
          <a:bodyPr lIns="0" rIns="0" bIns="0" anchor="b" anchorCtr="0">
            <a:noAutofit/>
          </a:bodyPr>
          <a:lstStyle>
            <a:lvl1pPr marL="7938" indent="0">
              <a:buFontTx/>
              <a:buNone/>
              <a:tabLst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2pPr>
            <a:lvl3pPr marL="7938" indent="0">
              <a:buFontTx/>
              <a:buNone/>
              <a:tabLst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4pPr>
            <a:lvl5pPr marL="18288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10926E-0A3C-C1B9-33F0-0FCC7333AF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4279" y="5913998"/>
            <a:ext cx="5842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19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1920">
          <p15:clr>
            <a:srgbClr val="FBAE40"/>
          </p15:clr>
        </p15:guide>
        <p15:guide id="4" pos="53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018A3-14FE-A04B-A3B4-D9AA55483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546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Blue Box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B96BB-242F-BC47-80BF-E45DB97245BA}"/>
              </a:ext>
            </a:extLst>
          </p:cNvPr>
          <p:cNvSpPr/>
          <p:nvPr userDrawn="1"/>
        </p:nvSpPr>
        <p:spPr>
          <a:xfrm>
            <a:off x="6843714" y="0"/>
            <a:ext cx="5346699" cy="62377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FA9CB-507A-AA48-963A-8D5E37B7CF5B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79016F-99B0-6B40-B3F7-87F0068FC0E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DAHO NATIONAL LABORATORY">
            <a:extLst>
              <a:ext uri="{FF2B5EF4-FFF2-40B4-BE49-F238E27FC236}">
                <a16:creationId xmlns:a16="http://schemas.microsoft.com/office/drawing/2014/main" id="{BD942965-6C07-5D4A-809D-5FC754D59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14" name="Title Placeholder BIG box blue right">
            <a:extLst>
              <a:ext uri="{FF2B5EF4-FFF2-40B4-BE49-F238E27FC236}">
                <a16:creationId xmlns:a16="http://schemas.microsoft.com/office/drawing/2014/main" id="{AB7EA1D9-8A57-3143-9688-4BB8599F98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0063" y="0"/>
            <a:ext cx="5340350" cy="907549"/>
          </a:xfrm>
          <a:prstGeom prst="rect">
            <a:avLst/>
          </a:prstGeom>
          <a:noFill/>
        </p:spPr>
        <p:txBody>
          <a:bodyPr lIns="274320" tIns="365760" rIns="274320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box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38B584E-1ECA-5646-9DA7-61B8110256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16947" y="1064712"/>
            <a:ext cx="4598987" cy="4515349"/>
          </a:xfrm>
          <a:prstGeom prst="rect">
            <a:avLst/>
          </a:prstGeom>
        </p:spPr>
        <p:txBody>
          <a:bodyPr lIns="0">
            <a:normAutofit/>
          </a:bodyPr>
          <a:lstStyle>
            <a:lvl1pPr marL="347663" indent="-342900">
              <a:buClr>
                <a:schemeClr val="bg1"/>
              </a:buClr>
              <a:tabLst/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bullet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">
            <a:extLst>
              <a:ext uri="{FF2B5EF4-FFF2-40B4-BE49-F238E27FC236}">
                <a16:creationId xmlns:a16="http://schemas.microsoft.com/office/drawing/2014/main" id="{6EF42CC7-103E-EA4C-89A2-543032DA33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843714" cy="62282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89007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992-890C-EC4B-B676-6CCEF133B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0" y="1709738"/>
            <a:ext cx="10409299" cy="2852737"/>
          </a:xfr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303FD-B916-FD4E-85C2-3EBF655BC1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8150" y="4589463"/>
            <a:ext cx="104093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DE18-9616-B043-9C71-522DAD29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FF7A-5905-EB40-919B-9225D087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7509E-6005-DB4B-9578-84532E5F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1739901"/>
            <a:ext cx="5081650" cy="435133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1739901"/>
            <a:ext cx="5081651" cy="435133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20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2412999"/>
            <a:ext cx="5081650" cy="376396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2412999"/>
            <a:ext cx="5081651" cy="376396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72D795B-85F6-1F49-922A-F4131787307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38213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1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4E34B4F-F908-104C-90F3-5135E2E8C74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70625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2 </a:t>
            </a:r>
          </a:p>
        </p:txBody>
      </p:sp>
    </p:spTree>
    <p:extLst>
      <p:ext uri="{BB962C8B-B14F-4D97-AF65-F5344CB8AC3E}">
        <p14:creationId xmlns:p14="http://schemas.microsoft.com/office/powerpoint/2010/main" val="179008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7">
            <a:extLst>
              <a:ext uri="{FF2B5EF4-FFF2-40B4-BE49-F238E27FC236}">
                <a16:creationId xmlns:a16="http://schemas.microsoft.com/office/drawing/2014/main" id="{4647A912-5093-6043-8161-0D98167F24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336550"/>
            <a:ext cx="12192000" cy="6858000"/>
          </a:xfrm>
          <a:prstGeom prst="rect">
            <a:avLst/>
          </a:prstGeom>
        </p:spPr>
      </p:pic>
      <p:grpSp>
        <p:nvGrpSpPr>
          <p:cNvPr id="11" name="Bottom Bar">
            <a:extLst>
              <a:ext uri="{FF2B5EF4-FFF2-40B4-BE49-F238E27FC236}">
                <a16:creationId xmlns:a16="http://schemas.microsoft.com/office/drawing/2014/main" id="{DC935C4B-E372-E04B-8493-E90A79CBC7F4}"/>
              </a:ext>
            </a:extLst>
          </p:cNvPr>
          <p:cNvGrpSpPr/>
          <p:nvPr userDrawn="1"/>
        </p:nvGrpSpPr>
        <p:grpSpPr>
          <a:xfrm>
            <a:off x="0" y="6247747"/>
            <a:ext cx="12192000" cy="610252"/>
            <a:chOff x="0" y="6247747"/>
            <a:chExt cx="12192000" cy="6102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574F32-F3B5-224E-B6D3-DC767B30A5BE}"/>
                </a:ext>
              </a:extLst>
            </p:cNvPr>
            <p:cNvSpPr/>
            <p:nvPr/>
          </p:nvSpPr>
          <p:spPr>
            <a:xfrm>
              <a:off x="0" y="6334125"/>
              <a:ext cx="12192000" cy="5238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EE050A-3114-2641-96C8-48D281A062A0}"/>
                </a:ext>
              </a:extLst>
            </p:cNvPr>
            <p:cNvSpPr/>
            <p:nvPr/>
          </p:nvSpPr>
          <p:spPr>
            <a:xfrm>
              <a:off x="0" y="6247747"/>
              <a:ext cx="12192000" cy="863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F59F24B-A93D-B046-B78A-2C31137D1AC5}"/>
              </a:ext>
            </a:extLst>
          </p:cNvPr>
          <p:cNvSpPr txBox="1"/>
          <p:nvPr userDrawn="1"/>
        </p:nvSpPr>
        <p:spPr>
          <a:xfrm>
            <a:off x="2872408" y="5178483"/>
            <a:ext cx="64471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Battelle Energy Alliance manages INL for the U.S. Department of Energy’s Office of Nuclear Energy. </a:t>
            </a:r>
            <a:br>
              <a:rPr lang="en-US" sz="105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INL is the nation’s center for nuclear energy research and development, and also performs research </a:t>
            </a:r>
            <a:br>
              <a:rPr lang="en-US" sz="105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in each of DOE’s strategic goal areas: energy, national security, science and the environment.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Web Address">
            <a:extLst>
              <a:ext uri="{FF2B5EF4-FFF2-40B4-BE49-F238E27FC236}">
                <a16:creationId xmlns:a16="http://schemas.microsoft.com/office/drawing/2014/main" id="{53FCC0DF-9440-B040-A076-DF507B404D83}"/>
              </a:ext>
            </a:extLst>
          </p:cNvPr>
          <p:cNvSpPr txBox="1"/>
          <p:nvPr userDrawn="1"/>
        </p:nvSpPr>
        <p:spPr>
          <a:xfrm>
            <a:off x="4100945" y="6417425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solidFill>
                  <a:schemeClr val="bg1">
                    <a:alpha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WWW.INL.GOV</a:t>
            </a:r>
          </a:p>
        </p:txBody>
      </p:sp>
    </p:spTree>
    <p:extLst>
      <p:ext uri="{BB962C8B-B14F-4D97-AF65-F5344CB8AC3E}">
        <p14:creationId xmlns:p14="http://schemas.microsoft.com/office/powerpoint/2010/main" val="188344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9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6D6083-77A6-334A-8C7F-A5F18D4F5F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213" y="1739901"/>
            <a:ext cx="10415587" cy="43275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3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40345" y="1739901"/>
            <a:ext cx="5013454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150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81027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50" y="1739901"/>
            <a:ext cx="5013454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2149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9232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99123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FBD4CC-FEFF-654C-B1A3-229DA69D10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392473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2502A-5BF2-8845-923F-AAF24377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1" y="558603"/>
            <a:ext cx="10415648" cy="510876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4A4D-34FE-994A-AFE8-DCF682312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150" y="1290320"/>
            <a:ext cx="10415649" cy="4800919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CF24-C629-E54C-BA9B-20518F01F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1" y="6492875"/>
            <a:ext cx="1546302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l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34D85-E219-4F49-88C8-4DC17F06D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8150" y="6492875"/>
            <a:ext cx="5060066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7F2A8-2F01-4745-8AFB-4EEC8D27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020" y="6492875"/>
            <a:ext cx="434428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 b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B577FA-F7D9-2C48-919F-F962E3BF952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blue/green box top">
            <a:extLst>
              <a:ext uri="{FF2B5EF4-FFF2-40B4-BE49-F238E27FC236}">
                <a16:creationId xmlns:a16="http://schemas.microsoft.com/office/drawing/2014/main" id="{2FE8E780-1DE8-B245-8215-3ECC2513C073}"/>
              </a:ext>
            </a:extLst>
          </p:cNvPr>
          <p:cNvGrpSpPr/>
          <p:nvPr userDrawn="1"/>
        </p:nvGrpSpPr>
        <p:grpSpPr>
          <a:xfrm>
            <a:off x="0" y="522288"/>
            <a:ext cx="744467" cy="547190"/>
            <a:chOff x="0" y="711956"/>
            <a:chExt cx="3721100" cy="6202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A2A1D5-CB4B-1A40-8711-4F412AA9927B}"/>
                </a:ext>
              </a:extLst>
            </p:cNvPr>
            <p:cNvSpPr/>
            <p:nvPr userDrawn="1"/>
          </p:nvSpPr>
          <p:spPr>
            <a:xfrm rot="10800000">
              <a:off x="0" y="711956"/>
              <a:ext cx="3721100" cy="5222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B5F476-DD08-5B45-A331-21193BD3472A}"/>
                </a:ext>
              </a:extLst>
            </p:cNvPr>
            <p:cNvSpPr/>
            <p:nvPr userDrawn="1"/>
          </p:nvSpPr>
          <p:spPr>
            <a:xfrm rot="10800000">
              <a:off x="0" y="1234244"/>
              <a:ext cx="3721100" cy="97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16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694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10" r:id="rId8"/>
    <p:sldLayoutId id="2147483711" r:id="rId9"/>
    <p:sldLayoutId id="2147483712" r:id="rId10"/>
    <p:sldLayoutId id="2147483713" r:id="rId11"/>
    <p:sldLayoutId id="2147483695" r:id="rId12"/>
    <p:sldLayoutId id="2147483696" r:id="rId13"/>
    <p:sldLayoutId id="2147483709" r:id="rId14"/>
    <p:sldLayoutId id="214748371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10.emf"/><Relationship Id="rId21" Type="http://schemas.openxmlformats.org/officeDocument/2006/relationships/image" Target="../media/image18.emf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6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oleObject" Target="../embeddings/oleObject8.bin"/><Relationship Id="rId23" Type="http://schemas.openxmlformats.org/officeDocument/2006/relationships/image" Target="../media/image19.e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7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75452" y="2217074"/>
            <a:ext cx="9816547" cy="2292350"/>
          </a:xfrm>
        </p:spPr>
        <p:txBody>
          <a:bodyPr/>
          <a:lstStyle/>
          <a:p>
            <a:r>
              <a:rPr lang="en-US" dirty="0"/>
              <a:t>RAVEN Ensemble and Hybrid Models</a:t>
            </a:r>
          </a:p>
          <a:p>
            <a:pPr>
              <a:spcBef>
                <a:spcPts val="500"/>
              </a:spcBef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02515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911563" y="2148441"/>
            <a:ext cx="2245896" cy="76565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Create </a:t>
            </a:r>
            <a:r>
              <a:rPr lang="en-US" sz="2000" dirty="0" err="1"/>
              <a:t>EnsembleModel</a:t>
            </a:r>
            <a:endParaRPr lang="en-US" sz="2000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5763350" y="2914091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911563" y="3585181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Sample the model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911563" y="4711423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Plot results</a:t>
            </a:r>
          </a:p>
        </p:txBody>
      </p:sp>
      <p:sp>
        <p:nvSpPr>
          <p:cNvPr id="26" name="Down Arrow 25"/>
          <p:cNvSpPr/>
          <p:nvPr/>
        </p:nvSpPr>
        <p:spPr bwMode="auto">
          <a:xfrm>
            <a:off x="5763350" y="4040333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C86455-4445-362B-15E9-24068411A018}"/>
              </a:ext>
            </a:extLst>
          </p:cNvPr>
          <p:cNvSpPr txBox="1">
            <a:spLocks/>
          </p:cNvSpPr>
          <p:nvPr/>
        </p:nvSpPr>
        <p:spPr>
          <a:xfrm>
            <a:off x="938151" y="558602"/>
            <a:ext cx="10415648" cy="1008797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Workflow</a:t>
            </a:r>
          </a:p>
        </p:txBody>
      </p:sp>
      <p:sp>
        <p:nvSpPr>
          <p:cNvPr id="2" name="Slide Number Placeholder 15">
            <a:extLst>
              <a:ext uri="{FF2B5EF4-FFF2-40B4-BE49-F238E27FC236}">
                <a16:creationId xmlns:a16="http://schemas.microsoft.com/office/drawing/2014/main" id="{BD08E0C3-82CB-0A76-01D5-8E435856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20" y="6492875"/>
            <a:ext cx="434428" cy="365125"/>
          </a:xfrm>
        </p:spPr>
        <p:txBody>
          <a:bodyPr/>
          <a:lstStyle/>
          <a:p>
            <a:fld id="{82B577FA-F7D9-2C48-919F-F962E3BF95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9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1999-F0FE-3F2F-D2DC-52C33F76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Ensemble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4C2651-6964-C1C5-30A6-E7DEAF879EE5}"/>
              </a:ext>
            </a:extLst>
          </p:cNvPr>
          <p:cNvSpPr/>
          <p:nvPr/>
        </p:nvSpPr>
        <p:spPr bwMode="auto">
          <a:xfrm>
            <a:off x="4477682" y="165051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6DC17-7E99-5D10-695D-FCD085636A8D}"/>
              </a:ext>
            </a:extLst>
          </p:cNvPr>
          <p:cNvSpPr/>
          <p:nvPr/>
        </p:nvSpPr>
        <p:spPr bwMode="auto">
          <a:xfrm>
            <a:off x="3087961" y="165051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DA47AA-6E2C-52FC-CBEF-AF26230DB699}"/>
              </a:ext>
            </a:extLst>
          </p:cNvPr>
          <p:cNvSpPr/>
          <p:nvPr/>
        </p:nvSpPr>
        <p:spPr bwMode="auto">
          <a:xfrm>
            <a:off x="1698240" y="165051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F544AC-9117-7B72-E966-F3B0EF5CFF94}"/>
              </a:ext>
            </a:extLst>
          </p:cNvPr>
          <p:cNvSpPr/>
          <p:nvPr/>
        </p:nvSpPr>
        <p:spPr bwMode="auto">
          <a:xfrm>
            <a:off x="5172542" y="1967702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D33F1E-9AB2-71EC-7A69-EA2C93188DCF}"/>
              </a:ext>
            </a:extLst>
          </p:cNvPr>
          <p:cNvSpPr/>
          <p:nvPr/>
        </p:nvSpPr>
        <p:spPr bwMode="auto">
          <a:xfrm>
            <a:off x="5867403" y="165051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DC43C-7C0F-4BD5-28E0-65BFF21E48C4}"/>
              </a:ext>
            </a:extLst>
          </p:cNvPr>
          <p:cNvSpPr/>
          <p:nvPr/>
        </p:nvSpPr>
        <p:spPr bwMode="auto">
          <a:xfrm>
            <a:off x="7257124" y="165051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7D786B-41DD-E1AC-2057-D6F9809B35C2}"/>
              </a:ext>
            </a:extLst>
          </p:cNvPr>
          <p:cNvSpPr txBox="1"/>
          <p:nvPr/>
        </p:nvSpPr>
        <p:spPr>
          <a:xfrm>
            <a:off x="3366923" y="2601316"/>
            <a:ext cx="4803678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angle_d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>
                <a:latin typeface="Courier"/>
                <a:cs typeface="Courier"/>
              </a:rPr>
              <a:t>45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latin typeface="Courier"/>
                <a:cs typeface="Courier"/>
              </a:rPr>
              <a:t>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85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5DB7418E-CA8C-F3CB-FF41-5D056C710472}"/>
              </a:ext>
            </a:extLst>
          </p:cNvPr>
          <p:cNvSpPr/>
          <p:nvPr/>
        </p:nvSpPr>
        <p:spPr bwMode="auto">
          <a:xfrm rot="10800000">
            <a:off x="7455610" y="3062866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24AB06-5D10-8137-3393-AC74148288FA}"/>
              </a:ext>
            </a:extLst>
          </p:cNvPr>
          <p:cNvSpPr/>
          <p:nvPr/>
        </p:nvSpPr>
        <p:spPr bwMode="auto">
          <a:xfrm>
            <a:off x="7779086" y="2975630"/>
            <a:ext cx="1505236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 parameters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94E13B-90D5-E482-6705-C10E5053997E}"/>
              </a:ext>
            </a:extLst>
          </p:cNvPr>
          <p:cNvSpPr/>
          <p:nvPr/>
        </p:nvSpPr>
        <p:spPr bwMode="auto">
          <a:xfrm>
            <a:off x="8646845" y="165051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F258D-72E8-9446-1AB2-013F9904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9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6C1D-DF0C-D1B5-F4FD-2D2DC84D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Ensemble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A53BD-89E5-2AD9-F527-B087CD0DC285}"/>
              </a:ext>
            </a:extLst>
          </p:cNvPr>
          <p:cNvSpPr txBox="1"/>
          <p:nvPr/>
        </p:nvSpPr>
        <p:spPr>
          <a:xfrm>
            <a:off x="1524000" y="2464601"/>
            <a:ext cx="9144000" cy="20928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’projectile’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’../../projectile’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&lt;variables&gt;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x0,v0,y0,angle,x,y,r,t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kineticEnergy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’../../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kineticEnergy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&lt;variables&gt;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energy,mass,v0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89AD1-EA5B-D366-3B56-05BDD7B70A09}"/>
              </a:ext>
            </a:extLst>
          </p:cNvPr>
          <p:cNvSpPr/>
          <p:nvPr/>
        </p:nvSpPr>
        <p:spPr bwMode="auto">
          <a:xfrm>
            <a:off x="7102132" y="4680000"/>
            <a:ext cx="1447124" cy="57408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List of models we are using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2F8ADE-6E35-A675-17BD-0C59BC7EE8EB}"/>
              </a:ext>
            </a:extLst>
          </p:cNvPr>
          <p:cNvCxnSpPr/>
          <p:nvPr/>
        </p:nvCxnSpPr>
        <p:spPr bwMode="auto">
          <a:xfrm flipH="1" flipV="1">
            <a:off x="7232644" y="4194418"/>
            <a:ext cx="593051" cy="461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5668CA-2149-C1BB-8CA4-AB893B72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12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88EF26-8877-78E7-CFD4-797FA18FE768}"/>
              </a:ext>
            </a:extLst>
          </p:cNvPr>
          <p:cNvSpPr/>
          <p:nvPr/>
        </p:nvSpPr>
        <p:spPr bwMode="auto">
          <a:xfrm>
            <a:off x="3316559" y="1393057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25C1CF-20A7-02F9-04AB-43044AF0A8A6}"/>
              </a:ext>
            </a:extLst>
          </p:cNvPr>
          <p:cNvSpPr/>
          <p:nvPr/>
        </p:nvSpPr>
        <p:spPr bwMode="auto">
          <a:xfrm>
            <a:off x="1926838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2E3962-CA11-1C37-E8E4-C76D178659FA}"/>
              </a:ext>
            </a:extLst>
          </p:cNvPr>
          <p:cNvSpPr/>
          <p:nvPr/>
        </p:nvSpPr>
        <p:spPr bwMode="auto">
          <a:xfrm>
            <a:off x="4706280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26ABD-A19D-BFA4-6FD4-2434D19C2A15}"/>
              </a:ext>
            </a:extLst>
          </p:cNvPr>
          <p:cNvSpPr/>
          <p:nvPr/>
        </p:nvSpPr>
        <p:spPr bwMode="auto">
          <a:xfrm>
            <a:off x="5401140" y="1706188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97A18D-2A8A-6AFA-3207-AD231861B650}"/>
              </a:ext>
            </a:extLst>
          </p:cNvPr>
          <p:cNvSpPr/>
          <p:nvPr/>
        </p:nvSpPr>
        <p:spPr bwMode="auto">
          <a:xfrm>
            <a:off x="6096001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2D203B-98DB-642B-2D32-08DB7FDC8429}"/>
              </a:ext>
            </a:extLst>
          </p:cNvPr>
          <p:cNvSpPr/>
          <p:nvPr/>
        </p:nvSpPr>
        <p:spPr bwMode="auto">
          <a:xfrm>
            <a:off x="7485722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6C9517-A3C2-C488-2860-ABEF72B0E72B}"/>
              </a:ext>
            </a:extLst>
          </p:cNvPr>
          <p:cNvSpPr/>
          <p:nvPr/>
        </p:nvSpPr>
        <p:spPr bwMode="auto">
          <a:xfrm>
            <a:off x="8875443" y="1394853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74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A6BE-80AF-312F-5370-C6CC00DF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Ensemble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C4B175-6312-8D18-774A-26F6F420E98A}"/>
              </a:ext>
            </a:extLst>
          </p:cNvPr>
          <p:cNvSpPr/>
          <p:nvPr/>
        </p:nvSpPr>
        <p:spPr bwMode="auto">
          <a:xfrm>
            <a:off x="3316559" y="1393057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8121C-6F16-3129-4DD1-70F8580D6EA2}"/>
              </a:ext>
            </a:extLst>
          </p:cNvPr>
          <p:cNvSpPr/>
          <p:nvPr/>
        </p:nvSpPr>
        <p:spPr bwMode="auto">
          <a:xfrm>
            <a:off x="1926838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1C9EE-D25F-4309-F88E-A80E8AE915E2}"/>
              </a:ext>
            </a:extLst>
          </p:cNvPr>
          <p:cNvSpPr txBox="1"/>
          <p:nvPr/>
        </p:nvSpPr>
        <p:spPr>
          <a:xfrm>
            <a:off x="1524000" y="2056924"/>
            <a:ext cx="9144000" cy="42934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ensembleModel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&lt;Model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’Models’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projectile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inputHolder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 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   </a:t>
            </a:r>
            <a:r>
              <a:rPr lang="en-US" sz="1300" dirty="0" err="1">
                <a:latin typeface="Courier"/>
                <a:cs typeface="Courier"/>
              </a:rPr>
              <a:t>projectileContainer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&lt;Model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’Models’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kineticEnergy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inputHolder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 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   </a:t>
            </a:r>
            <a:r>
              <a:rPr lang="en-US" sz="1300" dirty="0" err="1">
                <a:latin typeface="Courier"/>
                <a:cs typeface="Courier"/>
              </a:rPr>
              <a:t>KEnergyContainer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46A463-418E-7BEC-75FC-D178BC80CA61}"/>
              </a:ext>
            </a:extLst>
          </p:cNvPr>
          <p:cNvSpPr/>
          <p:nvPr/>
        </p:nvSpPr>
        <p:spPr bwMode="auto">
          <a:xfrm>
            <a:off x="4706280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EFDDDD-7E86-23BB-2600-BB8C8B74A4B0}"/>
              </a:ext>
            </a:extLst>
          </p:cNvPr>
          <p:cNvSpPr/>
          <p:nvPr/>
        </p:nvSpPr>
        <p:spPr bwMode="auto">
          <a:xfrm>
            <a:off x="5401140" y="1706188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750E59-1EF0-E62D-980C-C2194A166CDE}"/>
              </a:ext>
            </a:extLst>
          </p:cNvPr>
          <p:cNvSpPr/>
          <p:nvPr/>
        </p:nvSpPr>
        <p:spPr bwMode="auto">
          <a:xfrm>
            <a:off x="6096001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125F1F-72CB-F71F-97E3-68C73A788E4A}"/>
              </a:ext>
            </a:extLst>
          </p:cNvPr>
          <p:cNvSpPr/>
          <p:nvPr/>
        </p:nvSpPr>
        <p:spPr bwMode="auto">
          <a:xfrm>
            <a:off x="7485722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901333-03EB-D795-D9BA-909714C5B659}"/>
              </a:ext>
            </a:extLst>
          </p:cNvPr>
          <p:cNvSpPr/>
          <p:nvPr/>
        </p:nvSpPr>
        <p:spPr bwMode="auto">
          <a:xfrm>
            <a:off x="8875443" y="1394853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FA3C48-25A8-7789-1A9F-961C5DB34EB5}"/>
              </a:ext>
            </a:extLst>
          </p:cNvPr>
          <p:cNvCxnSpPr>
            <a:cxnSpLocks/>
            <a:stCxn id="14" idx="1"/>
          </p:cNvCxnSpPr>
          <p:nvPr/>
        </p:nvCxnSpPr>
        <p:spPr bwMode="auto">
          <a:xfrm flipH="1">
            <a:off x="7485722" y="2748626"/>
            <a:ext cx="1196017" cy="4937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C917E-EABE-0920-5856-8C2168DD5B2F}"/>
              </a:ext>
            </a:extLst>
          </p:cNvPr>
          <p:cNvSpPr/>
          <p:nvPr/>
        </p:nvSpPr>
        <p:spPr bwMode="auto">
          <a:xfrm>
            <a:off x="8681739" y="2434199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Inputs of this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887E0C-AC49-9978-E976-3249D7FC55CF}"/>
              </a:ext>
            </a:extLst>
          </p:cNvPr>
          <p:cNvSpPr/>
          <p:nvPr/>
        </p:nvSpPr>
        <p:spPr bwMode="auto">
          <a:xfrm>
            <a:off x="8587767" y="3736072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Exclusive output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22342-8AFF-7942-9D85-DAE666238E55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 flipV="1">
            <a:off x="7485722" y="3736071"/>
            <a:ext cx="1102045" cy="314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24992-2891-884C-8BCA-6D66B860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A6BE-80AF-312F-5370-C6CC00DF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Ensemble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EDA78-7DAF-2546-84E4-FA17869341EF}"/>
              </a:ext>
            </a:extLst>
          </p:cNvPr>
          <p:cNvSpPr txBox="1"/>
          <p:nvPr/>
        </p:nvSpPr>
        <p:spPr>
          <a:xfrm>
            <a:off x="3974364" y="2820570"/>
            <a:ext cx="4901080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projectileContainer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&lt;Input&gt;</a:t>
            </a:r>
            <a:r>
              <a:rPr lang="en-US" sz="1400" dirty="0">
                <a:latin typeface="Courier"/>
                <a:cs typeface="Courier"/>
              </a:rPr>
              <a:t>x0,y0,v0,angle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&lt;Output&gt;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r,t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KEnergyContainer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mass,energy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v0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E2CEAF-E752-C2A2-02AD-7501D47F542E}"/>
              </a:ext>
            </a:extLst>
          </p:cNvPr>
          <p:cNvCxnSpPr/>
          <p:nvPr/>
        </p:nvCxnSpPr>
        <p:spPr bwMode="auto">
          <a:xfrm>
            <a:off x="3700668" y="3399481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EE2488-FAD3-56A2-4745-C1DDC137A1F5}"/>
              </a:ext>
            </a:extLst>
          </p:cNvPr>
          <p:cNvCxnSpPr/>
          <p:nvPr/>
        </p:nvCxnSpPr>
        <p:spPr bwMode="auto">
          <a:xfrm flipV="1">
            <a:off x="3700668" y="3399481"/>
            <a:ext cx="0" cy="1063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C32C0C-4D13-E02D-6E70-C77351924D1A}"/>
              </a:ext>
            </a:extLst>
          </p:cNvPr>
          <p:cNvCxnSpPr/>
          <p:nvPr/>
        </p:nvCxnSpPr>
        <p:spPr bwMode="auto">
          <a:xfrm>
            <a:off x="3709970" y="4462647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113999-C403-2B30-9B2D-627370EAD188}"/>
              </a:ext>
            </a:extLst>
          </p:cNvPr>
          <p:cNvCxnSpPr>
            <a:stCxn id="16" idx="3"/>
          </p:cNvCxnSpPr>
          <p:nvPr/>
        </p:nvCxnSpPr>
        <p:spPr bwMode="auto">
          <a:xfrm>
            <a:off x="3136950" y="3942375"/>
            <a:ext cx="5637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44148-5319-6E95-B5BC-14487626C484}"/>
              </a:ext>
            </a:extLst>
          </p:cNvPr>
          <p:cNvSpPr/>
          <p:nvPr/>
        </p:nvSpPr>
        <p:spPr bwMode="auto">
          <a:xfrm>
            <a:off x="1689826" y="3785161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Link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1D862-0D3D-9AE3-4C66-62A4B402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14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1128FD-BDFF-E313-2AF2-9EC0670BEA7D}"/>
              </a:ext>
            </a:extLst>
          </p:cNvPr>
          <p:cNvSpPr/>
          <p:nvPr/>
        </p:nvSpPr>
        <p:spPr bwMode="auto">
          <a:xfrm>
            <a:off x="3316559" y="1393057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073C23-BF6D-ED8D-4EE2-E6DD96C3E64A}"/>
              </a:ext>
            </a:extLst>
          </p:cNvPr>
          <p:cNvSpPr/>
          <p:nvPr/>
        </p:nvSpPr>
        <p:spPr bwMode="auto">
          <a:xfrm>
            <a:off x="1926838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C924ED-B4E0-7AF6-CC73-798AD3F5AF2A}"/>
              </a:ext>
            </a:extLst>
          </p:cNvPr>
          <p:cNvSpPr/>
          <p:nvPr/>
        </p:nvSpPr>
        <p:spPr bwMode="auto">
          <a:xfrm>
            <a:off x="4706280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289BE6-0798-9D96-CCDC-D9FA10DB25E2}"/>
              </a:ext>
            </a:extLst>
          </p:cNvPr>
          <p:cNvSpPr/>
          <p:nvPr/>
        </p:nvSpPr>
        <p:spPr bwMode="auto">
          <a:xfrm>
            <a:off x="5401140" y="1706188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A19C46-1DCB-EF35-47BF-9CE22ABC1E7D}"/>
              </a:ext>
            </a:extLst>
          </p:cNvPr>
          <p:cNvSpPr/>
          <p:nvPr/>
        </p:nvSpPr>
        <p:spPr bwMode="auto">
          <a:xfrm>
            <a:off x="6096001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3521E1-806B-3277-3730-40D18E76C72E}"/>
              </a:ext>
            </a:extLst>
          </p:cNvPr>
          <p:cNvSpPr/>
          <p:nvPr/>
        </p:nvSpPr>
        <p:spPr bwMode="auto">
          <a:xfrm>
            <a:off x="7485722" y="1393057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3A9DE-2E13-1DCB-B35B-CFBBD5CBF134}"/>
              </a:ext>
            </a:extLst>
          </p:cNvPr>
          <p:cNvSpPr/>
          <p:nvPr/>
        </p:nvSpPr>
        <p:spPr bwMode="auto">
          <a:xfrm>
            <a:off x="8875443" y="1394853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9270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A6BE-80AF-312F-5370-C6CC00DF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Ensemble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A063-6A19-8B73-E5E5-7A3D7EFCB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/raven/doc/workshop/</a:t>
            </a:r>
            <a:r>
              <a:rPr lang="en-US" dirty="0" err="1"/>
              <a:t>ensembleModels</a:t>
            </a:r>
            <a:r>
              <a:rPr lang="en-US" dirty="0"/>
              <a:t>/inputs/</a:t>
            </a:r>
            <a:r>
              <a:rPr lang="en-US" dirty="0" err="1"/>
              <a:t>ensembleExample</a:t>
            </a:r>
            <a:r>
              <a:rPr lang="en-US" dirty="0"/>
              <a:t>/1_ensemble_model.xml</a:t>
            </a:r>
          </a:p>
          <a:p>
            <a:endParaRPr lang="en-US" dirty="0"/>
          </a:p>
          <a:p>
            <a:r>
              <a:rPr lang="en-US" dirty="0"/>
              <a:t>Create an ensemble model: section 15.6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DataObjects</a:t>
            </a:r>
            <a:r>
              <a:rPr lang="en-US" dirty="0"/>
              <a:t> for </a:t>
            </a:r>
            <a:r>
              <a:rPr lang="en-US" dirty="0" err="1"/>
              <a:t>TargetEvaluation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Plot using </a:t>
            </a:r>
            <a:r>
              <a:rPr lang="en-US" dirty="0" err="1"/>
              <a:t>OutStreams</a:t>
            </a:r>
            <a:endParaRPr lang="en-US" dirty="0"/>
          </a:p>
          <a:p>
            <a:pPr lvl="1"/>
            <a:r>
              <a:rPr lang="en-US" dirty="0"/>
              <a:t>r ~ f(v0, angle, t)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00340-FAB1-6B14-CAED-3C6AEF83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79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Ensemble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/raven/doc/workshop/</a:t>
            </a:r>
            <a:r>
              <a:rPr lang="en-US" dirty="0" err="1"/>
              <a:t>ensembleModels</a:t>
            </a:r>
            <a:r>
              <a:rPr lang="en-US" dirty="0"/>
              <a:t>/inputs/</a:t>
            </a:r>
            <a:r>
              <a:rPr lang="en-US" dirty="0" err="1"/>
              <a:t>ensembleExample</a:t>
            </a:r>
            <a:r>
              <a:rPr lang="en-US" dirty="0"/>
              <a:t>/1_ensemble_model.xml</a:t>
            </a:r>
          </a:p>
          <a:p>
            <a:endParaRPr lang="en-US" dirty="0"/>
          </a:p>
          <a:p>
            <a:r>
              <a:rPr lang="en-US" dirty="0"/>
              <a:t>Create an ensemble model: section 15.6</a:t>
            </a:r>
          </a:p>
          <a:p>
            <a:r>
              <a:rPr lang="en-US" dirty="0"/>
              <a:t>Update </a:t>
            </a:r>
            <a:r>
              <a:rPr lang="en-US" dirty="0" err="1"/>
              <a:t>DataObjects</a:t>
            </a:r>
            <a:r>
              <a:rPr lang="en-US" dirty="0"/>
              <a:t> and Steps</a:t>
            </a:r>
          </a:p>
          <a:p>
            <a:endParaRPr lang="en-US" dirty="0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79240F9E-2662-0EB9-70D6-2BD69F21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20" y="6492875"/>
            <a:ext cx="434428" cy="365125"/>
          </a:xfrm>
        </p:spPr>
        <p:txBody>
          <a:bodyPr/>
          <a:lstStyle/>
          <a:p>
            <a:fld id="{82B577FA-F7D9-2C48-919F-F962E3BF95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7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938150" y="1253331"/>
            <a:ext cx="10415649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2800" b="1" dirty="0"/>
              <a:t>Let’s run the code…</a:t>
            </a:r>
            <a:endParaRPr lang="en-US" sz="2800" b="1" dirty="0">
              <a:solidFill>
                <a:srgbClr val="3366FF"/>
              </a:solidFill>
            </a:endParaRPr>
          </a:p>
        </p:txBody>
      </p:sp>
      <p:sp>
        <p:nvSpPr>
          <p:cNvPr id="2" name="Slide Number Placeholder 15">
            <a:extLst>
              <a:ext uri="{FF2B5EF4-FFF2-40B4-BE49-F238E27FC236}">
                <a16:creationId xmlns:a16="http://schemas.microsoft.com/office/drawing/2014/main" id="{F46E4487-EC5D-7462-0097-5E7FCE39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20" y="6492875"/>
            <a:ext cx="434428" cy="365125"/>
          </a:xfrm>
        </p:spPr>
        <p:txBody>
          <a:bodyPr/>
          <a:lstStyle/>
          <a:p>
            <a:fld id="{82B577FA-F7D9-2C48-919F-F962E3BF95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57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4" y="3089696"/>
            <a:ext cx="8231187" cy="377026"/>
          </a:xfrm>
        </p:spPr>
        <p:txBody>
          <a:bodyPr/>
          <a:lstStyle/>
          <a:p>
            <a:pPr algn="ctr"/>
            <a:r>
              <a:rPr lang="en-US" dirty="0"/>
              <a:t>Hybrid Model</a:t>
            </a:r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0044F808-E53C-A410-1179-3F9EFF3C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20" y="6492875"/>
            <a:ext cx="434428" cy="365125"/>
          </a:xfrm>
        </p:spPr>
        <p:txBody>
          <a:bodyPr/>
          <a:lstStyle/>
          <a:p>
            <a:fld id="{82B577FA-F7D9-2C48-919F-F962E3BF95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04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06CA-EB1C-D417-819C-054A3E23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Hybrid-Model: Automatic Selection ROM/Physical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E73E2-18DB-3ED4-D7B4-10DD724ED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76" y="1063000"/>
            <a:ext cx="3912941" cy="53218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AD9A-248A-190A-465E-DCBA67D1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8DA798-E40D-FDDE-DEC6-1FB52B17B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1" y="1290320"/>
            <a:ext cx="6233211" cy="3394696"/>
          </a:xfrm>
        </p:spPr>
        <p:txBody>
          <a:bodyPr/>
          <a:lstStyle/>
          <a:p>
            <a:r>
              <a:rPr lang="en-US" sz="2000" dirty="0" err="1"/>
              <a:t>HybridModel</a:t>
            </a:r>
            <a:r>
              <a:rPr lang="en-US" sz="2000" dirty="0"/>
              <a:t> leverages the </a:t>
            </a:r>
            <a:r>
              <a:rPr lang="en-US" sz="2000" dirty="0" err="1"/>
              <a:t>EnsembleModel</a:t>
            </a:r>
            <a:r>
              <a:rPr lang="en-US" sz="2000" dirty="0"/>
              <a:t> infrastructure</a:t>
            </a:r>
          </a:p>
          <a:p>
            <a:pPr lvl="1"/>
            <a:r>
              <a:rPr lang="en-US" sz="2000" dirty="0"/>
              <a:t>Link models</a:t>
            </a:r>
          </a:p>
          <a:p>
            <a:r>
              <a:rPr lang="en-US" sz="2000" dirty="0" err="1"/>
              <a:t>HybridModel</a:t>
            </a:r>
            <a:r>
              <a:rPr lang="en-US" sz="2000" dirty="0"/>
              <a:t> is designed to combine</a:t>
            </a:r>
          </a:p>
          <a:p>
            <a:pPr lvl="1"/>
            <a:r>
              <a:rPr lang="en-US" sz="2000" dirty="0"/>
              <a:t>Low fidelity model (i.e., surrogate models), and </a:t>
            </a:r>
          </a:p>
          <a:p>
            <a:pPr lvl="1"/>
            <a:r>
              <a:rPr lang="en-US" sz="2000" dirty="0"/>
              <a:t>High fidelity model (i.e., code, external model)</a:t>
            </a:r>
          </a:p>
          <a:p>
            <a:r>
              <a:rPr lang="en-US" sz="2000" dirty="0" err="1"/>
              <a:t>HybridModel</a:t>
            </a:r>
            <a:r>
              <a:rPr lang="en-US" sz="2000" dirty="0"/>
              <a:t> decides which model needs to be evaluated </a:t>
            </a:r>
          </a:p>
          <a:p>
            <a:pPr lvl="1"/>
            <a:r>
              <a:rPr lang="en-US" sz="2000" dirty="0"/>
              <a:t>Selection based on the model validation score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052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97C6-E232-3143-D36E-38B13350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RAVEN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A87CC-A4EF-7AFE-A5E9-3844BC4B2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172817"/>
            <a:ext cx="10415649" cy="4918422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Codes: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Aimed to interface with physical codes (e.g., RELAP5-3D, etc.)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ROMs: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Aimed to emulate the response of a system based on a simplified mathematical representation (e.g., Gaussian process, neural networks, etc.)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External Models: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Aimed to provide to the user an easy way to implement sets of equations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Post-Processors: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Aimed to analyze the generated datasets (e.g., statistical moments, data mining, etc.)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b="1" dirty="0">
                <a:solidFill>
                  <a:srgbClr val="00B050"/>
                </a:solidFill>
              </a:rPr>
              <a:t>Ensemble Models: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Aimed to assemble multiple models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b="1" dirty="0">
                <a:solidFill>
                  <a:srgbClr val="00B050"/>
                </a:solidFill>
              </a:rPr>
              <a:t>Logical models: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Select model execution based on logic function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b="1" dirty="0">
                <a:solidFill>
                  <a:srgbClr val="00B050"/>
                </a:solidFill>
              </a:rPr>
              <a:t>Hybrid Models: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Automatic model selections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64C1A-7298-BDA8-EA3A-97BCC6B0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75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46AA-0D94-BC81-D52E-76DEEE89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1" y="558603"/>
            <a:ext cx="10784662" cy="510876"/>
          </a:xfrm>
        </p:spPr>
        <p:txBody>
          <a:bodyPr/>
          <a:lstStyle/>
          <a:p>
            <a:r>
              <a:rPr lang="en-US" dirty="0"/>
              <a:t>Cross-Validation for Assessing Surrogate Models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CB4A-EEA8-2228-3428-B729CF137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451113"/>
            <a:ext cx="10415649" cy="1793819"/>
          </a:xfrm>
        </p:spPr>
        <p:txBody>
          <a:bodyPr/>
          <a:lstStyle/>
          <a:p>
            <a:r>
              <a:rPr lang="en-US" sz="2000" dirty="0"/>
              <a:t>Starting point: dataset</a:t>
            </a:r>
          </a:p>
          <a:p>
            <a:r>
              <a:rPr lang="en-US" sz="2000" dirty="0"/>
              <a:t>Partition original dataset in two portions</a:t>
            </a:r>
          </a:p>
          <a:p>
            <a:pPr lvl="1"/>
            <a:r>
              <a:rPr lang="en-US" sz="2000" dirty="0"/>
              <a:t>Training and testing</a:t>
            </a:r>
          </a:p>
          <a:p>
            <a:r>
              <a:rPr lang="en-US" sz="2000" dirty="0"/>
              <a:t>Train ROM on training set</a:t>
            </a:r>
          </a:p>
          <a:p>
            <a:r>
              <a:rPr lang="en-US" sz="2000" dirty="0"/>
              <a:t>Test ROM on training set</a:t>
            </a:r>
          </a:p>
          <a:p>
            <a:pPr lvl="1"/>
            <a:r>
              <a:rPr lang="en-US" sz="2000" b="0" dirty="0"/>
              <a:t>Compute a score (e.g. R</a:t>
            </a:r>
            <a:r>
              <a:rPr lang="en-US" sz="2000" b="0" baseline="30000" dirty="0"/>
              <a:t>2</a:t>
            </a:r>
            <a:r>
              <a:rPr lang="en-US" sz="2000" b="0" dirty="0"/>
              <a:t>)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72">
            <a:extLst>
              <a:ext uri="{FF2B5EF4-FFF2-40B4-BE49-F238E27FC236}">
                <a16:creationId xmlns:a16="http://schemas.microsoft.com/office/drawing/2014/main" id="{EDD18A68-DE30-7E5F-C9B1-87E1EDC1E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355" y="4151352"/>
            <a:ext cx="23622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" name="Rectangle 73">
            <a:extLst>
              <a:ext uri="{FF2B5EF4-FFF2-40B4-BE49-F238E27FC236}">
                <a16:creationId xmlns:a16="http://schemas.microsoft.com/office/drawing/2014/main" id="{B3A564EA-33BA-8048-AE3B-764F53303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555" y="4151352"/>
            <a:ext cx="22860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" name="Rectangle 74">
            <a:extLst>
              <a:ext uri="{FF2B5EF4-FFF2-40B4-BE49-F238E27FC236}">
                <a16:creationId xmlns:a16="http://schemas.microsoft.com/office/drawing/2014/main" id="{C21C7814-85AC-873F-7817-1C126D439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555" y="4151352"/>
            <a:ext cx="2438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" name="Rectangle 75">
            <a:extLst>
              <a:ext uri="{FF2B5EF4-FFF2-40B4-BE49-F238E27FC236}">
                <a16:creationId xmlns:a16="http://schemas.microsoft.com/office/drawing/2014/main" id="{8516728F-C887-BA20-B2C0-B4502EED9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355" y="4913352"/>
            <a:ext cx="2258746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Rectangle 76">
            <a:extLst>
              <a:ext uri="{FF2B5EF4-FFF2-40B4-BE49-F238E27FC236}">
                <a16:creationId xmlns:a16="http://schemas.microsoft.com/office/drawing/2014/main" id="{5B2D4E2B-364C-6317-AB8D-F11A12DD9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354" y="4913352"/>
            <a:ext cx="2438399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Rectangle 77">
            <a:extLst>
              <a:ext uri="{FF2B5EF4-FFF2-40B4-BE49-F238E27FC236}">
                <a16:creationId xmlns:a16="http://schemas.microsoft.com/office/drawing/2014/main" id="{3B4424C3-9529-B253-3199-265D607E5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953" y="4913352"/>
            <a:ext cx="2286001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Text Box 78">
            <a:extLst>
              <a:ext uri="{FF2B5EF4-FFF2-40B4-BE49-F238E27FC236}">
                <a16:creationId xmlns:a16="http://schemas.microsoft.com/office/drawing/2014/main" id="{22778145-0CC9-0172-373C-6C8E323EA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355" y="4532352"/>
            <a:ext cx="251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Train</a:t>
            </a:r>
          </a:p>
        </p:txBody>
      </p:sp>
      <p:sp>
        <p:nvSpPr>
          <p:cNvPr id="11" name="Text Box 79">
            <a:extLst>
              <a:ext uri="{FF2B5EF4-FFF2-40B4-BE49-F238E27FC236}">
                <a16:creationId xmlns:a16="http://schemas.microsoft.com/office/drawing/2014/main" id="{1D924277-DCEE-EB0C-EB3C-C47B89737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355" y="4532352"/>
            <a:ext cx="251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Arial"/>
                <a:cs typeface="Arial"/>
              </a:rPr>
              <a:t>Test</a:t>
            </a:r>
          </a:p>
        </p:txBody>
      </p:sp>
      <p:grpSp>
        <p:nvGrpSpPr>
          <p:cNvPr id="12" name="Group 99">
            <a:extLst>
              <a:ext uri="{FF2B5EF4-FFF2-40B4-BE49-F238E27FC236}">
                <a16:creationId xmlns:a16="http://schemas.microsoft.com/office/drawing/2014/main" id="{1A5F2FED-3581-C3D8-8565-E45F8B030D8B}"/>
              </a:ext>
            </a:extLst>
          </p:cNvPr>
          <p:cNvGrpSpPr>
            <a:grpSpLocks/>
          </p:cNvGrpSpPr>
          <p:nvPr/>
        </p:nvGrpSpPr>
        <p:grpSpPr bwMode="auto">
          <a:xfrm>
            <a:off x="2605355" y="5370552"/>
            <a:ext cx="7086600" cy="838200"/>
            <a:chOff x="672" y="2160"/>
            <a:chExt cx="4464" cy="528"/>
          </a:xfrm>
        </p:grpSpPr>
        <p:sp>
          <p:nvSpPr>
            <p:cNvPr id="13" name="Rectangle 80">
              <a:extLst>
                <a:ext uri="{FF2B5EF4-FFF2-40B4-BE49-F238E27FC236}">
                  <a16:creationId xmlns:a16="http://schemas.microsoft.com/office/drawing/2014/main" id="{97A5C12A-64EF-4CE4-E238-864BF8E80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160"/>
              <a:ext cx="1536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1">
              <a:extLst>
                <a:ext uri="{FF2B5EF4-FFF2-40B4-BE49-F238E27FC236}">
                  <a16:creationId xmlns:a16="http://schemas.microsoft.com/office/drawing/2014/main" id="{9569E2C9-333A-ED13-1E82-B488AEAB0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160"/>
              <a:ext cx="1418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82">
              <a:extLst>
                <a:ext uri="{FF2B5EF4-FFF2-40B4-BE49-F238E27FC236}">
                  <a16:creationId xmlns:a16="http://schemas.microsoft.com/office/drawing/2014/main" id="{779E3BF4-F4C7-DF9D-7005-6C1F27DBB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160"/>
              <a:ext cx="144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83">
              <a:extLst>
                <a:ext uri="{FF2B5EF4-FFF2-40B4-BE49-F238E27FC236}">
                  <a16:creationId xmlns:a16="http://schemas.microsoft.com/office/drawing/2014/main" id="{22180861-E36D-E2D2-1F93-C0C2BF7CF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496"/>
              <a:ext cx="1536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84">
              <a:extLst>
                <a:ext uri="{FF2B5EF4-FFF2-40B4-BE49-F238E27FC236}">
                  <a16:creationId xmlns:a16="http://schemas.microsoft.com/office/drawing/2014/main" id="{B48A6355-7F1A-31B0-BB20-D6C46575B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496"/>
              <a:ext cx="1392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85">
              <a:extLst>
                <a:ext uri="{FF2B5EF4-FFF2-40B4-BE49-F238E27FC236}">
                  <a16:creationId xmlns:a16="http://schemas.microsoft.com/office/drawing/2014/main" id="{4E8C0C53-ECCE-0206-6B7F-E52167408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496"/>
              <a:ext cx="144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9" name="Text Box 98">
            <a:extLst>
              <a:ext uri="{FF2B5EF4-FFF2-40B4-BE49-F238E27FC236}">
                <a16:creationId xmlns:a16="http://schemas.microsoft.com/office/drawing/2014/main" id="{81DE09C3-444B-6C22-0F78-F6CC79DAD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555" y="4075152"/>
            <a:ext cx="1143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Dataset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A02190BD-323C-7F73-FB8A-46568482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1824-9570-CD82-8F71-892577EE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RAVEN: Model Validation Scheme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32D20-E418-5940-4228-62363B295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38" y="1203860"/>
            <a:ext cx="5137467" cy="5346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3B1EAF-F0E3-F793-D7D4-68543E81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82" y="1113181"/>
            <a:ext cx="5789831" cy="4699983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B062ABF-17F6-BDBE-AEEF-F6253C1A9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880" y="5654140"/>
            <a:ext cx="4721087" cy="41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600" b="1" dirty="0"/>
              <a:t>Mean Absolute Error score (Cross-validation) as function of # samples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844515-1C70-4044-B220-8A5EF8F1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3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B1D22-92EF-6CD7-0589-164E1EA1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F182-53D7-EDC5-DDF5-74F57A64B4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150" y="1232452"/>
                <a:ext cx="10415649" cy="4858787"/>
              </a:xfrm>
            </p:spPr>
            <p:txBody>
              <a:bodyPr/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External model: 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projectile.py</a:t>
                </a:r>
                <a:endParaRPr lang="en-US" sz="2000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tx2"/>
                    </a:solidFill>
                  </a:rPr>
                  <a:t>Input variables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the initial vertical position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the initial horizontal position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the launch angle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the launch velocity</a:t>
                </a:r>
              </a:p>
              <a:p>
                <a:pPr lvl="1"/>
                <a:r>
                  <a:rPr lang="en-US" sz="2000" dirty="0">
                    <a:solidFill>
                      <a:schemeClr val="tx2"/>
                    </a:solidFill>
                  </a:rPr>
                  <a:t>Output variables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the horizontal position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the vertical position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the range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the time of flight</a:t>
                </a:r>
                <a:endParaRPr lang="en-US" sz="2000" b="1" dirty="0">
                  <a:solidFill>
                    <a:schemeClr val="tx2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F182-53D7-EDC5-DDF5-74F57A64B4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150" y="1232452"/>
                <a:ext cx="10415649" cy="4858787"/>
              </a:xfrm>
              <a:blipFill>
                <a:blip r:embed="rId2"/>
                <a:stretch>
                  <a:fillRect l="-1340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E3D5B-2AC6-DC01-3961-889CD533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69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ROM: Inverse Distance Weight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150" y="1381539"/>
            <a:ext cx="10415649" cy="4709700"/>
          </a:xfrm>
        </p:spPr>
        <p:txBody>
          <a:bodyPr/>
          <a:lstStyle/>
          <a:p>
            <a:r>
              <a:rPr lang="en-US" dirty="0" err="1"/>
              <a:t>NDinvDistWeight</a:t>
            </a:r>
            <a:endParaRPr lang="en-US" dirty="0"/>
          </a:p>
          <a:p>
            <a:pPr lvl="1"/>
            <a:r>
              <a:rPr lang="en-US" dirty="0"/>
              <a:t>Interpolating function</a:t>
            </a:r>
          </a:p>
        </p:txBody>
      </p:sp>
      <p:pic>
        <p:nvPicPr>
          <p:cNvPr id="5" name="Picture 4" descr="Screen Shot 2018-07-31 at 9.43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73" y="2386858"/>
            <a:ext cx="7159259" cy="2729672"/>
          </a:xfrm>
          <a:prstGeom prst="rect">
            <a:avLst/>
          </a:prstGeom>
        </p:spPr>
      </p:pic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3AF6DEFB-F45F-33CB-7357-7B0E0AEE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20" y="6492875"/>
            <a:ext cx="434428" cy="365125"/>
          </a:xfrm>
        </p:spPr>
        <p:txBody>
          <a:bodyPr/>
          <a:lstStyle/>
          <a:p>
            <a:fld id="{82B577FA-F7D9-2C48-919F-F962E3BF95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63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911563" y="2148441"/>
            <a:ext cx="2245896" cy="76565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Create </a:t>
            </a:r>
            <a:r>
              <a:rPr lang="en-US" sz="2000" dirty="0" err="1"/>
              <a:t>HybridModel</a:t>
            </a:r>
            <a:endParaRPr lang="en-US" sz="2000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5763350" y="2914091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911563" y="3585181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Sample the model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911563" y="4711423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Plot results</a:t>
            </a:r>
          </a:p>
        </p:txBody>
      </p:sp>
      <p:sp>
        <p:nvSpPr>
          <p:cNvPr id="26" name="Down Arrow 25"/>
          <p:cNvSpPr/>
          <p:nvPr/>
        </p:nvSpPr>
        <p:spPr bwMode="auto">
          <a:xfrm>
            <a:off x="5763350" y="4040333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46191FA-EF0E-EB36-2693-1E6FFA8A1E66}"/>
              </a:ext>
            </a:extLst>
          </p:cNvPr>
          <p:cNvSpPr txBox="1">
            <a:spLocks/>
          </p:cNvSpPr>
          <p:nvPr/>
        </p:nvSpPr>
        <p:spPr>
          <a:xfrm>
            <a:off x="938151" y="558602"/>
            <a:ext cx="10415648" cy="1008797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Workflow</a:t>
            </a:r>
          </a:p>
        </p:txBody>
      </p:sp>
      <p:sp>
        <p:nvSpPr>
          <p:cNvPr id="2" name="Slide Number Placeholder 15">
            <a:extLst>
              <a:ext uri="{FF2B5EF4-FFF2-40B4-BE49-F238E27FC236}">
                <a16:creationId xmlns:a16="http://schemas.microsoft.com/office/drawing/2014/main" id="{4DF62EF1-3C20-09F8-6E3E-15428B2A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20" y="6492875"/>
            <a:ext cx="434428" cy="365125"/>
          </a:xfrm>
        </p:spPr>
        <p:txBody>
          <a:bodyPr/>
          <a:lstStyle/>
          <a:p>
            <a:fld id="{82B577FA-F7D9-2C48-919F-F962E3BF95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5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09AE-30DD-DDAB-1775-CEC45F12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Hybrid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D680F-13BB-DA20-0C9E-56F85C5F40B5}"/>
              </a:ext>
            </a:extLst>
          </p:cNvPr>
          <p:cNvSpPr txBox="1"/>
          <p:nvPr/>
        </p:nvSpPr>
        <p:spPr>
          <a:xfrm>
            <a:off x="1684707" y="2628906"/>
            <a:ext cx="8603672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’projectile’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’../../projectile’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&lt;variables&gt;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angle,x,y,r,t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&lt;ROM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’IDW’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&lt;Features&gt;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angle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&lt;Target&gt;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&lt;p&gt;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3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&lt;CV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’Models’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type=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latin typeface="Courier"/>
                <a:cs typeface="Courier"/>
              </a:rPr>
              <a:t>pp1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&lt;/CV&gt;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DDAB05-B3FD-96DF-7D2F-38FFF6E6697A}"/>
              </a:ext>
            </a:extLst>
          </p:cNvPr>
          <p:cNvSpPr/>
          <p:nvPr/>
        </p:nvSpPr>
        <p:spPr bwMode="auto">
          <a:xfrm>
            <a:off x="7002832" y="5433230"/>
            <a:ext cx="1773311" cy="53653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List of employed models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5C8441-57CA-C12B-B5D7-91F05CB3775D}"/>
              </a:ext>
            </a:extLst>
          </p:cNvPr>
          <p:cNvCxnSpPr/>
          <p:nvPr/>
        </p:nvCxnSpPr>
        <p:spPr bwMode="auto">
          <a:xfrm flipH="1" flipV="1">
            <a:off x="7133345" y="4947648"/>
            <a:ext cx="593051" cy="461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24B0E-1060-9ADF-4518-0CDDC23A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25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6AAEF7-DEC9-1067-1374-8E24CF6C430C}"/>
              </a:ext>
            </a:extLst>
          </p:cNvPr>
          <p:cNvSpPr/>
          <p:nvPr/>
        </p:nvSpPr>
        <p:spPr bwMode="auto">
          <a:xfrm>
            <a:off x="2512241" y="142297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30F9BF-B925-B1F4-7BE2-B85AB0066F06}"/>
              </a:ext>
            </a:extLst>
          </p:cNvPr>
          <p:cNvSpPr/>
          <p:nvPr/>
        </p:nvSpPr>
        <p:spPr bwMode="auto">
          <a:xfrm>
            <a:off x="1122520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4CCE3-34E1-C5F9-167D-80EA55D2BC8D}"/>
              </a:ext>
            </a:extLst>
          </p:cNvPr>
          <p:cNvSpPr/>
          <p:nvPr/>
        </p:nvSpPr>
        <p:spPr bwMode="auto">
          <a:xfrm>
            <a:off x="3901962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E2073F-1FA9-2684-FBC9-6C75EF609C79}"/>
              </a:ext>
            </a:extLst>
          </p:cNvPr>
          <p:cNvSpPr/>
          <p:nvPr/>
        </p:nvSpPr>
        <p:spPr bwMode="auto">
          <a:xfrm>
            <a:off x="4596822" y="1736105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4BC01A-B582-8FA7-58C8-735DBE72D83C}"/>
              </a:ext>
            </a:extLst>
          </p:cNvPr>
          <p:cNvSpPr/>
          <p:nvPr/>
        </p:nvSpPr>
        <p:spPr bwMode="auto">
          <a:xfrm>
            <a:off x="5291683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B56A09-9F2F-E3B0-C3F3-FFEFC672E0EF}"/>
              </a:ext>
            </a:extLst>
          </p:cNvPr>
          <p:cNvSpPr/>
          <p:nvPr/>
        </p:nvSpPr>
        <p:spPr bwMode="auto">
          <a:xfrm>
            <a:off x="6681404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9611BE-9DB0-7CCD-E2D1-BBC590B34839}"/>
              </a:ext>
            </a:extLst>
          </p:cNvPr>
          <p:cNvSpPr/>
          <p:nvPr/>
        </p:nvSpPr>
        <p:spPr bwMode="auto">
          <a:xfrm>
            <a:off x="8071125" y="142477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4D562E-0CE5-DC5E-A3C3-D570BCC52BC2}"/>
              </a:ext>
            </a:extLst>
          </p:cNvPr>
          <p:cNvSpPr/>
          <p:nvPr/>
        </p:nvSpPr>
        <p:spPr bwMode="auto">
          <a:xfrm>
            <a:off x="9460845" y="142477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2204688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589A-347B-8C27-B701-51A1064E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Hybrid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6F8E4-4562-6450-D888-5DA6E9FF81B1}"/>
              </a:ext>
            </a:extLst>
          </p:cNvPr>
          <p:cNvSpPr txBox="1"/>
          <p:nvPr/>
        </p:nvSpPr>
        <p:spPr>
          <a:xfrm>
            <a:off x="1710174" y="2779236"/>
            <a:ext cx="7533409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’pp1’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CrossValidation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KFold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n_splits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n_splits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&lt;shuffle&gt;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&lt;/shuffle&gt;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&lt;Metric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’Metrics’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’SKL’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m1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744ADF-71B5-03BE-0CD3-7DD0A3EC96E3}"/>
              </a:ext>
            </a:extLst>
          </p:cNvPr>
          <p:cNvSpPr/>
          <p:nvPr/>
        </p:nvSpPr>
        <p:spPr bwMode="auto">
          <a:xfrm>
            <a:off x="7703452" y="3066107"/>
            <a:ext cx="2428560" cy="68557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Global cross validation processor settings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5ED226-D8D0-9D2D-DB3A-89E98C3A4314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flipH="1">
            <a:off x="5274892" y="3408896"/>
            <a:ext cx="2428560" cy="1475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7495E-5C67-E0F4-BC29-327CB3B53066}"/>
              </a:ext>
            </a:extLst>
          </p:cNvPr>
          <p:cNvSpPr/>
          <p:nvPr/>
        </p:nvSpPr>
        <p:spPr bwMode="auto">
          <a:xfrm>
            <a:off x="6395170" y="5230818"/>
            <a:ext cx="2068074" cy="40482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Validation Metric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751178-0F04-E873-00F1-2A6E259D7C9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485496" y="4662923"/>
            <a:ext cx="497702" cy="559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94AC88-8C88-B15A-3C67-BF4734F2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26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B44C4B-52BF-0650-0140-C60ED6B1E11A}"/>
              </a:ext>
            </a:extLst>
          </p:cNvPr>
          <p:cNvSpPr/>
          <p:nvPr/>
        </p:nvSpPr>
        <p:spPr bwMode="auto">
          <a:xfrm>
            <a:off x="2512241" y="142297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1A2AA4-13FE-3939-6FFC-BBA140D6C89E}"/>
              </a:ext>
            </a:extLst>
          </p:cNvPr>
          <p:cNvSpPr/>
          <p:nvPr/>
        </p:nvSpPr>
        <p:spPr bwMode="auto">
          <a:xfrm>
            <a:off x="1122520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7B2EA0-ECE4-152E-6A82-0C0528A0CA83}"/>
              </a:ext>
            </a:extLst>
          </p:cNvPr>
          <p:cNvSpPr/>
          <p:nvPr/>
        </p:nvSpPr>
        <p:spPr bwMode="auto">
          <a:xfrm>
            <a:off x="3901962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6BCF9B-6394-B997-4644-A7F690F7D1FF}"/>
              </a:ext>
            </a:extLst>
          </p:cNvPr>
          <p:cNvSpPr/>
          <p:nvPr/>
        </p:nvSpPr>
        <p:spPr bwMode="auto">
          <a:xfrm>
            <a:off x="4596822" y="1736105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5B0A98-1D50-07E9-E036-5591AE2705B5}"/>
              </a:ext>
            </a:extLst>
          </p:cNvPr>
          <p:cNvSpPr/>
          <p:nvPr/>
        </p:nvSpPr>
        <p:spPr bwMode="auto">
          <a:xfrm>
            <a:off x="5291683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164325-6041-3131-B097-00F41DDC6D9F}"/>
              </a:ext>
            </a:extLst>
          </p:cNvPr>
          <p:cNvSpPr/>
          <p:nvPr/>
        </p:nvSpPr>
        <p:spPr bwMode="auto">
          <a:xfrm>
            <a:off x="6681404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30B72A-254B-6861-EAE7-EBBD6CC18899}"/>
              </a:ext>
            </a:extLst>
          </p:cNvPr>
          <p:cNvSpPr/>
          <p:nvPr/>
        </p:nvSpPr>
        <p:spPr bwMode="auto">
          <a:xfrm>
            <a:off x="8071125" y="142477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0EF481-8C16-A6F0-0F48-8957C2C8E8D8}"/>
              </a:ext>
            </a:extLst>
          </p:cNvPr>
          <p:cNvSpPr/>
          <p:nvPr/>
        </p:nvSpPr>
        <p:spPr bwMode="auto">
          <a:xfrm>
            <a:off x="9460845" y="142477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3643863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7DA8-8075-E4F5-5606-8DC49D9E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Hybrid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64E725-5DF3-7693-D14E-30AA4CC99795}"/>
              </a:ext>
            </a:extLst>
          </p:cNvPr>
          <p:cNvSpPr txBox="1"/>
          <p:nvPr/>
        </p:nvSpPr>
        <p:spPr>
          <a:xfrm>
            <a:off x="1586100" y="2284023"/>
            <a:ext cx="7533409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HybridModel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’hybrid’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&lt;Model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’Models’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projectile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&lt;ROM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’Models’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’ROM’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IDW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&lt;/ROM&gt;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projectileContainer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&lt;CV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’Models’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pp1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&lt;/CV&gt;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&lt;settings&gt;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&lt;tolerance&gt;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0.005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&lt;/tolerance&gt;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maxTrainSize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1000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maxTrainSize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minInitialTrainSize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minInitialTrainSize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&lt;/settings&gt;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validationMethod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CrowdingDistance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&lt;threshold&gt;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&lt;/threshold&gt;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validationMethod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HybridModel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F40831-5CEB-C269-CDBD-EA09E943FF88}"/>
              </a:ext>
            </a:extLst>
          </p:cNvPr>
          <p:cNvSpPr/>
          <p:nvPr/>
        </p:nvSpPr>
        <p:spPr bwMode="auto">
          <a:xfrm>
            <a:off x="8823536" y="2435322"/>
            <a:ext cx="2597124" cy="58658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The coupled models (high fidelity model and ROM)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CE7C779-3348-05AF-C108-67936504AD00}"/>
              </a:ext>
            </a:extLst>
          </p:cNvPr>
          <p:cNvSpPr/>
          <p:nvPr/>
        </p:nvSpPr>
        <p:spPr bwMode="auto">
          <a:xfrm>
            <a:off x="8477884" y="2532220"/>
            <a:ext cx="259773" cy="45770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B837F0-DEBD-7441-677C-4F3F46F43926}"/>
              </a:ext>
            </a:extLst>
          </p:cNvPr>
          <p:cNvSpPr/>
          <p:nvPr/>
        </p:nvSpPr>
        <p:spPr bwMode="auto">
          <a:xfrm>
            <a:off x="8163256" y="3573517"/>
            <a:ext cx="1946515" cy="58658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Cross validation processor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A577C-29E8-0E41-FE5D-9084116E7EAB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>
            <a:off x="7166670" y="3866808"/>
            <a:ext cx="996586" cy="107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814BA9D-DBAB-05F0-9000-9AEE42696D82}"/>
              </a:ext>
            </a:extLst>
          </p:cNvPr>
          <p:cNvSpPr/>
          <p:nvPr/>
        </p:nvSpPr>
        <p:spPr bwMode="auto">
          <a:xfrm>
            <a:off x="6659045" y="6145821"/>
            <a:ext cx="1870744" cy="53980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Local validation metric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8C8FE9-854C-3BD7-90F4-DF9A6D5AF56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722706" y="5859444"/>
            <a:ext cx="936339" cy="5791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A0BCA6F-5D11-2354-22AF-D7A30DFDBB34}"/>
              </a:ext>
            </a:extLst>
          </p:cNvPr>
          <p:cNvSpPr/>
          <p:nvPr/>
        </p:nvSpPr>
        <p:spPr bwMode="auto">
          <a:xfrm>
            <a:off x="7987030" y="4782020"/>
            <a:ext cx="1249430" cy="36889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Settings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5916CA-B4C7-4873-5001-9F10243DE39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485722" y="4788980"/>
            <a:ext cx="501308" cy="177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09F544D9-31D2-EAAC-BEAC-D9FAD186367D}"/>
              </a:ext>
            </a:extLst>
          </p:cNvPr>
          <p:cNvSpPr/>
          <p:nvPr/>
        </p:nvSpPr>
        <p:spPr bwMode="auto">
          <a:xfrm>
            <a:off x="7166670" y="4331958"/>
            <a:ext cx="259773" cy="93697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8112E9-3051-3D39-2BFA-51D18C08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27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2CE247-AEF3-19CF-739C-A0A5F791A592}"/>
              </a:ext>
            </a:extLst>
          </p:cNvPr>
          <p:cNvSpPr/>
          <p:nvPr/>
        </p:nvSpPr>
        <p:spPr bwMode="auto">
          <a:xfrm>
            <a:off x="2512241" y="142297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AB243B-C7A9-0229-6EEA-416E83DAA302}"/>
              </a:ext>
            </a:extLst>
          </p:cNvPr>
          <p:cNvSpPr/>
          <p:nvPr/>
        </p:nvSpPr>
        <p:spPr bwMode="auto">
          <a:xfrm>
            <a:off x="1122520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CDBB76-C078-72F5-F42A-8336C3F4C680}"/>
              </a:ext>
            </a:extLst>
          </p:cNvPr>
          <p:cNvSpPr/>
          <p:nvPr/>
        </p:nvSpPr>
        <p:spPr bwMode="auto">
          <a:xfrm>
            <a:off x="3901962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00BCEC-CB68-2732-2F82-3FAEDD06711C}"/>
              </a:ext>
            </a:extLst>
          </p:cNvPr>
          <p:cNvSpPr/>
          <p:nvPr/>
        </p:nvSpPr>
        <p:spPr bwMode="auto">
          <a:xfrm>
            <a:off x="4596822" y="1736105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03A0F2-8AE3-04A8-B15E-4F9C2E94B35D}"/>
              </a:ext>
            </a:extLst>
          </p:cNvPr>
          <p:cNvSpPr/>
          <p:nvPr/>
        </p:nvSpPr>
        <p:spPr bwMode="auto">
          <a:xfrm>
            <a:off x="5291683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F4ADD3-9BB8-9F18-6699-7FB6B852676F}"/>
              </a:ext>
            </a:extLst>
          </p:cNvPr>
          <p:cNvSpPr/>
          <p:nvPr/>
        </p:nvSpPr>
        <p:spPr bwMode="auto">
          <a:xfrm>
            <a:off x="6681404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5143AB-FF44-A2BF-7BC6-BF4D0E69B570}"/>
              </a:ext>
            </a:extLst>
          </p:cNvPr>
          <p:cNvSpPr/>
          <p:nvPr/>
        </p:nvSpPr>
        <p:spPr bwMode="auto">
          <a:xfrm>
            <a:off x="8071125" y="142477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1C982E-DE9F-8DB3-EE57-34E4AB93748A}"/>
              </a:ext>
            </a:extLst>
          </p:cNvPr>
          <p:cNvSpPr/>
          <p:nvPr/>
        </p:nvSpPr>
        <p:spPr bwMode="auto">
          <a:xfrm>
            <a:off x="9460845" y="142477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1188995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3C7F-3708-86A7-D278-F0E30873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Hybrid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93F7E-AEA0-6BEE-7F91-3ADDDCFDB427}"/>
              </a:ext>
            </a:extLst>
          </p:cNvPr>
          <p:cNvSpPr txBox="1"/>
          <p:nvPr/>
        </p:nvSpPr>
        <p:spPr>
          <a:xfrm>
            <a:off x="2328502" y="3281165"/>
            <a:ext cx="7533409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&lt;Metrics&gt;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&lt;SKL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’m1’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skl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metricType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regression|mean_absolute_error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metricType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&lt;/SKL&gt;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&lt;/Metrics&gt;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C84DAA-1CCC-3F30-7892-CB518124B1A7}"/>
              </a:ext>
            </a:extLst>
          </p:cNvPr>
          <p:cNvSpPr/>
          <p:nvPr/>
        </p:nvSpPr>
        <p:spPr bwMode="auto">
          <a:xfrm>
            <a:off x="5276180" y="4627407"/>
            <a:ext cx="2068074" cy="86938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Validation metric based on the mean absolute error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2030E7-7683-8637-F8D7-B10066587AA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366506" y="4059513"/>
            <a:ext cx="497702" cy="559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A79A88-3CD4-9628-B632-7B8E823A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28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05E567-395D-1057-09BF-9F246B206BB7}"/>
              </a:ext>
            </a:extLst>
          </p:cNvPr>
          <p:cNvSpPr/>
          <p:nvPr/>
        </p:nvSpPr>
        <p:spPr bwMode="auto">
          <a:xfrm>
            <a:off x="2512241" y="142297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1C6659-1788-275E-6EC7-C5B65B57BEA5}"/>
              </a:ext>
            </a:extLst>
          </p:cNvPr>
          <p:cNvSpPr/>
          <p:nvPr/>
        </p:nvSpPr>
        <p:spPr bwMode="auto">
          <a:xfrm>
            <a:off x="1122520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15B9EE-6092-3CEE-AEA1-DCD8C5FEC2CA}"/>
              </a:ext>
            </a:extLst>
          </p:cNvPr>
          <p:cNvSpPr/>
          <p:nvPr/>
        </p:nvSpPr>
        <p:spPr bwMode="auto">
          <a:xfrm>
            <a:off x="3901962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C179E5-81AF-2001-285A-6F67353051F4}"/>
              </a:ext>
            </a:extLst>
          </p:cNvPr>
          <p:cNvSpPr/>
          <p:nvPr/>
        </p:nvSpPr>
        <p:spPr bwMode="auto">
          <a:xfrm>
            <a:off x="4596822" y="1736105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F7D23F-3C3C-7632-01CC-862476BE5BAE}"/>
              </a:ext>
            </a:extLst>
          </p:cNvPr>
          <p:cNvSpPr/>
          <p:nvPr/>
        </p:nvSpPr>
        <p:spPr bwMode="auto">
          <a:xfrm>
            <a:off x="5291683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8C83D3-0275-CC28-EE1D-96D5F4450A63}"/>
              </a:ext>
            </a:extLst>
          </p:cNvPr>
          <p:cNvSpPr/>
          <p:nvPr/>
        </p:nvSpPr>
        <p:spPr bwMode="auto">
          <a:xfrm>
            <a:off x="6681404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4F14FF-A205-1F61-696A-A28CE424B496}"/>
              </a:ext>
            </a:extLst>
          </p:cNvPr>
          <p:cNvSpPr/>
          <p:nvPr/>
        </p:nvSpPr>
        <p:spPr bwMode="auto">
          <a:xfrm>
            <a:off x="8071125" y="142477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610952-C2FE-DF3C-DFF0-4BA7F3E832C7}"/>
              </a:ext>
            </a:extLst>
          </p:cNvPr>
          <p:cNvSpPr/>
          <p:nvPr/>
        </p:nvSpPr>
        <p:spPr bwMode="auto">
          <a:xfrm>
            <a:off x="9460845" y="142477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11059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0ADF-F83F-A52A-7F1B-A847C391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Hybrid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15588-1581-46DE-6D22-81DBEE78444F}"/>
              </a:ext>
            </a:extLst>
          </p:cNvPr>
          <p:cNvSpPr txBox="1"/>
          <p:nvPr/>
        </p:nvSpPr>
        <p:spPr>
          <a:xfrm>
            <a:off x="3974363" y="2810631"/>
            <a:ext cx="6270647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outMC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&lt;Output&gt;</a:t>
            </a:r>
            <a:r>
              <a:rPr lang="en-US" sz="1400" dirty="0">
                <a:latin typeface="Courier"/>
                <a:cs typeface="Courier"/>
              </a:rPr>
              <a:t>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projectileContainer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&lt;Output&gt;</a:t>
            </a:r>
            <a:r>
              <a:rPr lang="en-US" sz="1400" dirty="0">
                <a:latin typeface="Courier"/>
                <a:cs typeface="Courier"/>
              </a:rPr>
              <a:t>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086848-B6E1-3FD0-037E-B51D043E4F49}"/>
              </a:ext>
            </a:extLst>
          </p:cNvPr>
          <p:cNvCxnSpPr>
            <a:cxnSpLocks/>
          </p:cNvCxnSpPr>
          <p:nvPr/>
        </p:nvCxnSpPr>
        <p:spPr bwMode="auto">
          <a:xfrm>
            <a:off x="3025111" y="4053045"/>
            <a:ext cx="5856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F287A1-06C2-CF2F-16AD-E21215F56D57}"/>
              </a:ext>
            </a:extLst>
          </p:cNvPr>
          <p:cNvCxnSpPr/>
          <p:nvPr/>
        </p:nvCxnSpPr>
        <p:spPr bwMode="auto">
          <a:xfrm flipV="1">
            <a:off x="3601431" y="3510153"/>
            <a:ext cx="0" cy="1063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EDB4B9-55D5-5025-CC4F-B25A38352949}"/>
              </a:ext>
            </a:extLst>
          </p:cNvPr>
          <p:cNvCxnSpPr>
            <a:cxnSpLocks/>
          </p:cNvCxnSpPr>
          <p:nvPr/>
        </p:nvCxnSpPr>
        <p:spPr bwMode="auto">
          <a:xfrm>
            <a:off x="3601431" y="3510152"/>
            <a:ext cx="960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EE2967C-51BF-C05D-AC67-CB589AEEE12D}"/>
              </a:ext>
            </a:extLst>
          </p:cNvPr>
          <p:cNvSpPr/>
          <p:nvPr/>
        </p:nvSpPr>
        <p:spPr bwMode="auto">
          <a:xfrm>
            <a:off x="1590589" y="3895833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Link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9FB520-E1EE-F740-D3C1-EBC17B9B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29</a:t>
            </a:fld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3D1C4F-6253-7A03-1DF4-6444299F471C}"/>
              </a:ext>
            </a:extLst>
          </p:cNvPr>
          <p:cNvCxnSpPr>
            <a:cxnSpLocks/>
          </p:cNvCxnSpPr>
          <p:nvPr/>
        </p:nvCxnSpPr>
        <p:spPr bwMode="auto">
          <a:xfrm>
            <a:off x="3601431" y="4573320"/>
            <a:ext cx="960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06EE1A-6568-E992-5165-F15DC16EA7F3}"/>
              </a:ext>
            </a:extLst>
          </p:cNvPr>
          <p:cNvSpPr/>
          <p:nvPr/>
        </p:nvSpPr>
        <p:spPr bwMode="auto">
          <a:xfrm>
            <a:off x="2512241" y="142297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997864-6C48-1B08-E3A5-D3A97D03DBCF}"/>
              </a:ext>
            </a:extLst>
          </p:cNvPr>
          <p:cNvSpPr/>
          <p:nvPr/>
        </p:nvSpPr>
        <p:spPr bwMode="auto">
          <a:xfrm>
            <a:off x="1122520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92D069-F7F4-F293-74E5-6406BDC92E33}"/>
              </a:ext>
            </a:extLst>
          </p:cNvPr>
          <p:cNvSpPr/>
          <p:nvPr/>
        </p:nvSpPr>
        <p:spPr bwMode="auto">
          <a:xfrm>
            <a:off x="3901962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3A6BEE-AFED-ED81-DB67-F0964BC14E5A}"/>
              </a:ext>
            </a:extLst>
          </p:cNvPr>
          <p:cNvSpPr/>
          <p:nvPr/>
        </p:nvSpPr>
        <p:spPr bwMode="auto">
          <a:xfrm>
            <a:off x="4596822" y="1736105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825FAA-8BC1-1D40-F6A2-59C30F61054B}"/>
              </a:ext>
            </a:extLst>
          </p:cNvPr>
          <p:cNvSpPr/>
          <p:nvPr/>
        </p:nvSpPr>
        <p:spPr bwMode="auto">
          <a:xfrm>
            <a:off x="5291683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0F80A2-7973-6A7B-621D-DE5B08941CE6}"/>
              </a:ext>
            </a:extLst>
          </p:cNvPr>
          <p:cNvSpPr/>
          <p:nvPr/>
        </p:nvSpPr>
        <p:spPr bwMode="auto">
          <a:xfrm>
            <a:off x="6681404" y="142297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E144AC-F467-9303-084B-BE00199F42D8}"/>
              </a:ext>
            </a:extLst>
          </p:cNvPr>
          <p:cNvSpPr/>
          <p:nvPr/>
        </p:nvSpPr>
        <p:spPr bwMode="auto">
          <a:xfrm>
            <a:off x="8071125" y="142477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53675C-ED55-C25F-6490-179E65927B5F}"/>
              </a:ext>
            </a:extLst>
          </p:cNvPr>
          <p:cNvSpPr/>
          <p:nvPr/>
        </p:nvSpPr>
        <p:spPr bwMode="auto">
          <a:xfrm>
            <a:off x="9460845" y="142477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419094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4" y="3089696"/>
            <a:ext cx="8231187" cy="377026"/>
          </a:xfrm>
        </p:spPr>
        <p:txBody>
          <a:bodyPr/>
          <a:lstStyle/>
          <a:p>
            <a:pPr algn="ctr"/>
            <a:r>
              <a:rPr lang="en-US" dirty="0"/>
              <a:t>Ensemble Model</a:t>
            </a:r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F3223F7-DAD8-D409-24C6-25ED087F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20" y="6492875"/>
            <a:ext cx="434428" cy="365125"/>
          </a:xfrm>
        </p:spPr>
        <p:txBody>
          <a:bodyPr/>
          <a:lstStyle/>
          <a:p>
            <a:fld id="{82B577FA-F7D9-2C48-919F-F962E3BF95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1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0399-2DDC-E5BB-0801-3DDD17BB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Model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EAC5-B77F-36D2-414F-4FC5B705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90321"/>
            <a:ext cx="10415649" cy="842026"/>
          </a:xfrm>
        </p:spPr>
        <p:txBody>
          <a:bodyPr/>
          <a:lstStyle/>
          <a:p>
            <a:r>
              <a:rPr lang="en-US" sz="2000" dirty="0"/>
              <a:t>Example: automatic model selection for a PWR SBO sequence, using RELAP5-3D and a SVM surrogate model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52D5A-E0E6-32B4-0563-45847C54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79F4C-28AC-6C51-05D6-8E1554318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493" y="2168013"/>
            <a:ext cx="5468772" cy="40542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52C322-C2D4-A506-8A5C-9E6ED0C43D15}"/>
              </a:ext>
            </a:extLst>
          </p:cNvPr>
          <p:cNvSpPr txBox="1">
            <a:spLocks/>
          </p:cNvSpPr>
          <p:nvPr/>
        </p:nvSpPr>
        <p:spPr>
          <a:xfrm>
            <a:off x="938151" y="2002972"/>
            <a:ext cx="5468772" cy="1940560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Analysis: 1000 Monte Carlo samples</a:t>
            </a:r>
          </a:p>
          <a:p>
            <a:pPr lvl="1"/>
            <a:r>
              <a:rPr lang="en-US" sz="2000" dirty="0"/>
              <a:t>200 were run using the RELAP5-3D model</a:t>
            </a:r>
          </a:p>
          <a:p>
            <a:r>
              <a:rPr lang="en-US" sz="2000" dirty="0"/>
              <a:t>Computational time reduction: 800*4 = 3200 CPU hours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7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EE74-8D29-150C-40ED-7DEA2304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RAVEN Logical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173B-F598-DC13-03C5-CA466BA7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90321"/>
            <a:ext cx="10975176" cy="213868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LogicalModel</a:t>
            </a:r>
            <a:r>
              <a:rPr lang="en-US" dirty="0"/>
              <a:t> is a model that execute a RAVEN model via a user provided control function</a:t>
            </a:r>
          </a:p>
          <a:p>
            <a:pPr lvl="1"/>
            <a:r>
              <a:rPr lang="en-US" dirty="0"/>
              <a:t>Control function utilizes the inputs generated by RAVEN</a:t>
            </a:r>
          </a:p>
          <a:p>
            <a:pPr lvl="1"/>
            <a:r>
              <a:rPr lang="en-US" dirty="0"/>
              <a:t>Control function determines which model to execute </a:t>
            </a:r>
          </a:p>
          <a:p>
            <a:pPr lvl="1"/>
            <a:r>
              <a:rPr lang="en-US" dirty="0"/>
              <a:t>All models listed under </a:t>
            </a:r>
            <a:r>
              <a:rPr lang="en-US" dirty="0" err="1"/>
              <a:t>LogicalModel</a:t>
            </a:r>
            <a:r>
              <a:rPr lang="en-US" dirty="0"/>
              <a:t> should have the same inputs and outputs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A4A1F-0EE7-989D-613F-FD79DEBB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018A4-CEDD-575B-CBDE-ED4E80BB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83" y="3717736"/>
            <a:ext cx="5943600" cy="1924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D1515E-48B5-2322-3C6F-D1C6CD4401B8}"/>
              </a:ext>
            </a:extLst>
          </p:cNvPr>
          <p:cNvSpPr txBox="1"/>
          <p:nvPr/>
        </p:nvSpPr>
        <p:spPr>
          <a:xfrm>
            <a:off x="3287490" y="59545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function</a:t>
            </a:r>
          </a:p>
        </p:txBody>
      </p:sp>
      <p:pic>
        <p:nvPicPr>
          <p:cNvPr id="1028" name="Picture 4" descr="Wavy Arrow Icon Element Different Kinds Stock Illustration 1022333833 |  Shutterstock">
            <a:extLst>
              <a:ext uri="{FF2B5EF4-FFF2-40B4-BE49-F238E27FC236}">
                <a16:creationId xmlns:a16="http://schemas.microsoft.com/office/drawing/2014/main" id="{010E47D1-B586-2634-6EBE-FF86F866C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6" t="38385" r="22626" b="44962"/>
          <a:stretch/>
        </p:blipFill>
        <p:spPr bwMode="auto">
          <a:xfrm rot="16200000">
            <a:off x="3493430" y="5166620"/>
            <a:ext cx="1274311" cy="30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772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C006-3115-6810-2FCD-9E22A580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RAVEN Logical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CC1AD-4513-DBE0-4E00-2719F96C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32</a:t>
            </a:fld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FD89BA4E-D6A3-C8B4-BBC3-21019B3D2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203" y="1210490"/>
            <a:ext cx="6647836" cy="3483775"/>
          </a:xfrm>
        </p:spPr>
      </p:pic>
      <p:pic>
        <p:nvPicPr>
          <p:cNvPr id="11" name="Picture 10" descr="A close-up of a computer code&#10;&#10;Description automatically generated">
            <a:extLst>
              <a:ext uri="{FF2B5EF4-FFF2-40B4-BE49-F238E27FC236}">
                <a16:creationId xmlns:a16="http://schemas.microsoft.com/office/drawing/2014/main" id="{4AA3797A-8835-95E4-6E0B-0FD7CDBC2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659" y="4955685"/>
            <a:ext cx="3883379" cy="10848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2EF93A6-3FC2-EE92-1021-F4DE2418B666}"/>
              </a:ext>
            </a:extLst>
          </p:cNvPr>
          <p:cNvSpPr/>
          <p:nvPr/>
        </p:nvSpPr>
        <p:spPr bwMode="auto">
          <a:xfrm>
            <a:off x="9804197" y="1108482"/>
            <a:ext cx="1914796" cy="4909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12AE94-F1E4-771A-E2B9-A0BF757D23B5}"/>
              </a:ext>
            </a:extLst>
          </p:cNvPr>
          <p:cNvSpPr/>
          <p:nvPr/>
        </p:nvSpPr>
        <p:spPr bwMode="auto">
          <a:xfrm>
            <a:off x="9882323" y="1206993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783C96-CA9E-BB20-A40D-3BE8C9EB74DB}"/>
              </a:ext>
            </a:extLst>
          </p:cNvPr>
          <p:cNvSpPr/>
          <p:nvPr/>
        </p:nvSpPr>
        <p:spPr bwMode="auto">
          <a:xfrm>
            <a:off x="9882323" y="3135967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ED08D4-A1E6-AA03-8548-CFFB1663C40B}"/>
              </a:ext>
            </a:extLst>
          </p:cNvPr>
          <p:cNvSpPr/>
          <p:nvPr/>
        </p:nvSpPr>
        <p:spPr bwMode="auto">
          <a:xfrm>
            <a:off x="9882323" y="1690321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Samplers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DD9C75-63D9-0F04-EFA2-AA9ADE73292D}"/>
              </a:ext>
            </a:extLst>
          </p:cNvPr>
          <p:cNvSpPr/>
          <p:nvPr/>
        </p:nvSpPr>
        <p:spPr bwMode="auto">
          <a:xfrm>
            <a:off x="9882323" y="3623026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  <a:endParaRPr lang="en-US" sz="1600" dirty="0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0F304-D318-4597-7643-ABF8670C1FD1}"/>
              </a:ext>
            </a:extLst>
          </p:cNvPr>
          <p:cNvSpPr/>
          <p:nvPr/>
        </p:nvSpPr>
        <p:spPr bwMode="auto">
          <a:xfrm>
            <a:off x="9882323" y="4544418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66CD47-0F7C-7234-F8FC-2191DBFE8B65}"/>
              </a:ext>
            </a:extLst>
          </p:cNvPr>
          <p:cNvSpPr/>
          <p:nvPr/>
        </p:nvSpPr>
        <p:spPr bwMode="auto">
          <a:xfrm>
            <a:off x="9882323" y="5021738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4AC4CA-26F4-A13C-9C3F-033FDDB9ABA9}"/>
              </a:ext>
            </a:extLst>
          </p:cNvPr>
          <p:cNvSpPr/>
          <p:nvPr/>
        </p:nvSpPr>
        <p:spPr bwMode="auto">
          <a:xfrm>
            <a:off x="9882323" y="4090625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j-lt"/>
              </a:rPr>
              <a:t>Databases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607DB6-F0BF-158E-ED30-7E82B0963403}"/>
              </a:ext>
            </a:extLst>
          </p:cNvPr>
          <p:cNvSpPr/>
          <p:nvPr/>
        </p:nvSpPr>
        <p:spPr bwMode="auto">
          <a:xfrm>
            <a:off x="9882323" y="2164116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Optimizers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7FE0E4-58E7-0DFE-070D-35ADC3802327}"/>
              </a:ext>
            </a:extLst>
          </p:cNvPr>
          <p:cNvSpPr/>
          <p:nvPr/>
        </p:nvSpPr>
        <p:spPr bwMode="auto">
          <a:xfrm>
            <a:off x="9882323" y="2676501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latin typeface="+mj-lt"/>
              </a:rPr>
              <a:t>DataObjects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5588AA-91E7-D632-D37C-A76B41093C7D}"/>
              </a:ext>
            </a:extLst>
          </p:cNvPr>
          <p:cNvSpPr/>
          <p:nvPr/>
        </p:nvSpPr>
        <p:spPr bwMode="auto">
          <a:xfrm>
            <a:off x="9691875" y="3520713"/>
            <a:ext cx="2133601" cy="50945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6F8843-80AA-93CF-4E42-3E955F884C1E}"/>
              </a:ext>
            </a:extLst>
          </p:cNvPr>
          <p:cNvSpPr/>
          <p:nvPr/>
        </p:nvSpPr>
        <p:spPr bwMode="auto">
          <a:xfrm>
            <a:off x="9882323" y="5481038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2B3E6D-3C53-EBF3-2701-F7558F0EE61E}"/>
              </a:ext>
            </a:extLst>
          </p:cNvPr>
          <p:cNvSpPr/>
          <p:nvPr/>
        </p:nvSpPr>
        <p:spPr bwMode="auto">
          <a:xfrm>
            <a:off x="9691876" y="5403415"/>
            <a:ext cx="2133601" cy="50945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8" name="Picture 2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8E1F156-BAD2-1263-8783-C5CC055541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67" t="5767" r="5486" b="11273"/>
          <a:stretch/>
        </p:blipFill>
        <p:spPr>
          <a:xfrm>
            <a:off x="269287" y="5021739"/>
            <a:ext cx="2589823" cy="1418295"/>
          </a:xfrm>
          <a:prstGeom prst="rect">
            <a:avLst/>
          </a:prstGeom>
        </p:spPr>
      </p:pic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6A3B4A4-15B3-40E2-067D-97BCCB863C18}"/>
              </a:ext>
            </a:extLst>
          </p:cNvPr>
          <p:cNvCxnSpPr>
            <a:cxnSpLocks/>
            <a:stCxn id="24" idx="1"/>
            <a:endCxn id="11" idx="3"/>
          </p:cNvCxnSpPr>
          <p:nvPr/>
        </p:nvCxnSpPr>
        <p:spPr bwMode="auto">
          <a:xfrm rot="10800000">
            <a:off x="7824038" y="5498126"/>
            <a:ext cx="1867838" cy="16001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FAF4824-E0DB-43F3-2DB8-C67F9AD6B913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 bwMode="auto">
          <a:xfrm rot="10800000">
            <a:off x="7824039" y="2952378"/>
            <a:ext cx="1867836" cy="8230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ular Callout 37">
            <a:extLst>
              <a:ext uri="{FF2B5EF4-FFF2-40B4-BE49-F238E27FC236}">
                <a16:creationId xmlns:a16="http://schemas.microsoft.com/office/drawing/2014/main" id="{34238CA7-91FE-B221-8038-9A8231F4691F}"/>
              </a:ext>
            </a:extLst>
          </p:cNvPr>
          <p:cNvSpPr/>
          <p:nvPr/>
        </p:nvSpPr>
        <p:spPr>
          <a:xfrm>
            <a:off x="269287" y="5021738"/>
            <a:ext cx="2589823" cy="1418295"/>
          </a:xfrm>
          <a:prstGeom prst="wedgeRectCallout">
            <a:avLst>
              <a:gd name="adj1" fmla="val 96456"/>
              <a:gd name="adj2" fmla="val -2870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18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Hybrid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/raven/doc/workshop/</a:t>
            </a:r>
            <a:r>
              <a:rPr lang="en-US" dirty="0" err="1"/>
              <a:t>ensembleModels</a:t>
            </a:r>
            <a:r>
              <a:rPr lang="en-US" dirty="0"/>
              <a:t>/inputs/</a:t>
            </a:r>
            <a:r>
              <a:rPr lang="en-US" dirty="0" err="1"/>
              <a:t>hybridExample</a:t>
            </a:r>
            <a:r>
              <a:rPr lang="en-US" dirty="0"/>
              <a:t>/</a:t>
            </a:r>
            <a:r>
              <a:rPr lang="en-US" dirty="0" err="1"/>
              <a:t>test_hybrid_model.xml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a hybrid model: section 15.7</a:t>
            </a:r>
          </a:p>
          <a:p>
            <a:r>
              <a:rPr lang="en-US" dirty="0"/>
              <a:t>Create a cross validation </a:t>
            </a:r>
            <a:r>
              <a:rPr lang="en-US" dirty="0" err="1"/>
              <a:t>PostProcessor</a:t>
            </a:r>
            <a:r>
              <a:rPr lang="en-US" dirty="0"/>
              <a:t>: section 15.5.13</a:t>
            </a:r>
          </a:p>
          <a:p>
            <a:r>
              <a:rPr lang="en-US" dirty="0"/>
              <a:t>Create a metric: section 17</a:t>
            </a:r>
          </a:p>
          <a:p>
            <a:r>
              <a:rPr lang="en-US" dirty="0"/>
              <a:t>Update </a:t>
            </a:r>
            <a:r>
              <a:rPr lang="en-US" dirty="0" err="1"/>
              <a:t>DataObjects</a:t>
            </a:r>
            <a:r>
              <a:rPr lang="en-US" dirty="0"/>
              <a:t> and Steps</a:t>
            </a:r>
          </a:p>
          <a:p>
            <a:endParaRPr lang="en-US" dirty="0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2B96ACC3-7D77-DF3D-657C-D4EB4CC7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20" y="6492875"/>
            <a:ext cx="434428" cy="365125"/>
          </a:xfrm>
        </p:spPr>
        <p:txBody>
          <a:bodyPr/>
          <a:lstStyle/>
          <a:p>
            <a:fld id="{82B577FA-F7D9-2C48-919F-F962E3BF952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10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76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AE85-E3BB-744E-72A7-8D691431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A8E8A-BD58-F755-27E5-3B0E9FF04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103243"/>
            <a:ext cx="10415649" cy="34315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In several cases multiple models need to interface with each other since the initial conditions of some are dependent on the outcomes of others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In order to face this “problem” in the RAVEN framework, a new model category has been developed: </a:t>
            </a:r>
            <a:r>
              <a:rPr lang="en-US" sz="2000" i="1" dirty="0" err="1"/>
              <a:t>EnsembleModel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This class assembles multiple models (i.e., Code, External Model, ROM) by identifying: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Input/output connections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Order of execution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Parallel execution strategy for each sub-model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ED2F55-2C7F-39D9-1584-D53A11AB8D0A}"/>
              </a:ext>
            </a:extLst>
          </p:cNvPr>
          <p:cNvSpPr/>
          <p:nvPr/>
        </p:nvSpPr>
        <p:spPr bwMode="auto">
          <a:xfrm>
            <a:off x="4037867" y="4534770"/>
            <a:ext cx="2139225" cy="16947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EnsembleModel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" name="Picture 5" descr="19bd476f-9617-4df3-beca-0b7325581314.png">
            <a:extLst>
              <a:ext uri="{FF2B5EF4-FFF2-40B4-BE49-F238E27FC236}">
                <a16:creationId xmlns:a16="http://schemas.microsoft.com/office/drawing/2014/main" id="{1E85063B-B199-EF86-D49E-F9BED78251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765" b="90974" l="4925" r="4432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869" t="13445" r="56471" b="24805"/>
          <a:stretch/>
        </p:blipFill>
        <p:spPr>
          <a:xfrm>
            <a:off x="4148112" y="5152374"/>
            <a:ext cx="931876" cy="85432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7" name="Picture 6" descr="XE135_steady_MRTAU_criticality.png">
            <a:extLst>
              <a:ext uri="{FF2B5EF4-FFF2-40B4-BE49-F238E27FC236}">
                <a16:creationId xmlns:a16="http://schemas.microsoft.com/office/drawing/2014/main" id="{423A04D1-EF24-ECB3-B539-D4629EAA91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51" t="12494" r="23549" b="10035"/>
          <a:stretch/>
        </p:blipFill>
        <p:spPr>
          <a:xfrm>
            <a:off x="5189246" y="5072660"/>
            <a:ext cx="898642" cy="99066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00F8D5-8E62-C421-A38B-C611C37FA474}"/>
              </a:ext>
            </a:extLst>
          </p:cNvPr>
          <p:cNvCxnSpPr>
            <a:cxnSpLocks/>
          </p:cNvCxnSpPr>
          <p:nvPr/>
        </p:nvCxnSpPr>
        <p:spPr bwMode="auto">
          <a:xfrm>
            <a:off x="2945910" y="5364833"/>
            <a:ext cx="855528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6499F2-D6AD-1C9A-87AF-350D5E40719F}"/>
              </a:ext>
            </a:extLst>
          </p:cNvPr>
          <p:cNvGrpSpPr/>
          <p:nvPr/>
        </p:nvGrpSpPr>
        <p:grpSpPr>
          <a:xfrm>
            <a:off x="701721" y="4278021"/>
            <a:ext cx="2197399" cy="2214854"/>
            <a:chOff x="785160" y="4643146"/>
            <a:chExt cx="2197399" cy="221485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6A33F61-FD91-2811-ED51-2D4C2054C2F0}"/>
                </a:ext>
              </a:extLst>
            </p:cNvPr>
            <p:cNvGrpSpPr/>
            <p:nvPr/>
          </p:nvGrpSpPr>
          <p:grpSpPr>
            <a:xfrm>
              <a:off x="785160" y="4643146"/>
              <a:ext cx="2197399" cy="1040333"/>
              <a:chOff x="5448369" y="3128282"/>
              <a:chExt cx="2463753" cy="1166435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C9B52AE0-16A4-2AE0-E437-CA07DB96A7B9}"/>
                  </a:ext>
                </a:extLst>
              </p:cNvPr>
              <p:cNvSpPr/>
              <p:nvPr/>
            </p:nvSpPr>
            <p:spPr bwMode="auto">
              <a:xfrm>
                <a:off x="5448369" y="3128282"/>
                <a:ext cx="2463753" cy="11664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/>
                    </a:solidFill>
                    <a:latin typeface="Arial"/>
                    <a:cs typeface="Arial"/>
                  </a:rPr>
                  <a:t>Physics 1</a:t>
                </a:r>
              </a:p>
            </p:txBody>
          </p:sp>
          <p:pic>
            <p:nvPicPr>
              <p:cNvPr id="15" name="Picture 14" descr="19bd476f-9617-4df3-beca-0b7325581314.png">
                <a:extLst>
                  <a:ext uri="{FF2B5EF4-FFF2-40B4-BE49-F238E27FC236}">
                    <a16:creationId xmlns:a16="http://schemas.microsoft.com/office/drawing/2014/main" id="{45DC6593-46D8-89E3-3714-455FF930AF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765" b="90974" l="4925" r="44321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69" t="13445" r="56471" b="24805"/>
              <a:stretch/>
            </p:blipFill>
            <p:spPr>
              <a:xfrm>
                <a:off x="6294818" y="3529036"/>
                <a:ext cx="835188" cy="765681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3A6FC63-DF13-A116-7205-57DE0A92C693}"/>
                </a:ext>
              </a:extLst>
            </p:cNvPr>
            <p:cNvGrpSpPr/>
            <p:nvPr/>
          </p:nvGrpSpPr>
          <p:grpSpPr>
            <a:xfrm>
              <a:off x="785160" y="5817667"/>
              <a:ext cx="2197399" cy="1040333"/>
              <a:chOff x="5162884" y="5525653"/>
              <a:chExt cx="2463753" cy="1166435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6FA68186-D823-83A3-E973-0358394299A7}"/>
                  </a:ext>
                </a:extLst>
              </p:cNvPr>
              <p:cNvSpPr/>
              <p:nvPr/>
            </p:nvSpPr>
            <p:spPr bwMode="auto">
              <a:xfrm>
                <a:off x="5162884" y="5525653"/>
                <a:ext cx="2463753" cy="11664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>
                    <a:solidFill>
                      <a:schemeClr val="tx1"/>
                    </a:solidFill>
                    <a:cs typeface="Arial"/>
                  </a:rPr>
                  <a:t>Physics </a:t>
                </a:r>
                <a:r>
                  <a:rPr lang="en-US" dirty="0">
                    <a:solidFill>
                      <a:schemeClr val="tx1"/>
                    </a:solidFill>
                    <a:latin typeface="Arial"/>
                    <a:cs typeface="Arial"/>
                  </a:rPr>
                  <a:t>2</a:t>
                </a:r>
              </a:p>
            </p:txBody>
          </p:sp>
          <p:pic>
            <p:nvPicPr>
              <p:cNvPr id="13" name="Picture 12" descr="XE135_steady_MRTAU_criticality.png">
                <a:extLst>
                  <a:ext uri="{FF2B5EF4-FFF2-40B4-BE49-F238E27FC236}">
                    <a16:creationId xmlns:a16="http://schemas.microsoft.com/office/drawing/2014/main" id="{E5564C21-466B-BAB9-8A4A-77AF0E2B89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851" t="11620" r="22834" b="10036"/>
              <a:stretch/>
            </p:blipFill>
            <p:spPr>
              <a:xfrm>
                <a:off x="6074445" y="5932147"/>
                <a:ext cx="640632" cy="704613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pic>
        </p:grpSp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6F7FE5A-5E51-F959-6725-38721864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4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44B9E0-8A90-7851-038D-61165B6A7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1852" y="3552739"/>
            <a:ext cx="4072300" cy="322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0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6EC8-45FE-40AB-BB17-E2DF3E7E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 C</a:t>
            </a:r>
            <a:r>
              <a:rPr lang="en-US" sz="2800" dirty="0"/>
              <a:t>haracteristics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572E-7AAA-F97C-0E96-7242190AC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92772"/>
            <a:ext cx="10415649" cy="479846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Ability to link all the RAVEN models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Codes, ROMs, external models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No limit on the number of considered models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Capability to link the different RAVEN models through both scalar and vector variables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Scalars (e.g., max cladding temperature)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Vectors (e.g., power history)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Capability to transfer meta-data from the different models (e.g., restart files, etc.)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68BEC-BF3C-3285-D153-CBCEED3C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CDD5-13AD-2377-7AE1-158D32FD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Model: Chain of Models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86854A-D23A-C8FE-DD3C-D68F5053F5DA}"/>
              </a:ext>
            </a:extLst>
          </p:cNvPr>
          <p:cNvGrpSpPr/>
          <p:nvPr/>
        </p:nvGrpSpPr>
        <p:grpSpPr>
          <a:xfrm>
            <a:off x="3859622" y="1337602"/>
            <a:ext cx="4641708" cy="2726823"/>
            <a:chOff x="35624" y="846641"/>
            <a:chExt cx="4641708" cy="27268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26318C2-D1DC-827D-F09E-5FD38CD44217}"/>
                </a:ext>
              </a:extLst>
            </p:cNvPr>
            <p:cNvGrpSpPr/>
            <p:nvPr/>
          </p:nvGrpSpPr>
          <p:grpSpPr>
            <a:xfrm>
              <a:off x="247475" y="846641"/>
              <a:ext cx="4259490" cy="711331"/>
              <a:chOff x="2084611" y="929418"/>
              <a:chExt cx="4259490" cy="711331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C6315B3-96E2-6D4C-CA9E-4C1EAABBE2AA}"/>
                  </a:ext>
                </a:extLst>
              </p:cNvPr>
              <p:cNvCxnSpPr/>
              <p:nvPr/>
            </p:nvCxnSpPr>
            <p:spPr>
              <a:xfrm>
                <a:off x="2955390" y="1285330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1C8E068E-39F2-18A4-8F05-87439B833F12}"/>
                  </a:ext>
                </a:extLst>
              </p:cNvPr>
              <p:cNvSpPr/>
              <p:nvPr/>
            </p:nvSpPr>
            <p:spPr>
              <a:xfrm>
                <a:off x="3529370" y="949764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graphicFrame>
            <p:nvGraphicFramePr>
              <p:cNvPr id="32" name="Object 31">
                <a:extLst>
                  <a:ext uri="{FF2B5EF4-FFF2-40B4-BE49-F238E27FC236}">
                    <a16:creationId xmlns:a16="http://schemas.microsoft.com/office/drawing/2014/main" id="{B7D1325B-E291-B543-E0F6-ECE67F01AE0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84611" y="929418"/>
              <a:ext cx="870779" cy="6607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685800" imgH="520700" progId="Equation.3">
                      <p:embed/>
                    </p:oleObj>
                  </mc:Choice>
                  <mc:Fallback>
                    <p:oleObj name="Equation" r:id="rId2" imgW="685800" imgH="520700" progId="Equation.3">
                      <p:embed/>
                      <p:pic>
                        <p:nvPicPr>
                          <p:cNvPr id="33" name="Object 32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2084611" y="929418"/>
                            <a:ext cx="870779" cy="6607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32">
                <a:extLst>
                  <a:ext uri="{FF2B5EF4-FFF2-40B4-BE49-F238E27FC236}">
                    <a16:creationId xmlns:a16="http://schemas.microsoft.com/office/drawing/2014/main" id="{BE0EED6B-B58F-F571-BE17-139D4EC0A51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48105" y="934355"/>
              <a:ext cx="995996" cy="706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698500" imgH="495300" progId="Equation.3">
                      <p:embed/>
                    </p:oleObj>
                  </mc:Choice>
                  <mc:Fallback>
                    <p:oleObj name="Equation" r:id="rId4" imgW="698500" imgH="495300" progId="Equation.3">
                      <p:embed/>
                      <p:pic>
                        <p:nvPicPr>
                          <p:cNvPr id="34" name="Object 33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5348105" y="934355"/>
                            <a:ext cx="995996" cy="7063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C61B81-98EB-CAF8-7D0D-680FBB1C88AF}"/>
                </a:ext>
              </a:extLst>
            </p:cNvPr>
            <p:cNvGrpSpPr/>
            <p:nvPr/>
          </p:nvGrpSpPr>
          <p:grpSpPr>
            <a:xfrm>
              <a:off x="35624" y="1879706"/>
              <a:ext cx="4433543" cy="682883"/>
              <a:chOff x="1890752" y="1764111"/>
              <a:chExt cx="4433543" cy="682883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1D148C3-4019-3943-7E83-EDB2D93B5740}"/>
                  </a:ext>
                </a:extLst>
              </p:cNvPr>
              <p:cNvCxnSpPr/>
              <p:nvPr/>
            </p:nvCxnSpPr>
            <p:spPr>
              <a:xfrm>
                <a:off x="2966700" y="2121546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089A4F6D-F8BF-861F-679D-468EE1892C82}"/>
                  </a:ext>
                </a:extLst>
              </p:cNvPr>
              <p:cNvSpPr/>
              <p:nvPr/>
            </p:nvSpPr>
            <p:spPr>
              <a:xfrm>
                <a:off x="3529370" y="1779637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N-1</a:t>
                </a:r>
              </a:p>
            </p:txBody>
          </p:sp>
          <p:graphicFrame>
            <p:nvGraphicFramePr>
              <p:cNvPr id="28" name="Object 27">
                <a:extLst>
                  <a:ext uri="{FF2B5EF4-FFF2-40B4-BE49-F238E27FC236}">
                    <a16:creationId xmlns:a16="http://schemas.microsoft.com/office/drawing/2014/main" id="{A3EA0CCB-0DB4-809C-025D-2A267D1591E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90752" y="1764111"/>
              <a:ext cx="1064638" cy="637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825500" imgH="495300" progId="Equation.3">
                      <p:embed/>
                    </p:oleObj>
                  </mc:Choice>
                  <mc:Fallback>
                    <p:oleObj name="Equation" r:id="rId6" imgW="825500" imgH="495300" progId="Equation.3">
                      <p:embed/>
                      <p:pic>
                        <p:nvPicPr>
                          <p:cNvPr id="29" name="Object 28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1890752" y="1764111"/>
                            <a:ext cx="1064638" cy="63719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28">
                <a:extLst>
                  <a:ext uri="{FF2B5EF4-FFF2-40B4-BE49-F238E27FC236}">
                    <a16:creationId xmlns:a16="http://schemas.microsoft.com/office/drawing/2014/main" id="{CEB5C5A7-5C74-E13D-AC0B-A55C05E18A8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38197" y="1795155"/>
              <a:ext cx="1086098" cy="6518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825500" imgH="495300" progId="Equation.3">
                      <p:embed/>
                    </p:oleObj>
                  </mc:Choice>
                  <mc:Fallback>
                    <p:oleObj name="Equation" r:id="rId8" imgW="825500" imgH="495300" progId="Equation.3">
                      <p:embed/>
                      <p:pic>
                        <p:nvPicPr>
                          <p:cNvPr id="30" name="Object 29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5238197" y="1795155"/>
                            <a:ext cx="1086098" cy="65183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5E82B37-AA35-575C-6397-6E16E94FB617}"/>
                </a:ext>
              </a:extLst>
            </p:cNvPr>
            <p:cNvGrpSpPr/>
            <p:nvPr/>
          </p:nvGrpSpPr>
          <p:grpSpPr>
            <a:xfrm>
              <a:off x="148777" y="2909814"/>
              <a:ext cx="4320390" cy="663650"/>
              <a:chOff x="2025697" y="2704023"/>
              <a:chExt cx="4320390" cy="663650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E1B107F-1197-673C-AFD2-2347271E0DD0}"/>
                  </a:ext>
                </a:extLst>
              </p:cNvPr>
              <p:cNvCxnSpPr/>
              <p:nvPr/>
            </p:nvCxnSpPr>
            <p:spPr>
              <a:xfrm>
                <a:off x="2966700" y="3067661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90B49FB0-96D9-75E0-480F-0530CDC14FBF}"/>
                  </a:ext>
                </a:extLst>
              </p:cNvPr>
              <p:cNvSpPr/>
              <p:nvPr/>
            </p:nvSpPr>
            <p:spPr>
              <a:xfrm>
                <a:off x="3527002" y="2704023"/>
                <a:ext cx="1066990" cy="64178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  <p:graphicFrame>
            <p:nvGraphicFramePr>
              <p:cNvPr id="24" name="Object 23">
                <a:extLst>
                  <a:ext uri="{FF2B5EF4-FFF2-40B4-BE49-F238E27FC236}">
                    <a16:creationId xmlns:a16="http://schemas.microsoft.com/office/drawing/2014/main" id="{356DAD5D-A4DC-9C19-BEAD-659A5FF3D2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25697" y="2719122"/>
              <a:ext cx="921184" cy="6409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749300" imgH="520700" progId="Equation.3">
                      <p:embed/>
                    </p:oleObj>
                  </mc:Choice>
                  <mc:Fallback>
                    <p:oleObj name="Equation" r:id="rId10" imgW="749300" imgH="520700" progId="Equation.3">
                      <p:embed/>
                      <p:pic>
                        <p:nvPicPr>
                          <p:cNvPr id="25" name="Object 24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2025697" y="2719122"/>
                            <a:ext cx="921184" cy="64093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Object 24">
                <a:extLst>
                  <a:ext uri="{FF2B5EF4-FFF2-40B4-BE49-F238E27FC236}">
                    <a16:creationId xmlns:a16="http://schemas.microsoft.com/office/drawing/2014/main" id="{5A327B8B-A51B-A6C9-9BF7-408DA62FBCC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49007" y="2719122"/>
              <a:ext cx="997080" cy="6485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762000" imgH="495300" progId="Equation.DSMT4">
                      <p:embed/>
                    </p:oleObj>
                  </mc:Choice>
                  <mc:Fallback>
                    <p:oleObj name="Equation" r:id="rId12" imgW="762000" imgH="495300" progId="Equation.DSMT4">
                      <p:embed/>
                      <p:pic>
                        <p:nvPicPr>
                          <p:cNvPr id="26" name="Object 25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5349007" y="2719122"/>
                            <a:ext cx="997080" cy="64855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554AA55-ABCC-5103-99CC-081DECA53D95}"/>
                </a:ext>
              </a:extLst>
            </p:cNvPr>
            <p:cNvSpPr/>
            <p:nvPr/>
          </p:nvSpPr>
          <p:spPr>
            <a:xfrm>
              <a:off x="4043929" y="2236043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930829D-D773-91A9-61F8-7034C8034E59}"/>
                </a:ext>
              </a:extLst>
            </p:cNvPr>
            <p:cNvSpPr/>
            <p:nvPr/>
          </p:nvSpPr>
          <p:spPr>
            <a:xfrm>
              <a:off x="4053994" y="921700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E4936B9-7E5F-4DB3-3FF1-61D3D414A6B8}"/>
                </a:ext>
              </a:extLst>
            </p:cNvPr>
            <p:cNvSpPr/>
            <p:nvPr/>
          </p:nvSpPr>
          <p:spPr>
            <a:xfrm>
              <a:off x="666959" y="1936603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743CD1-6078-36F8-657A-AB0243089EC9}"/>
                </a:ext>
              </a:extLst>
            </p:cNvPr>
            <p:cNvGrpSpPr/>
            <p:nvPr/>
          </p:nvGrpSpPr>
          <p:grpSpPr>
            <a:xfrm>
              <a:off x="811062" y="1062127"/>
              <a:ext cx="3866270" cy="848623"/>
              <a:chOff x="811062" y="1062127"/>
              <a:chExt cx="3866270" cy="848623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CE716A1-349B-5AC8-6006-6F91C847D1FB}"/>
                  </a:ext>
                </a:extLst>
              </p:cNvPr>
              <p:cNvCxnSpPr>
                <a:stCxn id="9" idx="3"/>
              </p:cNvCxnSpPr>
              <p:nvPr/>
            </p:nvCxnSpPr>
            <p:spPr>
              <a:xfrm>
                <a:off x="4322665" y="1062127"/>
                <a:ext cx="3546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9BA35F0-08AA-2B86-139A-7F999E1B93E1}"/>
                  </a:ext>
                </a:extLst>
              </p:cNvPr>
              <p:cNvCxnSpPr/>
              <p:nvPr/>
            </p:nvCxnSpPr>
            <p:spPr>
              <a:xfrm>
                <a:off x="4671999" y="1062127"/>
                <a:ext cx="0" cy="6352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A0A23A2-9718-A3D3-2819-65B24EAEB202}"/>
                  </a:ext>
                </a:extLst>
              </p:cNvPr>
              <p:cNvCxnSpPr/>
              <p:nvPr/>
            </p:nvCxnSpPr>
            <p:spPr>
              <a:xfrm>
                <a:off x="811062" y="1697328"/>
                <a:ext cx="38662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BB09611-1616-E18F-BC7B-2CB2AE93544F}"/>
                  </a:ext>
                </a:extLst>
              </p:cNvPr>
              <p:cNvCxnSpPr/>
              <p:nvPr/>
            </p:nvCxnSpPr>
            <p:spPr>
              <a:xfrm>
                <a:off x="811062" y="1697328"/>
                <a:ext cx="0" cy="2134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0AB9ED-FF68-32DF-4A50-EC831598A575}"/>
                </a:ext>
              </a:extLst>
            </p:cNvPr>
            <p:cNvGrpSpPr/>
            <p:nvPr/>
          </p:nvGrpSpPr>
          <p:grpSpPr>
            <a:xfrm>
              <a:off x="805729" y="2369250"/>
              <a:ext cx="3866270" cy="565840"/>
              <a:chOff x="811062" y="1054236"/>
              <a:chExt cx="3866270" cy="56584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7C5CEC1-CCB8-6E95-8E79-FE80B3468058}"/>
                  </a:ext>
                </a:extLst>
              </p:cNvPr>
              <p:cNvCxnSpPr/>
              <p:nvPr/>
            </p:nvCxnSpPr>
            <p:spPr>
              <a:xfrm>
                <a:off x="4322665" y="1062127"/>
                <a:ext cx="3546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02D0D1D-8A50-16A6-6689-604CDE098A4B}"/>
                  </a:ext>
                </a:extLst>
              </p:cNvPr>
              <p:cNvCxnSpPr/>
              <p:nvPr/>
            </p:nvCxnSpPr>
            <p:spPr>
              <a:xfrm>
                <a:off x="4668692" y="1054236"/>
                <a:ext cx="0" cy="3567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882316D-9E85-F3DC-529F-BCDC8792C609}"/>
                  </a:ext>
                </a:extLst>
              </p:cNvPr>
              <p:cNvCxnSpPr/>
              <p:nvPr/>
            </p:nvCxnSpPr>
            <p:spPr>
              <a:xfrm>
                <a:off x="811062" y="1406654"/>
                <a:ext cx="385354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0E8F5D9-70C5-3DDB-694A-48CA63D80A60}"/>
                  </a:ext>
                </a:extLst>
              </p:cNvPr>
              <p:cNvCxnSpPr/>
              <p:nvPr/>
            </p:nvCxnSpPr>
            <p:spPr>
              <a:xfrm>
                <a:off x="811062" y="1406654"/>
                <a:ext cx="0" cy="2134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CAA9549-9B54-B896-071D-34B67C23DB46}"/>
                </a:ext>
              </a:extLst>
            </p:cNvPr>
            <p:cNvSpPr/>
            <p:nvPr/>
          </p:nvSpPr>
          <p:spPr>
            <a:xfrm>
              <a:off x="666959" y="2961379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EF4EC8-D0CD-EF2F-2C22-25A973B9F139}"/>
              </a:ext>
            </a:extLst>
          </p:cNvPr>
          <p:cNvGrpSpPr/>
          <p:nvPr/>
        </p:nvGrpSpPr>
        <p:grpSpPr>
          <a:xfrm>
            <a:off x="2291669" y="4589244"/>
            <a:ext cx="7702165" cy="1662506"/>
            <a:chOff x="141673" y="4100119"/>
            <a:chExt cx="7702165" cy="1662506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AEB07E5-749B-B3E7-4B22-1E0A8F89BE59}"/>
                </a:ext>
              </a:extLst>
            </p:cNvPr>
            <p:cNvCxnSpPr/>
            <p:nvPr/>
          </p:nvCxnSpPr>
          <p:spPr>
            <a:xfrm>
              <a:off x="5082433" y="4445122"/>
              <a:ext cx="16868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28D5FB7-398B-86A3-5325-E583170E8DE3}"/>
                </a:ext>
              </a:extLst>
            </p:cNvPr>
            <p:cNvCxnSpPr/>
            <p:nvPr/>
          </p:nvCxnSpPr>
          <p:spPr>
            <a:xfrm>
              <a:off x="5082433" y="5417493"/>
              <a:ext cx="16868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EB86879-EAE0-9382-CEB5-C10F64D42AE0}"/>
                </a:ext>
              </a:extLst>
            </p:cNvPr>
            <p:cNvGrpSpPr/>
            <p:nvPr/>
          </p:nvGrpSpPr>
          <p:grpSpPr>
            <a:xfrm>
              <a:off x="141673" y="4480753"/>
              <a:ext cx="3618330" cy="706394"/>
              <a:chOff x="2343541" y="909697"/>
              <a:chExt cx="3618330" cy="706394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9A14246-8A96-A98E-2E5A-22E894BDEC37}"/>
                  </a:ext>
                </a:extLst>
              </p:cNvPr>
              <p:cNvCxnSpPr/>
              <p:nvPr/>
            </p:nvCxnSpPr>
            <p:spPr>
              <a:xfrm>
                <a:off x="3271829" y="1264213"/>
                <a:ext cx="1686895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0E9E46FB-2794-0A57-EC04-63020F7CB54E}"/>
                  </a:ext>
                </a:extLst>
              </p:cNvPr>
              <p:cNvSpPr/>
              <p:nvPr/>
            </p:nvSpPr>
            <p:spPr>
              <a:xfrm>
                <a:off x="3529370" y="949764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graphicFrame>
            <p:nvGraphicFramePr>
              <p:cNvPr id="57" name="Object 56">
                <a:extLst>
                  <a:ext uri="{FF2B5EF4-FFF2-40B4-BE49-F238E27FC236}">
                    <a16:creationId xmlns:a16="http://schemas.microsoft.com/office/drawing/2014/main" id="{652FCFC5-ABA3-3B57-FB9B-4386DE607D2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43541" y="929418"/>
              <a:ext cx="870779" cy="6607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685800" imgH="520700" progId="Equation.3">
                      <p:embed/>
                    </p:oleObj>
                  </mc:Choice>
                  <mc:Fallback>
                    <p:oleObj name="Equation" r:id="rId14" imgW="685800" imgH="520700" progId="Equation.3">
                      <p:embed/>
                      <p:pic>
                        <p:nvPicPr>
                          <p:cNvPr id="88" name="Object 87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2343541" y="929418"/>
                            <a:ext cx="870779" cy="6607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Object 57">
                <a:extLst>
                  <a:ext uri="{FF2B5EF4-FFF2-40B4-BE49-F238E27FC236}">
                    <a16:creationId xmlns:a16="http://schemas.microsoft.com/office/drawing/2014/main" id="{AB1A2B7C-2C90-5CF6-FB41-30AF070C879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65875" y="909697"/>
              <a:ext cx="995996" cy="706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698500" imgH="495300" progId="Equation.3">
                      <p:embed/>
                    </p:oleObj>
                  </mc:Choice>
                  <mc:Fallback>
                    <p:oleObj name="Equation" r:id="rId15" imgW="698500" imgH="495300" progId="Equation.3">
                      <p:embed/>
                      <p:pic>
                        <p:nvPicPr>
                          <p:cNvPr id="89" name="Object 88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965875" y="909697"/>
                            <a:ext cx="995996" cy="7063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CFB7B54-708A-53C9-4794-CA9873FC0FCA}"/>
                </a:ext>
              </a:extLst>
            </p:cNvPr>
            <p:cNvGrpSpPr/>
            <p:nvPr/>
          </p:nvGrpSpPr>
          <p:grpSpPr>
            <a:xfrm>
              <a:off x="4142925" y="4100119"/>
              <a:ext cx="3616775" cy="652856"/>
              <a:chOff x="2291080" y="1779637"/>
              <a:chExt cx="3616775" cy="652856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58C5FDC4-D730-2281-90AD-911D1CF8AAD5}"/>
                  </a:ext>
                </a:extLst>
              </p:cNvPr>
              <p:cNvSpPr/>
              <p:nvPr/>
            </p:nvSpPr>
            <p:spPr>
              <a:xfrm>
                <a:off x="3529370" y="1779637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graphicFrame>
            <p:nvGraphicFramePr>
              <p:cNvPr id="53" name="Object 52">
                <a:extLst>
                  <a:ext uri="{FF2B5EF4-FFF2-40B4-BE49-F238E27FC236}">
                    <a16:creationId xmlns:a16="http://schemas.microsoft.com/office/drawing/2014/main" id="{F4FCC47B-316F-A628-EEF5-DE3ACB061EB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91080" y="1789556"/>
              <a:ext cx="917575" cy="636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711200" imgH="495300" progId="Equation.3">
                      <p:embed/>
                    </p:oleObj>
                  </mc:Choice>
                  <mc:Fallback>
                    <p:oleObj name="Equation" r:id="rId16" imgW="711200" imgH="495300" progId="Equation.3">
                      <p:embed/>
                      <p:pic>
                        <p:nvPicPr>
                          <p:cNvPr id="84" name="Object 83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291080" y="1789556"/>
                            <a:ext cx="917575" cy="6365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Object 53">
                <a:extLst>
                  <a:ext uri="{FF2B5EF4-FFF2-40B4-BE49-F238E27FC236}">
                    <a16:creationId xmlns:a16="http://schemas.microsoft.com/office/drawing/2014/main" id="{17B7DED5-A4BD-5873-C571-580C84BAB67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55355" y="1780031"/>
              <a:ext cx="952500" cy="6524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723900" imgH="495300" progId="Equation.3">
                      <p:embed/>
                    </p:oleObj>
                  </mc:Choice>
                  <mc:Fallback>
                    <p:oleObj name="Equation" r:id="rId18" imgW="723900" imgH="495300" progId="Equation.3">
                      <p:embed/>
                      <p:pic>
                        <p:nvPicPr>
                          <p:cNvPr id="85" name="Object 84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4955355" y="1780031"/>
                            <a:ext cx="952500" cy="6524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F14E783-CD93-FD87-FF63-09D5A9FEC1FD}"/>
                </a:ext>
              </a:extLst>
            </p:cNvPr>
            <p:cNvGrpSpPr/>
            <p:nvPr/>
          </p:nvGrpSpPr>
          <p:grpSpPr>
            <a:xfrm>
              <a:off x="4124325" y="5074578"/>
              <a:ext cx="3719513" cy="688047"/>
              <a:chOff x="2281942" y="2704023"/>
              <a:chExt cx="3719513" cy="688047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C1316EE7-310D-C852-EB9D-A6A1E1BBAA0E}"/>
                  </a:ext>
                </a:extLst>
              </p:cNvPr>
              <p:cNvSpPr/>
              <p:nvPr/>
            </p:nvSpPr>
            <p:spPr>
              <a:xfrm>
                <a:off x="3527002" y="2704023"/>
                <a:ext cx="1066990" cy="64178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graphicFrame>
            <p:nvGraphicFramePr>
              <p:cNvPr id="50" name="Object 49">
                <a:extLst>
                  <a:ext uri="{FF2B5EF4-FFF2-40B4-BE49-F238E27FC236}">
                    <a16:creationId xmlns:a16="http://schemas.microsoft.com/office/drawing/2014/main" id="{F1AFDCCF-74CA-CD89-417A-C2B1BF07A12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81942" y="2718970"/>
              <a:ext cx="919163" cy="673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711200" imgH="520700" progId="Equation.3">
                      <p:embed/>
                    </p:oleObj>
                  </mc:Choice>
                  <mc:Fallback>
                    <p:oleObj name="Equation" r:id="rId20" imgW="711200" imgH="520700" progId="Equation.3">
                      <p:embed/>
                      <p:pic>
                        <p:nvPicPr>
                          <p:cNvPr id="81" name="Object 80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2281942" y="2718970"/>
                            <a:ext cx="919163" cy="6731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50">
                <a:extLst>
                  <a:ext uri="{FF2B5EF4-FFF2-40B4-BE49-F238E27FC236}">
                    <a16:creationId xmlns:a16="http://schemas.microsoft.com/office/drawing/2014/main" id="{93154B62-6EB6-E379-E528-2992BD38E10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37842" y="2709445"/>
              <a:ext cx="963613" cy="647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736600" imgH="495300" progId="Equation.DSMT4">
                      <p:embed/>
                    </p:oleObj>
                  </mc:Choice>
                  <mc:Fallback>
                    <p:oleObj name="Equation" r:id="rId22" imgW="736600" imgH="495300" progId="Equation.DSMT4">
                      <p:embed/>
                      <p:pic>
                        <p:nvPicPr>
                          <p:cNvPr id="82" name="Object 81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5037842" y="2709445"/>
                            <a:ext cx="963613" cy="647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B3758FCB-C99E-F334-0BAA-5E0A4F6B8365}"/>
                </a:ext>
              </a:extLst>
            </p:cNvPr>
            <p:cNvSpPr/>
            <p:nvPr/>
          </p:nvSpPr>
          <p:spPr>
            <a:xfrm>
              <a:off x="3315222" y="4558052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06676005-437B-708B-2948-62ACD6E612FE}"/>
                </a:ext>
              </a:extLst>
            </p:cNvPr>
            <p:cNvSpPr/>
            <p:nvPr/>
          </p:nvSpPr>
          <p:spPr>
            <a:xfrm>
              <a:off x="4652447" y="4182414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3936374-2D6A-88C9-240D-A6A20DCDDEF4}"/>
                </a:ext>
              </a:extLst>
            </p:cNvPr>
            <p:cNvSpPr/>
            <p:nvPr/>
          </p:nvSpPr>
          <p:spPr>
            <a:xfrm>
              <a:off x="4637681" y="5136641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7ACB32A-6539-528F-DFB6-8DBA747D93AC}"/>
                </a:ext>
              </a:extLst>
            </p:cNvPr>
            <p:cNvCxnSpPr/>
            <p:nvPr/>
          </p:nvCxnSpPr>
          <p:spPr>
            <a:xfrm>
              <a:off x="3582669" y="4699182"/>
              <a:ext cx="3546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6FDCE73-DC02-D61E-259E-7D5DED18EFE9}"/>
                </a:ext>
              </a:extLst>
            </p:cNvPr>
            <p:cNvCxnSpPr/>
            <p:nvPr/>
          </p:nvCxnSpPr>
          <p:spPr>
            <a:xfrm>
              <a:off x="3928193" y="4301113"/>
              <a:ext cx="0" cy="3980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A442ED1-43A5-4AF4-ADC2-48C901779693}"/>
                </a:ext>
              </a:extLst>
            </p:cNvPr>
            <p:cNvCxnSpPr/>
            <p:nvPr/>
          </p:nvCxnSpPr>
          <p:spPr>
            <a:xfrm>
              <a:off x="3928193" y="4301113"/>
              <a:ext cx="3546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6005662-A8E4-EF47-195C-35657DF3F3C9}"/>
                </a:ext>
              </a:extLst>
            </p:cNvPr>
            <p:cNvCxnSpPr/>
            <p:nvPr/>
          </p:nvCxnSpPr>
          <p:spPr>
            <a:xfrm>
              <a:off x="3937336" y="4301113"/>
              <a:ext cx="7003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78A0630-B414-105A-A2AD-08248B02B68B}"/>
                </a:ext>
              </a:extLst>
            </p:cNvPr>
            <p:cNvCxnSpPr/>
            <p:nvPr/>
          </p:nvCxnSpPr>
          <p:spPr>
            <a:xfrm>
              <a:off x="3921875" y="5293881"/>
              <a:ext cx="7003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3A77CC9-C112-37D2-21AB-7F371C21FDE1}"/>
                </a:ext>
              </a:extLst>
            </p:cNvPr>
            <p:cNvCxnSpPr/>
            <p:nvPr/>
          </p:nvCxnSpPr>
          <p:spPr>
            <a:xfrm>
              <a:off x="3928193" y="4681764"/>
              <a:ext cx="0" cy="6121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A433C0-3832-FB80-415C-34044ADE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4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2F70-E792-5EED-05BA-1A815061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Model: Iterations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9E1EFF-9407-692B-631D-5F010B9F6999}"/>
              </a:ext>
            </a:extLst>
          </p:cNvPr>
          <p:cNvGrpSpPr/>
          <p:nvPr/>
        </p:nvGrpSpPr>
        <p:grpSpPr>
          <a:xfrm>
            <a:off x="2823013" y="1706865"/>
            <a:ext cx="6645923" cy="4236865"/>
            <a:chOff x="1438356" y="2084551"/>
            <a:chExt cx="6645923" cy="42368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0CC87A-F1FE-32C4-5900-67EAD7800B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843"/>
            <a:stretch/>
          </p:blipFill>
          <p:spPr>
            <a:xfrm>
              <a:off x="1438356" y="2084551"/>
              <a:ext cx="6645923" cy="390597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4449DFA-7197-35BE-032F-A09ABA7DCC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7874" t="91285"/>
            <a:stretch/>
          </p:blipFill>
          <p:spPr>
            <a:xfrm>
              <a:off x="3989877" y="5952044"/>
              <a:ext cx="3464223" cy="369372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F2E316-1657-BD69-20D5-FCA5240F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0815-50AB-A091-2A44-0D46AC07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Ensemble Model for Multi-Unit Power Plant</a:t>
            </a:r>
            <a:br>
              <a:rPr lang="en-US" dirty="0">
                <a:cs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4EDC-D77F-38F5-0A80-B0159FF2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351722"/>
            <a:ext cx="10415649" cy="4739517"/>
          </a:xfrm>
        </p:spPr>
        <p:txBody>
          <a:bodyPr/>
          <a:lstStyle/>
          <a:p>
            <a:r>
              <a:rPr lang="en-US" dirty="0"/>
              <a:t>Simulation of a multi-unit plant during a station black out </a:t>
            </a:r>
          </a:p>
          <a:p>
            <a:endParaRPr lang="en-US" dirty="0"/>
          </a:p>
        </p:txBody>
      </p:sp>
      <p:pic>
        <p:nvPicPr>
          <p:cNvPr id="6" name="Picture 5" descr="711s6PVvvxg-1479365590312848400-725x453.png">
            <a:extLst>
              <a:ext uri="{FF2B5EF4-FFF2-40B4-BE49-F238E27FC236}">
                <a16:creationId xmlns:a16="http://schemas.microsoft.com/office/drawing/2014/main" id="{28A5CEED-8DE9-261C-C67B-48764D93C5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3" t="18636" r="8722"/>
          <a:stretch/>
        </p:blipFill>
        <p:spPr>
          <a:xfrm>
            <a:off x="6991994" y="2415936"/>
            <a:ext cx="3894667" cy="2344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11060D-1128-A6C1-9033-7C97985FBA7F}"/>
              </a:ext>
            </a:extLst>
          </p:cNvPr>
          <p:cNvSpPr/>
          <p:nvPr/>
        </p:nvSpPr>
        <p:spPr>
          <a:xfrm>
            <a:off x="1226603" y="1996501"/>
            <a:ext cx="5566833" cy="3954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5B13DF-A146-7D5A-BA41-2B2372EFE51C}"/>
              </a:ext>
            </a:extLst>
          </p:cNvPr>
          <p:cNvSpPr/>
          <p:nvPr/>
        </p:nvSpPr>
        <p:spPr>
          <a:xfrm>
            <a:off x="1368417" y="3496952"/>
            <a:ext cx="1735667" cy="10900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Plant Logic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45B790-B964-62AC-8962-72C10B333A96}"/>
              </a:ext>
            </a:extLst>
          </p:cNvPr>
          <p:cNvSpPr/>
          <p:nvPr/>
        </p:nvSpPr>
        <p:spPr>
          <a:xfrm>
            <a:off x="3855500" y="2541543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Unit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78A5BA-3E13-2C5E-90E1-BBC53CBCB462}"/>
              </a:ext>
            </a:extLst>
          </p:cNvPr>
          <p:cNvSpPr/>
          <p:nvPr/>
        </p:nvSpPr>
        <p:spPr>
          <a:xfrm>
            <a:off x="3855500" y="3728464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Unit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172779-D53A-39B9-4A05-C9D67A26DB57}"/>
              </a:ext>
            </a:extLst>
          </p:cNvPr>
          <p:cNvSpPr/>
          <p:nvPr/>
        </p:nvSpPr>
        <p:spPr>
          <a:xfrm>
            <a:off x="3855500" y="4912211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Unit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7AAEEF-37D3-D716-CD35-90F94318953F}"/>
              </a:ext>
            </a:extLst>
          </p:cNvPr>
          <p:cNvSpPr/>
          <p:nvPr/>
        </p:nvSpPr>
        <p:spPr>
          <a:xfrm>
            <a:off x="5468400" y="2344429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PWR1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307EFF-6A6F-659D-03D7-36263A0074A4}"/>
              </a:ext>
            </a:extLst>
          </p:cNvPr>
          <p:cNvSpPr/>
          <p:nvPr/>
        </p:nvSpPr>
        <p:spPr>
          <a:xfrm>
            <a:off x="5468400" y="2984721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SFP1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D32264-890C-4081-CFE6-67093EB915F3}"/>
              </a:ext>
            </a:extLst>
          </p:cNvPr>
          <p:cNvSpPr/>
          <p:nvPr/>
        </p:nvSpPr>
        <p:spPr>
          <a:xfrm>
            <a:off x="5468400" y="3531350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PWR2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849405-DEED-DE5C-1D70-56CB23AD206C}"/>
              </a:ext>
            </a:extLst>
          </p:cNvPr>
          <p:cNvSpPr/>
          <p:nvPr/>
        </p:nvSpPr>
        <p:spPr>
          <a:xfrm>
            <a:off x="5468400" y="4171642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SFP2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4593C9-3E16-41FC-59C6-FD020D7580D2}"/>
              </a:ext>
            </a:extLst>
          </p:cNvPr>
          <p:cNvSpPr/>
          <p:nvPr/>
        </p:nvSpPr>
        <p:spPr>
          <a:xfrm>
            <a:off x="5468400" y="4718271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PWR3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55E1E8-2BCD-3278-A393-53AD5661BFA7}"/>
              </a:ext>
            </a:extLst>
          </p:cNvPr>
          <p:cNvSpPr/>
          <p:nvPr/>
        </p:nvSpPr>
        <p:spPr>
          <a:xfrm>
            <a:off x="5468400" y="5355389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SFP3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FF21D6-AE63-F724-E31C-38DF744D1256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104084" y="2861690"/>
            <a:ext cx="751417" cy="11803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764D67-8A60-6CAE-D992-89F9E2B75B15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104084" y="4041994"/>
            <a:ext cx="751417" cy="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688603-C1D5-8E39-FC5E-5F9CEC80965C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3104084" y="4041995"/>
            <a:ext cx="751417" cy="11903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EF8BE1-28EA-71F3-3856-ECB18462B29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4962518" y="2541543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B4E8D6-046F-4A8A-EFA7-9BA5F931DA69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4962518" y="2861689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2BFEC7-388B-8669-E980-45854322A211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4962518" y="3728464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8E4CBE-A2EA-E1A5-B45A-8DEABBA29760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4962518" y="4048610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0DEF3B-73F2-0426-399D-ACDACB214F16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4962518" y="4915385"/>
            <a:ext cx="505882" cy="31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F0FC34-046B-4140-BCE2-7ACDFB12CCC6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4962518" y="5232357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FE575B-EFFE-FFA3-D880-5E09780A2213}"/>
              </a:ext>
            </a:extLst>
          </p:cNvPr>
          <p:cNvSpPr txBox="1"/>
          <p:nvPr/>
        </p:nvSpPr>
        <p:spPr>
          <a:xfrm>
            <a:off x="1226603" y="1996500"/>
            <a:ext cx="556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RAVEN ensemble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5141E-A08A-F525-E93C-4B9796BC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5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53B5-5D03-9CC3-5125-3DD48BC2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B5FE6-F5AB-E1D6-E5FF-8726982E4A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150" y="1133061"/>
                <a:ext cx="6335953" cy="4958178"/>
              </a:xfrm>
            </p:spPr>
            <p:txBody>
              <a:bodyPr/>
              <a:lstStyle/>
              <a:p>
                <a:r>
                  <a:rPr lang="en-US" sz="2000" b="1" dirty="0">
                    <a:solidFill>
                      <a:srgbClr val="00B050"/>
                    </a:solidFill>
                  </a:rPr>
                  <a:t>Model A: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projectile.py</a:t>
                </a: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sz="2000" dirty="0"/>
                  <a:t>Input variables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the initial vertical position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the initial horizontal position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, the launch angle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the launch velocity</a:t>
                </a:r>
              </a:p>
              <a:p>
                <a:pPr lvl="1"/>
                <a:r>
                  <a:rPr lang="en-US" sz="2000" dirty="0"/>
                  <a:t>Output variables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the horizontal position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the vertical position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the range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, the time of flight</a:t>
                </a:r>
                <a:endParaRPr lang="en-US" sz="2000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B5FE6-F5AB-E1D6-E5FF-8726982E4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150" y="1133061"/>
                <a:ext cx="6335953" cy="4958178"/>
              </a:xfrm>
              <a:blipFill>
                <a:blip r:embed="rId2"/>
                <a:stretch>
                  <a:fillRect l="-2200" t="-2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CE06E-85C3-ECC7-D6BD-6B8F75BB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9E08E-3934-B583-558F-BE1666A55953}"/>
              </a:ext>
            </a:extLst>
          </p:cNvPr>
          <p:cNvSpPr txBox="1">
            <a:spLocks/>
          </p:cNvSpPr>
          <p:nvPr/>
        </p:nvSpPr>
        <p:spPr>
          <a:xfrm>
            <a:off x="6773871" y="1133061"/>
            <a:ext cx="5010587" cy="3099891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B050"/>
                </a:solidFill>
              </a:rPr>
              <a:t>Model B: </a:t>
            </a:r>
            <a:r>
              <a:rPr lang="en-US" sz="2000" b="1" i="1" dirty="0" err="1">
                <a:solidFill>
                  <a:srgbClr val="00B050"/>
                </a:solidFill>
              </a:rPr>
              <a:t>kineticEnergy.py</a:t>
            </a:r>
            <a:endParaRPr lang="en-US" sz="2000" b="1" i="1" dirty="0">
              <a:solidFill>
                <a:srgbClr val="00B050"/>
              </a:solidFill>
            </a:endParaRPr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  <a:p>
            <a:pPr lvl="1"/>
            <a:r>
              <a:rPr lang="en-US" sz="2000" dirty="0"/>
              <a:t>Input variables</a:t>
            </a:r>
          </a:p>
          <a:p>
            <a:pPr lvl="2"/>
            <a:r>
              <a:rPr lang="en-US" sz="2000" dirty="0"/>
              <a:t>E, energy </a:t>
            </a:r>
          </a:p>
          <a:p>
            <a:pPr lvl="2"/>
            <a:r>
              <a:rPr lang="en-US" sz="2000" dirty="0"/>
              <a:t>m, mass</a:t>
            </a:r>
          </a:p>
          <a:p>
            <a:pPr lvl="1"/>
            <a:r>
              <a:rPr lang="en-US" sz="2000" dirty="0"/>
              <a:t>Output variable:</a:t>
            </a:r>
          </a:p>
          <a:p>
            <a:pPr lvl="2"/>
            <a:r>
              <a:rPr lang="en-US" sz="2000" dirty="0"/>
              <a:t>v0, velocity</a:t>
            </a:r>
          </a:p>
          <a:p>
            <a:endParaRPr lang="en-US" sz="2000" dirty="0"/>
          </a:p>
        </p:txBody>
      </p:sp>
      <p:pic>
        <p:nvPicPr>
          <p:cNvPr id="6" name="Picture 5" descr="Screen Shot 2018-07-31 at 8.28.50 PM.png">
            <a:extLst>
              <a:ext uri="{FF2B5EF4-FFF2-40B4-BE49-F238E27FC236}">
                <a16:creationId xmlns:a16="http://schemas.microsoft.com/office/drawing/2014/main" id="{9F48AAFE-D832-BD5A-4F83-CB0D79B82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953" y="1541422"/>
            <a:ext cx="1701800" cy="9144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4D24A2-3192-1852-BE8C-832851DF4608}"/>
              </a:ext>
            </a:extLst>
          </p:cNvPr>
          <p:cNvSpPr/>
          <p:nvPr/>
        </p:nvSpPr>
        <p:spPr bwMode="auto">
          <a:xfrm>
            <a:off x="3546059" y="5856153"/>
            <a:ext cx="1972749" cy="56713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Model B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DD7C402-E48C-E9CA-5A9E-273E14DFAD51}"/>
              </a:ext>
            </a:extLst>
          </p:cNvPr>
          <p:cNvSpPr/>
          <p:nvPr/>
        </p:nvSpPr>
        <p:spPr bwMode="auto">
          <a:xfrm>
            <a:off x="6885104" y="5856152"/>
            <a:ext cx="1972749" cy="56713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Model 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B95A8D-7294-B50E-B343-EDC2A81D775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 flipV="1">
            <a:off x="5518808" y="6139719"/>
            <a:ext cx="1366296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5DBCA95-097E-E69E-ECD1-74947B5CFDD5}"/>
              </a:ext>
            </a:extLst>
          </p:cNvPr>
          <p:cNvSpPr txBox="1"/>
          <p:nvPr/>
        </p:nvSpPr>
        <p:spPr>
          <a:xfrm>
            <a:off x="5902587" y="57450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</a:t>
            </a:r>
          </a:p>
        </p:txBody>
      </p:sp>
    </p:spTree>
    <p:extLst>
      <p:ext uri="{BB962C8B-B14F-4D97-AF65-F5344CB8AC3E}">
        <p14:creationId xmlns:p14="http://schemas.microsoft.com/office/powerpoint/2010/main" val="456027172"/>
      </p:ext>
    </p:extLst>
  </p:cSld>
  <p:clrMapOvr>
    <a:masterClrMapping/>
  </p:clrMapOvr>
</p:sld>
</file>

<file path=ppt/theme/theme1.xml><?xml version="1.0" encoding="utf-8"?>
<a:theme xmlns:a="http://schemas.openxmlformats.org/drawingml/2006/main" name="INL 2020">
  <a:themeElements>
    <a:clrScheme name="INL 2020">
      <a:dk1>
        <a:srgbClr val="000000"/>
      </a:dk1>
      <a:lt1>
        <a:srgbClr val="FFFFFF"/>
      </a:lt1>
      <a:dk2>
        <a:srgbClr val="06509D"/>
      </a:dk2>
      <a:lt2>
        <a:srgbClr val="2CA8E1"/>
      </a:lt2>
      <a:accent1>
        <a:srgbClr val="8EC423"/>
      </a:accent1>
      <a:accent2>
        <a:srgbClr val="2CA8E1"/>
      </a:accent2>
      <a:accent3>
        <a:srgbClr val="832369"/>
      </a:accent3>
      <a:accent4>
        <a:srgbClr val="CF1D4C"/>
      </a:accent4>
      <a:accent5>
        <a:srgbClr val="F78E20"/>
      </a:accent5>
      <a:accent6>
        <a:srgbClr val="59595C"/>
      </a:accent6>
      <a:hlink>
        <a:srgbClr val="7F7F7F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L_2022_hexDark_wide-WEB" id="{BFCE2894-AEF1-8B46-9681-589859762878}" vid="{2C3C1B24-8270-DB49-B9E8-13EE0CF6AE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3797F432E2A042A124C0139981475A" ma:contentTypeVersion="14" ma:contentTypeDescription="Create a new document." ma:contentTypeScope="" ma:versionID="f98a91b6c1e71bbba55439f0a80a0573">
  <xsd:schema xmlns:xsd="http://www.w3.org/2001/XMLSchema" xmlns:xs="http://www.w3.org/2001/XMLSchema" xmlns:p="http://schemas.microsoft.com/office/2006/metadata/properties" xmlns:ns2="2391d807-f94f-4c4f-bb14-493106c624c2" xmlns:ns3="42ea9b75-b306-4826-8769-4c6ad6718b67" targetNamespace="http://schemas.microsoft.com/office/2006/metadata/properties" ma:root="true" ma:fieldsID="e10204a60157ce1d68d66ae7a68b8f6a" ns2:_="" ns3:_="">
    <xsd:import namespace="2391d807-f94f-4c4f-bb14-493106c624c2"/>
    <xsd:import namespace="42ea9b75-b306-4826-8769-4c6ad6718b6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91d807-f94f-4c4f-bb14-493106c624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list="UserInfo" ma:SearchPeopleOnly="false" ma:internalName="SharedWithUsers" ma:readOnly="fals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10" nillable="true" ma:taxonomy="true" ma:internalName="lcf76f155ced4ddcb4097134ff3c332f" ma:taxonomyFieldName="MediaServiceImageTags" ma:displayName="Image Tags" ma:readOnly="false" ma:fieldId="{5cf76f15-5ced-4ddc-b409-7134ff3c332f}" ma:taxonomyMulti="true" ma:sspId="0b78db39-37aa-4e28-bb7e-9642684d42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a9b75-b306-4826-8769-4c6ad6718b67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2721504a-65bf-41e8-8385-5761431a3c1d}" ma:internalName="TaxCatchAll" ma:showField="CatchAllData" ma:web="42ea9b75-b306-4826-8769-4c6ad6718b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391d807-f94f-4c4f-bb14-493106c624c2">
      <UserInfo>
        <DisplayName/>
        <AccountId xsi:nil="true"/>
        <AccountType/>
      </UserInfo>
    </SharedWithUsers>
    <TaxCatchAll xmlns="42ea9b75-b306-4826-8769-4c6ad6718b67" xsi:nil="true"/>
    <lcf76f155ced4ddcb4097134ff3c332f xmlns="2391d807-f94f-4c4f-bb14-493106c624c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B66F687-86D8-437A-89D4-2FE37FABFF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91d807-f94f-4c4f-bb14-493106c624c2"/>
    <ds:schemaRef ds:uri="42ea9b75-b306-4826-8769-4c6ad6718b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22932C-873F-4D0F-B9E0-AE16472CDC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A68D4D-9402-4485-B11D-8DDDCEB2E4C5}">
  <ds:schemaRefs>
    <ds:schemaRef ds:uri="http://schemas.microsoft.com/office/2006/metadata/properties"/>
    <ds:schemaRef ds:uri="http://schemas.microsoft.com/office/infopath/2007/PartnerControls"/>
    <ds:schemaRef ds:uri="2391d807-f94f-4c4f-bb14-493106c624c2"/>
    <ds:schemaRef ds:uri="42ea9b75-b306-4826-8769-4c6ad6718b6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INL 2020</Template>
  <TotalTime>622</TotalTime>
  <Words>1746</Words>
  <Application>Microsoft Macintosh PowerPoint</Application>
  <PresentationFormat>Widescreen</PresentationFormat>
  <Paragraphs>402</Paragraphs>
  <Slides>34</Slides>
  <Notes>2</Notes>
  <HiddenSlides>7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 Narrow</vt:lpstr>
      <vt:lpstr>Calibri</vt:lpstr>
      <vt:lpstr>Cambria Math</vt:lpstr>
      <vt:lpstr>Courier</vt:lpstr>
      <vt:lpstr>Lucida Console</vt:lpstr>
      <vt:lpstr>Myriad Pro Cond</vt:lpstr>
      <vt:lpstr>Times New Roman</vt:lpstr>
      <vt:lpstr>INL 2020</vt:lpstr>
      <vt:lpstr>Equation</vt:lpstr>
      <vt:lpstr>PowerPoint Presentation</vt:lpstr>
      <vt:lpstr>RAVEN Models</vt:lpstr>
      <vt:lpstr>Ensemble Model</vt:lpstr>
      <vt:lpstr>Motivations</vt:lpstr>
      <vt:lpstr>Ensemble Model Characteristics</vt:lpstr>
      <vt:lpstr>Ensemble Model: Chain of Models </vt:lpstr>
      <vt:lpstr>Ensemble Model: Iterations </vt:lpstr>
      <vt:lpstr>Ensemble Model for Multi-Unit Power Plant </vt:lpstr>
      <vt:lpstr>Example</vt:lpstr>
      <vt:lpstr>PowerPoint Presentation</vt:lpstr>
      <vt:lpstr>Create an Ensemble model</vt:lpstr>
      <vt:lpstr>Create an Ensemble model</vt:lpstr>
      <vt:lpstr>Create an Ensemble model</vt:lpstr>
      <vt:lpstr>Create an Ensemble model</vt:lpstr>
      <vt:lpstr>Create an Ensemble model</vt:lpstr>
      <vt:lpstr>Create A Ensemble Model</vt:lpstr>
      <vt:lpstr>PowerPoint Presentation</vt:lpstr>
      <vt:lpstr>Hybrid Model</vt:lpstr>
      <vt:lpstr>Hybrid-Model: Automatic Selection ROM/Physical Model</vt:lpstr>
      <vt:lpstr>Cross-Validation for Assessing Surrogate Models Performance</vt:lpstr>
      <vt:lpstr>RAVEN: Model Validation Scheme </vt:lpstr>
      <vt:lpstr>Projectile Model</vt:lpstr>
      <vt:lpstr>ROM: Inverse Distance Weight</vt:lpstr>
      <vt:lpstr>PowerPoint Presentation</vt:lpstr>
      <vt:lpstr>Create a Hybrid model</vt:lpstr>
      <vt:lpstr>Create a Hybrid model</vt:lpstr>
      <vt:lpstr>Create a Hybrid model</vt:lpstr>
      <vt:lpstr>Create a Hybrid model</vt:lpstr>
      <vt:lpstr>Create a Hybrid model</vt:lpstr>
      <vt:lpstr>Hybrid Model Application</vt:lpstr>
      <vt:lpstr>RAVEN Logical Model</vt:lpstr>
      <vt:lpstr>RAVEN Logical Model</vt:lpstr>
      <vt:lpstr>Create A Hybrid Model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Congjian Wang</dc:creator>
  <cp:keywords/>
  <dc:description/>
  <cp:lastModifiedBy>Diego Mandelli</cp:lastModifiedBy>
  <cp:revision>37</cp:revision>
  <dcterms:created xsi:type="dcterms:W3CDTF">2024-06-21T05:09:21Z</dcterms:created>
  <dcterms:modified xsi:type="dcterms:W3CDTF">2024-07-10T17:16:45Z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0x010100803797F432E2A042A124C0139981475A</vt:lpwstr>
  </property>
  <property fmtid="{D5CDD505-2E9C-101B-9397-08002B2CF9AE}" pid="3" name="Order">
    <vt:r8>72900</vt:r8>
  </property>
</Properties>
</file>