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2" r:id="rId2"/>
    <p:sldId id="314" r:id="rId3"/>
    <p:sldId id="273" r:id="rId4"/>
    <p:sldId id="316" r:id="rId5"/>
    <p:sldId id="335" r:id="rId6"/>
    <p:sldId id="360" r:id="rId7"/>
    <p:sldId id="361" r:id="rId8"/>
    <p:sldId id="336" r:id="rId9"/>
    <p:sldId id="367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2" r:id="rId21"/>
    <p:sldId id="363" r:id="rId22"/>
    <p:sldId id="364" r:id="rId23"/>
    <p:sldId id="366" r:id="rId24"/>
    <p:sldId id="344" r:id="rId25"/>
    <p:sldId id="349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smtClean="0"/>
              <a:t>Static Data </a:t>
            </a:r>
            <a:r>
              <a:rPr lang="en-US" b="0" dirty="0" smtClean="0"/>
              <a:t>Analysis and Mining </a:t>
            </a:r>
            <a:r>
              <a:rPr lang="en-US" b="0" dirty="0"/>
              <a:t>with RAVEN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1</a:t>
            </a:r>
            <a:br>
              <a:rPr lang="en-US" b="0" dirty="0" smtClean="0"/>
            </a:br>
            <a:r>
              <a:rPr lang="en-US" b="0" dirty="0" smtClean="0"/>
              <a:t>Gaussian Mixture Clustering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1: Gaussian Mixture 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data-set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dataObject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and plot the results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GuassianMixtureBlobs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x1,x2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mixture|GMM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full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10000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wc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16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”Files"         </a:t>
            </a:r>
            <a:r>
              <a:rPr lang="en-US" sz="1300" i="1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“"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GaussianMixtureBlobs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”output"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Plot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GaussianMixtureBlobs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794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  <a:endParaRPr lang="en-US" dirty="0"/>
          </a:p>
        </p:txBody>
      </p:sp>
      <p:pic>
        <p:nvPicPr>
          <p:cNvPr id="5" name="Picture 4" descr="1-PlotGaussianMixtureBlobs_dataMi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0" y="205534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2</a:t>
            </a:r>
            <a:br>
              <a:rPr lang="en-US" b="0" dirty="0" smtClean="0"/>
            </a:br>
            <a:r>
              <a:rPr lang="en-US" b="0" dirty="0" smtClean="0"/>
              <a:t>K-Means Clustering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2: K-Means 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data-set (fuel performance)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dataObject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and plot the results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320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”Files"         </a:t>
            </a:r>
            <a:r>
              <a:rPr lang="en-US" sz="1300" i="1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“"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bisonDBCSV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smtClean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smtClean="0">
                <a:solidFill>
                  <a:srgbClr val="000000"/>
                </a:solidFill>
                <a:latin typeface="Courier"/>
                <a:cs typeface="Courier"/>
              </a:rPr>
              <a:t>PlotKMeans1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PlotAll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”Print"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dump_data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09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2: K-Means Clustering</a:t>
            </a: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1093161" y="1591070"/>
            <a:ext cx="7016528" cy="5107583"/>
          </a:xfrm>
          <a:prstGeom prst="rect">
            <a:avLst/>
          </a:prstGeom>
          <a:blipFill>
            <a:blip r:embed="rId2" cstate="print"/>
            <a:srcRect/>
            <a:stretch>
              <a:fillRect t="-2954" r="-6972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20" dirty="0"/>
              <a:t>Outline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Clustering </a:t>
            </a:r>
            <a:r>
              <a:rPr lang="en-US" dirty="0"/>
              <a:t>Methods in RAVEN  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imensionality </a:t>
            </a:r>
            <a:r>
              <a:rPr lang="en-US" dirty="0"/>
              <a:t>Reduction in RAVEN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Clustering Example</a:t>
            </a:r>
          </a:p>
          <a:p>
            <a:endParaRPr lang="en-US" dirty="0"/>
          </a:p>
          <a:p>
            <a:r>
              <a:rPr lang="en-US" dirty="0" smtClean="0"/>
              <a:t>Dimensionality reduction </a:t>
            </a: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RAVEN Example </a:t>
            </a:r>
            <a:r>
              <a:rPr lang="en-US" b="0" dirty="0"/>
              <a:t>3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PCA Dimensionality Reduction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Example </a:t>
            </a:r>
            <a:r>
              <a:rPr lang="en-US" b="0" dirty="0"/>
              <a:t>3</a:t>
            </a:r>
            <a:r>
              <a:rPr lang="en-US" b="0" dirty="0" smtClean="0"/>
              <a:t>: Dimensionality Reduction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data-set (iris database)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dataObject</a:t>
            </a:r>
            <a:r>
              <a:rPr lang="en-US" dirty="0" smtClean="0"/>
              <a:t> (</a:t>
            </a:r>
            <a:r>
              <a:rPr lang="en-US" dirty="0" err="1" smtClean="0"/>
              <a:t>PointSet</a:t>
            </a:r>
            <a:r>
              <a:rPr lang="en-US" dirty="0" smtClean="0"/>
              <a:t>) and plot the results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”PCA"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x1,x2,x3,x4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decomposition|PCA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3: Dimensionality Reduction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88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</a:t>
            </a:r>
            <a:r>
              <a:rPr lang="en-US" b="0" dirty="0" smtClean="0"/>
              <a:t>3: Dimensionality Reduction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i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”Files"         </a:t>
            </a:r>
            <a:r>
              <a:rPr lang="en-US" sz="1300" i="1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“"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PCAIris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smtClean="0">
                <a:solidFill>
                  <a:srgbClr val="000000"/>
                </a:solidFill>
                <a:latin typeface="Courier"/>
                <a:cs typeface="Courier"/>
              </a:rPr>
              <a:t>PCA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”output"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"  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i="1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i="1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i="1" dirty="0">
                <a:solidFill>
                  <a:srgbClr val="1A4DB2"/>
                </a:solidFill>
                <a:latin typeface="Courier"/>
                <a:cs typeface="Courier"/>
              </a:rPr>
              <a:t>"Plot"      </a:t>
            </a:r>
            <a:r>
              <a:rPr lang="en-US" sz="1300" i="1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i="1" dirty="0" err="1" smtClean="0">
                <a:solidFill>
                  <a:srgbClr val="000000"/>
                </a:solidFill>
                <a:latin typeface="Courier"/>
                <a:cs typeface="Courier"/>
              </a:rPr>
              <a:t>Plot</a:t>
            </a:r>
            <a:r>
              <a:rPr lang="en-US" sz="1300" i="1" dirty="0" err="1">
                <a:solidFill>
                  <a:srgbClr val="000000"/>
                </a:solidFill>
                <a:latin typeface="Courier"/>
                <a:cs typeface="Courier"/>
              </a:rPr>
              <a:t>GaussianMixtureBlobs</a:t>
            </a:r>
            <a:r>
              <a:rPr lang="en-US" sz="1300" i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i="1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379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spc="-59" dirty="0"/>
              <a:t>Exact </a:t>
            </a:r>
            <a:r>
              <a:rPr lang="en-US" b="0" spc="10" dirty="0"/>
              <a:t>PCA </a:t>
            </a:r>
            <a:r>
              <a:rPr lang="en-US" b="0" spc="-50" dirty="0" smtClean="0"/>
              <a:t>Dimensionality </a:t>
            </a:r>
            <a:r>
              <a:rPr lang="en-US" b="0" spc="-89" dirty="0"/>
              <a:t>Reduction  </a:t>
            </a:r>
            <a:r>
              <a:rPr lang="en-US" b="0" spc="-99" dirty="0"/>
              <a:t>Example </a:t>
            </a:r>
            <a:r>
              <a:rPr lang="en-US" b="0" spc="129" dirty="0"/>
              <a:t> </a:t>
            </a:r>
            <a:r>
              <a:rPr lang="en-US" b="0" spc="-10" dirty="0"/>
              <a:t>Output</a:t>
            </a:r>
            <a:endParaRPr lang="en-US" b="0" dirty="0"/>
          </a:p>
        </p:txBody>
      </p:sp>
      <p:sp>
        <p:nvSpPr>
          <p:cNvPr id="4" name="object 3"/>
          <p:cNvSpPr/>
          <p:nvPr/>
        </p:nvSpPr>
        <p:spPr>
          <a:xfrm>
            <a:off x="1603203" y="1748168"/>
            <a:ext cx="6118398" cy="4286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Questions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20" dirty="0"/>
              <a:t>Data</a:t>
            </a:r>
            <a:r>
              <a:rPr lang="en-US" b="0" spc="5" dirty="0"/>
              <a:t> </a:t>
            </a:r>
            <a:r>
              <a:rPr lang="en-US" b="0" spc="-15" dirty="0"/>
              <a:t>Mining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833315"/>
            <a:ext cx="8231187" cy="462777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Extraction of implicit, previously unknown and potentially useful information from data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Exploration and analysis, by automatic or semi-automatic means,  of large quantities of data in order to discover meaningful 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/>
              <a:t>Names</a:t>
            </a:r>
          </a:p>
          <a:p>
            <a:pPr lvl="1"/>
            <a:r>
              <a:rPr lang="en-US" dirty="0"/>
              <a:t>Knowledge discovery (mining) in databases (KDD)</a:t>
            </a:r>
          </a:p>
          <a:p>
            <a:pPr lvl="1"/>
            <a:r>
              <a:rPr lang="en-US" dirty="0"/>
              <a:t>Knowledge extraction</a:t>
            </a:r>
          </a:p>
          <a:p>
            <a:pPr lvl="1"/>
            <a:r>
              <a:rPr lang="en-US" dirty="0"/>
              <a:t>Data/pattern analysis</a:t>
            </a:r>
          </a:p>
          <a:p>
            <a:pPr lvl="1"/>
            <a:r>
              <a:rPr lang="en-US" dirty="0"/>
              <a:t>Data archeology</a:t>
            </a:r>
          </a:p>
          <a:p>
            <a:pPr lvl="1"/>
            <a:r>
              <a:rPr lang="en-US" dirty="0"/>
              <a:t>Information harvesting</a:t>
            </a:r>
          </a:p>
          <a:p>
            <a:pPr marL="0" indent="0" algn="ctr">
              <a:buNone/>
            </a:pPr>
            <a:endParaRPr lang="en-US" b="1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Why Data Mining?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3333CC"/>
                </a:solidFill>
              </a:rPr>
              <a:t>Data mining is fairly new in the context considered here….</a:t>
            </a:r>
          </a:p>
          <a:p>
            <a:pPr marL="0" indent="0">
              <a:buNone/>
            </a:pPr>
            <a:endParaRPr lang="en-US" i="1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Opportunity</a:t>
            </a:r>
          </a:p>
          <a:p>
            <a:r>
              <a:rPr lang="en-US" dirty="0" smtClean="0"/>
              <a:t>During uncertainty quantification/sensitivity  analysis lots of data is being collected and warehoused</a:t>
            </a:r>
            <a:endParaRPr lang="en-US" dirty="0"/>
          </a:p>
          <a:p>
            <a:r>
              <a:rPr lang="en-US" dirty="0" smtClean="0"/>
              <a:t>Computers and electronic storage are cheaper and faster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3333CC"/>
                </a:solidFill>
              </a:rPr>
              <a:t>Needs</a:t>
            </a:r>
            <a:endParaRPr lang="en-US" dirty="0" smtClean="0"/>
          </a:p>
          <a:p>
            <a:r>
              <a:rPr lang="en-US" dirty="0" smtClean="0"/>
              <a:t>Need to understand/gain knowledge on both input and output space </a:t>
            </a:r>
          </a:p>
          <a:p>
            <a:r>
              <a:rPr lang="en-US" dirty="0"/>
              <a:t>Drowning in data but starving </a:t>
            </a:r>
            <a:r>
              <a:rPr lang="en-US" dirty="0" smtClean="0"/>
              <a:t>knowledge</a:t>
            </a:r>
            <a:endParaRPr lang="en-US" dirty="0"/>
          </a:p>
          <a:p>
            <a:r>
              <a:rPr lang="en-US" dirty="0"/>
              <a:t>Extraction of interesting knowledge (rules, regularities, patterns, constraints) from data in large </a:t>
            </a:r>
            <a:r>
              <a:rPr lang="en-US" dirty="0" smtClean="0"/>
              <a:t>databases</a:t>
            </a:r>
          </a:p>
          <a:p>
            <a:r>
              <a:rPr lang="en-US" dirty="0"/>
              <a:t>Answer to the question “</a:t>
            </a:r>
            <a:r>
              <a:rPr lang="en-US" dirty="0" smtClean="0"/>
              <a:t>Why, by whom?” uncertainty is generated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Automatically </a:t>
            </a:r>
            <a:r>
              <a:rPr lang="en-US" spc="-40" dirty="0">
                <a:cs typeface="Arial"/>
              </a:rPr>
              <a:t>determining </a:t>
            </a:r>
            <a:r>
              <a:rPr lang="en-US" spc="-20" dirty="0">
                <a:cs typeface="Arial"/>
              </a:rPr>
              <a:t>different </a:t>
            </a:r>
            <a:r>
              <a:rPr lang="en-US" spc="-79" dirty="0">
                <a:cs typeface="Arial"/>
              </a:rPr>
              <a:t>groups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</a:t>
            </a:r>
            <a:r>
              <a:rPr lang="en-US" spc="-30" dirty="0" smtClean="0">
                <a:cs typeface="Arial"/>
              </a:rPr>
              <a:t>data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Useful </a:t>
            </a:r>
            <a:r>
              <a:rPr lang="en-US" spc="-20" dirty="0">
                <a:cs typeface="Arial"/>
              </a:rPr>
              <a:t>for finding different </a:t>
            </a:r>
            <a:r>
              <a:rPr lang="en-US" spc="-79" dirty="0">
                <a:cs typeface="Arial"/>
              </a:rPr>
              <a:t>regions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 </a:t>
            </a:r>
            <a:r>
              <a:rPr lang="en-US" spc="10" dirty="0" smtClean="0">
                <a:cs typeface="Arial"/>
              </a:rPr>
              <a:t>output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69" dirty="0">
                <a:cs typeface="Arial"/>
              </a:rPr>
              <a:t>RAVEN </a:t>
            </a:r>
            <a:r>
              <a:rPr lang="en-US" spc="-50" dirty="0">
                <a:cs typeface="Arial"/>
              </a:rPr>
              <a:t>implements </a:t>
            </a:r>
            <a:r>
              <a:rPr lang="en-US" spc="-119" dirty="0">
                <a:cs typeface="Arial"/>
              </a:rPr>
              <a:t>a  </a:t>
            </a:r>
            <a:r>
              <a:rPr lang="en-US" spc="-40" dirty="0">
                <a:cs typeface="Arial"/>
              </a:rPr>
              <a:t>variety </a:t>
            </a:r>
            <a:r>
              <a:rPr lang="en-US" spc="-10" dirty="0">
                <a:cs typeface="Arial"/>
              </a:rPr>
              <a:t>of</a:t>
            </a:r>
            <a:r>
              <a:rPr lang="en-US" spc="297" dirty="0">
                <a:cs typeface="Arial"/>
              </a:rPr>
              <a:t> </a:t>
            </a:r>
            <a:r>
              <a:rPr lang="en-US" spc="-59" dirty="0" smtClean="0">
                <a:cs typeface="Arial"/>
              </a:rPr>
              <a:t>methods: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9" dirty="0">
                <a:cs typeface="Arial"/>
              </a:rPr>
              <a:t>Gaussian </a:t>
            </a:r>
            <a:r>
              <a:rPr lang="en-US" spc="-20" dirty="0">
                <a:cs typeface="Arial"/>
              </a:rPr>
              <a:t>mixture</a:t>
            </a:r>
            <a:r>
              <a:rPr lang="en-US" spc="226" dirty="0">
                <a:cs typeface="Arial"/>
              </a:rPr>
              <a:t> </a:t>
            </a:r>
            <a:r>
              <a:rPr lang="en-US" spc="-79" dirty="0">
                <a:cs typeface="Arial"/>
              </a:rPr>
              <a:t>models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K-Means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20" dirty="0">
                <a:cs typeface="Arial"/>
              </a:rPr>
              <a:t>Affinity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Mean</a:t>
            </a:r>
            <a:r>
              <a:rPr lang="en-US" spc="-69" dirty="0">
                <a:cs typeface="Arial"/>
              </a:rPr>
              <a:t> </a:t>
            </a:r>
            <a:r>
              <a:rPr lang="en-US" dirty="0">
                <a:cs typeface="Arial"/>
              </a:rPr>
              <a:t>shift</a:t>
            </a: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Spectral</a:t>
            </a:r>
            <a:r>
              <a:rPr lang="en-US" spc="1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clustering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40" dirty="0">
                <a:cs typeface="Arial"/>
              </a:rPr>
              <a:t>DBSCAN</a:t>
            </a: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 smtClean="0"/>
              <a:t>Gaussian Mixture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792878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</a:t>
            </a:r>
            <a:r>
              <a:rPr lang="en-US" spc="-10" dirty="0" smtClean="0">
                <a:cs typeface="Arial"/>
              </a:rPr>
              <a:t>robabilistic </a:t>
            </a:r>
            <a:r>
              <a:rPr lang="en-US" spc="-10" dirty="0">
                <a:cs typeface="Arial"/>
              </a:rPr>
              <a:t>model that assumes all the data points are generated from a mixture of a finite number of Gaussian distributions with unknown </a:t>
            </a:r>
            <a:r>
              <a:rPr lang="en-US" spc="-10" dirty="0" smtClean="0">
                <a:cs typeface="Arial"/>
              </a:rPr>
              <a:t>parameters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 smtClean="0">
                <a:cs typeface="Arial"/>
              </a:rPr>
              <a:t>It incorporate </a:t>
            </a:r>
            <a:r>
              <a:rPr lang="en-US" spc="-10" dirty="0">
                <a:cs typeface="Arial"/>
              </a:rPr>
              <a:t>information about the covariance structure of the data as well as the centers of the latent </a:t>
            </a:r>
            <a:r>
              <a:rPr lang="en-US" spc="-10" dirty="0" smtClean="0">
                <a:cs typeface="Arial"/>
              </a:rPr>
              <a:t>Gaussians</a:t>
            </a: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phx_glr_plot_gmm_pdf_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3" y="3335664"/>
            <a:ext cx="3872158" cy="2904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752" y="6239783"/>
            <a:ext cx="938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Two-component Gaussian mixture model: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data points, and </a:t>
            </a:r>
            <a:r>
              <a:rPr lang="en-US" sz="1400" i="1" dirty="0" err="1" smtClean="0">
                <a:latin typeface="Arial"/>
                <a:cs typeface="Arial"/>
              </a:rPr>
              <a:t>equiprobability</a:t>
            </a:r>
            <a:r>
              <a:rPr lang="en-US" sz="1400" i="1" dirty="0" smtClean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surfaces of the </a:t>
            </a:r>
            <a:r>
              <a:rPr lang="en-US" sz="1400" i="1" dirty="0" smtClean="0">
                <a:latin typeface="Arial"/>
                <a:cs typeface="Arial"/>
              </a:rPr>
              <a:t>model [source </a:t>
            </a:r>
            <a:r>
              <a:rPr lang="en-US" sz="1400" i="1" dirty="0" err="1" smtClean="0">
                <a:latin typeface="Arial"/>
                <a:cs typeface="Arial"/>
              </a:rPr>
              <a:t>sklearn</a:t>
            </a:r>
            <a:r>
              <a:rPr lang="en-US" sz="1400" i="1" dirty="0">
                <a:latin typeface="Arial"/>
                <a:cs typeface="Arial"/>
              </a:rPr>
              <a:t>]</a:t>
            </a: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1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 smtClean="0"/>
              <a:t>K-Means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41796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 smtClean="0">
                <a:cs typeface="Arial"/>
              </a:rPr>
              <a:t>Method to cluster </a:t>
            </a:r>
            <a:r>
              <a:rPr lang="en-US" spc="-10" dirty="0">
                <a:cs typeface="Arial"/>
              </a:rPr>
              <a:t>data by trying to separate samples in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groups of equal variance, minimizing a criterion known as the </a:t>
            </a:r>
            <a:r>
              <a:rPr lang="en-US" spc="-10" dirty="0" smtClean="0">
                <a:cs typeface="Arial"/>
              </a:rPr>
              <a:t>inertia</a:t>
            </a:r>
            <a:endParaRPr lang="en-US" spc="-10" dirty="0">
              <a:cs typeface="Arial"/>
            </a:endParaRP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The k-means algorithm divides a set of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samples </a:t>
            </a:r>
            <a:r>
              <a:rPr lang="en-US" b="1" i="1" spc="-10" dirty="0">
                <a:cs typeface="Arial"/>
              </a:rPr>
              <a:t>X</a:t>
            </a:r>
            <a:r>
              <a:rPr lang="en-US" spc="-10" dirty="0">
                <a:cs typeface="Arial"/>
              </a:rPr>
              <a:t> into </a:t>
            </a:r>
            <a:r>
              <a:rPr lang="en-US" b="1" i="1" spc="-10" dirty="0">
                <a:cs typeface="Arial"/>
              </a:rPr>
              <a:t>K</a:t>
            </a:r>
            <a:r>
              <a:rPr lang="en-US" spc="-10" dirty="0">
                <a:cs typeface="Arial"/>
              </a:rPr>
              <a:t> disjoint clusters </a:t>
            </a:r>
            <a:r>
              <a:rPr lang="en-US" b="1" i="1" spc="-10" dirty="0">
                <a:cs typeface="Arial"/>
              </a:rPr>
              <a:t>C</a:t>
            </a:r>
            <a:r>
              <a:rPr lang="en-US" spc="-10" dirty="0">
                <a:cs typeface="Arial"/>
              </a:rPr>
              <a:t>, each described by the mean </a:t>
            </a:r>
            <a:r>
              <a:rPr lang="en-US" b="1" i="1" spc="-10" dirty="0" err="1" smtClean="0">
                <a:cs typeface="Arial"/>
              </a:rPr>
              <a:t>μ</a:t>
            </a:r>
            <a:r>
              <a:rPr lang="en-US" b="1" i="1" spc="-10" baseline="-25000" dirty="0" err="1" smtClean="0">
                <a:cs typeface="Arial"/>
              </a:rPr>
              <a:t>i</a:t>
            </a:r>
            <a:r>
              <a:rPr lang="en-US" spc="-10" dirty="0" smtClean="0">
                <a:cs typeface="Arial"/>
              </a:rPr>
              <a:t> of </a:t>
            </a:r>
            <a:r>
              <a:rPr lang="en-US" spc="-10" dirty="0">
                <a:cs typeface="Arial"/>
              </a:rPr>
              <a:t>the samples in the </a:t>
            </a:r>
            <a:r>
              <a:rPr lang="en-US" spc="-10" dirty="0" smtClean="0">
                <a:cs typeface="Arial"/>
              </a:rPr>
              <a:t>cluster (centroids)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 smtClean="0">
                <a:cs typeface="Arial"/>
              </a:rPr>
              <a:t>The </a:t>
            </a:r>
            <a:r>
              <a:rPr lang="en-US" spc="-10" dirty="0">
                <a:cs typeface="Arial"/>
              </a:rPr>
              <a:t>K-means algorithm </a:t>
            </a:r>
            <a:r>
              <a:rPr lang="en-US" spc="-10" dirty="0" smtClean="0">
                <a:cs typeface="Arial"/>
              </a:rPr>
              <a:t>chooses </a:t>
            </a:r>
            <a:r>
              <a:rPr lang="en-US" spc="-10" dirty="0">
                <a:cs typeface="Arial"/>
              </a:rPr>
              <a:t>centroids that </a:t>
            </a:r>
            <a:r>
              <a:rPr lang="en-US" spc="-10" dirty="0" smtClean="0">
                <a:cs typeface="Arial"/>
              </a:rPr>
              <a:t>minimize </a:t>
            </a:r>
            <a:r>
              <a:rPr lang="en-US" spc="-10" dirty="0">
                <a:cs typeface="Arial"/>
              </a:rPr>
              <a:t>the </a:t>
            </a:r>
            <a:r>
              <a:rPr lang="en-US" spc="-10" dirty="0" smtClean="0">
                <a:cs typeface="Arial"/>
              </a:rPr>
              <a:t>inertia:</a:t>
            </a:r>
            <a:endParaRPr lang="en-US" spc="-59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icture 5" descr="Screen Shot 2017-03-31 at 5.4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45" y="3518160"/>
            <a:ext cx="2133600" cy="736600"/>
          </a:xfrm>
          <a:prstGeom prst="rect">
            <a:avLst/>
          </a:prstGeom>
        </p:spPr>
      </p:pic>
      <p:pic>
        <p:nvPicPr>
          <p:cNvPr id="7" name="Picture 6" descr="sphx_glr_plot_kmeans_digits_0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>
          <a:xfrm>
            <a:off x="2943717" y="4410334"/>
            <a:ext cx="3364924" cy="22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79" dirty="0"/>
              <a:t>Dimensionality</a:t>
            </a:r>
            <a:r>
              <a:rPr lang="en-US" b="0" spc="79" dirty="0"/>
              <a:t> </a:t>
            </a:r>
            <a:r>
              <a:rPr lang="en-US" b="0" spc="-89" dirty="0"/>
              <a:t>Reduction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-89" dirty="0">
                <a:cs typeface="Arial"/>
              </a:rPr>
              <a:t>when </a:t>
            </a:r>
            <a:r>
              <a:rPr lang="en-US" spc="-69" dirty="0">
                <a:cs typeface="Arial"/>
              </a:rPr>
              <a:t>datasets </a:t>
            </a:r>
            <a:r>
              <a:rPr lang="en-US" spc="-109" dirty="0">
                <a:cs typeface="Arial"/>
              </a:rPr>
              <a:t>have  </a:t>
            </a:r>
            <a:r>
              <a:rPr lang="en-US" spc="-69" dirty="0">
                <a:cs typeface="Arial"/>
              </a:rPr>
              <a:t>many</a:t>
            </a:r>
            <a:r>
              <a:rPr lang="en-US" spc="139" dirty="0">
                <a:cs typeface="Arial"/>
              </a:rPr>
              <a:t> </a:t>
            </a:r>
            <a:r>
              <a:rPr lang="en-US" spc="-79" dirty="0" smtClean="0">
                <a:cs typeface="Arial"/>
              </a:rPr>
              <a:t>dimensions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40" dirty="0">
                <a:cs typeface="Arial"/>
              </a:rPr>
              <a:t>to </a:t>
            </a:r>
            <a:r>
              <a:rPr lang="en-US" spc="-59" dirty="0">
                <a:cs typeface="Arial"/>
              </a:rPr>
              <a:t>avoid </a:t>
            </a:r>
            <a:r>
              <a:rPr lang="en-US" spc="-30" dirty="0">
                <a:cs typeface="Arial"/>
              </a:rPr>
              <a:t>the “curse </a:t>
            </a:r>
            <a:r>
              <a:rPr lang="en-US" spc="-10" dirty="0">
                <a:cs typeface="Arial"/>
              </a:rPr>
              <a:t>of</a:t>
            </a:r>
            <a:r>
              <a:rPr lang="en-US" spc="436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dimensionality</a:t>
            </a:r>
            <a:r>
              <a:rPr lang="en-US" spc="-20" dirty="0" smtClean="0">
                <a:cs typeface="Arial"/>
              </a:rPr>
              <a:t>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20" dirty="0" smtClean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20" dirty="0" smtClean="0">
                <a:cs typeface="Arial"/>
              </a:rPr>
              <a:t>Available methods in RAVEN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30" dirty="0">
                <a:cs typeface="Arial"/>
              </a:rPr>
              <a:t>Principle </a:t>
            </a:r>
            <a:r>
              <a:rPr lang="en-US" sz="1800" spc="-59" dirty="0">
                <a:cs typeface="Arial"/>
              </a:rPr>
              <a:t>Component</a:t>
            </a:r>
            <a:r>
              <a:rPr lang="en-US" sz="1800" spc="19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40" dirty="0">
                <a:cs typeface="Arial"/>
              </a:rPr>
              <a:t>Truncated </a:t>
            </a:r>
            <a:r>
              <a:rPr lang="en-US" sz="1800" spc="-59" dirty="0">
                <a:cs typeface="Arial"/>
              </a:rPr>
              <a:t>Singular </a:t>
            </a:r>
            <a:r>
              <a:rPr lang="en-US" sz="1800" spc="-69" dirty="0">
                <a:cs typeface="Arial"/>
              </a:rPr>
              <a:t>Value </a:t>
            </a:r>
            <a:r>
              <a:rPr lang="en-US" sz="1800" spc="-40" dirty="0">
                <a:cs typeface="Arial"/>
              </a:rPr>
              <a:t>Decomposition </a:t>
            </a:r>
            <a:r>
              <a:rPr lang="en-US" sz="1800" spc="-79" dirty="0">
                <a:cs typeface="Arial"/>
              </a:rPr>
              <a:t>and </a:t>
            </a:r>
            <a:r>
              <a:rPr lang="en-US" sz="1800" spc="-10" dirty="0">
                <a:cs typeface="Arial"/>
              </a:rPr>
              <a:t>Latent </a:t>
            </a:r>
            <a:r>
              <a:rPr lang="en-US" sz="1800" spc="-59" dirty="0">
                <a:cs typeface="Arial"/>
              </a:rPr>
              <a:t>Semantic </a:t>
            </a:r>
            <a:r>
              <a:rPr lang="en-US" sz="1800" spc="-69" dirty="0" smtClean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59" dirty="0">
                <a:cs typeface="Arial"/>
              </a:rPr>
              <a:t>Independent Component</a:t>
            </a:r>
            <a:r>
              <a:rPr lang="en-US" sz="1800" spc="23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 smtClean="0"/>
              <a:t>Principal Component Analysis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829861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PCA is used to decompose a multivariate dataset in a set of successive orthogonal components that explain a maximum amount of the </a:t>
            </a:r>
            <a:r>
              <a:rPr lang="en-US" spc="-10" dirty="0" smtClean="0">
                <a:cs typeface="Arial"/>
              </a:rPr>
              <a:t>variance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GaussianScatterPC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7937" r="6378" b="6385"/>
          <a:stretch/>
        </p:blipFill>
        <p:spPr>
          <a:xfrm>
            <a:off x="2470032" y="2428475"/>
            <a:ext cx="4226270" cy="41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12008</TotalTime>
  <Words>1495</Words>
  <Application>Microsoft Macintosh PowerPoint</Application>
  <PresentationFormat>On-screen Show (4:3)</PresentationFormat>
  <Paragraphs>229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Static Data Analysis and Mining with RAVEN</vt:lpstr>
      <vt:lpstr>Outline</vt:lpstr>
      <vt:lpstr>Data Mining</vt:lpstr>
      <vt:lpstr>Why Data Mining?</vt:lpstr>
      <vt:lpstr>Clustering</vt:lpstr>
      <vt:lpstr>Gaussian Mixture Model</vt:lpstr>
      <vt:lpstr>K-Means</vt:lpstr>
      <vt:lpstr>Dimensionality Reduction</vt:lpstr>
      <vt:lpstr>Principal Component Analysis</vt:lpstr>
      <vt:lpstr>RAVEN Example 1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2 K-Means Clustering</vt:lpstr>
      <vt:lpstr>RAVEN Example 2: K-Means Clustering</vt:lpstr>
      <vt:lpstr>RAVEN Example 2: K-Means Clustering</vt:lpstr>
      <vt:lpstr>RAVEN Example 2: K-Means Clustering</vt:lpstr>
      <vt:lpstr>RAVEN Example 2: K-Means Clustering</vt:lpstr>
      <vt:lpstr>RAVEN Example 3 PCA Dimensionality Reduction</vt:lpstr>
      <vt:lpstr>RAVEN Example 3: Dimensionality Reduction</vt:lpstr>
      <vt:lpstr>RAVEN Example 3: Dimensionality Reduction</vt:lpstr>
      <vt:lpstr>RAVEN Example 3: Dimensionality Reduction</vt:lpstr>
      <vt:lpstr>Exact PCA Dimensionality Reduction  Example  Output</vt:lpstr>
      <vt:lpstr>Questions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298</cp:revision>
  <cp:lastPrinted>2001-05-07T20:21:30Z</cp:lastPrinted>
  <dcterms:created xsi:type="dcterms:W3CDTF">1999-10-26T20:37:18Z</dcterms:created>
  <dcterms:modified xsi:type="dcterms:W3CDTF">2017-05-02T21:29:28Z</dcterms:modified>
</cp:coreProperties>
</file>