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2" r:id="rId2"/>
    <p:sldId id="273" r:id="rId3"/>
    <p:sldId id="305" r:id="rId4"/>
    <p:sldId id="274" r:id="rId5"/>
    <p:sldId id="275" r:id="rId6"/>
    <p:sldId id="276" r:id="rId7"/>
    <p:sldId id="314" r:id="rId8"/>
    <p:sldId id="277" r:id="rId9"/>
    <p:sldId id="279" r:id="rId10"/>
    <p:sldId id="278" r:id="rId11"/>
    <p:sldId id="280" r:id="rId12"/>
    <p:sldId id="281" r:id="rId13"/>
    <p:sldId id="315" r:id="rId14"/>
    <p:sldId id="316" r:id="rId15"/>
    <p:sldId id="317" r:id="rId16"/>
    <p:sldId id="320" r:id="rId17"/>
    <p:sldId id="321" r:id="rId18"/>
    <p:sldId id="322" r:id="rId19"/>
    <p:sldId id="323" r:id="rId20"/>
    <p:sldId id="324" r:id="rId21"/>
    <p:sldId id="325" r:id="rId2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7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 smtClean="0"/>
              <a:t>Time Dependent Statistics and Relational Analysis</a:t>
            </a:r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smtClean="0"/>
              <a:t>RAVEN </a:t>
            </a:r>
            <a:r>
              <a:rPr lang="en-US" b="0" smtClean="0"/>
              <a:t>Workshop</a:t>
            </a:r>
            <a:endParaRPr lang="en-US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</a:t>
            </a:r>
            <a:r>
              <a:rPr lang="en-US" b="0" dirty="0" smtClean="0"/>
              <a:t>-Dep</a:t>
            </a:r>
            <a:r>
              <a:rPr lang="en-US" b="0" dirty="0"/>
              <a:t>. Basic Statistics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121781"/>
            <a:ext cx="8956157" cy="4693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i="1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timeDepBasicStatPP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timeDepBasicStat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"Files" 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output_TD_BS.csv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"Files" 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""        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output_TD_BS.xml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readStats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"Files" 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""        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output_TD_BS.xml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readStats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>
                <a:solidFill>
                  <a:srgbClr val="000000"/>
                </a:solidFill>
                <a:latin typeface="Courier"/>
                <a:cs typeface="Courier"/>
              </a:rPr>
              <a:t>stats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Plotdata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latin typeface="Courier"/>
                <a:cs typeface="Courier"/>
              </a:rPr>
              <a:t>PlotRawdata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time_dep.xml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497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</a:t>
            </a:r>
            <a:r>
              <a:rPr lang="en-US" b="0" dirty="0" smtClean="0"/>
              <a:t>-Dep</a:t>
            </a:r>
            <a:r>
              <a:rPr lang="en-US" b="0" dirty="0"/>
              <a:t>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time_dep.xml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pic>
        <p:nvPicPr>
          <p:cNvPr id="2" name="Picture 1" descr="1-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</a:t>
            </a:r>
            <a:r>
              <a:rPr lang="en-US" b="0" dirty="0" smtClean="0"/>
              <a:t>-Dep</a:t>
            </a:r>
            <a:r>
              <a:rPr lang="en-US" b="0" dirty="0"/>
              <a:t>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time_dep.xml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1-Plotdata_scatter-scatter-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81914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5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RAVEN Example 2</a:t>
            </a:r>
            <a:br>
              <a:rPr lang="en-US" b="0" dirty="0" smtClean="0"/>
            </a:br>
            <a:r>
              <a:rPr lang="en-US" b="0" dirty="0"/>
              <a:t>Time </a:t>
            </a:r>
            <a:r>
              <a:rPr lang="en-US" b="0" dirty="0" smtClean="0"/>
              <a:t>Dependent </a:t>
            </a:r>
            <a:r>
              <a:rPr lang="en-US" b="0" dirty="0"/>
              <a:t>B</a:t>
            </a:r>
            <a:r>
              <a:rPr lang="en-US" b="0" dirty="0" smtClean="0"/>
              <a:t>asic Statistics </a:t>
            </a:r>
            <a:r>
              <a:rPr lang="mr-IN" b="0" dirty="0" smtClean="0"/>
              <a:t>–</a:t>
            </a:r>
            <a:r>
              <a:rPr lang="en-US" b="0" dirty="0" smtClean="0"/>
              <a:t> Relational FOMs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1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</a:t>
            </a:r>
            <a:r>
              <a:rPr lang="en-US" b="0" dirty="0" smtClean="0"/>
              <a:t>Scalar FOMs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Relational FOMs</a:t>
            </a:r>
          </a:p>
          <a:p>
            <a:pPr lvl="1"/>
            <a:r>
              <a:rPr lang="en-US" dirty="0" smtClean="0"/>
              <a:t>Sensitivity (linear regression) coefficients</a:t>
            </a:r>
          </a:p>
          <a:p>
            <a:pPr lvl="1"/>
            <a:r>
              <a:rPr lang="en-US" dirty="0" smtClean="0"/>
              <a:t>Covariance coefficients</a:t>
            </a:r>
          </a:p>
          <a:p>
            <a:pPr lvl="1"/>
            <a:r>
              <a:rPr lang="en-US" dirty="0" smtClean="0"/>
              <a:t>Correlation coefficients (Pearson)</a:t>
            </a:r>
          </a:p>
          <a:p>
            <a:pPr lvl="1"/>
            <a:r>
              <a:rPr lang="en-US" dirty="0" smtClean="0"/>
              <a:t>Normalized sensitivity coefficients </a:t>
            </a:r>
          </a:p>
          <a:p>
            <a:pPr lvl="1"/>
            <a:r>
              <a:rPr lang="en-US" dirty="0" smtClean="0"/>
              <a:t>Variance Weighted Sensitivity coefficients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5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Example 2: Time-Dep. Basic Statistics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Post-Process the data (relational FOMs)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/>
              <a:t>D</a:t>
            </a:r>
            <a:r>
              <a:rPr lang="en-US" dirty="0" err="1" smtClean="0"/>
              <a:t>ataObject</a:t>
            </a:r>
            <a:r>
              <a:rPr lang="en-US" dirty="0" smtClean="0"/>
              <a:t> (</a:t>
            </a:r>
            <a:r>
              <a:rPr lang="en-US" dirty="0" err="1" smtClean="0"/>
              <a:t>PointSet</a:t>
            </a:r>
            <a:r>
              <a:rPr lang="en-US" dirty="0" smtClean="0"/>
              <a:t>) from processed data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1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timeDepBasicStat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BasicStatistics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&lt;covariance&gt;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&lt;features&gt;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x0,y0,z0,x,y,z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&lt;targets&gt;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targets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/covariance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pearson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x0,y0,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z0,x,y,z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&lt;targets&gt;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&lt;/targets&gt;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pearson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&lt;--! We are going to build the sensitivity block --&gt;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&lt;sensitivity&gt;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x0,y0,z0,x,y,z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&lt;targets&gt;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&lt;/targets&gt;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sensitivity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2: </a:t>
            </a:r>
            <a:r>
              <a:rPr lang="en-US" b="0" dirty="0"/>
              <a:t>Time</a:t>
            </a:r>
            <a:r>
              <a:rPr lang="en-US" b="0" dirty="0" smtClean="0"/>
              <a:t>-Dep</a:t>
            </a:r>
            <a:r>
              <a:rPr lang="en-US" b="0" dirty="0"/>
              <a:t>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time_dep_relational.xml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524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readStats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RavenOutput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dynamic&gt;</a:t>
            </a:r>
            <a:r>
              <a:rPr lang="en-US" sz="1400" dirty="0"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&lt;/dynamic&gt;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File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"0"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output_TD_BS.xml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”pearson_x0_x"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| </a:t>
            </a:r>
            <a:r>
              <a:rPr lang="en-US" sz="1400" dirty="0" err="1" smtClean="0">
                <a:latin typeface="Courier"/>
                <a:cs typeface="Courier"/>
              </a:rPr>
              <a:t>pearson</a:t>
            </a:r>
            <a:r>
              <a:rPr lang="en-US" sz="1400" dirty="0" smtClean="0">
                <a:latin typeface="Courier"/>
                <a:cs typeface="Courier"/>
              </a:rPr>
              <a:t> | x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pearson_y0_y"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| </a:t>
            </a:r>
            <a:r>
              <a:rPr lang="en-US" sz="1400" dirty="0" err="1">
                <a:latin typeface="Courier"/>
                <a:cs typeface="Courier"/>
              </a:rPr>
              <a:t>pearson</a:t>
            </a:r>
            <a:r>
              <a:rPr lang="en-US" sz="1400" dirty="0">
                <a:latin typeface="Courier"/>
                <a:cs typeface="Courier"/>
              </a:rPr>
              <a:t> | 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pearson_z0_z"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z0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| </a:t>
            </a:r>
            <a:r>
              <a:rPr lang="en-US" sz="1400" dirty="0" err="1">
                <a:latin typeface="Courier"/>
                <a:cs typeface="Courier"/>
              </a:rPr>
              <a:t>pearson</a:t>
            </a:r>
            <a:r>
              <a:rPr lang="en-US" sz="1400" dirty="0">
                <a:latin typeface="Courier"/>
                <a:cs typeface="Courier"/>
              </a:rPr>
              <a:t> | </a:t>
            </a:r>
            <a:r>
              <a:rPr lang="en-US" sz="1400" dirty="0" smtClean="0">
                <a:latin typeface="Courier"/>
                <a:cs typeface="Courier"/>
              </a:rPr>
              <a:t>z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pearson_x_y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| </a:t>
            </a:r>
            <a:r>
              <a:rPr lang="en-US" sz="1400" dirty="0" err="1">
                <a:latin typeface="Courier"/>
                <a:cs typeface="Courier"/>
              </a:rPr>
              <a:t>pearson</a:t>
            </a:r>
            <a:r>
              <a:rPr lang="en-US" sz="1400" dirty="0">
                <a:latin typeface="Courier"/>
                <a:cs typeface="Courier"/>
              </a:rPr>
              <a:t> | 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pearson_x_z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| </a:t>
            </a:r>
            <a:r>
              <a:rPr lang="en-US" sz="1400" dirty="0" err="1">
                <a:latin typeface="Courier"/>
                <a:cs typeface="Courier"/>
              </a:rPr>
              <a:t>pearson</a:t>
            </a:r>
            <a:r>
              <a:rPr lang="en-US" sz="1400" dirty="0">
                <a:latin typeface="Courier"/>
                <a:cs typeface="Courier"/>
              </a:rPr>
              <a:t> | </a:t>
            </a:r>
            <a:r>
              <a:rPr lang="en-US" sz="1400" dirty="0" smtClean="0">
                <a:latin typeface="Courier"/>
                <a:cs typeface="Courier"/>
              </a:rPr>
              <a:t>z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”covariance_x0_x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| </a:t>
            </a:r>
            <a:r>
              <a:rPr lang="en-US" sz="1400" dirty="0" smtClean="0">
                <a:latin typeface="Courier"/>
                <a:cs typeface="Courier"/>
              </a:rPr>
              <a:t>covariance| </a:t>
            </a:r>
            <a:r>
              <a:rPr lang="en-US" sz="1400" dirty="0">
                <a:latin typeface="Courier"/>
                <a:cs typeface="Courier"/>
              </a:rPr>
              <a:t>x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”covariance_y0_y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| </a:t>
            </a:r>
            <a:r>
              <a:rPr lang="en-US" sz="1400" dirty="0">
                <a:latin typeface="Courier"/>
                <a:cs typeface="Courier"/>
              </a:rPr>
              <a:t>covariance</a:t>
            </a:r>
            <a:r>
              <a:rPr lang="en-US" sz="1400" dirty="0" smtClean="0">
                <a:latin typeface="Courier"/>
                <a:cs typeface="Courier"/>
              </a:rPr>
              <a:t>| </a:t>
            </a:r>
            <a:r>
              <a:rPr lang="en-US" sz="1400" dirty="0">
                <a:latin typeface="Courier"/>
                <a:cs typeface="Courier"/>
              </a:rPr>
              <a:t>y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”covariance_z0_z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z0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| </a:t>
            </a:r>
            <a:r>
              <a:rPr lang="en-US" sz="1400" dirty="0">
                <a:latin typeface="Courier"/>
                <a:cs typeface="Courier"/>
              </a:rPr>
              <a:t>covariance</a:t>
            </a:r>
            <a:r>
              <a:rPr lang="en-US" sz="1400" dirty="0" smtClean="0">
                <a:latin typeface="Courier"/>
                <a:cs typeface="Courier"/>
              </a:rPr>
              <a:t>| </a:t>
            </a:r>
            <a:r>
              <a:rPr lang="en-US" sz="1400" dirty="0">
                <a:latin typeface="Courier"/>
                <a:cs typeface="Courier"/>
              </a:rPr>
              <a:t>z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covariance_x_y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| </a:t>
            </a:r>
            <a:r>
              <a:rPr lang="en-US" sz="1400" dirty="0">
                <a:latin typeface="Courier"/>
                <a:cs typeface="Courier"/>
              </a:rPr>
              <a:t>covariance</a:t>
            </a:r>
            <a:r>
              <a:rPr lang="en-US" sz="1400" dirty="0" smtClean="0">
                <a:latin typeface="Courier"/>
                <a:cs typeface="Courier"/>
              </a:rPr>
              <a:t>| </a:t>
            </a:r>
            <a:r>
              <a:rPr lang="en-US" sz="1400" dirty="0">
                <a:latin typeface="Courier"/>
                <a:cs typeface="Courier"/>
              </a:rPr>
              <a:t>y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covariance_x_z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| </a:t>
            </a:r>
            <a:r>
              <a:rPr lang="en-US" sz="1400" dirty="0">
                <a:latin typeface="Courier"/>
                <a:cs typeface="Courier"/>
              </a:rPr>
              <a:t>covariance</a:t>
            </a:r>
            <a:r>
              <a:rPr lang="en-US" sz="1400" dirty="0" smtClean="0">
                <a:latin typeface="Courier"/>
                <a:cs typeface="Courier"/>
              </a:rPr>
              <a:t>| </a:t>
            </a:r>
            <a:r>
              <a:rPr lang="en-US" sz="1400" dirty="0">
                <a:latin typeface="Courier"/>
                <a:cs typeface="Courier"/>
              </a:rPr>
              <a:t>z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&lt;!-- we are going to add the sensitivity here--&gt;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/File&gt;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2: </a:t>
            </a:r>
            <a:r>
              <a:rPr lang="en-US" b="0" dirty="0"/>
              <a:t>Time</a:t>
            </a:r>
            <a:r>
              <a:rPr lang="en-US" b="0" dirty="0" smtClean="0"/>
              <a:t>-Dep</a:t>
            </a:r>
            <a:r>
              <a:rPr lang="en-US" b="0" dirty="0"/>
              <a:t>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time_dep_relational.xml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50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2: </a:t>
            </a:r>
            <a:r>
              <a:rPr lang="en-US" b="0" dirty="0"/>
              <a:t>Time</a:t>
            </a:r>
            <a:r>
              <a:rPr lang="en-US" b="0" dirty="0" smtClean="0"/>
              <a:t>-Dep</a:t>
            </a:r>
            <a:r>
              <a:rPr lang="en-US" b="0" dirty="0"/>
              <a:t>. Basic Statistics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121781"/>
            <a:ext cx="8956157" cy="4693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i="1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timeDepBasicStatPP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timeDepBasicStat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"Files" 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output_TD_BS.csv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"Files" 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""        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output_TD_BS.xml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readStats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"Files" 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""        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output_TD_BS.xml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readStats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>
                <a:solidFill>
                  <a:srgbClr val="000000"/>
                </a:solidFill>
                <a:latin typeface="Courier"/>
                <a:cs typeface="Courier"/>
              </a:rPr>
              <a:t>stats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Plotdata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latin typeface="Courier"/>
                <a:cs typeface="Courier"/>
              </a:rPr>
              <a:t>PlotRawdata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time_dep_relational.xml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703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2: </a:t>
            </a:r>
            <a:r>
              <a:rPr lang="en-US" b="0" dirty="0"/>
              <a:t>Time</a:t>
            </a:r>
            <a:r>
              <a:rPr lang="en-US" b="0" dirty="0" smtClean="0"/>
              <a:t>-Dep</a:t>
            </a:r>
            <a:r>
              <a:rPr lang="en-US" b="0" dirty="0"/>
              <a:t>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time_dep_relational.xml</a:t>
            </a:r>
            <a:endParaRPr lang="en-US" sz="1400" dirty="0">
              <a:latin typeface="+mn-lt"/>
            </a:endParaRPr>
          </a:p>
        </p:txBody>
      </p:sp>
      <p:pic>
        <p:nvPicPr>
          <p:cNvPr id="4" name="Picture 3" descr="PlotStatsPearsonXYZ_scatter-scatter-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948942"/>
            <a:ext cx="5852160" cy="4389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8300" y="1638954"/>
            <a:ext cx="5852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Pearson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76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Overview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Time-series post-processors: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Quick overview 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Time </a:t>
            </a:r>
            <a:r>
              <a:rPr lang="en-US" dirty="0">
                <a:solidFill>
                  <a:srgbClr val="0000FF"/>
                </a:solidFill>
              </a:rPr>
              <a:t>dependent basic statistics</a:t>
            </a:r>
          </a:p>
          <a:p>
            <a:pPr lvl="1"/>
            <a:r>
              <a:rPr lang="en-US" dirty="0"/>
              <a:t>Scalar FOMs</a:t>
            </a:r>
          </a:p>
          <a:p>
            <a:pPr lvl="1"/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</a:rPr>
              <a:t>Time dependent </a:t>
            </a:r>
            <a:r>
              <a:rPr lang="en-US" dirty="0" smtClean="0">
                <a:solidFill>
                  <a:srgbClr val="0000FF"/>
                </a:solidFill>
              </a:rPr>
              <a:t>relational analysis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Relational FOMs</a:t>
            </a:r>
            <a:endParaRPr lang="en-US" dirty="0"/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2: </a:t>
            </a:r>
            <a:r>
              <a:rPr lang="en-US" b="0" dirty="0"/>
              <a:t>Time</a:t>
            </a:r>
            <a:r>
              <a:rPr lang="en-US" b="0" dirty="0" smtClean="0"/>
              <a:t>-Dep</a:t>
            </a:r>
            <a:r>
              <a:rPr lang="en-US" b="0" dirty="0"/>
              <a:t>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time_dep_relational.xml</a:t>
            </a:r>
            <a:endParaRPr lang="en-US" sz="1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8300" y="1638954"/>
            <a:ext cx="5852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Covariance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" name="Picture 1" descr="PlotStatsCovarianceXYZ_scatter-scatter-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55" y="215381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7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2: </a:t>
            </a:r>
            <a:r>
              <a:rPr lang="en-US" b="0" dirty="0"/>
              <a:t>Time</a:t>
            </a:r>
            <a:r>
              <a:rPr lang="en-US" b="0" dirty="0" smtClean="0"/>
              <a:t>-Dep</a:t>
            </a:r>
            <a:r>
              <a:rPr lang="en-US" b="0" dirty="0"/>
              <a:t>. Basic Statistics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3626186"/>
            <a:ext cx="5852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Questions?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0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Data Pre-Processing: Re-Sampling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893634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Objective: </a:t>
            </a:r>
            <a:r>
              <a:rPr lang="en-US" dirty="0" smtClean="0"/>
              <a:t>reduce memory space of each time series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Method: </a:t>
            </a:r>
            <a:r>
              <a:rPr lang="en-US" dirty="0" smtClean="0"/>
              <a:t>re-sampling the time series</a:t>
            </a:r>
          </a:p>
          <a:p>
            <a:pPr lvl="1"/>
            <a:r>
              <a:rPr lang="en-US" dirty="0" smtClean="0"/>
              <a:t>Smartly locate sample points on strategically important regions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/>
              <a:t>high derivative (gradient) </a:t>
            </a:r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Macintosh HD:Users:mandd:projects:raven:tests:framework:PostProcessors:InterfacedPostProcessor:historySampling:1-plot1_line-scatter-line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mandd:projects:raven:tests:framework:PostProcessors:InterfacedPostProcessor:historySampling:1-plot3_line-scatter-line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92163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 smtClean="0">
                <a:latin typeface="+mn-lt"/>
              </a:rPr>
              <a:t>Uniform sampling</a:t>
            </a:r>
            <a:endParaRPr lang="en-US" sz="16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1290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 smtClean="0">
                <a:latin typeface="+mn-lt"/>
              </a:rPr>
              <a:t>First-order derivative sampling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979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</a:t>
            </a:r>
            <a:r>
              <a:rPr lang="en-US" b="0" dirty="0" smtClean="0"/>
              <a:t>Processors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 smtClean="0"/>
              <a:t>Class: Interfaced Post-Processors</a:t>
            </a:r>
          </a:p>
          <a:p>
            <a:pPr lvl="1"/>
            <a:r>
              <a:rPr lang="en-US" dirty="0" smtClean="0"/>
              <a:t>RAVEN provides a generic interface to create user-defined generic Post-Processors</a:t>
            </a:r>
          </a:p>
          <a:p>
            <a:pPr lvl="1"/>
            <a:r>
              <a:rPr lang="en-US" dirty="0" smtClean="0"/>
              <a:t>Act on both </a:t>
            </a:r>
            <a:r>
              <a:rPr lang="en-US" dirty="0" err="1" smtClean="0"/>
              <a:t>PointSets</a:t>
            </a:r>
            <a:r>
              <a:rPr lang="en-US" dirty="0" smtClean="0"/>
              <a:t> and </a:t>
            </a:r>
            <a:r>
              <a:rPr lang="en-US" dirty="0" err="1" smtClean="0"/>
              <a:t>HistorySets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</a:t>
            </a:r>
            <a:r>
              <a:rPr lang="en-US" b="0" dirty="0" smtClean="0"/>
              <a:t>Processors: Examples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strike="sngStrike" dirty="0" smtClean="0">
                <a:solidFill>
                  <a:srgbClr val="0000FF"/>
                </a:solidFill>
              </a:rPr>
              <a:t>HSPS</a:t>
            </a:r>
            <a:r>
              <a:rPr lang="en-US" strike="sngStrike" dirty="0" smtClean="0"/>
              <a:t>: it converts an </a:t>
            </a:r>
            <a:r>
              <a:rPr lang="en-US" strike="sngStrike" dirty="0" err="1" smtClean="0"/>
              <a:t>HistorySet</a:t>
            </a:r>
            <a:r>
              <a:rPr lang="en-US" strike="sngStrike" dirty="0" smtClean="0"/>
              <a:t> into a </a:t>
            </a:r>
            <a:r>
              <a:rPr lang="en-US" strike="sngStrike" dirty="0" err="1" smtClean="0"/>
              <a:t>PointSet</a:t>
            </a:r>
            <a:r>
              <a:rPr lang="en-US" strike="sngStrike" dirty="0" smtClean="0"/>
              <a:t> </a:t>
            </a:r>
          </a:p>
          <a:p>
            <a:pPr lvl="1"/>
            <a:r>
              <a:rPr lang="en-US" strike="sngStrike" dirty="0" smtClean="0"/>
              <a:t>Each history is converted into a multi-dimensional vector</a:t>
            </a:r>
          </a:p>
          <a:p>
            <a:pPr lvl="1"/>
            <a:endParaRPr lang="en-US" strike="sngStrike" dirty="0" smtClean="0"/>
          </a:p>
          <a:p>
            <a:r>
              <a:rPr lang="en-US" strike="sngStrike" dirty="0" err="1" smtClean="0">
                <a:solidFill>
                  <a:srgbClr val="0000FF"/>
                </a:solidFill>
              </a:rPr>
              <a:t>HistorySetSampling</a:t>
            </a:r>
            <a:endParaRPr lang="en-US" strike="sngStrike" dirty="0" smtClean="0">
              <a:solidFill>
                <a:srgbClr val="0000FF"/>
              </a:solidFill>
            </a:endParaRPr>
          </a:p>
          <a:p>
            <a:pPr lvl="1"/>
            <a:r>
              <a:rPr lang="en-US" strike="sngStrike" dirty="0" smtClean="0"/>
              <a:t>Original </a:t>
            </a:r>
            <a:r>
              <a:rPr lang="en-US" strike="sngStrike" dirty="0" err="1" smtClean="0"/>
              <a:t>HistorySet</a:t>
            </a:r>
            <a:r>
              <a:rPr lang="en-US" strike="sngStrike" dirty="0" smtClean="0"/>
              <a:t> is re-sampled </a:t>
            </a:r>
            <a:r>
              <a:rPr lang="en-US" strike="sngStrike" dirty="0"/>
              <a:t>accordingly to a specific sampling </a:t>
            </a:r>
            <a:r>
              <a:rPr lang="en-US" strike="sngStrike" dirty="0" smtClean="0"/>
              <a:t>strategy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HistorySetSync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Time series contained in the original </a:t>
            </a:r>
            <a:r>
              <a:rPr lang="en-US" dirty="0" err="1"/>
              <a:t>HistorySet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synchronized in </a:t>
            </a:r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Identical initial and final time</a:t>
            </a:r>
            <a:endParaRPr lang="en-US" dirty="0"/>
          </a:p>
          <a:p>
            <a:pPr lvl="2"/>
            <a:r>
              <a:rPr lang="en-US" dirty="0"/>
              <a:t>Identical </a:t>
            </a:r>
            <a:r>
              <a:rPr lang="en-US" dirty="0" smtClean="0"/>
              <a:t>number of samples</a:t>
            </a:r>
          </a:p>
          <a:p>
            <a:pPr lvl="2"/>
            <a:endParaRPr lang="en-US" dirty="0"/>
          </a:p>
          <a:p>
            <a:r>
              <a:rPr lang="en-US" strike="sngStrike" dirty="0" err="1" smtClean="0">
                <a:solidFill>
                  <a:srgbClr val="0000FF"/>
                </a:solidFill>
              </a:rPr>
              <a:t>dataObjectLabelFilter</a:t>
            </a:r>
            <a:endParaRPr lang="en-US" strike="sngStrike" dirty="0" smtClean="0">
              <a:solidFill>
                <a:srgbClr val="0000FF"/>
              </a:solidFill>
            </a:endParaRPr>
          </a:p>
          <a:p>
            <a:pPr lvl="1"/>
            <a:r>
              <a:rPr lang="en-US" strike="sngStrike" dirty="0" smtClean="0"/>
              <a:t>Filter the </a:t>
            </a:r>
            <a:r>
              <a:rPr lang="en-US" strike="sngStrike" dirty="0" err="1" smtClean="0"/>
              <a:t>dataObject</a:t>
            </a:r>
            <a:r>
              <a:rPr lang="en-US" strike="sngStrike" dirty="0"/>
              <a:t> </a:t>
            </a:r>
            <a:r>
              <a:rPr lang="en-US" strike="sngStrike" dirty="0" smtClean="0"/>
              <a:t>for a specific value of the clustering label  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15978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RAVEN Example 1</a:t>
            </a:r>
            <a:br>
              <a:rPr lang="en-US" b="0" dirty="0" smtClean="0"/>
            </a:br>
            <a:r>
              <a:rPr lang="en-US" b="0" dirty="0"/>
              <a:t>Time </a:t>
            </a:r>
            <a:r>
              <a:rPr lang="en-US" b="0" dirty="0" smtClean="0"/>
              <a:t>Dependent </a:t>
            </a:r>
            <a:r>
              <a:rPr lang="en-US" b="0" dirty="0"/>
              <a:t>B</a:t>
            </a:r>
            <a:r>
              <a:rPr lang="en-US" b="0" dirty="0" smtClean="0"/>
              <a:t>asic Statistics </a:t>
            </a:r>
            <a:r>
              <a:rPr lang="mr-IN" b="0" dirty="0" smtClean="0"/>
              <a:t>–</a:t>
            </a:r>
            <a:r>
              <a:rPr lang="en-US" b="0" dirty="0" smtClean="0"/>
              <a:t> Scalar FOMs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</a:t>
            </a:r>
            <a:r>
              <a:rPr lang="en-US" b="0" dirty="0" smtClean="0"/>
              <a:t>Scalar FOMs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Scalar FOMs</a:t>
            </a:r>
          </a:p>
          <a:p>
            <a:pPr lvl="1"/>
            <a:r>
              <a:rPr lang="en-US" dirty="0" smtClean="0"/>
              <a:t>Expected value</a:t>
            </a:r>
          </a:p>
          <a:p>
            <a:pPr lvl="1"/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Sigma</a:t>
            </a:r>
          </a:p>
          <a:p>
            <a:pPr lvl="1"/>
            <a:r>
              <a:rPr lang="en-US" dirty="0" smtClean="0"/>
              <a:t>Kurtosis</a:t>
            </a:r>
          </a:p>
          <a:p>
            <a:pPr lvl="1"/>
            <a:r>
              <a:rPr lang="en-US" dirty="0" err="1" smtClean="0"/>
              <a:t>Skewness</a:t>
            </a:r>
            <a:endParaRPr lang="en-US" dirty="0"/>
          </a:p>
          <a:p>
            <a:pPr lvl="1"/>
            <a:r>
              <a:rPr lang="en-US" dirty="0" err="1" smtClean="0"/>
              <a:t>Variational</a:t>
            </a:r>
            <a:r>
              <a:rPr lang="en-US" dirty="0" smtClean="0"/>
              <a:t> Coefficient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edian </a:t>
            </a:r>
          </a:p>
          <a:p>
            <a:pPr lvl="1"/>
            <a:r>
              <a:rPr lang="en-US" dirty="0" smtClean="0"/>
              <a:t>Percentile (e.g. 5%, 95%, etc.)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9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Example 1: Time-Dep. Basic Statistics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Post-Process the data (scalar FOMs)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/>
              <a:t>D</a:t>
            </a:r>
            <a:r>
              <a:rPr lang="en-US" dirty="0" err="1" smtClean="0"/>
              <a:t>ataObject</a:t>
            </a:r>
            <a:r>
              <a:rPr lang="en-US" dirty="0" smtClean="0"/>
              <a:t> (</a:t>
            </a:r>
            <a:r>
              <a:rPr lang="en-US" dirty="0" err="1" smtClean="0"/>
              <a:t>PointSet</a:t>
            </a:r>
            <a:r>
              <a:rPr lang="en-US" dirty="0" smtClean="0"/>
              <a:t>) from processed data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timeDepBasicStat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BasicStatistics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percentile_5&gt;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&lt;/percentile_5&gt;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percentile_95&gt;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&lt;/percentile_95&gt;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readStats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RavenOutput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dynamic&gt;</a:t>
            </a:r>
            <a:r>
              <a:rPr lang="en-US" sz="1400" dirty="0"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&lt;/dynamic&gt;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File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"0"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output_TD_BS.xml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"mean"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| </a:t>
            </a:r>
            <a:r>
              <a:rPr lang="en-US" sz="1400" dirty="0" err="1">
                <a:latin typeface="Courier"/>
                <a:cs typeface="Courier"/>
              </a:rPr>
              <a:t>expectedValue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"percentile_5"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|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percentile_5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"percentile_95"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|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percentile_95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/File&gt;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</a:t>
            </a:r>
            <a:r>
              <a:rPr lang="en-US" b="0" dirty="0" smtClean="0"/>
              <a:t>-Dep</a:t>
            </a:r>
            <a:r>
              <a:rPr lang="en-US" b="0" dirty="0"/>
              <a:t>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time_dep.xml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2" name="Picture 1" descr="Screen Shot 2017-03-29 at 1.31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2233684"/>
            <a:ext cx="363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6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7658</TotalTime>
  <Words>1773</Words>
  <Application>Microsoft Macintosh PowerPoint</Application>
  <PresentationFormat>On-screen Show (4:3)</PresentationFormat>
  <Paragraphs>240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Time Dependent Statistics and Relational Analysis</vt:lpstr>
      <vt:lpstr>Overview</vt:lpstr>
      <vt:lpstr>Data Pre-Processing: Re-Sampling</vt:lpstr>
      <vt:lpstr>RAVEN Time-Series Post-Processors</vt:lpstr>
      <vt:lpstr>RAVEN Time-Series Post-Processors: Examples</vt:lpstr>
      <vt:lpstr>RAVEN Example 1 Time Dependent Basic Statistics – Scalar FOMs</vt:lpstr>
      <vt:lpstr>RAVEN Scalar FOMs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2 Time Dependent Basic Statistics – Relational FOMs</vt:lpstr>
      <vt:lpstr>RAVEN Scalar FOMs</vt:lpstr>
      <vt:lpstr>RAVEN Example 2: Time-Dep. Basic Statistics</vt:lpstr>
      <vt:lpstr>RAVEN Example 2: Time-Dep. Basic Statistics</vt:lpstr>
      <vt:lpstr>RAVEN Example 2: Time-Dep. Basic Statistics</vt:lpstr>
      <vt:lpstr>RAVEN Example 2: Time-Dep. Basic Statistics</vt:lpstr>
      <vt:lpstr>RAVEN Example 2: Time-Dep. Basic Statistics</vt:lpstr>
      <vt:lpstr>RAVEN Example 2: Time-Dep. Basic Statistics</vt:lpstr>
      <vt:lpstr>RAVEN Example 2: Time-Dep. Basic Statistics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247</cp:revision>
  <cp:lastPrinted>2001-05-07T20:21:30Z</cp:lastPrinted>
  <dcterms:created xsi:type="dcterms:W3CDTF">1999-10-26T20:37:18Z</dcterms:created>
  <dcterms:modified xsi:type="dcterms:W3CDTF">2017-05-02T21:30:08Z</dcterms:modified>
</cp:coreProperties>
</file>