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73" r:id="rId5"/>
    <p:sldId id="267" r:id="rId6"/>
    <p:sldId id="270" r:id="rId7"/>
    <p:sldId id="268" r:id="rId8"/>
    <p:sldId id="269" r:id="rId9"/>
    <p:sldId id="272" r:id="rId10"/>
    <p:sldId id="288" r:id="rId11"/>
    <p:sldId id="287" r:id="rId12"/>
    <p:sldId id="286" r:id="rId13"/>
    <p:sldId id="285" r:id="rId14"/>
    <p:sldId id="274" r:id="rId15"/>
    <p:sldId id="262" r:id="rId16"/>
    <p:sldId id="275" r:id="rId17"/>
    <p:sldId id="291" r:id="rId18"/>
    <p:sldId id="277" r:id="rId19"/>
    <p:sldId id="283" r:id="rId20"/>
    <p:sldId id="289" r:id="rId21"/>
    <p:sldId id="279" r:id="rId22"/>
    <p:sldId id="280" r:id="rId23"/>
    <p:sldId id="281" r:id="rId24"/>
    <p:sldId id="282" r:id="rId25"/>
    <p:sldId id="264" r:id="rId26"/>
    <p:sldId id="290" r:id="rId27"/>
    <p:sldId id="28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98" d="100"/>
          <a:sy n="98" d="100"/>
        </p:scale>
        <p:origin x="157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885C42-0C6F-4120-83AF-B42A889067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D9810-90FC-455C-BBAF-F749ED6D91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6177C-BDA7-4B4D-99FE-8F44F37CBEB3}" type="datetimeFigureOut">
              <a:rPr lang="en-NL" smtClean="0"/>
              <a:t>17/12/2024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11DB8-2AAE-4EB1-BB8B-11B7CB06B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D1F4A-800E-427D-B3E5-875D46D748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168B0-BD96-4B2F-90EF-CF9553597E4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084091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A244B-9E63-4FF0-A3EC-1AE4AF468AF1}" type="datetimeFigureOut">
              <a:rPr lang="en-NL" smtClean="0"/>
              <a:t>17/12/2024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7C93A-CFE1-4E5A-BC5F-D083BDDBF5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2566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07C93A-CFE1-4E5A-BC5F-D083BDDBF583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8088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Game Manager/Product Owner</a:t>
            </a:r>
            <a:r>
              <a:rPr lang="en-US" dirty="0"/>
              <a:t> Entry Assignment  </a:t>
            </a:r>
            <a:br>
              <a:rPr lang="en-US" dirty="0"/>
            </a:br>
            <a:r>
              <a:rPr lang="en-US" sz="1700" dirty="0"/>
              <a:t>created on 17</a:t>
            </a:r>
            <a:r>
              <a:rPr lang="en-US" sz="1700" baseline="30000" dirty="0"/>
              <a:t>th </a:t>
            </a:r>
            <a:r>
              <a:rPr lang="en-US" sz="1700" dirty="0"/>
              <a:t>December 2024 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Part 2: Product Development 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BBC2C-633F-4938-8CE7-BBBC120E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en-US" sz="1400" dirty="0"/>
              <a:t>Strengthening Monetization &amp; Data-Driven Development</a:t>
            </a:r>
          </a:p>
          <a:p>
            <a:r>
              <a:rPr lang="en-US" sz="1400" dirty="0"/>
              <a:t>Player Engagement, Risk Management &amp; Marketing Synergy</a:t>
            </a:r>
          </a:p>
          <a:p>
            <a:r>
              <a:rPr lang="en-US" sz="1400" dirty="0"/>
              <a:t>H1 2025 Calendar</a:t>
            </a:r>
          </a:p>
          <a:p>
            <a:r>
              <a:rPr lang="en-US" sz="1400" dirty="0"/>
              <a:t>H2 2025 Calendar</a:t>
            </a:r>
          </a:p>
          <a:p>
            <a:pPr marL="0" indent="0">
              <a:buNone/>
            </a:pP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32085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Part 2: Product Development 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BBC2C-633F-4938-8CE7-BBBC120E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/>
              <a:t>Strengthening Monetization &amp; Data-Driven Development</a:t>
            </a:r>
          </a:p>
          <a:p>
            <a:pPr marL="0" indent="0">
              <a:buNone/>
            </a:pPr>
            <a:endParaRPr lang="en-US" sz="1400" u="sng" dirty="0"/>
          </a:p>
          <a:p>
            <a:r>
              <a:rPr lang="en-US" sz="1400" b="1" dirty="0"/>
              <a:t>Monetization Goals:</a:t>
            </a:r>
          </a:p>
          <a:p>
            <a:pPr lvl="1"/>
            <a:r>
              <a:rPr lang="en-US" sz="1400" dirty="0"/>
              <a:t>Link updates to monetization through specific features:</a:t>
            </a:r>
          </a:p>
          <a:p>
            <a:pPr lvl="2"/>
            <a:r>
              <a:rPr lang="en-US" sz="1400" dirty="0"/>
              <a:t>Battle Passes and Mini Passes drive spending and engagement</a:t>
            </a:r>
          </a:p>
          <a:p>
            <a:pPr lvl="2"/>
            <a:r>
              <a:rPr lang="en-US" sz="1400" dirty="0"/>
              <a:t>Limited-time skins and collaborative events (e.g., crossover skins) drive player purchases</a:t>
            </a:r>
          </a:p>
          <a:p>
            <a:r>
              <a:rPr lang="en-US" sz="1400" b="1" dirty="0"/>
              <a:t>Beta Testing &amp; Metrics:</a:t>
            </a:r>
          </a:p>
          <a:p>
            <a:pPr lvl="1"/>
            <a:r>
              <a:rPr lang="en-US" sz="1400" dirty="0"/>
              <a:t>Track metrics: engagement rates, user feedback, performance, and conversion rates</a:t>
            </a:r>
          </a:p>
          <a:p>
            <a:pPr lvl="1"/>
            <a:r>
              <a:rPr lang="en-US" sz="1400" dirty="0"/>
              <a:t>Use beta tests to adjust features based on data and player input</a:t>
            </a:r>
          </a:p>
          <a:p>
            <a:r>
              <a:rPr lang="en-US" sz="1400" b="1" dirty="0"/>
              <a:t>Monetization Roadmap:</a:t>
            </a:r>
          </a:p>
          <a:p>
            <a:pPr lvl="1"/>
            <a:r>
              <a:rPr lang="en-US" sz="1400" dirty="0"/>
              <a:t>Q1 (Jan-Mar): Focus on cosmetic upgrades, battle pass sales, and collaborations</a:t>
            </a:r>
          </a:p>
          <a:p>
            <a:pPr lvl="1"/>
            <a:r>
              <a:rPr lang="en-US" sz="1400" dirty="0"/>
              <a:t>Q2 (Apr-Jun): Mini Passes, limited-time offers, and cross-platform sales</a:t>
            </a:r>
          </a:p>
          <a:p>
            <a:pPr lvl="1"/>
            <a:r>
              <a:rPr lang="en-US" sz="1400" dirty="0"/>
              <a:t>Q3 (Jul-Sep): Seasonal content tied to Halloween, esports, and major events</a:t>
            </a:r>
          </a:p>
          <a:p>
            <a:pPr lvl="1"/>
            <a:r>
              <a:rPr lang="en-US" sz="1400" dirty="0"/>
              <a:t>Q4 (Oct-Dec): End-of-year bundles, exclusive holiday content</a:t>
            </a:r>
          </a:p>
        </p:txBody>
      </p:sp>
    </p:spTree>
    <p:extLst>
      <p:ext uri="{BB962C8B-B14F-4D97-AF65-F5344CB8AC3E}">
        <p14:creationId xmlns:p14="http://schemas.microsoft.com/office/powerpoint/2010/main" val="67291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Part 2: Product Development Strategy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BBC2C-633F-4938-8CE7-BBBC120E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788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u="sng" dirty="0"/>
              <a:t>Player Engagement, Risk Management &amp; Marketing Synergy</a:t>
            </a:r>
          </a:p>
          <a:p>
            <a:pPr marL="0" indent="0">
              <a:buNone/>
            </a:pPr>
            <a:endParaRPr lang="en-US" sz="1400" b="1" u="sng" dirty="0"/>
          </a:p>
          <a:p>
            <a:r>
              <a:rPr lang="en-US" sz="1400" b="1" dirty="0"/>
              <a:t>Feature Rationale:</a:t>
            </a:r>
          </a:p>
          <a:p>
            <a:pPr lvl="1"/>
            <a:r>
              <a:rPr lang="en-US" sz="1400" dirty="0"/>
              <a:t>Introduce features to enhance user engagement and retention:</a:t>
            </a:r>
          </a:p>
          <a:p>
            <a:pPr lvl="2"/>
            <a:r>
              <a:rPr lang="en-US" sz="1400" dirty="0"/>
              <a:t>Example: Introducing </a:t>
            </a:r>
            <a:r>
              <a:rPr lang="en-US" sz="1400" dirty="0" err="1"/>
              <a:t>PvE</a:t>
            </a:r>
            <a:r>
              <a:rPr lang="en-US" sz="1400" dirty="0"/>
              <a:t> Co-op Mode (Mar 25, 2025) to attract solo players who prefer non-competitive play, while also selling </a:t>
            </a:r>
            <a:r>
              <a:rPr lang="en-US" sz="1400" dirty="0" err="1"/>
              <a:t>PvE</a:t>
            </a:r>
            <a:r>
              <a:rPr lang="en-US" sz="1400" dirty="0"/>
              <a:t>-specific skins (e.g., Co-op Warrior outfit) and loot boxes.</a:t>
            </a:r>
          </a:p>
          <a:p>
            <a:pPr lvl="1"/>
            <a:r>
              <a:rPr lang="en-US" sz="1400" dirty="0"/>
              <a:t>User Feedback Integration: Gather player feedback via surveys, analytics, and forums to shape updates</a:t>
            </a:r>
          </a:p>
          <a:p>
            <a:pPr lvl="2"/>
            <a:r>
              <a:rPr lang="en-US" sz="1400" dirty="0"/>
              <a:t>Example: Based on feedback from Version 3.9 Beta Test, adjustments will be made to AI matchmaking to improve balance and enhance player experience.</a:t>
            </a:r>
          </a:p>
          <a:p>
            <a:pPr lvl="2"/>
            <a:r>
              <a:rPr lang="en-US" sz="1400" dirty="0"/>
              <a:t>Example: Surveys from Version 3.10 Beta Test will highlight player preferences for new game modes and skins, guiding future </a:t>
            </a:r>
            <a:r>
              <a:rPr lang="en-US" sz="1400"/>
              <a:t>content releases.</a:t>
            </a:r>
            <a:endParaRPr lang="en-US" sz="1400" dirty="0"/>
          </a:p>
          <a:p>
            <a:r>
              <a:rPr lang="en-US" sz="1400" b="1" dirty="0"/>
              <a:t>Risk Management &amp; Contingency:</a:t>
            </a:r>
          </a:p>
          <a:p>
            <a:pPr lvl="1"/>
            <a:r>
              <a:rPr lang="en-US" sz="1400" dirty="0"/>
              <a:t>Address potential risks (e.g., bugs, delays) and establish contingency plans</a:t>
            </a:r>
          </a:p>
          <a:p>
            <a:pPr lvl="2"/>
            <a:r>
              <a:rPr lang="en-US" sz="1400" dirty="0"/>
              <a:t>Example: For the </a:t>
            </a:r>
            <a:r>
              <a:rPr lang="en-US" sz="1400" dirty="0" err="1"/>
              <a:t>PvE</a:t>
            </a:r>
            <a:r>
              <a:rPr lang="en-US" sz="1400" dirty="0"/>
              <a:t> Co-op Mode feature (March 25), we’ll have a contingency plan to roll back if performance issues arise, ensuring smooth implementation.</a:t>
            </a:r>
          </a:p>
          <a:p>
            <a:r>
              <a:rPr lang="en-US" sz="1400" b="1" dirty="0"/>
              <a:t>Marketing &amp; User Acquisition Sync:</a:t>
            </a:r>
          </a:p>
          <a:p>
            <a:pPr lvl="1"/>
            <a:r>
              <a:rPr lang="en-US" sz="1400" dirty="0"/>
              <a:t>Align marketing campaigns with updates for maximum reach</a:t>
            </a:r>
          </a:p>
          <a:p>
            <a:pPr lvl="2"/>
            <a:r>
              <a:rPr lang="en-US" sz="1400" dirty="0"/>
              <a:t>Example: Marketing campaign for Avatar collaboration (April 25) will run concurrently with the update, using social media ads and influencer partnerships to drive engagement and purchases.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181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Part 2: Product Development Strategy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6DF10B-8931-4EA2-BDAA-8D11B1EDA00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717" y="1177522"/>
          <a:ext cx="9000565" cy="5465704"/>
        </p:xfrm>
        <a:graphic>
          <a:graphicData uri="http://schemas.openxmlformats.org/drawingml/2006/table">
            <a:tbl>
              <a:tblPr firstRow="1" firstCol="1" bandCol="1">
                <a:tableStyleId>{7DF18680-E054-41AD-8BC1-D1AEF772440D}</a:tableStyleId>
              </a:tblPr>
              <a:tblGrid>
                <a:gridCol w="544887">
                  <a:extLst>
                    <a:ext uri="{9D8B030D-6E8A-4147-A177-3AD203B41FA5}">
                      <a16:colId xmlns:a16="http://schemas.microsoft.com/office/drawing/2014/main" val="3318690914"/>
                    </a:ext>
                  </a:extLst>
                </a:gridCol>
                <a:gridCol w="1424553">
                  <a:extLst>
                    <a:ext uri="{9D8B030D-6E8A-4147-A177-3AD203B41FA5}">
                      <a16:colId xmlns:a16="http://schemas.microsoft.com/office/drawing/2014/main" val="2901017002"/>
                    </a:ext>
                  </a:extLst>
                </a:gridCol>
                <a:gridCol w="1424553">
                  <a:extLst>
                    <a:ext uri="{9D8B030D-6E8A-4147-A177-3AD203B41FA5}">
                      <a16:colId xmlns:a16="http://schemas.microsoft.com/office/drawing/2014/main" val="1126874926"/>
                    </a:ext>
                  </a:extLst>
                </a:gridCol>
                <a:gridCol w="1424553">
                  <a:extLst>
                    <a:ext uri="{9D8B030D-6E8A-4147-A177-3AD203B41FA5}">
                      <a16:colId xmlns:a16="http://schemas.microsoft.com/office/drawing/2014/main" val="1565120406"/>
                    </a:ext>
                  </a:extLst>
                </a:gridCol>
                <a:gridCol w="1549513">
                  <a:extLst>
                    <a:ext uri="{9D8B030D-6E8A-4147-A177-3AD203B41FA5}">
                      <a16:colId xmlns:a16="http://schemas.microsoft.com/office/drawing/2014/main" val="883733590"/>
                    </a:ext>
                  </a:extLst>
                </a:gridCol>
                <a:gridCol w="1549513">
                  <a:extLst>
                    <a:ext uri="{9D8B030D-6E8A-4147-A177-3AD203B41FA5}">
                      <a16:colId xmlns:a16="http://schemas.microsoft.com/office/drawing/2014/main" val="127801574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1637541152"/>
                    </a:ext>
                  </a:extLst>
                </a:gridCol>
              </a:tblGrid>
              <a:tr h="115046"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Jan-25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Feb-25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Mar-25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Apr-25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May-25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Jun-25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extLst>
                  <a:ext uri="{0D108BD9-81ED-4DB2-BD59-A6C34878D82A}">
                    <a16:rowId xmlns:a16="http://schemas.microsoft.com/office/drawing/2014/main" val="3463174739"/>
                  </a:ext>
                </a:extLst>
              </a:tr>
              <a:tr h="208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Version 3.7 Update Announcement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Version 3.8 Update Announcement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Version 3.9 Update Announcement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Version 3.10 Update Announcement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Version 3.11 Update Announcement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Version 4.0 Update Announcement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extLst>
                  <a:ext uri="{0D108BD9-81ED-4DB2-BD59-A6C34878D82A}">
                    <a16:rowId xmlns:a16="http://schemas.microsoft.com/office/drawing/2014/main" val="938031495"/>
                  </a:ext>
                </a:extLst>
              </a:tr>
              <a:tr h="115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12-Jan-25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10-Feb-25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15-Mar-25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10-Apr-25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 May 12, 2025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1-Jun-25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extLst>
                  <a:ext uri="{0D108BD9-81ED-4DB2-BD59-A6C34878D82A}">
                    <a16:rowId xmlns:a16="http://schemas.microsoft.com/office/drawing/2014/main" val="1705865630"/>
                  </a:ext>
                </a:extLst>
              </a:tr>
              <a:tr h="1380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Content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ctr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Introduction of new seasonal content and skins (Winter/ New Year-themed).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Visual upgrades for battle royal maps, focusing on holiday elements and winter landscapes.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Bug fixes and gameplay adjustments to improve user experience.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Bug fixes for previous updates and performance improvements.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Introduction of new seasonal game modes for Valentine's Day and Chinese New Year (special events with themed skins and missions).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Improved matchmaking to balance skill-based gameplay.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Collaborative content: Introduction of a pop culture crossover (for instance, skins from a trending entertainment franchise).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Introduction of collaborative events with high-profile franchises (e.g., Tron, Avatar, etc.) featuring unique skins, emotes, and themed game modes.</a:t>
                      </a:r>
                    </a:p>
                    <a:p>
                      <a:pPr marL="171450" indent="-171450" algn="ctr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Improvements to custom game modes and private match features, allowing players to create more personalized experiences.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Major content overhaul, including new skins, updated user interface, and potentially new weapons or items.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Introduction of Mini-Passes that offer short-term, special event rewards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Expansion of cross-platform functionality, enabling mobile users to join console/PC players in competitive gameplay.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New character skins and customization options tailored to community feedback.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Major milestone update with large-scale changes to maps, new gameplay modes, and seasonal battle passes.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Focus on enhanced social and clan features, boosting player engagement with in-game communities.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extLst>
                  <a:ext uri="{0D108BD9-81ED-4DB2-BD59-A6C34878D82A}">
                    <a16:rowId xmlns:a16="http://schemas.microsoft.com/office/drawing/2014/main" val="1533492073"/>
                  </a:ext>
                </a:extLst>
              </a:tr>
              <a:tr h="2082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Authorized Login Update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Version 3.8 Beta Test Announcement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>
                          <a:effectLst/>
                        </a:rPr>
                        <a:t>Version 3.9 Beta Test Announcement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Version 3.10 Beta Test Announcement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Version 3.11 Beta Test Announcement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Version 4.0 Beta Test Announcement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extLst>
                  <a:ext uri="{0D108BD9-81ED-4DB2-BD59-A6C34878D82A}">
                    <a16:rowId xmlns:a16="http://schemas.microsoft.com/office/drawing/2014/main" val="3753964374"/>
                  </a:ext>
                </a:extLst>
              </a:tr>
              <a:tr h="11504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19-Jan-25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20-Feb-25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 March 22, 2025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15-Apr-25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18-May-25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i="1" u="none" strike="noStrike" dirty="0">
                          <a:effectLst/>
                        </a:rPr>
                        <a:t>10-Jun-25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b"/>
                </a:tc>
                <a:extLst>
                  <a:ext uri="{0D108BD9-81ED-4DB2-BD59-A6C34878D82A}">
                    <a16:rowId xmlns:a16="http://schemas.microsoft.com/office/drawing/2014/main" val="4197231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Content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 anchor="ctr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Enhanced security for account logins with region-specific protection measures and additional multi-factor authentication (MFA).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New login rewards and an exclusive limited-time event for users who log in during this period.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Beta testing for features like AI-driven matchmaking, new clan systems, and social features.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Focus on community feedback for these new feature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Beta test for Co-op </a:t>
                      </a:r>
                      <a:r>
                        <a:rPr lang="en-US" sz="1000" u="none" strike="noStrike" dirty="0" err="1">
                          <a:effectLst/>
                        </a:rPr>
                        <a:t>PvE</a:t>
                      </a:r>
                      <a:r>
                        <a:rPr lang="en-US" sz="1000" u="none" strike="noStrike" dirty="0">
                          <a:effectLst/>
                        </a:rPr>
                        <a:t> Mode, where players can team up against AI-controlled enemies or new gameplay features, based on feedback from the community.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Beta testing for significant feature updates, such as improvements to matchmaking or seasonal content (e.g., new battle royal modes or special events).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Announcement for beta phase of cross-platform features and new social features such as Clan Wars or competitive modes.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Beta testing for new Arena Mode or possible collaborations to introduce completely new modes based on popular franchises.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52" marR="5752" marT="5752" marB="0"/>
                </a:tc>
                <a:extLst>
                  <a:ext uri="{0D108BD9-81ED-4DB2-BD59-A6C34878D82A}">
                    <a16:rowId xmlns:a16="http://schemas.microsoft.com/office/drawing/2014/main" val="371170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389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Part 2: Product Development Strategy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278334-FAB8-4E9B-B446-0A76E796BC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588906"/>
              </p:ext>
            </p:extLst>
          </p:nvPr>
        </p:nvGraphicFramePr>
        <p:xfrm>
          <a:off x="89648" y="1658897"/>
          <a:ext cx="8964704" cy="44010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547757">
                  <a:extLst>
                    <a:ext uri="{9D8B030D-6E8A-4147-A177-3AD203B41FA5}">
                      <a16:colId xmlns:a16="http://schemas.microsoft.com/office/drawing/2014/main" val="3357966450"/>
                    </a:ext>
                  </a:extLst>
                </a:gridCol>
                <a:gridCol w="1418027">
                  <a:extLst>
                    <a:ext uri="{9D8B030D-6E8A-4147-A177-3AD203B41FA5}">
                      <a16:colId xmlns:a16="http://schemas.microsoft.com/office/drawing/2014/main" val="2677887071"/>
                    </a:ext>
                  </a:extLst>
                </a:gridCol>
                <a:gridCol w="1418027">
                  <a:extLst>
                    <a:ext uri="{9D8B030D-6E8A-4147-A177-3AD203B41FA5}">
                      <a16:colId xmlns:a16="http://schemas.microsoft.com/office/drawing/2014/main" val="2596691878"/>
                    </a:ext>
                  </a:extLst>
                </a:gridCol>
                <a:gridCol w="1418027">
                  <a:extLst>
                    <a:ext uri="{9D8B030D-6E8A-4147-A177-3AD203B41FA5}">
                      <a16:colId xmlns:a16="http://schemas.microsoft.com/office/drawing/2014/main" val="2871835698"/>
                    </a:ext>
                  </a:extLst>
                </a:gridCol>
                <a:gridCol w="1542417">
                  <a:extLst>
                    <a:ext uri="{9D8B030D-6E8A-4147-A177-3AD203B41FA5}">
                      <a16:colId xmlns:a16="http://schemas.microsoft.com/office/drawing/2014/main" val="543455562"/>
                    </a:ext>
                  </a:extLst>
                </a:gridCol>
                <a:gridCol w="1542417">
                  <a:extLst>
                    <a:ext uri="{9D8B030D-6E8A-4147-A177-3AD203B41FA5}">
                      <a16:colId xmlns:a16="http://schemas.microsoft.com/office/drawing/2014/main" val="2967664886"/>
                    </a:ext>
                  </a:extLst>
                </a:gridCol>
                <a:gridCol w="1078032">
                  <a:extLst>
                    <a:ext uri="{9D8B030D-6E8A-4147-A177-3AD203B41FA5}">
                      <a16:colId xmlns:a16="http://schemas.microsoft.com/office/drawing/2014/main" val="89455931"/>
                    </a:ext>
                  </a:extLst>
                </a:gridCol>
              </a:tblGrid>
              <a:tr h="89386">
                <a:tc>
                  <a:txBody>
                    <a:bodyPr/>
                    <a:lstStyle/>
                    <a:p>
                      <a:pPr algn="l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Jul-25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Aug-25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Sep-25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Oct-25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Nov-25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Dec-25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extLst>
                  <a:ext uri="{0D108BD9-81ED-4DB2-BD59-A6C34878D82A}">
                    <a16:rowId xmlns:a16="http://schemas.microsoft.com/office/drawing/2014/main" val="3737228462"/>
                  </a:ext>
                </a:extLst>
              </a:tr>
              <a:tr h="31238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4.1 Update Announcement</a:t>
                      </a: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4.2 Update Announcement</a:t>
                      </a:r>
                    </a:p>
                  </a:txBody>
                  <a:tcPr marL="5806" marR="5806" marT="5806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4.3 Update Announcement</a:t>
                      </a: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4.4 Update Announcement</a:t>
                      </a: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4.5 Update Announcement</a:t>
                      </a: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5.0 Update Announcement </a:t>
                      </a:r>
                    </a:p>
                  </a:txBody>
                  <a:tcPr marL="5806" marR="5806" marT="5806" marB="0" anchor="b"/>
                </a:tc>
                <a:extLst>
                  <a:ext uri="{0D108BD9-81ED-4DB2-BD59-A6C34878D82A}">
                    <a16:rowId xmlns:a16="http://schemas.microsoft.com/office/drawing/2014/main" val="2950450856"/>
                  </a:ext>
                </a:extLst>
              </a:tr>
              <a:tr h="116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effectLst/>
                        </a:rPr>
                        <a:t>11-Jul-25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effectLst/>
                        </a:rPr>
                        <a:t>5-Aug-25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effectLst/>
                        </a:rPr>
                        <a:t>15-Sep-25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effectLst/>
                        </a:rPr>
                        <a:t>Date: October 12, 2025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effectLst/>
                        </a:rPr>
                        <a:t>11-Nov-25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effectLst/>
                        </a:rPr>
                        <a:t>5-Dec-25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extLst>
                  <a:ext uri="{0D108BD9-81ED-4DB2-BD59-A6C34878D82A}">
                    <a16:rowId xmlns:a16="http://schemas.microsoft.com/office/drawing/2014/main" val="1580461685"/>
                  </a:ext>
                </a:extLst>
              </a:tr>
              <a:tr h="120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Content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ctr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Introduction of seasonal tournaments or events tied to major esports events.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Improvements to the combat system and weapon balancing, reflecting player feedback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New collaboration events and special in-game features based on player demand (including limited-time skins and weapons from popular franchises).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Updates to the in-game store with new cosmetic bundles and offers.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Updates to clan progression, with more layers of customization and rewards.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Seasonal updates for new battle royal modes or community-driven content.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Halloween-themed content, including limited-time events, skins, and in-game rewards.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Special custom game modes for the holiday, offering spooky gameplay and cosmetic rewards.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End-of-year major updates featuring expanded seasonal events, holiday-themed features, and special in-game bundles.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Updates to the in-game store with limited-time bundles and rewards.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Big end-of-year update featuring new maps, game modes, and exclusive holiday content.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Comprehensive update to player customization and rewards based on player engagement throughout the year.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extLst>
                  <a:ext uri="{0D108BD9-81ED-4DB2-BD59-A6C34878D82A}">
                    <a16:rowId xmlns:a16="http://schemas.microsoft.com/office/drawing/2014/main" val="1911072440"/>
                  </a:ext>
                </a:extLst>
              </a:tr>
              <a:tr h="2101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Name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Beta Test Announcement</a:t>
                      </a: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Features Update Announcement</a:t>
                      </a: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4.3 Beta Test Announcement</a:t>
                      </a: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4.4 Beta Test Announcement</a:t>
                      </a: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4.5 Beta Test Announcement</a:t>
                      </a: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0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806" marR="5806" marT="5806" marB="0" anchor="b"/>
                </a:tc>
                <a:extLst>
                  <a:ext uri="{0D108BD9-81ED-4DB2-BD59-A6C34878D82A}">
                    <a16:rowId xmlns:a16="http://schemas.microsoft.com/office/drawing/2014/main" val="2820366738"/>
                  </a:ext>
                </a:extLst>
              </a:tr>
              <a:tr h="116128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Date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effectLst/>
                        </a:rPr>
                        <a:t> July 15, 2025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effectLst/>
                        </a:rPr>
                        <a:t>10-Aug-25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effectLst/>
                        </a:rPr>
                        <a:t>20-Sep-25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>
                          <a:effectLst/>
                        </a:rPr>
                        <a:t>18-Oct-25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1" u="none" strike="noStrike" dirty="0">
                          <a:effectLst/>
                        </a:rPr>
                        <a:t>15-Nov-25</a:t>
                      </a:r>
                      <a:endParaRPr lang="en-US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extLst>
                  <a:ext uri="{0D108BD9-81ED-4DB2-BD59-A6C34878D82A}">
                    <a16:rowId xmlns:a16="http://schemas.microsoft.com/office/drawing/2014/main" val="3849009181"/>
                  </a:ext>
                </a:extLst>
              </a:tr>
              <a:tr h="5806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Content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ctr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Beta test for new tournament modes or challenges designed for high-level competitive play.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Focus on enhancing account recovery and providing additional protection for user accounts.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Major patch for hacking prevention.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Beta test for major system updates, such as enhancements to matchmaking algorithms or new social features.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Beta for Halloween-themed features, new weapon systems, and collaborative events.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000" u="none" strike="noStrike" dirty="0">
                          <a:effectLst/>
                        </a:rPr>
                        <a:t>Beta testing for holiday-themed content, and major content drops for end-of-year celebrations.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/>
                </a:tc>
                <a:tc>
                  <a:txBody>
                    <a:bodyPr/>
                    <a:lstStyle/>
                    <a:p>
                      <a:pPr algn="l" fontAlgn="b"/>
                      <a:endParaRPr lang="en-N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06" marR="5806" marT="5806" marB="0" anchor="b"/>
                </a:tc>
                <a:extLst>
                  <a:ext uri="{0D108BD9-81ED-4DB2-BD59-A6C34878D82A}">
                    <a16:rowId xmlns:a16="http://schemas.microsoft.com/office/drawing/2014/main" val="1750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85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3 – Business Case Evaluation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Description of the Feature</a:t>
            </a:r>
          </a:p>
          <a:p>
            <a:r>
              <a:rPr lang="en-US" sz="1400" dirty="0"/>
              <a:t>KPI</a:t>
            </a:r>
            <a:r>
              <a:rPr lang="en-US" sz="1400" baseline="0" dirty="0"/>
              <a:t> Assumptions </a:t>
            </a:r>
          </a:p>
          <a:p>
            <a:r>
              <a:rPr lang="en-US" sz="1400" dirty="0"/>
              <a:t>Performance Analysis </a:t>
            </a:r>
            <a:endParaRPr lang="en-US" sz="1400" baseline="0" dirty="0"/>
          </a:p>
          <a:p>
            <a:pPr marL="0" indent="0">
              <a:buNone/>
            </a:pPr>
            <a:endParaRPr lang="en-US" sz="1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3 – Business Case Evaluation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543AA-0191-476A-AC31-F4B71468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Feature: Captain America: Brave New World Collaboration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b="1" dirty="0"/>
              <a:t>How it Works:</a:t>
            </a:r>
          </a:p>
          <a:p>
            <a:r>
              <a:rPr lang="en-US" sz="1400" b="1" dirty="0"/>
              <a:t>A limited-time event </a:t>
            </a:r>
            <a:r>
              <a:rPr lang="en-US" sz="1400" dirty="0"/>
              <a:t>integrates Captain America-themed content into PUBG Mobile, including:</a:t>
            </a:r>
          </a:p>
          <a:p>
            <a:pPr lvl="1"/>
            <a:r>
              <a:rPr lang="en-US" sz="1400" dirty="0"/>
              <a:t>Game mode: </a:t>
            </a:r>
            <a:r>
              <a:rPr lang="en-US" sz="1400" dirty="0" err="1"/>
              <a:t>Vibranium</a:t>
            </a:r>
            <a:r>
              <a:rPr lang="en-US" sz="1400" dirty="0"/>
              <a:t> Shield — squads fight to capture and hold the iconic shield, gaining unique abilities and rewards.</a:t>
            </a:r>
          </a:p>
          <a:p>
            <a:pPr lvl="1"/>
            <a:r>
              <a:rPr lang="en-US" sz="1400" dirty="0"/>
              <a:t>Cosmetic items: Captain America-themed outfits, </a:t>
            </a:r>
            <a:r>
              <a:rPr lang="en-US" sz="1400" dirty="0" err="1"/>
              <a:t>Vibranium</a:t>
            </a:r>
            <a:r>
              <a:rPr lang="en-US" sz="1400" dirty="0"/>
              <a:t> shield weapon skin, and emotes.</a:t>
            </a:r>
          </a:p>
          <a:p>
            <a:pPr lvl="1"/>
            <a:r>
              <a:rPr lang="en-US" sz="1400" dirty="0"/>
              <a:t>Leaderboards: Competitive leaderboards offer real-world merchandise (e.g., movie tickets, branded gear) and exclusive in-game items.</a:t>
            </a:r>
          </a:p>
          <a:p>
            <a:pPr lvl="1"/>
            <a:r>
              <a:rPr lang="en-US" sz="1400" dirty="0"/>
              <a:t>Battle Pass Integration: Event challenges contribute to Royale Pass progress.</a:t>
            </a:r>
          </a:p>
          <a:p>
            <a:r>
              <a:rPr lang="en-US" sz="1400" b="1" dirty="0"/>
              <a:t>User Interaction:</a:t>
            </a:r>
          </a:p>
          <a:p>
            <a:pPr lvl="1"/>
            <a:r>
              <a:rPr lang="en-US" sz="1400" dirty="0"/>
              <a:t>Players participate in the event by completing themed challenges or purchasing event crates. Squad-based gameplay emphasizes teamwork and engagement.</a:t>
            </a:r>
          </a:p>
          <a:p>
            <a:pPr lvl="1"/>
            <a:r>
              <a:rPr lang="en-US" sz="1400" dirty="0"/>
              <a:t>Players can opt for IAP bundles like Avenger Packs, which offer exclusive rewards tied to the event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089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3 – Business Case Evaluation </a:t>
            </a:r>
            <a:endParaRPr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C3003119-3D2F-4A94-BCAB-EB6AC297AFD2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14132" y="1746111"/>
          <a:ext cx="7287186" cy="4009228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459616">
                  <a:extLst>
                    <a:ext uri="{9D8B030D-6E8A-4147-A177-3AD203B41FA5}">
                      <a16:colId xmlns:a16="http://schemas.microsoft.com/office/drawing/2014/main" val="360845190"/>
                    </a:ext>
                  </a:extLst>
                </a:gridCol>
                <a:gridCol w="4827570">
                  <a:extLst>
                    <a:ext uri="{9D8B030D-6E8A-4147-A177-3AD203B41FA5}">
                      <a16:colId xmlns:a16="http://schemas.microsoft.com/office/drawing/2014/main" val="1433878733"/>
                    </a:ext>
                  </a:extLst>
                </a:gridCol>
              </a:tblGrid>
              <a:tr h="308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Assumption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Details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4972318"/>
                  </a:ext>
                </a:extLst>
              </a:tr>
              <a:tr h="308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MAU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10,000,000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931719"/>
                  </a:ext>
                </a:extLst>
              </a:tr>
              <a:tr h="308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New Users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50,000 (expected new users during the event's first month)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4678499"/>
                  </a:ext>
                </a:extLst>
              </a:tr>
              <a:tr h="308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Reactivated Users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500,000 (reactivated users in the first month)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5453189"/>
                  </a:ext>
                </a:extLst>
              </a:tr>
              <a:tr h="308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Revenue (Initial)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$10,000,000 (monthly revenue at the start of the event)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514173"/>
                  </a:ext>
                </a:extLst>
              </a:tr>
              <a:tr h="308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Buyers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800,000 (total buyers during the event's first month)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1573286"/>
                  </a:ext>
                </a:extLst>
              </a:tr>
              <a:tr h="61680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ARPU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$1.00 (average revenue from all users)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0504538"/>
                  </a:ext>
                </a:extLst>
              </a:tr>
              <a:tr h="6168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ARPPU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$12.50 (average revenue from paying users)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0600152"/>
                  </a:ext>
                </a:extLst>
              </a:tr>
              <a:tr h="308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Retention Rate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25% 30 days, 10% 60 days, 3% 90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303850"/>
                  </a:ext>
                </a:extLst>
              </a:tr>
              <a:tr h="308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LTV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Based on ARPU, new users and retention rates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7727643"/>
                  </a:ext>
                </a:extLst>
              </a:tr>
              <a:tr h="308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Event Impact on Metrics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5%-10% increase in MAU, 15%-20% increase in New Users, etc.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98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936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3 – Business Case Evaluation 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F3BA5DE-2BD1-4DEA-A869-B87FE00B78A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322729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Costs such as payment providers are not included</a:t>
            </a:r>
          </a:p>
          <a:p>
            <a:r>
              <a:rPr lang="en-US" sz="1400" b="1" dirty="0"/>
              <a:t>Revenue is calculated as net </a:t>
            </a:r>
          </a:p>
          <a:p>
            <a:r>
              <a:rPr lang="en-US" sz="1400" b="1" dirty="0"/>
              <a:t>Based on PNL analysis  about 40% profit is targeted </a:t>
            </a:r>
            <a:endParaRPr lang="en-US" sz="1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F413956-7E37-4BA9-8184-2C89BAF7F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97564"/>
              </p:ext>
            </p:extLst>
          </p:nvPr>
        </p:nvGraphicFramePr>
        <p:xfrm>
          <a:off x="4222376" y="1798665"/>
          <a:ext cx="4596466" cy="152971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81741">
                  <a:extLst>
                    <a:ext uri="{9D8B030D-6E8A-4147-A177-3AD203B41FA5}">
                      <a16:colId xmlns:a16="http://schemas.microsoft.com/office/drawing/2014/main" val="188497333"/>
                    </a:ext>
                  </a:extLst>
                </a:gridCol>
                <a:gridCol w="1165225">
                  <a:extLst>
                    <a:ext uri="{9D8B030D-6E8A-4147-A177-3AD203B41FA5}">
                      <a16:colId xmlns:a16="http://schemas.microsoft.com/office/drawing/2014/main" val="283152622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91810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786773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1102196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 days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60 days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90 days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28256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New Users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50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5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r>
                        <a:rPr lang="en-NL" sz="1200" u="none" strike="noStrike" dirty="0">
                          <a:effectLst/>
                        </a:rPr>
                        <a:t>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1,5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5810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Reactivated users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 500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50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r>
                        <a:rPr lang="en-NL" sz="1200" u="none" strike="noStrike" dirty="0">
                          <a:effectLst/>
                        </a:rPr>
                        <a:t>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15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r>
                        <a:rPr lang="en-NL" sz="1200" u="none" strike="noStrike" dirty="0">
                          <a:effectLst/>
                        </a:rPr>
                        <a:t>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0439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Retention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>
                          <a:effectLst/>
                        </a:rPr>
                        <a:t>25%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>
                          <a:effectLst/>
                        </a:rPr>
                        <a:t>10%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3%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124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ARPU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$ 1.00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$ 1.00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 1.00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2044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LTV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$ 1.00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$ 1.10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 1.13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04522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Revenue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$ 550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$ 55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r>
                        <a:rPr lang="en-NL" sz="1200" u="none" strike="noStrike" dirty="0">
                          <a:effectLst/>
                        </a:rPr>
                        <a:t>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 16,5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r>
                        <a:rPr lang="en-NL" sz="1200" u="none" strike="noStrike" dirty="0">
                          <a:effectLst/>
                        </a:rPr>
                        <a:t>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$  621,5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r>
                        <a:rPr lang="en-NL" sz="1200" u="none" strike="noStrike" dirty="0">
                          <a:effectLst/>
                        </a:rPr>
                        <a:t>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42345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1434A5-FB7B-4601-BBFD-962BD967E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44544"/>
              </p:ext>
            </p:extLst>
          </p:nvPr>
        </p:nvGraphicFramePr>
        <p:xfrm>
          <a:off x="4223029" y="3567953"/>
          <a:ext cx="4595815" cy="7696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26551">
                  <a:extLst>
                    <a:ext uri="{9D8B030D-6E8A-4147-A177-3AD203B41FA5}">
                      <a16:colId xmlns:a16="http://schemas.microsoft.com/office/drawing/2014/main" val="2278640738"/>
                    </a:ext>
                  </a:extLst>
                </a:gridCol>
                <a:gridCol w="1100947">
                  <a:extLst>
                    <a:ext uri="{9D8B030D-6E8A-4147-A177-3AD203B41FA5}">
                      <a16:colId xmlns:a16="http://schemas.microsoft.com/office/drawing/2014/main" val="719740811"/>
                    </a:ext>
                  </a:extLst>
                </a:gridCol>
                <a:gridCol w="844913">
                  <a:extLst>
                    <a:ext uri="{9D8B030D-6E8A-4147-A177-3AD203B41FA5}">
                      <a16:colId xmlns:a16="http://schemas.microsoft.com/office/drawing/2014/main" val="3167379709"/>
                    </a:ext>
                  </a:extLst>
                </a:gridCol>
                <a:gridCol w="844913">
                  <a:extLst>
                    <a:ext uri="{9D8B030D-6E8A-4147-A177-3AD203B41FA5}">
                      <a16:colId xmlns:a16="http://schemas.microsoft.com/office/drawing/2014/main" val="479776324"/>
                    </a:ext>
                  </a:extLst>
                </a:gridCol>
                <a:gridCol w="678491">
                  <a:extLst>
                    <a:ext uri="{9D8B030D-6E8A-4147-A177-3AD203B41FA5}">
                      <a16:colId xmlns:a16="http://schemas.microsoft.com/office/drawing/2014/main" val="540543696"/>
                    </a:ext>
                  </a:extLst>
                </a:gridCol>
              </a:tblGrid>
              <a:tr h="135739">
                <a:tc>
                  <a:txBody>
                    <a:bodyPr/>
                    <a:lstStyle/>
                    <a:p>
                      <a:pPr algn="l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Amount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CPI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9048291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Marketing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New Users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50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r>
                        <a:rPr lang="en-NL" sz="1200" u="none" strike="noStrike" dirty="0">
                          <a:effectLst/>
                        </a:rPr>
                        <a:t>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$150K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712702"/>
                  </a:ext>
                </a:extLst>
              </a:tr>
              <a:tr h="124505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Paid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 25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$</a:t>
                      </a:r>
                      <a:r>
                        <a:rPr lang="en-US" sz="1200" u="none" strike="noStrike" dirty="0">
                          <a:effectLst/>
                        </a:rPr>
                        <a:t> 6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$150k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568549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Organic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25k</a:t>
                      </a:r>
                      <a:r>
                        <a:rPr lang="en-NL" sz="1200" u="none" strike="noStrike" dirty="0">
                          <a:effectLst/>
                        </a:rPr>
                        <a:t> 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3067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5982353-381D-49B7-81D1-76E6E637F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33007"/>
              </p:ext>
            </p:extLst>
          </p:nvPr>
        </p:nvGraphicFramePr>
        <p:xfrm>
          <a:off x="4186518" y="4739071"/>
          <a:ext cx="4632325" cy="1337310"/>
        </p:xfrm>
        <a:graphic>
          <a:graphicData uri="http://schemas.openxmlformats.org/drawingml/2006/table">
            <a:tbl>
              <a:tblPr firstRow="1" firstCol="1" lastRow="1" bandCol="1">
                <a:tableStyleId>{7DF18680-E054-41AD-8BC1-D1AEF772440D}</a:tableStyleId>
              </a:tblPr>
              <a:tblGrid>
                <a:gridCol w="864061">
                  <a:extLst>
                    <a:ext uri="{9D8B030D-6E8A-4147-A177-3AD203B41FA5}">
                      <a16:colId xmlns:a16="http://schemas.microsoft.com/office/drawing/2014/main" val="1844149721"/>
                    </a:ext>
                  </a:extLst>
                </a:gridCol>
                <a:gridCol w="812339">
                  <a:extLst>
                    <a:ext uri="{9D8B030D-6E8A-4147-A177-3AD203B41FA5}">
                      <a16:colId xmlns:a16="http://schemas.microsoft.com/office/drawing/2014/main" val="2106518584"/>
                    </a:ext>
                  </a:extLst>
                </a:gridCol>
                <a:gridCol w="1119796">
                  <a:extLst>
                    <a:ext uri="{9D8B030D-6E8A-4147-A177-3AD203B41FA5}">
                      <a16:colId xmlns:a16="http://schemas.microsoft.com/office/drawing/2014/main" val="1705057670"/>
                    </a:ext>
                  </a:extLst>
                </a:gridCol>
                <a:gridCol w="1260088">
                  <a:extLst>
                    <a:ext uri="{9D8B030D-6E8A-4147-A177-3AD203B41FA5}">
                      <a16:colId xmlns:a16="http://schemas.microsoft.com/office/drawing/2014/main" val="3215706859"/>
                    </a:ext>
                  </a:extLst>
                </a:gridCol>
                <a:gridCol w="576041">
                  <a:extLst>
                    <a:ext uri="{9D8B030D-6E8A-4147-A177-3AD203B41FA5}">
                      <a16:colId xmlns:a16="http://schemas.microsoft.com/office/drawing/2014/main" val="175766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endParaRPr lang="en-NL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Headcount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Salary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Months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1776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Development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6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$</a:t>
                      </a:r>
                      <a:r>
                        <a:rPr lang="en-US" sz="1200" u="none" strike="noStrike">
                          <a:effectLst/>
                        </a:rPr>
                        <a:t>5k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>
                          <a:effectLst/>
                        </a:rPr>
                        <a:t>5</a:t>
                      </a:r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$150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94057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IP License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$50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7335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Marketing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$150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70585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Others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$50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3945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L" sz="1200" u="none" strike="noStrike" dirty="0">
                          <a:effectLst/>
                        </a:rPr>
                        <a:t>$400</a:t>
                      </a:r>
                      <a:r>
                        <a:rPr lang="en-US" sz="1200" u="none" strike="noStrike" dirty="0">
                          <a:effectLst/>
                        </a:rPr>
                        <a:t>k</a:t>
                      </a:r>
                      <a:endParaRPr lang="en-N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519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295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4: Live-Ops Plan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2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1400" dirty="0"/>
              <a:t>Positive Observations</a:t>
            </a:r>
          </a:p>
          <a:p>
            <a:r>
              <a:rPr lang="en-US" sz="1400" dirty="0"/>
              <a:t>Summary</a:t>
            </a:r>
          </a:p>
          <a:p>
            <a:r>
              <a:rPr lang="en-US" sz="1400" dirty="0"/>
              <a:t>Key Areas for Improvement &amp; Recommendations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9905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Part 1: Product Evaluation</a:t>
            </a:r>
          </a:p>
          <a:p>
            <a:pPr marL="0" indent="0">
              <a:buNone/>
            </a:pPr>
            <a:r>
              <a:rPr lang="en-US" sz="1400" dirty="0"/>
              <a:t>Part 2: Product Development Strategy</a:t>
            </a:r>
          </a:p>
          <a:p>
            <a:pPr marL="0" indent="0">
              <a:buNone/>
            </a:pPr>
            <a:r>
              <a:rPr lang="en-US" sz="1400" dirty="0"/>
              <a:t>Part 3 – Business Case Evaluation </a:t>
            </a:r>
          </a:p>
          <a:p>
            <a:pPr marL="0" lvl="1" indent="0">
              <a:buNone/>
            </a:pPr>
            <a:r>
              <a:rPr lang="en-US" sz="1400" dirty="0"/>
              <a:t>Part 4 – Live-Ops Plan Evaluation </a:t>
            </a:r>
          </a:p>
          <a:p>
            <a:pPr marL="0" lvl="1" indent="0">
              <a:buNone/>
            </a:pPr>
            <a:r>
              <a:rPr lang="en-US" sz="1400" dirty="0"/>
              <a:t>Part 5 – Scrum assessment </a:t>
            </a:r>
          </a:p>
          <a:p>
            <a:pPr marL="57150" lvl="0" indent="0">
              <a:buNone/>
            </a:pPr>
            <a:endParaRPr lang="en-US" sz="1400" dirty="0"/>
          </a:p>
          <a:p>
            <a:pPr lvl="1"/>
            <a:endParaRPr lang="en-US" sz="1400" dirty="0"/>
          </a:p>
          <a:p>
            <a:pPr marL="0" indent="0"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824479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4: Live-Ops Plan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2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Positive Observations</a:t>
            </a:r>
          </a:p>
          <a:p>
            <a:pPr marL="0" indent="0">
              <a:buNone/>
            </a:pPr>
            <a:endParaRPr lang="en-US" sz="1400" b="1" u="sng" dirty="0"/>
          </a:p>
          <a:p>
            <a:r>
              <a:rPr lang="en-US" sz="1400" b="1" dirty="0"/>
              <a:t>Good Mix of Content</a:t>
            </a:r>
            <a:r>
              <a:rPr lang="en-US" sz="1400" dirty="0"/>
              <a:t>: The plan includes </a:t>
            </a:r>
            <a:r>
              <a:rPr lang="en-US" sz="1400" b="1" dirty="0"/>
              <a:t>daily rewards, customizable </a:t>
            </a:r>
            <a:r>
              <a:rPr lang="en-US" sz="1400" b="1" dirty="0" err="1"/>
              <a:t>gachas</a:t>
            </a:r>
            <a:r>
              <a:rPr lang="en-US" sz="1400" dirty="0"/>
              <a:t>, and </a:t>
            </a:r>
            <a:r>
              <a:rPr lang="en-US" sz="1400" b="1" dirty="0"/>
              <a:t>holiday bundles</a:t>
            </a:r>
            <a:r>
              <a:rPr lang="en-US" sz="1400" dirty="0"/>
              <a:t>, effectively targeting both engagement and monetization goals.</a:t>
            </a:r>
          </a:p>
          <a:p>
            <a:r>
              <a:rPr lang="en-US" sz="1400" b="1" dirty="0"/>
              <a:t>Strategic Timing</a:t>
            </a:r>
            <a:r>
              <a:rPr lang="en-US" sz="1400" dirty="0"/>
              <a:t>: Events are well-positioned around high-activity dates like </a:t>
            </a:r>
            <a:r>
              <a:rPr lang="en-US" sz="1400" b="1" dirty="0"/>
              <a:t>Christmas Eve</a:t>
            </a:r>
            <a:r>
              <a:rPr lang="en-US" sz="1400" dirty="0"/>
              <a:t>, </a:t>
            </a:r>
            <a:r>
              <a:rPr lang="en-US" sz="1400" b="1" dirty="0"/>
              <a:t>Boxing Day</a:t>
            </a:r>
            <a:r>
              <a:rPr lang="en-US" sz="1400" dirty="0"/>
              <a:t>, and </a:t>
            </a:r>
            <a:r>
              <a:rPr lang="en-US" sz="1400" b="1" dirty="0"/>
              <a:t>New Year’s Eve</a:t>
            </a:r>
            <a:r>
              <a:rPr lang="en-US" sz="1400" dirty="0"/>
              <a:t>, maximizing potential player participation and spending.</a:t>
            </a:r>
          </a:p>
          <a:p>
            <a:r>
              <a:rPr lang="en-US" sz="1400" b="1" dirty="0"/>
              <a:t>Short-Term Engagement</a:t>
            </a:r>
            <a:r>
              <a:rPr lang="en-US" sz="1400" dirty="0"/>
              <a:t>: Discount bundles and promotions provide immediate incentives for returning users and spenders.</a:t>
            </a:r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endParaRPr lang="en-US" sz="1400" b="1" dirty="0"/>
          </a:p>
          <a:p>
            <a:pPr marL="0" indent="0">
              <a:buNone/>
            </a:pPr>
            <a:r>
              <a:rPr lang="en-US" sz="1400" b="1" u="sng" dirty="0"/>
              <a:t>Summary  Key Areas for Improvement &amp; Recommendations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/>
              <a:t>Drive Long-Term Engagement</a:t>
            </a:r>
            <a:r>
              <a:rPr lang="en-US" sz="1400" dirty="0"/>
              <a:t>: Structured missions encourage consistent player activity.</a:t>
            </a:r>
          </a:p>
          <a:p>
            <a:r>
              <a:rPr lang="en-US" sz="1400" b="1" dirty="0"/>
              <a:t>Increase Retention</a:t>
            </a:r>
            <a:r>
              <a:rPr lang="en-US" sz="1400" dirty="0"/>
              <a:t>: Daily and weekly tasks keep players returning throughout the Holiday period..</a:t>
            </a:r>
          </a:p>
          <a:p>
            <a:r>
              <a:rPr lang="en-US" sz="1400" b="1" dirty="0"/>
              <a:t>Boost Monetization</a:t>
            </a:r>
            <a:r>
              <a:rPr lang="en-US" sz="1400" dirty="0"/>
              <a:t>: Premium mission passes, gifting mechanics, and exclusive offers will drive spending.</a:t>
            </a:r>
          </a:p>
          <a:p>
            <a:r>
              <a:rPr lang="en-US" sz="1400" b="1" dirty="0"/>
              <a:t>Enhance Player Experience</a:t>
            </a:r>
            <a:r>
              <a:rPr lang="en-US" sz="1400" dirty="0"/>
              <a:t>: Social features and integrated content deliver a cohesive, festive event.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246310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4: Live-Ops Plan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u="sng" dirty="0"/>
              <a:t>Key Areas for Improvement &amp; Recommendations</a:t>
            </a:r>
          </a:p>
          <a:p>
            <a:pPr marL="0" indent="0">
              <a:buNone/>
            </a:pPr>
            <a:endParaRPr lang="en-US" sz="5600" b="1" dirty="0"/>
          </a:p>
          <a:p>
            <a:pPr marL="0" indent="0">
              <a:buNone/>
            </a:pPr>
            <a:r>
              <a:rPr lang="en-US" sz="5600" b="1" dirty="0"/>
              <a:t>Add a Structured Winter Mission System</a:t>
            </a:r>
          </a:p>
          <a:p>
            <a:r>
              <a:rPr lang="en-US" sz="5600" b="1" dirty="0"/>
              <a:t>Winter Questline</a:t>
            </a:r>
            <a:r>
              <a:rPr lang="en-US" sz="5600" dirty="0"/>
              <a:t>: Introduce a </a:t>
            </a:r>
            <a:r>
              <a:rPr lang="en-US" sz="5600" b="1" dirty="0"/>
              <a:t>Holiday Mission Pass</a:t>
            </a:r>
            <a:r>
              <a:rPr lang="en-US" sz="5600" dirty="0"/>
              <a:t> or structured questline spanning the entire month of December.</a:t>
            </a:r>
          </a:p>
          <a:p>
            <a:r>
              <a:rPr lang="en-US" sz="5600" b="1" dirty="0"/>
              <a:t>Daily/Weekly Missions</a:t>
            </a:r>
            <a:r>
              <a:rPr lang="en-US" sz="5600" dirty="0"/>
              <a:t>: Assign tasks such as:</a:t>
            </a:r>
          </a:p>
          <a:p>
            <a:pPr lvl="1"/>
            <a:r>
              <a:rPr lang="en-US" sz="5600" b="1" dirty="0"/>
              <a:t>Daily</a:t>
            </a:r>
            <a:r>
              <a:rPr lang="en-US" sz="5600" dirty="0"/>
              <a:t>: Win 3 battles using Winter-themed dragons or Collect X resources.</a:t>
            </a:r>
          </a:p>
          <a:p>
            <a:pPr lvl="1"/>
            <a:r>
              <a:rPr lang="en-US" sz="5600" b="1" dirty="0"/>
              <a:t>Weekly</a:t>
            </a:r>
            <a:r>
              <a:rPr lang="en-US" sz="5600" dirty="0"/>
              <a:t>: Breed 5 dragons with Snow Skins or Purchase 2 bundles.</a:t>
            </a:r>
          </a:p>
          <a:p>
            <a:pPr lvl="1"/>
            <a:r>
              <a:rPr lang="en-US" sz="5600" b="1" dirty="0"/>
              <a:t>Milestones</a:t>
            </a:r>
            <a:r>
              <a:rPr lang="en-US" sz="5600" dirty="0"/>
              <a:t>: Special tasks for Christmas and New Year (e.g., Defeat Frost Dragon Boss on December 25).</a:t>
            </a:r>
          </a:p>
          <a:p>
            <a:r>
              <a:rPr lang="en-US" sz="5600" b="1" dirty="0"/>
              <a:t>Rewards</a:t>
            </a:r>
            <a:r>
              <a:rPr lang="en-US" sz="5600" dirty="0"/>
              <a:t>: Offer exclusive holiday-themed rewards:</a:t>
            </a:r>
          </a:p>
          <a:p>
            <a:pPr lvl="1"/>
            <a:r>
              <a:rPr lang="en-US" sz="5600" dirty="0"/>
              <a:t>Skins, Premium Currency, Special Titles (e.g., </a:t>
            </a:r>
            <a:r>
              <a:rPr lang="en-US" sz="5600" i="1" dirty="0"/>
              <a:t>Winter Conqueror</a:t>
            </a:r>
            <a:r>
              <a:rPr lang="en-US" sz="5600" dirty="0"/>
              <a:t>), and Unique Dragons.</a:t>
            </a:r>
          </a:p>
          <a:p>
            <a:r>
              <a:rPr lang="en-US" sz="5600" b="1" dirty="0"/>
              <a:t>Free &amp; Premium Tracks</a:t>
            </a:r>
            <a:r>
              <a:rPr lang="en-US" sz="5600" dirty="0"/>
              <a:t>: Include a </a:t>
            </a:r>
            <a:r>
              <a:rPr lang="en-US" sz="5600" b="1" dirty="0"/>
              <a:t>Premium Holiday Pass</a:t>
            </a:r>
            <a:r>
              <a:rPr lang="en-US" sz="5600" dirty="0"/>
              <a:t> to drive monetization.</a:t>
            </a:r>
          </a:p>
          <a:p>
            <a:pPr lvl="1"/>
            <a:r>
              <a:rPr lang="en-US" sz="5600" dirty="0"/>
              <a:t>Free rewards ensure inclusivity for all players, while premium incentives encourage spending.</a:t>
            </a:r>
          </a:p>
          <a:p>
            <a:r>
              <a:rPr lang="en-US" sz="5600" b="1" dirty="0"/>
              <a:t>Why?</a:t>
            </a:r>
            <a:endParaRPr lang="en-US" sz="5600" dirty="0"/>
          </a:p>
          <a:p>
            <a:pPr lvl="1"/>
            <a:r>
              <a:rPr lang="en-US" sz="5600" dirty="0"/>
              <a:t>Drives consistent daily play, increasing </a:t>
            </a:r>
            <a:r>
              <a:rPr lang="en-US" sz="5600" b="1" dirty="0"/>
              <a:t>retention</a:t>
            </a:r>
            <a:r>
              <a:rPr lang="en-US" sz="5600" dirty="0"/>
              <a:t> and </a:t>
            </a:r>
            <a:r>
              <a:rPr lang="en-US" sz="5600" b="1" dirty="0"/>
              <a:t>engagement</a:t>
            </a:r>
            <a:r>
              <a:rPr lang="en-US" sz="5600" dirty="0"/>
              <a:t>.</a:t>
            </a:r>
          </a:p>
          <a:p>
            <a:pPr lvl="1"/>
            <a:r>
              <a:rPr lang="en-US" sz="5600" dirty="0"/>
              <a:t>Provides monetization opportunities via the Premium Pass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0287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4: Live-Ops Plan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Key Areas for Improvement &amp; Recommendations</a:t>
            </a:r>
          </a:p>
          <a:p>
            <a:pPr marL="0" indent="0">
              <a:buNone/>
            </a:pPr>
            <a:endParaRPr lang="en-US" sz="1400" b="1" u="sng" dirty="0"/>
          </a:p>
          <a:p>
            <a:r>
              <a:rPr lang="en-US" sz="1400" b="1" dirty="0"/>
              <a:t>Concept</a:t>
            </a:r>
            <a:r>
              <a:rPr lang="en-US" sz="1400" dirty="0"/>
              <a:t>: Enable players to purchase and send Holiday Gift Boxes to friends or random community members.</a:t>
            </a:r>
          </a:p>
          <a:p>
            <a:r>
              <a:rPr lang="en-US" sz="1400" b="1" dirty="0"/>
              <a:t>Incentives</a:t>
            </a:r>
            <a:r>
              <a:rPr lang="en-US" sz="1400" dirty="0"/>
              <a:t>: Players earn special rewards for gifting milestones (e.g., Gift 5 friends to unlock a Snow Dragon Egg).</a:t>
            </a:r>
          </a:p>
          <a:p>
            <a:r>
              <a:rPr lang="en-US" sz="1400" b="1" dirty="0"/>
              <a:t>Mechanics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Random Gift Boxes may include resources, skins, premium currency, or dragon parts.</a:t>
            </a:r>
          </a:p>
          <a:p>
            <a:pPr lvl="1"/>
            <a:r>
              <a:rPr lang="en-US" sz="1400" dirty="0"/>
              <a:t>Tiered milestones for </a:t>
            </a:r>
            <a:r>
              <a:rPr lang="en-US" sz="1400" b="1" dirty="0"/>
              <a:t>gifting rewards</a:t>
            </a:r>
            <a:r>
              <a:rPr lang="en-US" sz="1400" dirty="0"/>
              <a:t> (e.g., Rare Skins for 10+ gifts).</a:t>
            </a:r>
          </a:p>
          <a:p>
            <a:r>
              <a:rPr lang="en-US" sz="1400" b="1" dirty="0"/>
              <a:t>Why?</a:t>
            </a:r>
            <a:endParaRPr lang="en-US" sz="1400" dirty="0"/>
          </a:p>
          <a:p>
            <a:pPr lvl="1"/>
            <a:r>
              <a:rPr lang="en-US" sz="1400" dirty="0"/>
              <a:t>Adds a </a:t>
            </a:r>
            <a:r>
              <a:rPr lang="en-US" sz="1400" b="1" dirty="0"/>
              <a:t>social layer</a:t>
            </a:r>
            <a:r>
              <a:rPr lang="en-US" sz="1400" dirty="0"/>
              <a:t> to the game, fostering community engagement.</a:t>
            </a:r>
          </a:p>
          <a:p>
            <a:pPr lvl="1"/>
            <a:r>
              <a:rPr lang="en-US" sz="1400" dirty="0"/>
              <a:t>Drives additional spending through gifting mechanics.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25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4: Live-Ops Plan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Key Areas for Improvement &amp; Recommendations</a:t>
            </a:r>
          </a:p>
          <a:p>
            <a:pPr marL="0" indent="0">
              <a:buNone/>
            </a:pPr>
            <a:endParaRPr lang="en-US" sz="1400" b="1" u="sng" dirty="0"/>
          </a:p>
          <a:p>
            <a:r>
              <a:rPr lang="en-US" sz="1400" b="1" dirty="0"/>
              <a:t>Issue</a:t>
            </a:r>
            <a:r>
              <a:rPr lang="en-US" sz="1400" dirty="0"/>
              <a:t>: Current events (</a:t>
            </a:r>
            <a:r>
              <a:rPr lang="en-US" sz="1400" dirty="0" err="1"/>
              <a:t>gachas</a:t>
            </a:r>
            <a:r>
              <a:rPr lang="en-US" sz="1400" dirty="0"/>
              <a:t>, daily rewards, and promotions) feel isolated.</a:t>
            </a:r>
          </a:p>
          <a:p>
            <a:r>
              <a:rPr lang="en-US" sz="1400" b="1" dirty="0"/>
              <a:t>Solution</a:t>
            </a:r>
            <a:r>
              <a:rPr lang="en-US" sz="1400" dirty="0"/>
              <a:t>: Introduce </a:t>
            </a:r>
            <a:r>
              <a:rPr lang="en-US" sz="1400" b="1" dirty="0"/>
              <a:t>Holiday Tokens</a:t>
            </a:r>
            <a:r>
              <a:rPr lang="en-US" sz="1400" dirty="0"/>
              <a:t> that unify all activities:</a:t>
            </a:r>
          </a:p>
          <a:p>
            <a:pPr lvl="1"/>
            <a:r>
              <a:rPr lang="en-US" sz="1400" dirty="0"/>
              <a:t>Earn tokens by completing missions, participating in </a:t>
            </a:r>
            <a:r>
              <a:rPr lang="en-US" sz="1400" dirty="0" err="1"/>
              <a:t>gacha</a:t>
            </a:r>
            <a:r>
              <a:rPr lang="en-US" sz="1400" dirty="0"/>
              <a:t>, purchasing bundles, or logging in daily.</a:t>
            </a:r>
          </a:p>
          <a:p>
            <a:pPr lvl="1"/>
            <a:r>
              <a:rPr lang="en-US" sz="1400" dirty="0"/>
              <a:t>Tokens can be exchanged in a </a:t>
            </a:r>
            <a:r>
              <a:rPr lang="en-US" sz="1400" b="1" dirty="0"/>
              <a:t>Holiday Shop</a:t>
            </a:r>
            <a:r>
              <a:rPr lang="en-US" sz="1400" dirty="0"/>
              <a:t> for rewards like rare dragons, winter skins, or premium items.</a:t>
            </a:r>
          </a:p>
          <a:p>
            <a:r>
              <a:rPr lang="en-US" sz="1400" b="1" dirty="0"/>
              <a:t>Why?</a:t>
            </a:r>
            <a:endParaRPr lang="en-US" sz="1400" dirty="0"/>
          </a:p>
          <a:p>
            <a:pPr lvl="1"/>
            <a:r>
              <a:rPr lang="en-US" sz="1400" dirty="0"/>
              <a:t>Ties all activities together into a cohesive event.</a:t>
            </a:r>
          </a:p>
          <a:p>
            <a:pPr lvl="1"/>
            <a:r>
              <a:rPr lang="en-US" sz="1400" dirty="0"/>
              <a:t>Gives players a sense of </a:t>
            </a:r>
            <a:r>
              <a:rPr lang="en-US" sz="1400" b="1" dirty="0"/>
              <a:t>progression and choice</a:t>
            </a:r>
            <a:r>
              <a:rPr lang="en-US" sz="1400" dirty="0"/>
              <a:t> for their rewards.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882064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4: Live-Ops Plan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Key Areas for Improvement &amp; Recommendations</a:t>
            </a:r>
          </a:p>
          <a:p>
            <a:r>
              <a:rPr lang="en-US" sz="1400" b="1" dirty="0"/>
              <a:t>Issue</a:t>
            </a:r>
            <a:r>
              <a:rPr lang="en-US" sz="1400" dirty="0"/>
              <a:t>: Current events (</a:t>
            </a:r>
            <a:r>
              <a:rPr lang="en-US" sz="1400" dirty="0" err="1"/>
              <a:t>gachas</a:t>
            </a:r>
            <a:r>
              <a:rPr lang="en-US" sz="1400" dirty="0"/>
              <a:t>, daily rewards, and promotions) feel isolated.</a:t>
            </a:r>
          </a:p>
          <a:p>
            <a:r>
              <a:rPr lang="en-US" sz="1400" b="1" dirty="0"/>
              <a:t>Solution</a:t>
            </a:r>
            <a:r>
              <a:rPr lang="en-US" sz="1400" dirty="0"/>
              <a:t>: Introduce </a:t>
            </a:r>
            <a:r>
              <a:rPr lang="en-US" sz="1400" b="1" dirty="0"/>
              <a:t>Holiday Tokens</a:t>
            </a:r>
            <a:r>
              <a:rPr lang="en-US" sz="1400" dirty="0"/>
              <a:t> that unify all activities:</a:t>
            </a:r>
          </a:p>
          <a:p>
            <a:pPr lvl="1"/>
            <a:r>
              <a:rPr lang="en-US" sz="1400" dirty="0"/>
              <a:t>Earn tokens by completing missions, participating in </a:t>
            </a:r>
            <a:r>
              <a:rPr lang="en-US" sz="1400" dirty="0" err="1"/>
              <a:t>gacha</a:t>
            </a:r>
            <a:r>
              <a:rPr lang="en-US" sz="1400" dirty="0"/>
              <a:t>, purchasing bundles, or logging in daily.</a:t>
            </a:r>
          </a:p>
          <a:p>
            <a:pPr lvl="1"/>
            <a:r>
              <a:rPr lang="en-US" sz="1400" dirty="0"/>
              <a:t>Tokens can be exchanged in a </a:t>
            </a:r>
            <a:r>
              <a:rPr lang="en-US" sz="1400" b="1" dirty="0"/>
              <a:t>Holiday Shop</a:t>
            </a:r>
            <a:r>
              <a:rPr lang="en-US" sz="1400" dirty="0"/>
              <a:t> for rewards like rare dragons, winter skins, or premium items.</a:t>
            </a:r>
          </a:p>
          <a:p>
            <a:r>
              <a:rPr lang="en-US" sz="1400" b="1" dirty="0"/>
              <a:t>Why?</a:t>
            </a:r>
            <a:endParaRPr lang="en-US" sz="1400" dirty="0"/>
          </a:p>
          <a:p>
            <a:r>
              <a:rPr lang="en-US" sz="1400" dirty="0"/>
              <a:t>Ties all activities together into a cohesive event.</a:t>
            </a:r>
          </a:p>
          <a:p>
            <a:r>
              <a:rPr lang="en-US" sz="1400" dirty="0"/>
              <a:t>Gives players a sense of </a:t>
            </a:r>
            <a:r>
              <a:rPr lang="en-US" sz="1400" b="1" dirty="0"/>
              <a:t>progression and choice</a:t>
            </a:r>
            <a:r>
              <a:rPr lang="en-US" sz="1400" dirty="0"/>
              <a:t> for their rewards.</a:t>
            </a:r>
          </a:p>
          <a:p>
            <a:endParaRPr lang="en-US" sz="1400" dirty="0"/>
          </a:p>
          <a:p>
            <a:pPr marL="0" indent="0"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8791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5: Scrum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B5CC-D8C6-485B-8DB9-BA59A7B55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Backlog management </a:t>
            </a:r>
          </a:p>
          <a:p>
            <a:r>
              <a:rPr lang="en-US" sz="1400" dirty="0"/>
              <a:t>Stakeholder management </a:t>
            </a:r>
            <a:endParaRPr lang="en-NL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5: Scrum Assessment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7B31BC-E075-4B5B-BF18-C80ECF7FA4A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712694" y="1546223"/>
          <a:ext cx="7718612" cy="4915756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026024">
                  <a:extLst>
                    <a:ext uri="{9D8B030D-6E8A-4147-A177-3AD203B41FA5}">
                      <a16:colId xmlns:a16="http://schemas.microsoft.com/office/drawing/2014/main" val="2567164679"/>
                    </a:ext>
                  </a:extLst>
                </a:gridCol>
                <a:gridCol w="5692588">
                  <a:extLst>
                    <a:ext uri="{9D8B030D-6E8A-4147-A177-3AD203B41FA5}">
                      <a16:colId xmlns:a16="http://schemas.microsoft.com/office/drawing/2014/main" val="1759423497"/>
                    </a:ext>
                  </a:extLst>
                </a:gridCol>
              </a:tblGrid>
              <a:tr h="2844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Step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:a16="http://schemas.microsoft.com/office/drawing/2014/main" val="1809950979"/>
                  </a:ext>
                </a:extLst>
              </a:tr>
              <a:tr h="6538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Vision and Priorities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Establish a clear product vision to guide backlog decisions.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 Align items with goals: player engagement, retention, monetization, and satisfaction.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:a16="http://schemas.microsoft.com/office/drawing/2014/main" val="2749478767"/>
                  </a:ext>
                </a:extLst>
              </a:tr>
              <a:tr h="16345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Organization and Prioritization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Use frameworks like </a:t>
                      </a:r>
                      <a:r>
                        <a:rPr lang="en-US" sz="1200" u="none" strike="noStrike" dirty="0" err="1">
                          <a:effectLst/>
                        </a:rPr>
                        <a:t>MoSCoW</a:t>
                      </a:r>
                      <a:r>
                        <a:rPr lang="en-US" sz="1200" u="none" strike="noStrike" dirty="0">
                          <a:effectLst/>
                        </a:rPr>
                        <a:t> to categorize features: Must-Have, Should-Have, Could-Have, Won’t-Have.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Prioritization examples: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Player Impact: Improves gameplay, engagement, or retention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Business Value: Drives revenue or growth.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Technical Feasibility: Avoid technical debt.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Effort &amp; Cost: Balance complexity with team capacity.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:a16="http://schemas.microsoft.com/office/drawing/2014/main" val="3772206479"/>
                  </a:ext>
                </a:extLst>
              </a:tr>
              <a:tr h="9807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Regular Backlog Management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Conduct weekly grooming sessions to: Reassess priorities based on new data or feedback.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Refine items (clear user stories, acceptance criteria).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Break large tasks into smaller, manageable parts.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Keep the backlog transparent for stakeholders.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:a16="http://schemas.microsoft.com/office/drawing/2014/main" val="1181008239"/>
                  </a:ext>
                </a:extLst>
              </a:tr>
              <a:tr h="6538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Sprint Planning and Reviews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Use Sprint Planning to clarify priorities and goals.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Conduct Sprint Reviews to gather feedback and validate alignment with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Player feedback.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Game performance metrics.</a:t>
                      </a:r>
                    </a:p>
                    <a:p>
                      <a:pPr marL="628650" lvl="1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Development progress.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extLst>
                  <a:ext uri="{0D108BD9-81ED-4DB2-BD59-A6C34878D82A}">
                    <a16:rowId xmlns:a16="http://schemas.microsoft.com/office/drawing/2014/main" val="1082547130"/>
                  </a:ext>
                </a:extLst>
              </a:tr>
              <a:tr h="439684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Data-Driven Decision Making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Use KPIs (e.g., DAU, retention, monetization) to evaluate backlog impact.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Continuously monitor performance to Prioritize high-Value features.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3" marR="8173" marT="8173" marB="0" anchor="b"/>
                </a:tc>
                <a:extLst>
                  <a:ext uri="{0D108BD9-81ED-4DB2-BD59-A6C34878D82A}">
                    <a16:rowId xmlns:a16="http://schemas.microsoft.com/office/drawing/2014/main" val="94925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824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Part 5: Scrum Assessment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FBAEE-8970-4830-84B8-6CE153F57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31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would discuss the feature with the team member to understand their concerns and try to solve the issue. If the feature still has clear benefits for the game, I would proceed, but I would also make sure the team stays aligned and motivated. If needed, I would look for smaller or alternative solutions to get the same results.</a:t>
            </a:r>
          </a:p>
          <a:p>
            <a:pPr marL="0" indent="0">
              <a:buNone/>
            </a:pPr>
            <a:r>
              <a:rPr lang="en-US" sz="1400" dirty="0"/>
              <a:t>The final decision depends on the </a:t>
            </a:r>
            <a:r>
              <a:rPr lang="en-US" sz="1400" b="1" dirty="0"/>
              <a:t>business value</a:t>
            </a:r>
            <a:r>
              <a:rPr lang="en-US" sz="1400" dirty="0"/>
              <a:t>, </a:t>
            </a:r>
            <a:r>
              <a:rPr lang="en-US" sz="1400" b="1" dirty="0"/>
              <a:t>team input</a:t>
            </a:r>
            <a:r>
              <a:rPr lang="en-US" sz="1400" dirty="0"/>
              <a:t>, and what works best for the game overall.</a:t>
            </a:r>
          </a:p>
          <a:p>
            <a:pPr marL="0" indent="0">
              <a:buNone/>
            </a:pPr>
            <a:endParaRPr lang="en-NL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284C1D-F623-4D4C-AF9B-BE1983EFF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83809"/>
              </p:ext>
            </p:extLst>
          </p:nvPr>
        </p:nvGraphicFramePr>
        <p:xfrm>
          <a:off x="623047" y="2840041"/>
          <a:ext cx="7897905" cy="3319267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013012">
                  <a:extLst>
                    <a:ext uri="{9D8B030D-6E8A-4147-A177-3AD203B41FA5}">
                      <a16:colId xmlns:a16="http://schemas.microsoft.com/office/drawing/2014/main" val="196324739"/>
                    </a:ext>
                  </a:extLst>
                </a:gridCol>
                <a:gridCol w="6884893">
                  <a:extLst>
                    <a:ext uri="{9D8B030D-6E8A-4147-A177-3AD203B41FA5}">
                      <a16:colId xmlns:a16="http://schemas.microsoft.com/office/drawing/2014/main" val="646070271"/>
                    </a:ext>
                  </a:extLst>
                </a:gridCol>
              </a:tblGrid>
              <a:tr h="138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Step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Actions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3862772528"/>
                  </a:ext>
                </a:extLst>
              </a:tr>
              <a:tr h="4572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Check the Business 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Business Value - First, I would make sure the feature has a strong business case.</a:t>
                      </a:r>
                    </a:p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For example, does it improve player retention, monetization, or attract new players? If the numbers and goals are clear, it is easier to justify the development.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3526893090"/>
                  </a:ext>
                </a:extLst>
              </a:tr>
              <a:tr h="601397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 Discuss with the Team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Since one team member (the designer) disagrees, I would talk to them directly.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 would Use the Radical Candor approach: Listen to their concerns: Understand their reasons, like design risks or gameplay issues.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Explain the benefits: Why the feature is valuable and how it helps the game.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If we still cannot agree, I would see if there is a smaller version or similar feature we could consider instead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2762005929"/>
                  </a:ext>
                </a:extLst>
              </a:tr>
              <a:tr h="438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 Look for Alternatives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If the concerns are valid, I would ask: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Can we change the feature to make it easier or smaller?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Is there another solution that brings the same results but works for everyone?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393480665"/>
                  </a:ext>
                </a:extLst>
              </a:tr>
              <a:tr h="3987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Respect Company Culture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 I would Align the decision with the company’s values, like teamwork, innovation, and quality.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At the same time, I would focus on getting things done while keeping a good Balance in the team.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2182088694"/>
                  </a:ext>
                </a:extLst>
              </a:tr>
              <a:tr h="538352">
                <a:tc>
                  <a:txBody>
                    <a:bodyPr/>
                    <a:lstStyle/>
                    <a:p>
                      <a:pPr marL="0" indent="0" algn="ctr" fontAlgn="b">
                        <a:buFont typeface="Arial" panose="020B0604020202020204" pitchFamily="34" charset="0"/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Make the Final Call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 If the feature has strong Business Value and most of the team supports it, I would move forward.</a:t>
                      </a:r>
                    </a:p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200" u="none" strike="noStrike" dirty="0">
                          <a:effectLst/>
                        </a:rPr>
                        <a:t>If the risks are too high or a better alternative is found, I would go with that instead.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43" marR="7543" marT="7543" marB="0" anchor="ctr"/>
                </a:tc>
                <a:extLst>
                  <a:ext uri="{0D108BD9-81ED-4DB2-BD59-A6C34878D82A}">
                    <a16:rowId xmlns:a16="http://schemas.microsoft.com/office/drawing/2014/main" val="969470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92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Product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Summary </a:t>
            </a:r>
          </a:p>
          <a:p>
            <a:r>
              <a:rPr lang="en-US" sz="1800" dirty="0"/>
              <a:t>Analysis of monetization tools and user involvement.</a:t>
            </a:r>
          </a:p>
          <a:p>
            <a:r>
              <a:rPr lang="en-US" sz="1800" dirty="0"/>
              <a:t>Main Income Drivers in the Game</a:t>
            </a:r>
          </a:p>
          <a:p>
            <a:r>
              <a:rPr lang="en-US" sz="1800" dirty="0"/>
              <a:t>Strengths and weaknesses analysis.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5104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Product Evaluation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EE0603-0443-4D49-B8C8-D7F91A643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28506"/>
            <a:ext cx="7575176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NL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Summary</a:t>
            </a:r>
            <a:r>
              <a:rPr kumimoji="0" lang="en-US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NL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Free-to-Play Gameplay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 PUBG Mobile offers a mix of free-to-play gameplay and microtransactions.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Accessibility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 Players can enjoy the game without spending money.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Cosmetic Items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 Many players are attracted to purchasable cosmetic items like skins and outfits, which allow for character personalization and style expression.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Monetization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 The game's success heavily relies on in-game purchases, including: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Battle passes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Loot boxes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Limited-time event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Player Retention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 Strong gameplay, constant updates, and a vibrant community encourage players to return.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Future Challenges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 To thrive, PUBG Mobile </a:t>
            </a:r>
            <a:r>
              <a:rPr kumimoji="0" lang="en-US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pillars</a:t>
            </a:r>
            <a:r>
              <a:rPr kumimoji="0" lang="en-NL" altLang="en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:</a:t>
            </a:r>
          </a:p>
          <a:p>
            <a:pPr marR="0"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NL" altLang="en-NL" sz="1400" dirty="0">
                <a:latin typeface="Calibri (Body)"/>
              </a:rPr>
              <a:t>Balance its monetization strategy carefully.</a:t>
            </a:r>
          </a:p>
          <a:p>
            <a:pPr marR="0"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NL" altLang="en-NL" sz="1400" dirty="0">
                <a:latin typeface="Calibri (Body)"/>
              </a:rPr>
              <a:t>Address issues like cheating to maintain player trust and satisfaction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209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Product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2345EF-44B3-45EE-BD13-A60B0097B1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420762"/>
            <a:ext cx="7494494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spcAft>
                <a:spcPct val="0"/>
              </a:spcAft>
              <a:buNone/>
            </a:pPr>
            <a:r>
              <a:rPr lang="en-US" sz="1400" b="1" u="sng" dirty="0"/>
              <a:t>Analysis of monetization tools and user involvement</a:t>
            </a:r>
          </a:p>
          <a:p>
            <a:pPr marL="0" indent="0" fontAlgn="base">
              <a:spcAft>
                <a:spcPct val="0"/>
              </a:spcAft>
              <a:buNone/>
            </a:pPr>
            <a:endParaRPr lang="en-US" sz="1400" b="1" u="sng" dirty="0"/>
          </a:p>
          <a:p>
            <a:pPr fontAlgn="base">
              <a:spcAft>
                <a:spcPct val="0"/>
              </a:spcAft>
            </a:pPr>
            <a:r>
              <a:rPr lang="en-US" altLang="en-NL" sz="1400" b="1" dirty="0"/>
              <a:t>Battle Pass (Royale Pass):</a:t>
            </a:r>
          </a:p>
          <a:p>
            <a:pPr lvl="1" fontAlgn="base">
              <a:spcAft>
                <a:spcPct val="0"/>
              </a:spcAft>
            </a:pPr>
            <a:r>
              <a:rPr lang="en-US" altLang="en-NL" sz="1400" dirty="0"/>
              <a:t>Offers exclusive seasonal items through Elite Royale Pass tiers.</a:t>
            </a:r>
          </a:p>
          <a:p>
            <a:pPr lvl="2" fontAlgn="base">
              <a:spcAft>
                <a:spcPct val="0"/>
              </a:spcAft>
            </a:pPr>
            <a:r>
              <a:rPr lang="en-US" altLang="en-NL" sz="1400" i="1" dirty="0"/>
              <a:t>Example: </a:t>
            </a:r>
            <a:r>
              <a:rPr lang="en-US" altLang="en-NL" sz="1400" dirty="0"/>
              <a:t>Season 22 included the Night Terror Outfit and Golden Pharaoh X-Suit.</a:t>
            </a:r>
          </a:p>
          <a:p>
            <a:pPr lvl="1" fontAlgn="base">
              <a:spcAft>
                <a:spcPct val="0"/>
              </a:spcAft>
            </a:pPr>
            <a:r>
              <a:rPr lang="en-US" altLang="en-NL" sz="1400" dirty="0"/>
              <a:t>Seasonal challenges reward players for completing daily or weekly missions, promoting regular logins.</a:t>
            </a:r>
          </a:p>
          <a:p>
            <a:pPr fontAlgn="base">
              <a:spcAft>
                <a:spcPct val="0"/>
              </a:spcAft>
            </a:pPr>
            <a:r>
              <a:rPr lang="en-US" altLang="en-NL" sz="1400" b="1" dirty="0"/>
              <a:t>In-App Purchases (IAPs):</a:t>
            </a:r>
          </a:p>
          <a:p>
            <a:pPr lvl="1" fontAlgn="base">
              <a:spcAft>
                <a:spcPct val="0"/>
              </a:spcAft>
            </a:pPr>
            <a:r>
              <a:rPr lang="en-US" altLang="en-NL" sz="1400" dirty="0"/>
              <a:t>Unknown Cash (UC) is the premium currency for buying exclusive items.</a:t>
            </a:r>
          </a:p>
          <a:p>
            <a:pPr lvl="2" fontAlgn="base">
              <a:spcAft>
                <a:spcPct val="0"/>
              </a:spcAft>
            </a:pPr>
            <a:r>
              <a:rPr lang="en-US" altLang="en-NL" sz="1400" i="1" dirty="0"/>
              <a:t>Example: </a:t>
            </a:r>
            <a:r>
              <a:rPr lang="en-US" altLang="en-NL" sz="1400" dirty="0"/>
              <a:t>The Blood Raven X-Suit bundle can cost thousands of UC, representing a significant real-world expense.</a:t>
            </a:r>
          </a:p>
          <a:p>
            <a:pPr lvl="1" fontAlgn="base">
              <a:spcAft>
                <a:spcPct val="0"/>
              </a:spcAft>
            </a:pPr>
            <a:r>
              <a:rPr lang="en-US" altLang="en-NL" sz="1400" dirty="0"/>
              <a:t>Limited-time sales offer extra bonuses or discounts on UC purchases.</a:t>
            </a:r>
          </a:p>
          <a:p>
            <a:pPr fontAlgn="base">
              <a:spcAft>
                <a:spcPct val="0"/>
              </a:spcAft>
            </a:pPr>
            <a:r>
              <a:rPr lang="en-US" altLang="en-NL" sz="1400" b="1" dirty="0"/>
              <a:t>Loot Boxes (Crates):</a:t>
            </a:r>
          </a:p>
          <a:p>
            <a:pPr lvl="1" fontAlgn="base">
              <a:spcAft>
                <a:spcPct val="0"/>
              </a:spcAft>
            </a:pPr>
            <a:r>
              <a:rPr lang="en-US" altLang="en-NL" sz="1400" dirty="0"/>
              <a:t>Crates contain randomized rewards like weapon skins, character outfits, and emotes.</a:t>
            </a:r>
          </a:p>
          <a:p>
            <a:pPr lvl="2" fontAlgn="base">
              <a:spcAft>
                <a:spcPct val="0"/>
              </a:spcAft>
            </a:pPr>
            <a:r>
              <a:rPr lang="en-US" altLang="en-NL" sz="1400" i="1" dirty="0"/>
              <a:t>Examples:</a:t>
            </a:r>
          </a:p>
          <a:p>
            <a:pPr lvl="3" fontAlgn="base">
              <a:spcAft>
                <a:spcPct val="0"/>
              </a:spcAft>
            </a:pPr>
            <a:r>
              <a:rPr lang="en-US" altLang="en-NL" sz="1400" dirty="0"/>
              <a:t>Classic Crate or Premium Crate: Standard randomized rewards.</a:t>
            </a:r>
          </a:p>
          <a:p>
            <a:pPr lvl="3" fontAlgn="base">
              <a:spcAft>
                <a:spcPct val="0"/>
              </a:spcAft>
            </a:pPr>
            <a:r>
              <a:rPr lang="en-US" altLang="en-NL" sz="1400" dirty="0"/>
              <a:t>Mythic Treasure Crate: Rare items like the Godzilla Skin from the Godzilla vs. Kong crossover.</a:t>
            </a:r>
            <a:endParaRPr lang="en-US" altLang="en-NL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157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Product Evaluation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BC809E0-C011-4B1A-BC8D-5E54DB241F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431921"/>
            <a:ext cx="7906871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u="sng" dirty="0"/>
              <a:t>Analysis of monetization tools and user involvement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NL" sz="1400" b="1" dirty="0">
              <a:latin typeface="Calibri (Body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b="1" dirty="0">
                <a:latin typeface="Calibri (Body)"/>
              </a:rPr>
              <a:t>Limited-Time Events and Collaborations: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dirty="0">
                <a:latin typeface="Calibri (Body)"/>
              </a:rPr>
              <a:t>Partnerships with franchises introduce exclusive content.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i="1" dirty="0">
                <a:latin typeface="Calibri (Body)"/>
              </a:rPr>
              <a:t>Examples: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dirty="0">
                <a:latin typeface="Calibri (Body)"/>
              </a:rPr>
              <a:t>Spiderman: No Way Home: Themed gameplay mechanics and purchasable Spiderman suits.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dirty="0">
                <a:latin typeface="Calibri (Body)"/>
              </a:rPr>
              <a:t>BLACKPINK: Exclusive voice packs and themed outfits.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dirty="0">
                <a:latin typeface="Calibri (Body)"/>
              </a:rPr>
              <a:t>These events drive engagement through FOMO (fear of missing out).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b="1" dirty="0">
                <a:latin typeface="Calibri (Body)"/>
              </a:rPr>
              <a:t>Subscription Plans: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dirty="0">
                <a:latin typeface="Calibri (Body)"/>
              </a:rPr>
              <a:t>Prime Plus: Offers daily UC rewards, crate discounts, and access to an exclusive shop.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i="1" dirty="0">
                <a:latin typeface="Calibri (Body)"/>
              </a:rPr>
              <a:t>Example: </a:t>
            </a:r>
            <a:r>
              <a:rPr lang="en-US" altLang="en-NL" sz="1400" dirty="0">
                <a:latin typeface="Calibri (Body)"/>
              </a:rPr>
              <a:t>Discounted items like the Golden Commander Set.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b="1" dirty="0">
                <a:latin typeface="Calibri (Body)"/>
              </a:rPr>
              <a:t>Cosmetic Upgrades and Customization: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dirty="0">
                <a:latin typeface="Calibri (Body)"/>
              </a:rPr>
              <a:t>Players can upgrade weapon skins (e.g., M416 Glacier Skin) using materials and UC for added visual effects and kill messages.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i="1" dirty="0">
                <a:latin typeface="Calibri (Body)"/>
              </a:rPr>
              <a:t>Example: </a:t>
            </a:r>
            <a:r>
              <a:rPr lang="en-US" altLang="en-NL" sz="1400" dirty="0">
                <a:latin typeface="Calibri (Body)"/>
              </a:rPr>
              <a:t>Level 7 Glacier M416, a rare prestige item requiring significant investment.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b="1" dirty="0">
                <a:latin typeface="Calibri (Body)"/>
              </a:rPr>
              <a:t>Competitive Tournaments and Esports: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i="1" dirty="0">
                <a:latin typeface="Calibri (Body)"/>
              </a:rPr>
              <a:t>Example: </a:t>
            </a:r>
            <a:r>
              <a:rPr lang="en-US" altLang="en-NL" sz="1400" dirty="0">
                <a:latin typeface="Calibri (Body)"/>
              </a:rPr>
              <a:t>PUBG Mobile Global Championship (PMGC) offers in-game rewards tied to viewership.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NL" sz="1400" dirty="0">
                <a:latin typeface="Calibri (Body)"/>
              </a:rPr>
              <a:t>Players can join regional tournaments via in-game qualifiers.</a:t>
            </a:r>
            <a:endParaRPr kumimoji="0" lang="en-NL" altLang="en-NL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48821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Product Evaluation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D5F63DB-23D0-449F-9F09-1B02632DE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54857"/>
            <a:ext cx="644562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b="1" u="sng" dirty="0"/>
              <a:t>Main Income Drivers in the Game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NL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Cosmetic Purchases: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Example: The </a:t>
            </a:r>
            <a:r>
              <a:rPr kumimoji="0" lang="en-NL" altLang="en-NL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X-Suit System</a:t>
            </a: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such as the </a:t>
            </a:r>
            <a:r>
              <a:rPr kumimoji="0" lang="en-NL" altLang="en-NL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Golden Pharaoh X-Suit</a:t>
            </a: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represents one of the highest-grossing cosmetics. It requires opening multiple treasure crates, often costing hundreds of dollars for full upgrades.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Battle Pass Sales: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Example: In Season 18, the Royale Pass offered exclusive rewards, including the </a:t>
            </a:r>
            <a:r>
              <a:rPr kumimoji="0" lang="en-NL" altLang="en-NL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Resplendent Dawn Outfit</a:t>
            </a: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and themed vehicle skins.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 $10-$20 Elite Pass offers rewards valued much higher, motivating players to spend.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Loot Boxes: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RNG mechanics in </a:t>
            </a:r>
            <a:r>
              <a:rPr kumimoji="0" lang="en-NL" altLang="en-NL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Crate Openings</a:t>
            </a: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create a loop where players repeatedly purchase UC. For instance, during the </a:t>
            </a:r>
            <a:r>
              <a:rPr kumimoji="0" lang="en-NL" altLang="en-NL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Halloween Event</a:t>
            </a: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, the </a:t>
            </a:r>
            <a:r>
              <a:rPr kumimoji="0" lang="en-NL" altLang="en-NL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Pumpkin Skin Set</a:t>
            </a: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and </a:t>
            </a:r>
            <a:r>
              <a:rPr kumimoji="0" lang="en-NL" altLang="en-NL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Cursed Outfit</a:t>
            </a: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were only obtainable through lucky spins.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Events and Collaborations: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Example: The </a:t>
            </a:r>
            <a:r>
              <a:rPr kumimoji="0" lang="en-NL" altLang="en-NL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Arcane x PUBG Mobile</a:t>
            </a: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collaboration added League of Legends-themed content, including skins for characters like Vi and Jinx.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NL" altLang="en-NL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These events often bundle exclusive items with UC discounts, drawing fans of partnered franchises.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L" altLang="en-N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9926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Product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9171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Strengths and weaknesses analysis: </a:t>
            </a:r>
            <a:r>
              <a:rPr lang="en-US" sz="1400" b="1" u="sng" dirty="0">
                <a:latin typeface="Calibri (Body)"/>
              </a:rPr>
              <a:t>Strengths</a:t>
            </a:r>
          </a:p>
          <a:p>
            <a:pPr marL="0" indent="0">
              <a:buNone/>
            </a:pPr>
            <a:endParaRPr lang="en-US" sz="1400" b="1" u="sng" dirty="0">
              <a:latin typeface="Calibri (Body)"/>
            </a:endParaRPr>
          </a:p>
          <a:p>
            <a:r>
              <a:rPr lang="en-US" sz="1400" b="1" dirty="0">
                <a:latin typeface="Calibri (Body)"/>
              </a:rPr>
              <a:t>Engaging Gameplay:</a:t>
            </a:r>
          </a:p>
          <a:p>
            <a:pPr lvl="1"/>
            <a:r>
              <a:rPr lang="en-US" sz="1400" dirty="0">
                <a:latin typeface="Calibri (Body)"/>
              </a:rPr>
              <a:t>The </a:t>
            </a:r>
            <a:r>
              <a:rPr lang="en-US" sz="1400" i="1" dirty="0" err="1">
                <a:latin typeface="Calibri (Body)"/>
              </a:rPr>
              <a:t>Erangel</a:t>
            </a:r>
            <a:r>
              <a:rPr lang="en-US" sz="1400" dirty="0">
                <a:latin typeface="Calibri (Body)"/>
              </a:rPr>
              <a:t> and </a:t>
            </a:r>
            <a:r>
              <a:rPr lang="en-US" sz="1400" i="1" dirty="0" err="1">
                <a:latin typeface="Calibri (Body)"/>
              </a:rPr>
              <a:t>Livik</a:t>
            </a:r>
            <a:r>
              <a:rPr lang="en-US" sz="1400" dirty="0">
                <a:latin typeface="Calibri (Body)"/>
              </a:rPr>
              <a:t> maps feature diverse terrain, tactical opportunities, and engaging combat mechanics. Regularly added limited-time modes like </a:t>
            </a:r>
            <a:r>
              <a:rPr lang="en-US" sz="1400" i="1" dirty="0">
                <a:latin typeface="Calibri (Body)"/>
              </a:rPr>
              <a:t>Payload Mode</a:t>
            </a:r>
            <a:r>
              <a:rPr lang="en-US" sz="1400" dirty="0">
                <a:latin typeface="Calibri (Body)"/>
              </a:rPr>
              <a:t> (helicopters and heavy weapons) keep gameplay fresh.</a:t>
            </a:r>
          </a:p>
          <a:p>
            <a:r>
              <a:rPr lang="en-US" sz="1400" b="1" dirty="0">
                <a:latin typeface="Calibri (Body)"/>
              </a:rPr>
              <a:t>Frequent Content Updates:</a:t>
            </a:r>
          </a:p>
          <a:p>
            <a:pPr lvl="1"/>
            <a:r>
              <a:rPr lang="en-US" sz="1400" dirty="0">
                <a:latin typeface="Calibri (Body)"/>
              </a:rPr>
              <a:t>Examples: Updates like the </a:t>
            </a:r>
            <a:r>
              <a:rPr lang="en-US" sz="1400" i="1" dirty="0">
                <a:latin typeface="Calibri (Body)"/>
              </a:rPr>
              <a:t>Ancient Secret Mode</a:t>
            </a:r>
            <a:r>
              <a:rPr lang="en-US" sz="1400" dirty="0">
                <a:latin typeface="Calibri (Body)"/>
              </a:rPr>
              <a:t> or </a:t>
            </a:r>
            <a:r>
              <a:rPr lang="en-US" sz="1400" i="1" dirty="0">
                <a:latin typeface="Calibri (Body)"/>
              </a:rPr>
              <a:t>Metro Royale Mode</a:t>
            </a:r>
            <a:r>
              <a:rPr lang="en-US" sz="1400" dirty="0">
                <a:latin typeface="Calibri (Body)"/>
              </a:rPr>
              <a:t> provide new gameplay dynamics and themed content.</a:t>
            </a:r>
          </a:p>
          <a:p>
            <a:r>
              <a:rPr lang="en-US" sz="1400" b="1" dirty="0">
                <a:latin typeface="Calibri (Body)"/>
              </a:rPr>
              <a:t>Massive Community and Esports Scene:</a:t>
            </a:r>
          </a:p>
          <a:p>
            <a:pPr lvl="1"/>
            <a:r>
              <a:rPr lang="en-US" sz="1400" dirty="0">
                <a:latin typeface="Calibri (Body)"/>
              </a:rPr>
              <a:t>PUBG Mobile's tournaments, such as </a:t>
            </a:r>
            <a:r>
              <a:rPr lang="en-US" sz="1400" i="1" dirty="0">
                <a:latin typeface="Calibri (Body)"/>
              </a:rPr>
              <a:t>PMGC 2023</a:t>
            </a:r>
            <a:r>
              <a:rPr lang="en-US" sz="1400" dirty="0">
                <a:latin typeface="Calibri (Body)"/>
              </a:rPr>
              <a:t>, offer multimillion-dollar prize pools, boosting community engagement and player participation.</a:t>
            </a:r>
          </a:p>
          <a:p>
            <a:r>
              <a:rPr lang="en-US" sz="1400" b="1" dirty="0">
                <a:latin typeface="Calibri (Body)"/>
              </a:rPr>
              <a:t>Diverse Monetization:</a:t>
            </a:r>
          </a:p>
          <a:p>
            <a:pPr lvl="1"/>
            <a:r>
              <a:rPr lang="en-US" sz="1400" dirty="0">
                <a:latin typeface="Calibri (Body)"/>
              </a:rPr>
              <a:t>Example: Offering multiple avenues for spending—seasonal passes, premium crates, and character cosmetics—ensures players of various spending levels can contribute.</a:t>
            </a:r>
          </a:p>
          <a:p>
            <a:r>
              <a:rPr lang="en-US" sz="1400" b="1" dirty="0">
                <a:latin typeface="Calibri (Body)"/>
              </a:rPr>
              <a:t>Cross-Platform Accessibility:</a:t>
            </a:r>
          </a:p>
          <a:p>
            <a:pPr lvl="1"/>
            <a:r>
              <a:rPr lang="en-US" sz="1400" dirty="0">
                <a:latin typeface="Calibri (Body)"/>
              </a:rPr>
              <a:t>Example: The </a:t>
            </a:r>
            <a:r>
              <a:rPr lang="en-US" sz="1400" i="1" dirty="0">
                <a:latin typeface="Calibri (Body)"/>
              </a:rPr>
              <a:t>PUBG Mobile Lite</a:t>
            </a:r>
            <a:r>
              <a:rPr lang="en-US" sz="1400" dirty="0">
                <a:latin typeface="Calibri (Body)"/>
              </a:rPr>
              <a:t> version ensures players with lower-end devices can still enjoy the game, expanding the user base.</a:t>
            </a:r>
          </a:p>
          <a:p>
            <a:pPr marL="0" indent="0"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62579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 1: Product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Strengths and weaknesses analysis: Weaknesses</a:t>
            </a:r>
          </a:p>
          <a:p>
            <a:pPr marL="0" indent="0">
              <a:buNone/>
            </a:pPr>
            <a:endParaRPr lang="en-US" sz="1400" b="1" u="sng" dirty="0"/>
          </a:p>
          <a:p>
            <a:r>
              <a:rPr lang="en-US" sz="1400" b="1" dirty="0"/>
              <a:t>Heavy Monetization Focus:</a:t>
            </a:r>
          </a:p>
          <a:p>
            <a:pPr lvl="1"/>
            <a:r>
              <a:rPr lang="en-US" sz="1400" dirty="0"/>
              <a:t>Example: Players often criticize the </a:t>
            </a:r>
            <a:r>
              <a:rPr lang="en-US" sz="1400" i="1" dirty="0"/>
              <a:t>Spin-to-Win</a:t>
            </a:r>
            <a:r>
              <a:rPr lang="en-US" sz="1400" dirty="0"/>
              <a:t> mechanics of events like the </a:t>
            </a:r>
            <a:r>
              <a:rPr lang="en-US" sz="1400" i="1" dirty="0"/>
              <a:t>Lucky Spin</a:t>
            </a:r>
            <a:r>
              <a:rPr lang="en-US" sz="1400" dirty="0"/>
              <a:t>, where obtaining a rare skin can cost hundreds of dollars.</a:t>
            </a:r>
          </a:p>
          <a:p>
            <a:r>
              <a:rPr lang="en-US" sz="1400" b="1" dirty="0"/>
              <a:t>High Competition:</a:t>
            </a:r>
          </a:p>
          <a:p>
            <a:pPr lvl="1"/>
            <a:r>
              <a:rPr lang="en-US" sz="1400" dirty="0"/>
              <a:t>Competitors like </a:t>
            </a:r>
            <a:r>
              <a:rPr lang="en-US" sz="1400" i="1" dirty="0"/>
              <a:t>Free Fire</a:t>
            </a:r>
            <a:r>
              <a:rPr lang="en-US" sz="1400" dirty="0"/>
              <a:t> dominate markets in regions with lower-end devices, while </a:t>
            </a:r>
            <a:r>
              <a:rPr lang="en-US" sz="1400" i="1" dirty="0"/>
              <a:t>Call of Duty Mobile</a:t>
            </a:r>
            <a:r>
              <a:rPr lang="en-US" sz="1400" dirty="0"/>
              <a:t> attracts players with similar gameplay but a different theme.</a:t>
            </a:r>
          </a:p>
          <a:p>
            <a:r>
              <a:rPr lang="en-US" sz="1400" b="1" dirty="0"/>
              <a:t>Player Retention Issues:</a:t>
            </a:r>
          </a:p>
          <a:p>
            <a:pPr lvl="1"/>
            <a:r>
              <a:rPr lang="en-US" sz="1400" dirty="0"/>
              <a:t>While events are engaging, there is often a lull between major updates or seasons, during which casual players may drop off.</a:t>
            </a:r>
          </a:p>
          <a:p>
            <a:r>
              <a:rPr lang="en-US" sz="1400" b="1" dirty="0"/>
              <a:t>Device and Connectivity Demands:</a:t>
            </a:r>
          </a:p>
          <a:p>
            <a:pPr lvl="1"/>
            <a:r>
              <a:rPr lang="en-US" sz="1400" dirty="0"/>
              <a:t>Example: High graphics settings on maps like </a:t>
            </a:r>
            <a:r>
              <a:rPr lang="en-US" sz="1400" i="1" dirty="0"/>
              <a:t>Miramar</a:t>
            </a:r>
            <a:r>
              <a:rPr lang="en-US" sz="1400" dirty="0"/>
              <a:t> require robust devices and stable internet, alienating some players in regions with poor infrastructure.</a:t>
            </a:r>
          </a:p>
          <a:p>
            <a:r>
              <a:rPr lang="en-US" sz="1400" b="1" dirty="0"/>
              <a:t>Toxicity and Cheating:</a:t>
            </a:r>
          </a:p>
          <a:p>
            <a:pPr lvl="1"/>
            <a:r>
              <a:rPr lang="en-US" sz="1400" dirty="0"/>
              <a:t>PUBG Mobile struggles with cheating issues, despite anti-cheat measures. Players using unauthorized mods or emulators often frustrate the community.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56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3832</Words>
  <Application>Microsoft Office PowerPoint</Application>
  <PresentationFormat>On-screen Show (4:3)</PresentationFormat>
  <Paragraphs>467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(Body)</vt:lpstr>
      <vt:lpstr>Office Theme</vt:lpstr>
      <vt:lpstr>Game Manager/Product Owner Entry Assignment   created on 17th December 2024 </vt:lpstr>
      <vt:lpstr>Table of content</vt:lpstr>
      <vt:lpstr>Part 1: Product Evaluation</vt:lpstr>
      <vt:lpstr>Part 1: Product Evaluation</vt:lpstr>
      <vt:lpstr>Part 1: Product Evaluation</vt:lpstr>
      <vt:lpstr>Part 1: Product Evaluation</vt:lpstr>
      <vt:lpstr>Part 1: Product Evaluation</vt:lpstr>
      <vt:lpstr>Part 1: Product Evaluation</vt:lpstr>
      <vt:lpstr>Part 1: Product Evaluation</vt:lpstr>
      <vt:lpstr>Part 2: Product Development Strategy</vt:lpstr>
      <vt:lpstr>Part 2: Product Development Strategy</vt:lpstr>
      <vt:lpstr>Part 2: Product Development Strategy</vt:lpstr>
      <vt:lpstr>Part 2: Product Development Strategy</vt:lpstr>
      <vt:lpstr>Part 2: Product Development Strategy</vt:lpstr>
      <vt:lpstr>Part 3 – Business Case Evaluation </vt:lpstr>
      <vt:lpstr>Part 3 – Business Case Evaluation </vt:lpstr>
      <vt:lpstr>Part 3 – Business Case Evaluation </vt:lpstr>
      <vt:lpstr>Part 3 – Business Case Evaluation </vt:lpstr>
      <vt:lpstr>Part 4: Live-Ops Plan Feedback</vt:lpstr>
      <vt:lpstr>Part 4: Live-Ops Plan Feedback</vt:lpstr>
      <vt:lpstr>Part 4: Live-Ops Plan Feedback</vt:lpstr>
      <vt:lpstr>Part 4: Live-Ops Plan Feedback</vt:lpstr>
      <vt:lpstr>Part 4: Live-Ops Plan Feedback</vt:lpstr>
      <vt:lpstr>Part 4: Live-Ops Plan Feedback</vt:lpstr>
      <vt:lpstr>Part 5: Scrum Assessment</vt:lpstr>
      <vt:lpstr>Part 5: Scrum Assessment</vt:lpstr>
      <vt:lpstr>Part 5: Scrum Assessment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Manager/Product Owner Test Report</dc:title>
  <dc:subject/>
  <dc:creator>Idaki</dc:creator>
  <cp:keywords/>
  <dc:description>generated using python-pptx</dc:description>
  <cp:lastModifiedBy>Idaki Milev</cp:lastModifiedBy>
  <cp:revision>47</cp:revision>
  <dcterms:created xsi:type="dcterms:W3CDTF">2013-01-27T09:14:16Z</dcterms:created>
  <dcterms:modified xsi:type="dcterms:W3CDTF">2024-12-17T11:15:01Z</dcterms:modified>
  <cp:category/>
</cp:coreProperties>
</file>