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2" r:id="rId33"/>
    <p:sldId id="613" r:id="rId34"/>
    <p:sldId id="608" r:id="rId35"/>
    <p:sldId id="294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C69F58D-B05C-4B7A-98EB-D6BB3E29CD80}">
          <p14:sldIdLst>
            <p14:sldId id="256"/>
            <p14:sldId id="257"/>
            <p14:sldId id="258"/>
          </p14:sldIdLst>
        </p14:section>
        <p14:section name="Lists" id="{AEE793B1-0D10-455D-AA35-DF019DCFBE1A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Reading Lists from the Console" id="{3A38C357-72B9-47F2-931F-B59EAD8E7719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Sorting Lists and Arrays" id="{35F03EBD-4442-422B-A286-C68CFB1D14AA}">
          <p14:sldIdLst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Conclusion" id="{E63DBE24-A16E-42B6-BFF6-638F57253C74}">
          <p14:sldIdLst>
            <p14:sldId id="286"/>
            <p14:sldId id="292"/>
            <p14:sldId id="613"/>
            <p14:sldId id="608"/>
            <p14:sldId id="294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552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877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1295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1295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95/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95/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95/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295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6.jpe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39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jpeg"/><Relationship Id="rId23" Type="http://schemas.openxmlformats.org/officeDocument/2006/relationships/image" Target="../media/image36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Processing Variable-Length Sequences of Elements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739396-FA52-FC73-D82F-6ABF36C08B11}"/>
              </a:ext>
            </a:extLst>
          </p:cNvPr>
          <p:cNvGrpSpPr/>
          <p:nvPr/>
        </p:nvGrpSpPr>
        <p:grpSpPr>
          <a:xfrm>
            <a:off x="336000" y="2439000"/>
            <a:ext cx="4302092" cy="1817999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F424984E-030A-4310-80D1-A0A8094A5DA9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AD91715E-E1C1-5500-E208-29ACBF5115F6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9A627D22-1A20-DD57-DEC5-EFFF28ABFC57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F889ECEE-B1E5-B50C-733C-F73E4C4FC682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6">
              <a:extLst>
                <a:ext uri="{FF2B5EF4-FFF2-40B4-BE49-F238E27FC236}">
                  <a16:creationId xmlns:a16="http://schemas.microsoft.com/office/drawing/2014/main" id="{C7A17AB8-9D5C-48A8-4FCE-0ABE50974AC6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">
              <a:extLst>
                <a:ext uri="{FF2B5EF4-FFF2-40B4-BE49-F238E27FC236}">
                  <a16:creationId xmlns:a16="http://schemas.microsoft.com/office/drawing/2014/main" id="{34BDC3C9-D774-1500-C1A6-EEED53D1C8F4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6" name="TextBox 18">
              <a:extLst>
                <a:ext uri="{FF2B5EF4-FFF2-40B4-BE49-F238E27FC236}">
                  <a16:creationId xmlns:a16="http://schemas.microsoft.com/office/drawing/2014/main" id="{CC32F793-AAD9-7CFE-37D9-BBDDB6FD9914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7" name="TextBox 19">
              <a:extLst>
                <a:ext uri="{FF2B5EF4-FFF2-40B4-BE49-F238E27FC236}">
                  <a16:creationId xmlns:a16="http://schemas.microsoft.com/office/drawing/2014/main" id="{4E6B667A-2A59-43E1-74DB-5263C93A1FDC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8" name="TextBox 20">
              <a:extLst>
                <a:ext uri="{FF2B5EF4-FFF2-40B4-BE49-F238E27FC236}">
                  <a16:creationId xmlns:a16="http://schemas.microsoft.com/office/drawing/2014/main" id="{B8BB6456-4E2D-09D9-322F-C55B7A6C1322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9" name="TextBox 21">
              <a:extLst>
                <a:ext uri="{FF2B5EF4-FFF2-40B4-BE49-F238E27FC236}">
                  <a16:creationId xmlns:a16="http://schemas.microsoft.com/office/drawing/2014/main" id="{1F3B3D56-A1A8-E8F9-11A1-B0C65F99D01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Add (Index, El) – Inserts an Element at Position</a:t>
            </a:r>
            <a:endParaRPr lang="en-US" dirty="0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4940383" y="3227777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5084126" y="4561316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084126" y="524902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40384" y="3254834"/>
            <a:ext cx="2434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2151477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2151476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228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0.00026 -0.0965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185 L 0.12006 -0.00185 C 0.17305 -0.00185 0.24063 0.10092 0.24063 0.18542 L 0.24063 0.37616 " pathEditMode="relative" rAng="0" ptsTypes="AAAA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4" y="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20" grpId="0" animBg="1"/>
      <p:bldP spid="20" grpId="1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Reading Lists from the Console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20325-93B5-418B-9B0F-6EB362E4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1" y="1157118"/>
            <a:ext cx="2784017" cy="278401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Using for Loop or </a:t>
            </a:r>
            <a:r>
              <a:rPr lang="en-GB" dirty="0" err="1"/>
              <a:t>String.split</a:t>
            </a:r>
            <a:r>
              <a:rPr lang="en-GB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0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First, read from the console the array </a:t>
            </a:r>
            <a:r>
              <a:rPr lang="en-US" sz="3400" b="1" dirty="0">
                <a:solidFill>
                  <a:schemeClr val="bg1"/>
                </a:solidFill>
              </a:rPr>
              <a:t>length</a:t>
            </a:r>
            <a:r>
              <a:rPr lang="en-US" sz="3400" dirty="0"/>
              <a:t>:</a:t>
            </a:r>
            <a:endParaRPr lang="bg-BG" sz="3400" dirty="0"/>
          </a:p>
          <a:p>
            <a:pPr marL="0" indent="0">
              <a:buNone/>
            </a:pPr>
            <a:br>
              <a:rPr lang="bg-BG" sz="3400" dirty="0"/>
            </a:br>
            <a:endParaRPr lang="en-US" sz="3400" dirty="0"/>
          </a:p>
          <a:p>
            <a:r>
              <a:rPr lang="en-US" sz="3400" dirty="0"/>
              <a:t>Next, create a list of given size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400" dirty="0"/>
              <a:t> and read its </a:t>
            </a:r>
            <a:r>
              <a:rPr lang="en-US" sz="3400" b="1" dirty="0">
                <a:solidFill>
                  <a:schemeClr val="bg1"/>
                </a:solidFill>
              </a:rPr>
              <a:t>elements</a:t>
            </a:r>
            <a:r>
              <a:rPr lang="en-US" sz="34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Reading Lists from the Console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14793" y="1876141"/>
            <a:ext cx="8396207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Scanner 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 = new Scanner(System.in);</a:t>
            </a:r>
          </a:p>
          <a:p>
            <a:r>
              <a:rPr lang="en-US" dirty="0">
                <a:solidFill>
                  <a:schemeClr val="tx1"/>
                </a:solidFill>
              </a:rPr>
              <a:t>int n = Integer.parseInt(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14793" y="3827319"/>
            <a:ext cx="839620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List&lt;Integer&gt; list = new ArrayList&lt;&gt;();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US" dirty="0">
                <a:solidFill>
                  <a:schemeClr val="tx1"/>
                </a:solidFill>
              </a:rPr>
              <a:t>  int number = Integer.parseInt(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list.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number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770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Lists can be read from a </a:t>
            </a:r>
            <a:r>
              <a:rPr lang="en-US" b="1" dirty="0">
                <a:solidFill>
                  <a:schemeClr val="bg1"/>
                </a:solidFill>
              </a:rPr>
              <a:t>single line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space separated values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3594" y="1899000"/>
            <a:ext cx="4892963" cy="5086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2 8 30 25 40 72 -2 44 56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3594" y="2593134"/>
            <a:ext cx="10651836" cy="26899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String values = </a:t>
            </a:r>
            <a:r>
              <a:rPr lang="en-US" sz="27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sc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.nextLine();</a:t>
            </a:r>
          </a:p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items = 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Arrays.stream(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values.split(</a:t>
            </a:r>
            <a:r>
              <a:rPr lang="en-US" sz="2700" dirty="0"/>
              <a:t>"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700" dirty="0"/>
              <a:t>"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		.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collect(Collectors.toList())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List&lt;Integer&gt; nums = new ArrayList&lt;&gt;();</a:t>
            </a:r>
          </a:p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items.size(); i++)</a:t>
            </a:r>
          </a:p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  nums.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add(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Integer.parseInt(items.get(i))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9007831" y="3666626"/>
            <a:ext cx="2983169" cy="93963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 a collection into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3594" y="5549425"/>
            <a:ext cx="10651836" cy="9971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List&lt;Integer&gt; items = 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Arrays.stream(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values.split(</a:t>
            </a:r>
            <a:r>
              <a:rPr lang="en-US" sz="2700" dirty="0"/>
              <a:t>"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700" dirty="0"/>
              <a:t>"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7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.map(Integer::parseInt).</a:t>
            </a:r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collect(Collectors.toList())</a:t>
            </a:r>
            <a:r>
              <a:rPr lang="en-US" sz="27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742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Printing a list using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</a:t>
            </a:r>
            <a:r>
              <a:rPr lang="bg-BG" dirty="0"/>
              <a:t>:</a:t>
            </a:r>
            <a:br>
              <a:rPr lang="bg-BG" dirty="0"/>
            </a:br>
            <a:br>
              <a:rPr lang="bg-BG" dirty="0"/>
            </a:br>
            <a:br>
              <a:rPr lang="bg-BG" dirty="0"/>
            </a:br>
            <a:br>
              <a:rPr lang="bg-BG" dirty="0"/>
            </a:br>
            <a:endParaRPr lang="en-US" dirty="0"/>
          </a:p>
          <a:p>
            <a:r>
              <a:rPr lang="en-US" dirty="0"/>
              <a:t>Printing a list using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String.join()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Printing Lists On the Console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4557" y="1839388"/>
            <a:ext cx="10781896" cy="2192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ArrayList&lt;&gt;(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6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		"one", "two", "three", "four", "five", "six"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index = 0; index &lt; list.size(); index++)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System.out.printf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			("arr[%d] = %s%n", index, list.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get(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3236" y="4726004"/>
            <a:ext cx="10775841" cy="13526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ArrayList&lt;&gt;(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6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System.out.println(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7F98954C-2599-4713-BDAD-364CFBA4B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3506" y="4013833"/>
            <a:ext cx="2433231" cy="788419"/>
          </a:xfrm>
          <a:prstGeom prst="wedgeRoundRectCallout">
            <a:avLst>
              <a:gd name="adj1" fmla="val -54777"/>
              <a:gd name="adj2" fmla="val -461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an element at given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29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31451"/>
          </a:xfrm>
        </p:spPr>
        <p:txBody>
          <a:bodyPr/>
          <a:lstStyle/>
          <a:p>
            <a:r>
              <a:rPr lang="en-US" dirty="0"/>
              <a:t>Write a program to sum all adjacent equal numbers in a list of</a:t>
            </a:r>
            <a:br>
              <a:rPr lang="en-US" dirty="0"/>
            </a:br>
            <a:r>
              <a:rPr lang="en-US" dirty="0"/>
              <a:t>decimal numbers, starting from left to right</a:t>
            </a:r>
          </a:p>
          <a:p>
            <a:r>
              <a:rPr lang="en-US" dirty="0"/>
              <a:t>Examples: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Adjacent Equal Numbers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848" y="3158068"/>
            <a:ext cx="2604728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3 3 6 1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76928" y="3158068"/>
            <a:ext cx="161145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12 1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3598010" y="3284372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26847" y="4101730"/>
            <a:ext cx="260472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8 2 2 4 8 16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475776" y="4101730"/>
            <a:ext cx="161145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16 8 16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3598010" y="4228034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26847" y="5045392"/>
            <a:ext cx="260472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5 4 2 1 1 4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476927" y="5045392"/>
            <a:ext cx="161145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5 8 4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3598010" y="5171696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800100" y="639449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https://judge.softuni.bg/Contests/1295/</a:t>
            </a:r>
            <a:endParaRPr lang="en-US" sz="22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395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1234" y="1931153"/>
            <a:ext cx="10949531" cy="4092888"/>
          </a:xfrm>
        </p:spPr>
        <p:txBody>
          <a:bodyPr/>
          <a:lstStyle/>
          <a:p>
            <a:r>
              <a:rPr lang="en-US" dirty="0"/>
              <a:t>Scanner </a:t>
            </a:r>
            <a:r>
              <a:rPr lang="en-US" dirty="0" err="1"/>
              <a:t>sc</a:t>
            </a:r>
            <a:r>
              <a:rPr lang="en-US" dirty="0"/>
              <a:t> = new Scanner(System.in);</a:t>
            </a:r>
          </a:p>
          <a:p>
            <a:r>
              <a:rPr lang="en-US" dirty="0"/>
              <a:t>List&lt;Double&gt; numbers = </a:t>
            </a:r>
            <a:r>
              <a:rPr lang="en-US" dirty="0" err="1"/>
              <a:t>Arrays.stream</a:t>
            </a:r>
            <a:r>
              <a:rPr lang="en-US" dirty="0"/>
              <a:t>(</a:t>
            </a:r>
            <a:r>
              <a:rPr lang="en-US" dirty="0" err="1"/>
              <a:t>sc.nextLine</a:t>
            </a:r>
            <a:r>
              <a:rPr lang="en-US" dirty="0"/>
              <a:t>().split(" "))</a:t>
            </a:r>
          </a:p>
          <a:p>
            <a:r>
              <a:rPr lang="en-US" dirty="0"/>
              <a:t>	.map(Double::</a:t>
            </a:r>
            <a:r>
              <a:rPr lang="en-US" dirty="0" err="1"/>
              <a:t>parseDouble</a:t>
            </a:r>
            <a:r>
              <a:rPr lang="en-US" dirty="0"/>
              <a:t>).collect(</a:t>
            </a:r>
            <a:r>
              <a:rPr lang="en-US" dirty="0" err="1"/>
              <a:t>Collectors.toList</a:t>
            </a:r>
            <a:r>
              <a:rPr lang="en-US" dirty="0"/>
              <a:t>());</a:t>
            </a:r>
          </a:p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numbers.size</a:t>
            </a:r>
            <a:r>
              <a:rPr lang="en-US" dirty="0"/>
              <a:t>() - 1;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if (</a:t>
            </a:r>
            <a:r>
              <a:rPr lang="en-US" dirty="0" err="1"/>
              <a:t>numbers.get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).equals(</a:t>
            </a:r>
            <a:r>
              <a:rPr lang="en-US" dirty="0" err="1"/>
              <a:t>numbers.get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+ 1))) {</a:t>
            </a:r>
          </a:p>
          <a:p>
            <a:r>
              <a:rPr lang="en-US" dirty="0"/>
              <a:t>     </a:t>
            </a:r>
            <a:r>
              <a:rPr lang="en-US" dirty="0" err="1"/>
              <a:t>numbers.set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numbers.get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+ </a:t>
            </a:r>
            <a:r>
              <a:rPr lang="en-US" dirty="0" err="1"/>
              <a:t>numbers.get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+ 1));</a:t>
            </a:r>
          </a:p>
          <a:p>
            <a:r>
              <a:rPr lang="en-US" dirty="0"/>
              <a:t>     </a:t>
            </a:r>
            <a:r>
              <a:rPr lang="en-US" dirty="0" err="1"/>
              <a:t>numbers.remove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+ 1);</a:t>
            </a:r>
          </a:p>
          <a:p>
            <a:r>
              <a:rPr lang="en-US" dirty="0"/>
              <a:t>     </a:t>
            </a:r>
            <a:r>
              <a:rPr lang="en-US" dirty="0" err="1"/>
              <a:t>i</a:t>
            </a:r>
            <a:r>
              <a:rPr lang="en-US" dirty="0"/>
              <a:t> = -1;</a:t>
            </a:r>
          </a:p>
          <a:p>
            <a:r>
              <a:rPr lang="en-US" dirty="0"/>
              <a:t>  }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//Continue on the next slide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Sum Adjacent Equal Numbers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15637" y="1376856"/>
            <a:ext cx="11434240" cy="112983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String output =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joinElementsByDelimiter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" 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System.out.println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(output);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Adjacent Equal Numbers (2)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26A375F-C133-46E5-9BD9-909597429C83}"/>
              </a:ext>
            </a:extLst>
          </p:cNvPr>
          <p:cNvSpPr txBox="1">
            <a:spLocks/>
          </p:cNvSpPr>
          <p:nvPr/>
        </p:nvSpPr>
        <p:spPr>
          <a:xfrm>
            <a:off x="415637" y="2713344"/>
            <a:ext cx="11434241" cy="38560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static String </a:t>
            </a:r>
            <a:r>
              <a:rPr lang="en-GB" sz="2400" dirty="0" err="1">
                <a:solidFill>
                  <a:schemeClr val="tx1"/>
                </a:solidFill>
                <a:cs typeface="Arial" panose="020B0604020202020204" pitchFamily="34" charset="0"/>
              </a:rPr>
              <a:t>joinElementsByDelimiter</a:t>
            </a:r>
            <a:endParaRPr lang="en-GB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		(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List&lt;Double&gt; items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String delimiter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) {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String 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output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= "";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for (Double item : items) 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  output += (new </a:t>
            </a:r>
            <a:r>
              <a:rPr lang="en-GB" sz="2400" dirty="0" err="1">
                <a:solidFill>
                  <a:schemeClr val="tx1"/>
                </a:solidFill>
                <a:cs typeface="Arial" panose="020B0604020202020204" pitchFamily="34" charset="0"/>
              </a:rPr>
              <a:t>DecimalFormat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("0.#").format(item) + delimiter);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return 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output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}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92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Write a program that sum all numbers in a list in the</a:t>
            </a:r>
            <a:br>
              <a:rPr lang="en-US" dirty="0"/>
            </a:br>
            <a:r>
              <a:rPr lang="en-US" dirty="0"/>
              <a:t>following order: </a:t>
            </a:r>
          </a:p>
          <a:p>
            <a:pPr lvl="1"/>
            <a:r>
              <a:rPr lang="en-US" dirty="0"/>
              <a:t>first + last, first + 1 + last - 1, first + 2 + last - 2, … first + n, last – n</a:t>
            </a:r>
          </a:p>
          <a:p>
            <a:r>
              <a:rPr lang="en-US" dirty="0"/>
              <a:t>Examples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Gauss' Trick</a:t>
            </a:r>
            <a:endParaRPr lang="bg-BG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00" y="4028694"/>
            <a:ext cx="3744210" cy="1633181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08715" y="4028694"/>
            <a:ext cx="200015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1 2 3 4 5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040553" y="4028694"/>
            <a:ext cx="124520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6 6 3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8018472" y="4154998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08715" y="5029220"/>
            <a:ext cx="20001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040553" y="5029219"/>
            <a:ext cx="124520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5 5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8018472" y="5155523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800100" y="6342508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3"/>
              </a:rPr>
              <a:t>https://judge.softuni.org/Contests/1295/</a:t>
            </a:r>
            <a:endParaRPr lang="en-US" sz="22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57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93718" y="1989000"/>
            <a:ext cx="11604563" cy="3690000"/>
          </a:xfrm>
        </p:spPr>
        <p:txBody>
          <a:bodyPr/>
          <a:lstStyle/>
          <a:p>
            <a:r>
              <a:rPr lang="en-US" dirty="0"/>
              <a:t>Scanner </a:t>
            </a:r>
            <a:r>
              <a:rPr lang="en-US" dirty="0" err="1"/>
              <a:t>sc</a:t>
            </a:r>
            <a:r>
              <a:rPr lang="en-US" dirty="0"/>
              <a:t> = new Scanner(System.in);</a:t>
            </a:r>
          </a:p>
          <a:p>
            <a:r>
              <a:rPr lang="en-US" dirty="0"/>
              <a:t>List&lt;Integer&gt; numbers = </a:t>
            </a:r>
            <a:r>
              <a:rPr lang="en-US" dirty="0" err="1"/>
              <a:t>Arrays.stream</a:t>
            </a:r>
            <a:r>
              <a:rPr lang="en-US" dirty="0"/>
              <a:t>(</a:t>
            </a:r>
            <a:r>
              <a:rPr lang="en-US" dirty="0" err="1"/>
              <a:t>sc.nextLine</a:t>
            </a:r>
            <a:r>
              <a:rPr lang="en-US" dirty="0"/>
              <a:t>().split(" "))</a:t>
            </a:r>
          </a:p>
          <a:p>
            <a:r>
              <a:rPr lang="en-US" dirty="0"/>
              <a:t>	.map(Integer::</a:t>
            </a:r>
            <a:r>
              <a:rPr lang="en-US" dirty="0" err="1"/>
              <a:t>parseInt</a:t>
            </a:r>
            <a:r>
              <a:rPr lang="en-US" dirty="0"/>
              <a:t>).collect(</a:t>
            </a:r>
            <a:r>
              <a:rPr lang="en-US" dirty="0" err="1"/>
              <a:t>Collectors.toList</a:t>
            </a:r>
            <a:r>
              <a:rPr lang="en-US" dirty="0"/>
              <a:t>());</a:t>
            </a:r>
          </a:p>
          <a:p>
            <a:r>
              <a:rPr lang="en-US" dirty="0" err="1"/>
              <a:t>int</a:t>
            </a:r>
            <a:r>
              <a:rPr lang="en-US" dirty="0"/>
              <a:t> size = </a:t>
            </a:r>
            <a:r>
              <a:rPr lang="en-US" dirty="0" err="1"/>
              <a:t>numbers.size</a:t>
            </a:r>
            <a:r>
              <a:rPr lang="en-US" dirty="0"/>
              <a:t>();</a:t>
            </a:r>
          </a:p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size / 2;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</a:t>
            </a:r>
            <a:r>
              <a:rPr lang="en-US" dirty="0" err="1"/>
              <a:t>numbers.set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numbers.get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+ </a:t>
            </a:r>
            <a:r>
              <a:rPr lang="en-US" dirty="0" err="1"/>
              <a:t>numbers.get</a:t>
            </a:r>
            <a:r>
              <a:rPr lang="en-US" dirty="0"/>
              <a:t>(</a:t>
            </a:r>
            <a:r>
              <a:rPr lang="en-US" dirty="0" err="1"/>
              <a:t>numbers.size</a:t>
            </a:r>
            <a:r>
              <a:rPr lang="en-US" dirty="0"/>
              <a:t>() - 1));</a:t>
            </a:r>
          </a:p>
          <a:p>
            <a:r>
              <a:rPr lang="en-US" dirty="0"/>
              <a:t>  </a:t>
            </a:r>
            <a:r>
              <a:rPr lang="en-US" dirty="0" err="1"/>
              <a:t>numbers.remove</a:t>
            </a:r>
            <a:r>
              <a:rPr lang="en-US" dirty="0"/>
              <a:t>(</a:t>
            </a:r>
            <a:r>
              <a:rPr lang="en-US" dirty="0" err="1"/>
              <a:t>numbers.size</a:t>
            </a:r>
            <a:r>
              <a:rPr lang="en-US" dirty="0"/>
              <a:t>() - 1);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numbers.toString</a:t>
            </a:r>
            <a:r>
              <a:rPr lang="en-US" dirty="0"/>
              <a:t>().</a:t>
            </a:r>
            <a:r>
              <a:rPr lang="en-US" dirty="0" err="1"/>
              <a:t>replaceAll</a:t>
            </a:r>
            <a:r>
              <a:rPr lang="en-US" dirty="0"/>
              <a:t>("[\\[\\],]", ""));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Gauss' Trick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/>
              <a:t>java</a:t>
            </a:r>
          </a:p>
          <a:p>
            <a:pPr marL="0" indent="0" algn="ctr">
              <a:buNone/>
            </a:pPr>
            <a:endParaRPr lang="en-US" sz="11500" b="1" dirty="0"/>
          </a:p>
          <a:p>
            <a:pPr marL="0" indent="0" algn="ctr">
              <a:buNone/>
            </a:pP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437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receive two lists with numbers. Print a result list which</a:t>
            </a:r>
            <a:br>
              <a:rPr lang="en-US" dirty="0"/>
            </a:br>
            <a:r>
              <a:rPr lang="en-US" dirty="0"/>
              <a:t>contains the numbers from both of the lists</a:t>
            </a:r>
          </a:p>
          <a:p>
            <a:pPr lvl="1"/>
            <a:r>
              <a:rPr lang="en-US" dirty="0"/>
              <a:t>If the length of the two lists is not equal, just add the </a:t>
            </a:r>
            <a:br>
              <a:rPr lang="en-US" dirty="0"/>
            </a:br>
            <a:r>
              <a:rPr lang="en-US" dirty="0"/>
              <a:t>remaining elements at the end of the list</a:t>
            </a:r>
          </a:p>
          <a:p>
            <a:pPr lvl="1"/>
            <a:r>
              <a:rPr lang="en-US" dirty="0"/>
              <a:t>list1[0], list2[0], list1[1], list2[1], …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Merging Lists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6000" y="4284000"/>
            <a:ext cx="20291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1 2 3 4 5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6 7 8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005701" y="4545609"/>
            <a:ext cx="290190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1 6 2 7 3 8 4 5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3318918" y="4648830"/>
            <a:ext cx="542966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0406B-045A-46B0-91A1-2BA4AC55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000" y="3429000"/>
            <a:ext cx="1987834" cy="24731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800100" y="637311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3"/>
              </a:rPr>
              <a:t>https://judge.softuni.org/Contests/1295/</a:t>
            </a:r>
            <a:endParaRPr lang="en-US" sz="22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34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0771" y="1169275"/>
            <a:ext cx="12001595" cy="5460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</a:t>
            </a:r>
            <a:r>
              <a:rPr lang="en-US" dirty="0">
                <a:solidFill>
                  <a:schemeClr val="accent2"/>
                </a:solidFill>
              </a:rPr>
              <a:t>TODO: </a:t>
            </a:r>
            <a:r>
              <a:rPr lang="en-US" i="1" dirty="0">
                <a:solidFill>
                  <a:schemeClr val="accent2"/>
                </a:solidFill>
              </a:rPr>
              <a:t>Read the input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List&lt;Integer&gt; </a:t>
            </a:r>
            <a:r>
              <a:rPr lang="en-US" dirty="0" err="1">
                <a:solidFill>
                  <a:schemeClr val="tx1"/>
                </a:solidFill>
              </a:rPr>
              <a:t>resultNums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ArrayList</a:t>
            </a:r>
            <a:r>
              <a:rPr lang="en-US" dirty="0">
                <a:solidFill>
                  <a:schemeClr val="bg1"/>
                </a:solidFill>
              </a:rPr>
              <a:t>&lt;&gt;()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bg1"/>
                </a:solidFill>
              </a:rPr>
              <a:t>Math.min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nums1.</a:t>
            </a:r>
            <a:r>
              <a:rPr lang="en-US" dirty="0">
                <a:solidFill>
                  <a:schemeClr val="bg1"/>
                </a:solidFill>
              </a:rPr>
              <a:t>size()</a:t>
            </a:r>
            <a:r>
              <a:rPr lang="en-US" dirty="0"/>
              <a:t>, </a:t>
            </a:r>
            <a:r>
              <a:rPr lang="en-US" dirty="0">
                <a:solidFill>
                  <a:schemeClr val="tx1"/>
                </a:solidFill>
              </a:rPr>
              <a:t>nums2.</a:t>
            </a:r>
            <a:r>
              <a:rPr lang="en-US" dirty="0">
                <a:solidFill>
                  <a:schemeClr val="bg1"/>
                </a:solidFill>
              </a:rPr>
              <a:t>size())</a:t>
            </a:r>
            <a:r>
              <a:rPr lang="en-US" dirty="0">
                <a:solidFill>
                  <a:schemeClr val="tx1"/>
                </a:solidFill>
              </a:rPr>
              <a:t>;</a:t>
            </a: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i="1" dirty="0">
                <a:solidFill>
                  <a:schemeClr val="accent2"/>
                </a:solidFill>
              </a:rPr>
              <a:t>//</a:t>
            </a:r>
            <a:r>
              <a:rPr lang="en-US" dirty="0">
                <a:solidFill>
                  <a:schemeClr val="accent2"/>
                </a:solidFill>
              </a:rPr>
              <a:t>TODO: </a:t>
            </a:r>
            <a:r>
              <a:rPr lang="en-US" i="1" dirty="0">
                <a:solidFill>
                  <a:schemeClr val="accent2"/>
                </a:solidFill>
              </a:rPr>
              <a:t>Add numbers in </a:t>
            </a:r>
            <a:r>
              <a:rPr lang="en-US" i="1" dirty="0" err="1">
                <a:solidFill>
                  <a:schemeClr val="accent2"/>
                </a:solidFill>
              </a:rPr>
              <a:t>resultNums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if (</a:t>
            </a:r>
            <a:r>
              <a:rPr lang="en-US" dirty="0">
                <a:solidFill>
                  <a:schemeClr val="tx1"/>
                </a:solidFill>
              </a:rPr>
              <a:t>nums1.size()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nums2.size()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>
                <a:solidFill>
                  <a:schemeClr val="tx1"/>
                </a:solidFill>
              </a:rPr>
              <a:t>resultNums.</a:t>
            </a:r>
            <a:r>
              <a:rPr lang="en-US" dirty="0" err="1">
                <a:solidFill>
                  <a:schemeClr val="bg1"/>
                </a:solidFill>
              </a:rPr>
              <a:t>addAll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getRemainingElements</a:t>
            </a:r>
            <a:r>
              <a:rPr lang="en-US" dirty="0">
                <a:solidFill>
                  <a:schemeClr val="tx1"/>
                </a:solidFill>
              </a:rPr>
              <a:t>(nums1, nums2));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else if (</a:t>
            </a:r>
            <a:r>
              <a:rPr lang="en-US" dirty="0">
                <a:solidFill>
                  <a:schemeClr val="tx1"/>
                </a:solidFill>
              </a:rPr>
              <a:t>nums2.size()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nums1.size()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>
                <a:solidFill>
                  <a:schemeClr val="tx1"/>
                </a:solidFill>
              </a:rPr>
              <a:t>resultNums.</a:t>
            </a:r>
            <a:r>
              <a:rPr lang="en-US" dirty="0" err="1">
                <a:solidFill>
                  <a:schemeClr val="bg1"/>
                </a:solidFill>
              </a:rPr>
              <a:t>addAll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getRemainingElements</a:t>
            </a:r>
            <a:r>
              <a:rPr lang="en-US" dirty="0">
                <a:solidFill>
                  <a:schemeClr val="tx1"/>
                </a:solidFill>
              </a:rPr>
              <a:t>(nums2, nums1));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resultNums.toString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 err="1">
                <a:solidFill>
                  <a:schemeClr val="tx1"/>
                </a:solidFill>
              </a:rPr>
              <a:t>replaceAll</a:t>
            </a:r>
            <a:r>
              <a:rPr lang="en-US" dirty="0">
                <a:solidFill>
                  <a:schemeClr val="tx1"/>
                </a:solidFill>
              </a:rPr>
              <a:t>("[\\[\\],]", ""));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Merging Lists 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867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Merging Lists (2)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07614" y="1826515"/>
            <a:ext cx="10722386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public static </a:t>
            </a:r>
            <a:r>
              <a:rPr lang="en-US" dirty="0">
                <a:solidFill>
                  <a:schemeClr val="bg1"/>
                </a:solidFill>
              </a:rPr>
              <a:t>List&lt;Integer&gt;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getRemainingElements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	(</a:t>
            </a:r>
            <a:r>
              <a:rPr lang="en-US" dirty="0">
                <a:solidFill>
                  <a:schemeClr val="bg1"/>
                </a:solidFill>
              </a:rPr>
              <a:t>List&lt;Integer&gt;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longerList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List&lt;Integer&gt;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shorterList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List&lt;Integer&gt;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ArrayList</a:t>
            </a:r>
            <a:r>
              <a:rPr lang="en-US" dirty="0">
                <a:solidFill>
                  <a:schemeClr val="bg1"/>
                </a:solidFill>
              </a:rPr>
              <a:t>&lt;&gt;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shorterList.size</a:t>
            </a:r>
            <a:r>
              <a:rPr lang="en-US" dirty="0">
                <a:solidFill>
                  <a:schemeClr val="tx1"/>
                </a:solidFill>
              </a:rPr>
              <a:t>();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longerList.size</a:t>
            </a:r>
            <a:r>
              <a:rPr lang="en-US" dirty="0">
                <a:solidFill>
                  <a:schemeClr val="tx1"/>
                </a:solidFill>
              </a:rPr>
              <a:t>();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nums.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longerList.</a:t>
            </a:r>
            <a:r>
              <a:rPr lang="en-US" dirty="0" err="1">
                <a:solidFill>
                  <a:schemeClr val="bg1"/>
                </a:solidFill>
              </a:rPr>
              <a:t>get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return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800100" y="637311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https://judge.softuni.org/Contests/1295/</a:t>
            </a:r>
            <a:endParaRPr lang="en-US" sz="22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578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Reading and Manipulating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Sorting Lists and Arrays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91" y="1398464"/>
            <a:ext cx="2657143" cy="2657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70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Sorting a list == reorder its elements incrementally: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</a:p>
          <a:p>
            <a:pPr lvl="1"/>
            <a:r>
              <a:rPr lang="en-US" dirty="0"/>
              <a:t>List items should be </a:t>
            </a:r>
            <a:r>
              <a:rPr lang="en-US" b="1" dirty="0">
                <a:solidFill>
                  <a:schemeClr val="bg1"/>
                </a:solidFill>
              </a:rPr>
              <a:t>comparable</a:t>
            </a:r>
            <a:r>
              <a:rPr lang="en-US" dirty="0"/>
              <a:t>, e.g. numbers, strings, dates,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Lists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99479" y="2546481"/>
            <a:ext cx="8856521" cy="3582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names = new ArrayList&lt;&gt;(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"Peter", "Michael", "</a:t>
            </a:r>
            <a:r>
              <a:rPr lang="en-US" sz="2400" b="1" noProof="1">
                <a:latin typeface="Consolas" pitchFamily="49" charset="0"/>
              </a:rPr>
              <a:t>George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", "Victor", "John"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System.out.println(String.join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(", ", names)); </a:t>
            </a:r>
          </a:p>
          <a:p>
            <a:pPr latinLnBrk="1">
              <a:lnSpc>
                <a:spcPct val="105000"/>
              </a:lnSpc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George, John, Michael, Peter, Victor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reverse(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System.out.println(String.join(", ", names));</a:t>
            </a:r>
          </a:p>
          <a:p>
            <a:pPr latinLnBrk="1">
              <a:lnSpc>
                <a:spcPct val="105000"/>
              </a:lnSpc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Victor, Peter, Michael, John, George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942149" y="3361761"/>
            <a:ext cx="2865830" cy="787239"/>
          </a:xfrm>
          <a:prstGeom prst="wedgeRoundRectCallout">
            <a:avLst>
              <a:gd name="adj1" fmla="val -55892"/>
              <a:gd name="adj2" fmla="val -29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natural (ascending) order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051000" y="4557952"/>
            <a:ext cx="3584614" cy="488432"/>
          </a:xfrm>
          <a:prstGeom prst="wedgeRoundRectCallout">
            <a:avLst>
              <a:gd name="adj1" fmla="val -56202"/>
              <a:gd name="adj2" fmla="val 22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 the sorted result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46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Read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of products. Print a numbered list of all the products ordered by name</a:t>
            </a:r>
          </a:p>
          <a:p>
            <a:r>
              <a:rPr lang="en-US" dirty="0"/>
              <a:t>Examples: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List of Products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41000" y="3159000"/>
            <a:ext cx="173581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Tomatoes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Apples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85499" y="3420610"/>
            <a:ext cx="1974358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1.Apples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2.Onions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3.Potatoes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4.Tomatoes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2837240" y="4226068"/>
            <a:ext cx="587829" cy="4734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DC5972-C848-4D95-90ED-E0CC804074AB}"/>
              </a:ext>
            </a:extLst>
          </p:cNvPr>
          <p:cNvGrpSpPr/>
          <p:nvPr/>
        </p:nvGrpSpPr>
        <p:grpSpPr>
          <a:xfrm>
            <a:off x="8025872" y="3193329"/>
            <a:ext cx="1900141" cy="2540324"/>
            <a:chOff x="8248453" y="3242066"/>
            <a:chExt cx="1900141" cy="2540324"/>
          </a:xfrm>
        </p:grpSpPr>
        <p:sp>
          <p:nvSpPr>
            <p:cNvPr id="12" name="Arrow: Right 6">
              <a:extLst>
                <a:ext uri="{FF2B5EF4-FFF2-40B4-BE49-F238E27FC236}">
                  <a16:creationId xmlns:a16="http://schemas.microsoft.com/office/drawing/2014/main" id="{06B641B0-1AA8-441F-A428-B99F623FD3BC}"/>
                </a:ext>
              </a:extLst>
            </p:cNvPr>
            <p:cNvSpPr/>
            <p:nvPr/>
          </p:nvSpPr>
          <p:spPr>
            <a:xfrm rot="5400000">
              <a:off x="7513311" y="4164142"/>
              <a:ext cx="2353390" cy="88310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3" name="Text Placeholder 4">
              <a:extLst>
                <a:ext uri="{FF2B5EF4-FFF2-40B4-BE49-F238E27FC236}">
                  <a16:creationId xmlns:a16="http://schemas.microsoft.com/office/drawing/2014/main" id="{5972D612-4D0F-404E-87A6-72A2562363E2}"/>
                </a:ext>
              </a:extLst>
            </p:cNvPr>
            <p:cNvSpPr txBox="1">
              <a:spLocks/>
            </p:cNvSpPr>
            <p:nvPr/>
          </p:nvSpPr>
          <p:spPr>
            <a:xfrm>
              <a:off x="8992068" y="3242066"/>
              <a:ext cx="1156526" cy="2540324"/>
            </a:xfrm>
            <a:prstGeom prst="rect">
              <a:avLst/>
            </a:prstGeom>
          </p:spPr>
          <p:txBody>
            <a:bodyPr vert="horz" lIns="108000" tIns="36000" rIns="108000" bIns="36000" rtlCol="0" anchor="ctr">
              <a:noAutofit/>
            </a:bodyPr>
            <a:lstStyle>
              <a:lvl1pPr marL="0" indent="0" algn="ctr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3998" b="1" kern="1200" baseline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600" dirty="0"/>
                <a:t>AZ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800100" y="6374903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https://judge.softuni.org/Contests/1295/</a:t>
            </a:r>
            <a:endParaRPr lang="en-US" sz="22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0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416000" y="1359000"/>
            <a:ext cx="9508431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n = </a:t>
            </a:r>
            <a:r>
              <a:rPr lang="en-US" dirty="0" err="1">
                <a:solidFill>
                  <a:schemeClr val="tx1"/>
                </a:solidFill>
              </a:rPr>
              <a:t>Integer.parseInt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sc</a:t>
            </a:r>
            <a:r>
              <a:rPr lang="en-US" dirty="0" err="1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List&lt;String&gt; </a:t>
            </a:r>
            <a:r>
              <a:rPr lang="en-US" dirty="0">
                <a:solidFill>
                  <a:schemeClr val="tx1"/>
                </a:solidFill>
              </a:rPr>
              <a:t>products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ArrayList</a:t>
            </a:r>
            <a:r>
              <a:rPr lang="en-US" dirty="0">
                <a:solidFill>
                  <a:schemeClr val="bg1"/>
                </a:solidFill>
              </a:rPr>
              <a:t>&lt;&gt;()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n;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 </a:t>
            </a:r>
            <a:r>
              <a:rPr lang="en-US" dirty="0" err="1">
                <a:solidFill>
                  <a:schemeClr val="tx1"/>
                </a:solidFill>
              </a:rPr>
              <a:t>currentProduct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sc</a:t>
            </a:r>
            <a:r>
              <a:rPr lang="en-US" dirty="0" err="1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products.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currentProduct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Collections.</a:t>
            </a:r>
            <a:r>
              <a:rPr lang="en-US" dirty="0" err="1">
                <a:solidFill>
                  <a:schemeClr val="bg1"/>
                </a:solidFill>
              </a:rPr>
              <a:t>sort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products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products.size</a:t>
            </a:r>
            <a:r>
              <a:rPr lang="en-US" dirty="0">
                <a:solidFill>
                  <a:schemeClr val="tx1"/>
                </a:solidFill>
              </a:rPr>
              <a:t>();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System.out.printf</a:t>
            </a:r>
            <a:r>
              <a:rPr lang="en-US" dirty="0">
                <a:solidFill>
                  <a:schemeClr val="tx1"/>
                </a:solidFill>
              </a:rPr>
              <a:t>("%d.%</a:t>
            </a:r>
            <a:r>
              <a:rPr lang="en-US" dirty="0" err="1">
                <a:solidFill>
                  <a:schemeClr val="tx1"/>
                </a:solidFill>
              </a:rPr>
              <a:t>s%n</a:t>
            </a:r>
            <a:r>
              <a:rPr lang="en-US" dirty="0">
                <a:solidFill>
                  <a:schemeClr val="tx1"/>
                </a:solidFill>
              </a:rPr>
              <a:t>",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+ 1, </a:t>
            </a:r>
            <a:r>
              <a:rPr lang="en-US" dirty="0" err="1">
                <a:solidFill>
                  <a:schemeClr val="tx1"/>
                </a:solidFill>
              </a:rPr>
              <a:t>products.get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of Products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800100" y="6399000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https://judge.softuni.org/Contests/1295/</a:t>
            </a:r>
            <a:endParaRPr lang="en-US" sz="22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411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Read a list of integers, remove all negative numbers from it</a:t>
            </a:r>
          </a:p>
          <a:p>
            <a:pPr lvl="1"/>
            <a:r>
              <a:rPr lang="en-US" dirty="0"/>
              <a:t>Print the remaining elements in reversed order</a:t>
            </a:r>
          </a:p>
          <a:p>
            <a:pPr lvl="1"/>
            <a:r>
              <a:rPr lang="en-US" dirty="0"/>
              <a:t>In case of no elements left in the list, print "empty"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Negatives and Reverse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70497" y="3262901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10 -5 7 9 -33 50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91410" y="3262901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50 9 7 10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098620" y="3393706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64322" y="4250453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7 -2 -10 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88385" y="4250453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1 7</a:t>
            </a:r>
          </a:p>
        </p:txBody>
      </p:sp>
      <p:sp>
        <p:nvSpPr>
          <p:cNvPr id="12" name="Arrow: Right 6"/>
          <p:cNvSpPr/>
          <p:nvPr/>
        </p:nvSpPr>
        <p:spPr>
          <a:xfrm>
            <a:off x="5098620" y="4376757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164323" y="5224768"/>
            <a:ext cx="334781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-1 -2 -3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288386" y="5223916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empty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5098620" y="5359808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800100" y="6371156"/>
            <a:ext cx="1059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Check your solution here: </a:t>
            </a:r>
            <a:r>
              <a:rPr lang="en-US" sz="2200" dirty="0">
                <a:hlinkClick r:id="rId2"/>
              </a:rPr>
              <a:t>https://judge.softuni.org/Contests/1295/</a:t>
            </a:r>
            <a:endParaRPr lang="en-US" sz="22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308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51000" y="1674000"/>
            <a:ext cx="10949531" cy="4576009"/>
          </a:xfrm>
        </p:spPr>
        <p:txBody>
          <a:bodyPr/>
          <a:lstStyle/>
          <a:p>
            <a:r>
              <a:rPr lang="en-US" dirty="0"/>
              <a:t>List&lt;Integer&gt; </a:t>
            </a:r>
            <a:r>
              <a:rPr lang="en-US" dirty="0" err="1"/>
              <a:t>nums</a:t>
            </a:r>
            <a:r>
              <a:rPr lang="en-US" dirty="0"/>
              <a:t> = </a:t>
            </a:r>
            <a:r>
              <a:rPr lang="en-US" dirty="0" err="1"/>
              <a:t>Arrays.stream</a:t>
            </a:r>
            <a:r>
              <a:rPr lang="en-US" dirty="0"/>
              <a:t>(</a:t>
            </a:r>
            <a:r>
              <a:rPr lang="en-US" dirty="0" err="1"/>
              <a:t>sc.nextLine</a:t>
            </a:r>
            <a:r>
              <a:rPr lang="en-US" dirty="0"/>
              <a:t>().split(" "))</a:t>
            </a:r>
          </a:p>
          <a:p>
            <a:r>
              <a:rPr lang="en-US" dirty="0"/>
              <a:t>   	.map(Integer::</a:t>
            </a:r>
            <a:r>
              <a:rPr lang="en-US" dirty="0" err="1"/>
              <a:t>parseInt</a:t>
            </a:r>
            <a:r>
              <a:rPr lang="en-US" dirty="0"/>
              <a:t>).collect(</a:t>
            </a:r>
            <a:r>
              <a:rPr lang="en-US" dirty="0" err="1"/>
              <a:t>Collectors.toList</a:t>
            </a:r>
            <a:r>
              <a:rPr lang="en-US" dirty="0"/>
              <a:t>());</a:t>
            </a:r>
          </a:p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nums.size</a:t>
            </a:r>
            <a:r>
              <a:rPr lang="en-US" dirty="0"/>
              <a:t>();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if (</a:t>
            </a:r>
            <a:r>
              <a:rPr lang="en-US" dirty="0" err="1"/>
              <a:t>nums.get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&lt; 0)</a:t>
            </a:r>
          </a:p>
          <a:p>
            <a:r>
              <a:rPr lang="en-US" dirty="0"/>
              <a:t>    </a:t>
            </a:r>
            <a:r>
              <a:rPr lang="en-US" dirty="0" err="1"/>
              <a:t>nums.remove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--);</a:t>
            </a:r>
          </a:p>
          <a:p>
            <a:r>
              <a:rPr lang="en-US" dirty="0" err="1"/>
              <a:t>Collections.reverse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);</a:t>
            </a:r>
          </a:p>
          <a:p>
            <a:r>
              <a:rPr lang="en-US" dirty="0"/>
              <a:t>if (</a:t>
            </a:r>
            <a:r>
              <a:rPr lang="en-US" dirty="0" err="1"/>
              <a:t>nums.size</a:t>
            </a:r>
            <a:r>
              <a:rPr lang="en-US" dirty="0"/>
              <a:t>() == 0) 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("empty");</a:t>
            </a:r>
          </a:p>
          <a:p>
            <a:r>
              <a:rPr lang="en-US" dirty="0"/>
              <a:t>else 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nums.toString</a:t>
            </a:r>
            <a:r>
              <a:rPr lang="en-US" dirty="0"/>
              <a:t>().</a:t>
            </a:r>
            <a:r>
              <a:rPr lang="en-US" dirty="0" err="1"/>
              <a:t>replaceAll</a:t>
            </a:r>
            <a:r>
              <a:rPr lang="en-US" dirty="0"/>
              <a:t>("[\\[\\],]", ""));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Remove Negatives and Reverse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3991" y="1274763"/>
            <a:ext cx="11817350" cy="5529262"/>
          </a:xfrm>
        </p:spPr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sz="3600" dirty="0"/>
              <a:t>Lists Overview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sz="3600" dirty="0"/>
              <a:t>List Manipulating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sz="3600" dirty="0"/>
              <a:t>Reading Lists from the Console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sz="3600" dirty="0"/>
              <a:t>Sorting Lists and Arrays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Sorting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43713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40177" y="1756135"/>
            <a:ext cx="7930823" cy="475086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Lists hold a sequence of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(variable-length)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Creating (allocating) a list: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new ArrayList&lt;E&gt;()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Accessing list elements by index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Printing list elements: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07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2081770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Lists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4496234" y="1768637"/>
            <a:ext cx="3209554" cy="1339223"/>
            <a:chOff x="3503612" y="2606207"/>
            <a:chExt cx="3810000" cy="14083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594616" y="2606208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0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340138" y="2621632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1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07281" y="2606207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2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880617" y="2610511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3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628959" y="2606207"/>
              <a:ext cx="590916" cy="881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4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3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04083" y="1224000"/>
            <a:ext cx="10321675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List&lt;E&gt;</a:t>
            </a:r>
            <a:r>
              <a:rPr lang="en-US" dirty="0"/>
              <a:t> holds a list of elements of any type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338959" y="1863652"/>
            <a:ext cx="7222041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List&lt;String&gt;</a:t>
            </a:r>
            <a:r>
              <a:rPr lang="en-US" dirty="0">
                <a:solidFill>
                  <a:schemeClr val="tx1"/>
                </a:solidFill>
              </a:rPr>
              <a:t> names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ArrayList</a:t>
            </a:r>
            <a:r>
              <a:rPr lang="en-US" dirty="0">
                <a:solidFill>
                  <a:schemeClr val="bg1"/>
                </a:solidFill>
              </a:rPr>
              <a:t>&lt;&gt;()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//Create a list of strings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"Peter"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"Maria"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"George"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"Maria"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for (String name : names)</a:t>
            </a:r>
          </a:p>
          <a:p>
            <a:r>
              <a:rPr lang="en-US" dirty="0">
                <a:solidFill>
                  <a:schemeClr val="tx1"/>
                </a:solidFill>
              </a:rPr>
              <a:t>  System.out.println(name);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//Peter, George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058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– Overview (2)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B31FB49E-5CBF-4A8C-89F7-70E66C67A51E}"/>
              </a:ext>
            </a:extLst>
          </p:cNvPr>
          <p:cNvSpPr/>
          <p:nvPr/>
        </p:nvSpPr>
        <p:spPr>
          <a:xfrm rot="10800000" flipH="1">
            <a:off x="3367699" y="5739250"/>
            <a:ext cx="1405346" cy="928970"/>
          </a:xfrm>
          <a:prstGeom prst="bentArrow">
            <a:avLst>
              <a:gd name="adj1" fmla="val 23638"/>
              <a:gd name="adj2" fmla="val 25937"/>
              <a:gd name="adj3" fmla="val 36848"/>
              <a:gd name="adj4" fmla="val 5344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46382" y="1304522"/>
            <a:ext cx="8899236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List&lt;Integer&gt;</a:t>
            </a:r>
            <a:r>
              <a:rPr lang="en-US" dirty="0">
                <a:solidFill>
                  <a:schemeClr val="tx1"/>
                </a:solidFill>
              </a:rPr>
              <a:t> nums = new ArrayList&lt;&gt;(</a:t>
            </a:r>
          </a:p>
          <a:p>
            <a:r>
              <a:rPr lang="en-US" dirty="0">
                <a:solidFill>
                  <a:schemeClr val="bg1"/>
                </a:solidFill>
              </a:rPr>
              <a:t>	    Arrays.asList(</a:t>
            </a:r>
            <a:r>
              <a:rPr lang="en-US" dirty="0">
                <a:solidFill>
                  <a:schemeClr val="tx1"/>
                </a:solidFill>
              </a:rPr>
              <a:t>10, 20, 30, 40, 50, 60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nums.remove(Integer.</a:t>
            </a:r>
            <a:r>
              <a:rPr lang="en-US" dirty="0">
                <a:solidFill>
                  <a:schemeClr val="bg1"/>
                </a:solidFill>
              </a:rPr>
              <a:t>valueOf(</a:t>
            </a:r>
            <a:r>
              <a:rPr lang="en-US" dirty="0">
                <a:solidFill>
                  <a:schemeClr val="tx1"/>
                </a:solidFill>
              </a:rPr>
              <a:t>40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0, -100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0; i &lt; nums.</a:t>
            </a:r>
            <a:r>
              <a:rPr lang="en-US" dirty="0">
                <a:solidFill>
                  <a:schemeClr val="bg1"/>
                </a:solidFill>
              </a:rPr>
              <a:t>size()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r>
              <a:rPr lang="en-US" dirty="0">
                <a:solidFill>
                  <a:schemeClr val="tx1"/>
                </a:solidFill>
              </a:rPr>
              <a:t>  System.out.print(nums.</a:t>
            </a:r>
            <a:r>
              <a:rPr lang="en-US" dirty="0">
                <a:solidFill>
                  <a:schemeClr val="bg1"/>
                </a:solidFill>
              </a:rPr>
              <a:t>get(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+ " 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106000" y="6145963"/>
            <a:ext cx="411351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-100 10 20 50 60 100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E439E001-3BFE-4D54-B129-8E7647E7B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429" y="3429000"/>
            <a:ext cx="4027384" cy="510778"/>
          </a:xfrm>
          <a:prstGeom prst="wedgeRoundRectCallout">
            <a:avLst>
              <a:gd name="adj1" fmla="val -53917"/>
              <a:gd name="adj2" fmla="val 40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Inserts an element to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953" y="4014000"/>
            <a:ext cx="1770615" cy="510778"/>
          </a:xfrm>
          <a:prstGeom prst="wedgeRoundRectCallout">
            <a:avLst>
              <a:gd name="adj1" fmla="val -56763"/>
              <a:gd name="adj2" fmla="val 527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Items count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000" y="2394000"/>
            <a:ext cx="2552361" cy="510778"/>
          </a:xfrm>
          <a:prstGeom prst="wedgeRoundRectCallout">
            <a:avLst>
              <a:gd name="adj1" fmla="val -55057"/>
              <a:gd name="adj2" fmla="val -9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by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000" y="2844000"/>
            <a:ext cx="2552361" cy="510778"/>
          </a:xfrm>
          <a:prstGeom prst="wedgeRoundRectCallout">
            <a:avLst>
              <a:gd name="adj1" fmla="val -54716"/>
              <a:gd name="adj2" fmla="val 171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by value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5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List&lt;E&gt;</a:t>
            </a:r>
            <a:r>
              <a:rPr lang="en-US" sz="3500" dirty="0"/>
              <a:t> holds a list of elements (like array, but extendable)</a:t>
            </a:r>
          </a:p>
          <a:p>
            <a:r>
              <a:rPr lang="en-US" sz="3500" dirty="0"/>
              <a:t>Provides operations to </a:t>
            </a:r>
            <a:r>
              <a:rPr lang="en-US" sz="3500" b="1" dirty="0">
                <a:solidFill>
                  <a:schemeClr val="bg1"/>
                </a:solidFill>
              </a:rPr>
              <a:t>add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bg1"/>
                </a:solidFill>
              </a:rPr>
              <a:t>insert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bg1"/>
                </a:solidFill>
              </a:rPr>
              <a:t>remove</a:t>
            </a:r>
            <a:r>
              <a:rPr lang="en-US" sz="3500" dirty="0"/>
              <a:t> / </a:t>
            </a:r>
            <a:r>
              <a:rPr lang="en-US" sz="3500" b="1" dirty="0">
                <a:solidFill>
                  <a:schemeClr val="bg1"/>
                </a:solidFill>
              </a:rPr>
              <a:t>find</a:t>
            </a:r>
            <a:r>
              <a:rPr lang="en-US" sz="3500" dirty="0"/>
              <a:t> elements: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size()</a:t>
            </a:r>
            <a:r>
              <a:rPr lang="en-US" sz="3200" dirty="0"/>
              <a:t> – number of elements in the List&lt;E&gt;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add(element)</a:t>
            </a:r>
            <a:r>
              <a:rPr lang="en-US" sz="3200" dirty="0"/>
              <a:t> – adds an element to the List&lt;E&gt;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add(index, element)</a:t>
            </a:r>
            <a:r>
              <a:rPr lang="en-US" sz="3200" dirty="0"/>
              <a:t> – inserts an element to given position 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remove(element)</a:t>
            </a:r>
            <a:r>
              <a:rPr lang="en-US" sz="3200" dirty="0"/>
              <a:t> – removes an element (returns true / false)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remove(index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3200" dirty="0"/>
              <a:t> – removes element at index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contains(element)</a:t>
            </a:r>
            <a:r>
              <a:rPr lang="en-US" sz="3200" dirty="0"/>
              <a:t> – determines whether an element is in the list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set(index, item) </a:t>
            </a:r>
            <a:r>
              <a:rPr lang="en-US" sz="3200" dirty="0"/>
              <a:t>– replaces the element at  the given index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Data Structure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69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7"/>
          <p:cNvSpPr txBox="1">
            <a:spLocks/>
          </p:cNvSpPr>
          <p:nvPr/>
        </p:nvSpPr>
        <p:spPr>
          <a:xfrm>
            <a:off x="4940384" y="3216570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Add – Appends an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1430073" y="243611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1430073" y="1710908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430073" y="3164325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7008813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8837611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41999" y="3216570"/>
            <a:ext cx="243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b="1" noProof="1"/>
          </a:p>
        </p:txBody>
      </p:sp>
      <p:sp>
        <p:nvSpPr>
          <p:cNvPr id="34" name="Text Placeholder 7"/>
          <p:cNvSpPr txBox="1">
            <a:spLocks/>
          </p:cNvSpPr>
          <p:nvPr/>
        </p:nvSpPr>
        <p:spPr>
          <a:xfrm>
            <a:off x="1428456" y="243611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1428457" y="1707903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>
            <a:off x="1418800" y="3164325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29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3.7037E-7 L 0.14991 -3.7037E-7 C 0.2162 -3.7037E-7 0.29995 0.08542 0.29995 0.15602 L 0.29995 0.31528 " pathEditMode="relative" rAng="0" ptsTypes="AAAA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1.85185E-6 L 0.14991 -1.85185E-6 C 0.21607 -1.85185E-6 0.29995 0.08611 0.29995 0.15648 L 0.29995 0.31551 " pathEditMode="relative" rAng="0" ptsTypes="AAAA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4.81481E-6 L 0.14991 -4.81481E-6 C 0.21633 -4.81481E-6 0.29995 0.08774 0.29995 0.15973 L 0.29995 0.3213 " pathEditMode="relative" rAng="0" ptsTypes="AAAA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4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7"/>
          <p:cNvSpPr txBox="1">
            <a:spLocks/>
          </p:cNvSpPr>
          <p:nvPr/>
        </p:nvSpPr>
        <p:spPr>
          <a:xfrm>
            <a:off x="4940384" y="3226120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5084127" y="4584905"/>
            <a:ext cx="214344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Remove – Deletes an Element</a:t>
            </a:r>
            <a:endParaRPr lang="bg-BG" dirty="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5087328" y="3894646"/>
            <a:ext cx="214023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080922" y="5279777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944676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9986" y="3216894"/>
            <a:ext cx="243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53066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2153065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01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0.1198 -1.11111E-6 C 0.17266 -1.11111E-6 0.23959 0.10324 0.23959 0.18796 L 0.23959 0.37847 " pathEditMode="relative" rAng="0" ptsTypes="AAAA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79" y="1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1.45833E-6 0.1004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2" grpId="0" animBg="1"/>
      <p:bldP spid="12" grpId="1" animBg="1"/>
      <p:bldP spid="12" grpId="2" animBg="1"/>
      <p:bldP spid="18" grpId="0" animBg="1"/>
      <p:bldP spid="19" grpId="0" animBg="1"/>
      <p:bldP spid="2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3769</TotalTime>
  <Words>2449</Words>
  <Application>Microsoft Office PowerPoint</Application>
  <PresentationFormat>Широк екран</PresentationFormat>
  <Paragraphs>350</Paragraphs>
  <Slides>36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Lists</vt:lpstr>
      <vt:lpstr>Questions?</vt:lpstr>
      <vt:lpstr>Table of Contents</vt:lpstr>
      <vt:lpstr>Lists</vt:lpstr>
      <vt:lpstr>List&lt;E&gt; – Overview</vt:lpstr>
      <vt:lpstr>List&lt;E&gt; – Overview (2)</vt:lpstr>
      <vt:lpstr>List&lt;E&gt; – Data Structure</vt:lpstr>
      <vt:lpstr>Add – Appends an Element</vt:lpstr>
      <vt:lpstr>Remove – Deletes an Element</vt:lpstr>
      <vt:lpstr>Add (Index, El) – Inserts an Element at Position</vt:lpstr>
      <vt:lpstr>Reading Lists from the Console</vt:lpstr>
      <vt:lpstr>Reading Lists from the Console</vt:lpstr>
      <vt:lpstr>Reading List Values from a Single Line</vt:lpstr>
      <vt:lpstr>Printing Lists On the Console</vt:lpstr>
      <vt:lpstr>Problem: Sum Adjacent Equal Numbers</vt:lpstr>
      <vt:lpstr>Solution: Sum Adjacent Equal Numbers (1)</vt:lpstr>
      <vt:lpstr>Solution: Sum Adjacent Equal Numbers (2)</vt:lpstr>
      <vt:lpstr>Problem: Gauss' Trick</vt:lpstr>
      <vt:lpstr>Solution: Gauss' Trick</vt:lpstr>
      <vt:lpstr>Problem: Merging Lists</vt:lpstr>
      <vt:lpstr>Solution: Merging Lists (1)</vt:lpstr>
      <vt:lpstr>Solution: Merging Lists (2)</vt:lpstr>
      <vt:lpstr>Reading and Manipulating Lists</vt:lpstr>
      <vt:lpstr>Sorting Lists and Arrays</vt:lpstr>
      <vt:lpstr>Sorting Lists</vt:lpstr>
      <vt:lpstr>Problem: List of Products</vt:lpstr>
      <vt:lpstr>Solution: List of Products</vt:lpstr>
      <vt:lpstr>Problem: Remove Negatives and Reverse</vt:lpstr>
      <vt:lpstr>Solution: Remove Negatives and Reverse</vt:lpstr>
      <vt:lpstr>Sorting Lists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</dc:title>
  <dc:subject>Java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joana.veskova</cp:lastModifiedBy>
  <cp:revision>37</cp:revision>
  <dcterms:created xsi:type="dcterms:W3CDTF">2018-05-23T13:08:44Z</dcterms:created>
  <dcterms:modified xsi:type="dcterms:W3CDTF">2022-12-19T10:19:00Z</dcterms:modified>
  <cp:category>programming fundamentals;computer programming;software development;web development</cp:category>
</cp:coreProperties>
</file>