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8" r:id="rId3"/>
    <p:sldId id="32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7" r:id="rId59"/>
    <p:sldId id="613" r:id="rId60"/>
    <p:sldId id="608" r:id="rId61"/>
    <p:sldId id="319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74C69F-A9E4-45E6-9BDF-D108B6856F0C}">
          <p14:sldIdLst>
            <p14:sldId id="256"/>
            <p14:sldId id="258"/>
            <p14:sldId id="321"/>
          </p14:sldIdLst>
        </p14:section>
        <p14:section name="What is a Method?" id="{2A0DABDB-D99D-4586-9349-9F247F4A20D7}">
          <p14:sldIdLst>
            <p14:sldId id="259"/>
            <p14:sldId id="260"/>
            <p14:sldId id="261"/>
            <p14:sldId id="262"/>
          </p14:sldIdLst>
        </p14:section>
        <p14:section name="Naming and Best Practices" id="{8F33F775-E619-4490-8020-4B0F84DAA9C0}">
          <p14:sldIdLst>
            <p14:sldId id="263"/>
            <p14:sldId id="264"/>
            <p14:sldId id="265"/>
            <p14:sldId id="266"/>
            <p14:sldId id="267"/>
          </p14:sldIdLst>
        </p14:section>
        <p14:section name="Declaring and Invoking Methods" id="{1BEEA69D-E948-4F03-A7E1-7E3989439F3A}">
          <p14:sldIdLst>
            <p14:sldId id="268"/>
            <p14:sldId id="269"/>
            <p14:sldId id="270"/>
            <p14:sldId id="271"/>
            <p14:sldId id="325"/>
          </p14:sldIdLst>
        </p14:section>
        <p14:section name="Methods with Parameters" id="{B41B92F8-9426-4B1E-8BB4-F424744E96AD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turning Values from Methods" id="{27030A06-DBFA-4545-B349-D896467060C1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Value vs. Reference Types" id="{8C288C16-9C19-440D-8C47-34636C5A7DA0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Overloading Methods" id="{101B7BE6-E871-4D42-B75E-504D08FDF7E6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Program Execution Flow" id="{18CFD207-4121-4473-A81D-FAC418824D08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BE1BD510-A7DA-40B2-9399-427F1B9AE2FC}">
          <p14:sldIdLst>
            <p14:sldId id="311"/>
            <p14:sldId id="317"/>
            <p14:sldId id="613"/>
            <p14:sldId id="608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902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60/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1.jpe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00" y="2446994"/>
            <a:ext cx="2542097" cy="23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9325" y="121241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21000" y="3900043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21000" y="5435125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0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906" y="1936086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48917" y="1173722"/>
            <a:ext cx="9997084" cy="554658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406000" y="2034000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477059" y="1303435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551835" y="1293327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513649" y="1303435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51649" y="2674270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Methods are first </a:t>
            </a:r>
            <a:r>
              <a:rPr lang="en-US" sz="3400" b="1" dirty="0">
                <a:solidFill>
                  <a:schemeClr val="bg1"/>
                </a:solidFill>
              </a:rPr>
              <a:t>declared</a:t>
            </a:r>
            <a:r>
              <a:rPr lang="en-US" sz="3400" dirty="0"/>
              <a:t>, then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(many times)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3400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invoked (called) </a:t>
            </a:r>
            <a:r>
              <a:rPr lang="en-US" sz="3400" dirty="0"/>
              <a:t>by their name +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5115" y="19050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5115" y="4317521"/>
            <a:ext cx="815340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87497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229597" y="431752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91000" y="2534629"/>
            <a:ext cx="7027408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91000" y="4518882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FA5CB96-C89D-D7C7-E3C0-20B18EE07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6AA2672-FEBC-5FA2-A6EC-0D7D7D213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Some </a:t>
            </a:r>
            <a:r>
              <a:rPr lang="en-US" sz="3400" b="1" dirty="0">
                <a:solidFill>
                  <a:schemeClr val="bg1"/>
                </a:solidFill>
              </a:rPr>
              <a:t>other</a:t>
            </a:r>
            <a:r>
              <a:rPr lang="en-US" sz="3400" b="1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9444CD5-9717-3409-4D5A-291E99B4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4DCFD1B8-4DAF-D263-91A3-277CA5EB1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854000"/>
            <a:ext cx="7110000" cy="194244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16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 with Parameters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  <a:endParaRPr lang="bg-BG" b="1" dirty="0">
              <a:solidFill>
                <a:srgbClr val="FFA000"/>
              </a:solidFill>
            </a:endParaRPr>
          </a:p>
          <a:p>
            <a:endParaRPr lang="bg-BG" b="1" dirty="0">
              <a:solidFill>
                <a:srgbClr val="FFA000"/>
              </a:solidFill>
            </a:endParaRPr>
          </a:p>
          <a:p>
            <a:endParaRPr lang="bg-BG" b="1" dirty="0">
              <a:solidFill>
                <a:srgbClr val="FFA000"/>
              </a:solidFill>
            </a:endParaRPr>
          </a:p>
          <a:p>
            <a:endParaRPr lang="bg-BG" b="1" dirty="0">
              <a:solidFill>
                <a:srgbClr val="FFA000"/>
              </a:solidFill>
            </a:endParaRPr>
          </a:p>
          <a:p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4734000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1944000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14475" y="4729148"/>
            <a:ext cx="3338555" cy="1114328"/>
          </a:xfrm>
          <a:prstGeom prst="wedgeRoundRectCallout">
            <a:avLst>
              <a:gd name="adj1" fmla="val -60254"/>
              <a:gd name="adj2" fmla="val -12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24030" y="2234504"/>
            <a:ext cx="3429000" cy="1114328"/>
          </a:xfrm>
          <a:prstGeom prst="wedgeRoundRectCallout">
            <a:avLst>
              <a:gd name="adj1" fmla="val -57850"/>
              <a:gd name="adj2" fmla="val -363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4664366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770200" y="3463453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665800" y="3463453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579200" y="3463967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5735" y="21580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64852" y="2155552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93893" y="22324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5735" y="3329532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89640" y="4485816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993893" y="455692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5735" y="44858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1993893" y="339469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789640" y="3325496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44900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082" y="6313209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09700" y="1400810"/>
            <a:ext cx="9372600" cy="521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double grade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Grades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03111" y="2542887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16000" y="2173000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6855" y="3465661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129436" y="351323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05349" y="346566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889274" y="3536770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800100" y="635002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72386" y="2484000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81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03312" y="2480457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246000" y="1991299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635537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1709" y="3600227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611709" y="4933589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406" y="1269000"/>
            <a:ext cx="9049234" cy="5486396"/>
          </a:xfrm>
        </p:spPr>
        <p:txBody>
          <a:bodyPr>
            <a:normAutofit/>
          </a:bodyPr>
          <a:lstStyle/>
          <a:p>
            <a:r>
              <a:rPr lang="en-US" sz="3400" dirty="0"/>
              <a:t>What Is a Method?</a:t>
            </a:r>
          </a:p>
          <a:p>
            <a:r>
              <a:rPr lang="en-US" sz="3400" dirty="0"/>
              <a:t>Naming and Best Practices</a:t>
            </a:r>
          </a:p>
          <a:p>
            <a:r>
              <a:rPr lang="en-GB" sz="3400" dirty="0"/>
              <a:t>Declaring and Invoking Methods</a:t>
            </a:r>
          </a:p>
          <a:p>
            <a:pPr lvl="1"/>
            <a:r>
              <a:rPr lang="en-US" sz="3200" dirty="0"/>
              <a:t>Void and Return Type Methods</a:t>
            </a:r>
            <a:endParaRPr lang="bg-BG" sz="3200" dirty="0"/>
          </a:p>
          <a:p>
            <a:r>
              <a:rPr lang="en-GB" sz="3400" dirty="0"/>
              <a:t>Methods with Parameters</a:t>
            </a:r>
          </a:p>
          <a:p>
            <a:r>
              <a:rPr lang="en-GB" sz="3400" dirty="0"/>
              <a:t>Value vs. Reference Types</a:t>
            </a:r>
          </a:p>
          <a:p>
            <a:r>
              <a:rPr lang="en-US" sz="3400" dirty="0"/>
              <a:t>Overloading Methods</a:t>
            </a:r>
          </a:p>
          <a:p>
            <a:r>
              <a:rPr lang="en-US" sz="3400" dirty="0"/>
              <a:t>Program Execution Flow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78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98769" y="119997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16000" y="2979000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26000" y="4779000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9325" y="12124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Assigned</a:t>
            </a:r>
            <a:r>
              <a:rPr lang="en-US" sz="32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Used</a:t>
            </a:r>
            <a:r>
              <a:rPr lang="en-US" sz="32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Passed</a:t>
            </a:r>
            <a:r>
              <a:rPr lang="en-US" sz="32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21360" y="2716026"/>
            <a:ext cx="895464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39600" y="4220013"/>
            <a:ext cx="893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21360" y="5724000"/>
            <a:ext cx="895464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000" y="6335033"/>
            <a:ext cx="109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04" y="2668340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436" y="291499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04" y="421777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1798549" y="455109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436" y="441937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1804209" y="304457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781" y="2668340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013" y="291499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781" y="423206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5567611" y="451889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6400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5572327" y="304457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21461" y="1469787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0" y="6373113"/>
            <a:ext cx="109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00" y="2643319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995" y="2920036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00" y="4196782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2663010" y="449387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994" y="439435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2663010" y="30533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4000" y="6337848"/>
            <a:ext cx="109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1194673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result +=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84928" y="2529225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7410770" y="259541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06199" y="2529224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6000" y="2529225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2379749" y="2614880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4000" y="6328113"/>
            <a:ext cx="109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105289" y="2529224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108862" y="1302952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637809" y="4419000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6000" y="2346791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723581" y="1314492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825647" y="1380802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724216" y="1314000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801050" y="1380802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847294" y="3385349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914502" y="2664247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894822" y="1960672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692348" y="4088924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669619" y="4762255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768110" y="5456559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427875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9583" y="2530151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50469" y="2034851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534401" y="4296435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9718" y="2542822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42822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9718" y="4239000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2501" y="21240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1000" y="1219102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7401" y="2800176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sz="2800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91813" y="1846669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308033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8560" y="3014891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3120" y="2584004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7703040" y="3086001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99678" y="314241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1000" y="2584005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2421357" y="321352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99678" y="4709054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000" y="4276880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2513277" y="477887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1120" y="6316923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https://judge.softuni.org/Contests/1260/</a:t>
            </a:r>
            <a:endParaRPr lang="en-US" sz="2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3712" y="4284000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3712" y="1909972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2071444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878195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974820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071445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349224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13975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973955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878195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270979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67764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38120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a program that </a:t>
            </a:r>
            <a:r>
              <a:rPr lang="en-US" sz="3200" b="1" dirty="0">
                <a:solidFill>
                  <a:srgbClr val="FFA000"/>
                </a:solidFill>
              </a:rPr>
              <a:t>multiplies the sum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rgbClr val="FFA000"/>
                </a:solidFill>
              </a:rPr>
              <a:t>all even digits </a:t>
            </a:r>
            <a:r>
              <a:rPr lang="en-US" sz="3200" dirty="0"/>
              <a:t>of a number </a:t>
            </a:r>
            <a:r>
              <a:rPr lang="en-US" sz="3200" b="1" dirty="0">
                <a:solidFill>
                  <a:srgbClr val="FFA000"/>
                </a:solidFill>
              </a:rPr>
              <a:t>by the sum of all odd digits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00" y="6373113"/>
            <a:ext cx="109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https://judge.softuni.org/Contests/1260/</a:t>
            </a:r>
            <a:endParaRPr lang="en-US" sz="22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9136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can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>
                <a:solidFill>
                  <a:schemeClr val="bg2"/>
                </a:solidFill>
              </a:rPr>
              <a:t> a value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or nothing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1210" y="127434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2604409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9249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550" y="4253984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599" y="2193075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21066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7299" y="3908999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7299" y="5759237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89610" y="390475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5769000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3409</Words>
  <Application>Microsoft Office PowerPoint</Application>
  <PresentationFormat>Широк екран</PresentationFormat>
  <Paragraphs>647</Paragraphs>
  <Slides>62</Slides>
  <Notes>19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Have a Question?</vt:lpstr>
      <vt:lpstr>Table of Contents</vt:lpstr>
      <vt:lpstr>What is a Method?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Invoking a Method (3)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Value vs. Reference Types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37</cp:revision>
  <dcterms:created xsi:type="dcterms:W3CDTF">2018-05-23T13:08:44Z</dcterms:created>
  <dcterms:modified xsi:type="dcterms:W3CDTF">2022-12-19T10:18:49Z</dcterms:modified>
  <cp:category>computer programming; programming</cp:category>
</cp:coreProperties>
</file>