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8" r:id="rId3"/>
    <p:sldId id="318" r:id="rId4"/>
    <p:sldId id="259" r:id="rId5"/>
    <p:sldId id="260" r:id="rId6"/>
    <p:sldId id="322" r:id="rId7"/>
    <p:sldId id="32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5" r:id="rId57"/>
    <p:sldId id="613" r:id="rId58"/>
    <p:sldId id="608" r:id="rId59"/>
    <p:sldId id="317" r:id="rId60"/>
    <p:sldId id="31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E751044-73A0-4551-9555-51E48761C143}">
          <p14:sldIdLst>
            <p14:sldId id="256"/>
            <p14:sldId id="258"/>
            <p14:sldId id="318"/>
          </p14:sldIdLst>
        </p14:section>
        <p14:section name="Introduction and Basic Syntax" id="{B03CF75E-6D8F-432F-B07B-B611A763F141}">
          <p14:sldIdLst>
            <p14:sldId id="259"/>
            <p14:sldId id="260"/>
            <p14:sldId id="322"/>
            <p14:sldId id="323"/>
            <p14:sldId id="262"/>
          </p14:sldIdLst>
        </p14:section>
        <p14:section name="Console I/O" id="{DDAC3F09-7A94-4FC7-904B-BDE2F1984628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Comparison Operators" id="{0523EABE-3B08-4C7D-B897-A67705304FEF}">
          <p14:sldIdLst>
            <p14:sldId id="272"/>
            <p14:sldId id="273"/>
            <p14:sldId id="274"/>
          </p14:sldIdLst>
        </p14:section>
        <p14:section name="The If-else Statement" id="{228266DF-BF07-4B17-ADE2-0118AC310F2A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The Switch-Case Statement" id="{37602F25-449B-47B8-8AC0-B21C73793FBD}">
          <p14:sldIdLst>
            <p14:sldId id="281"/>
            <p14:sldId id="282"/>
            <p14:sldId id="283"/>
            <p14:sldId id="284"/>
          </p14:sldIdLst>
        </p14:section>
        <p14:section name="Logical Operators" id="{F584ED77-9048-45A9-84E4-404B57FF6F83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oops" id="{8E1A0063-D153-4C25-AC6A-CA2991E684B8}">
          <p14:sldIdLst>
            <p14:sldId id="291"/>
            <p14:sldId id="292"/>
          </p14:sldIdLst>
        </p14:section>
        <p14:section name="For-Loops" id="{4871AF77-3CF2-4A8A-A0CF-14C5186C2763}">
          <p14:sldIdLst>
            <p14:sldId id="293"/>
            <p14:sldId id="294"/>
            <p14:sldId id="295"/>
            <p14:sldId id="296"/>
            <p14:sldId id="297"/>
          </p14:sldIdLst>
        </p14:section>
        <p14:section name="While Loops" id="{5506B3A3-E9D2-47F2-9903-FA774F09F162}">
          <p14:sldIdLst>
            <p14:sldId id="298"/>
            <p14:sldId id="299"/>
            <p14:sldId id="300"/>
          </p14:sldIdLst>
        </p14:section>
        <p14:section name="Do...While Loops" id="{5CE5FEB9-9319-4CA1-BBE4-F8CD276C02A5}">
          <p14:sldIdLst>
            <p14:sldId id="301"/>
            <p14:sldId id="302"/>
            <p14:sldId id="303"/>
          </p14:sldIdLst>
        </p14:section>
        <p14:section name="Debugging the Code" id="{E0F6A6F7-37C1-431C-8BD9-A1689B3550AF}">
          <p14:sldIdLst>
            <p14:sldId id="304"/>
            <p14:sldId id="305"/>
            <p14:sldId id="306"/>
            <p14:sldId id="307"/>
            <p14:sldId id="308"/>
          </p14:sldIdLst>
        </p14:section>
        <p14:section name="Conclusion" id="{58ED1B8E-29F8-44E3-84FE-DFE776637842}">
          <p14:sldIdLst>
            <p14:sldId id="309"/>
            <p14:sldId id="315"/>
            <p14:sldId id="613"/>
            <p14:sldId id="608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7844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919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190/Basic-Syntax-Conditional-Statements-and-Loop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190/Basic-Syntax-Conditional-Statements-and-Loop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190/Basic-Syntax-Conditional-Statements-and-Loop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190/Basic-Syntax-Conditional-Statements-and-Loops-Lab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190/Basic-Syntax-Conditional-Statements-and-Loops-Lab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1190/Basic-Syntax-Conditional-Statements-and-Loops-Lab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190/Basic-Syntax-Conditional-Statements-and-Loops-Lab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190/Basic-Syntax-Conditional-Statements-and-Loop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190/Basic-Syntax-Conditional-Statements-and-Loops-Lab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190/Basic-Syntax-Conditional-Statements-and-Loops-Lab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190/Basic-Syntax-Conditional-Statements-and-Loops-Lab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jdk13-downloads-5672538.html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190/Basic-Syntax-Conditional-Statements-and-Loops-Lab" TargetMode="Externa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40.jpe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1.png"/><Relationship Id="rId15" Type="http://schemas.openxmlformats.org/officeDocument/2006/relationships/image" Target="../media/image46.jpeg"/><Relationship Id="rId23" Type="http://schemas.openxmlformats.org/officeDocument/2006/relationships/image" Target="../media/image5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1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/>
              <a:t>Java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06319" y="4949078"/>
            <a:ext cx="3137440" cy="506796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406319" y="5396180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AB5D3C-5762-43CD-8C54-EDF0AB539D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4" t="-1929" r="13505"/>
          <a:stretch/>
        </p:blipFill>
        <p:spPr>
          <a:xfrm>
            <a:off x="406319" y="2212130"/>
            <a:ext cx="2606662" cy="278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60152" y="1121144"/>
            <a:ext cx="10033549" cy="5508256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to the console,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</a:t>
            </a:r>
            <a:r>
              <a:rPr lang="en-US" dirty="0"/>
              <a:t> class</a:t>
            </a:r>
          </a:p>
          <a:p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java.util.Scanner</a:t>
            </a:r>
            <a:r>
              <a:rPr lang="en-US" dirty="0"/>
              <a:t>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input from the console using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64708" y="3114000"/>
            <a:ext cx="740787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import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800" b="1" noProof="1">
                <a:latin typeface="Consolas" pitchFamily="49" charset="0"/>
              </a:rPr>
              <a:t> sc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79544" y="5813612"/>
            <a:ext cx="582021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99478" y="5900485"/>
            <a:ext cx="2681522" cy="475249"/>
          </a:xfrm>
          <a:prstGeom prst="wedgeRoundRectCallout">
            <a:avLst>
              <a:gd name="adj1" fmla="val -55907"/>
              <a:gd name="adj2" fmla="val 14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scanner.nextLine()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6000" y="2529000"/>
            <a:ext cx="9043799" cy="3327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latin typeface="Consolas" pitchFamily="49" charset="0"/>
              </a:rPr>
              <a:t>import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5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500" b="1" noProof="1">
                <a:latin typeface="Consolas" pitchFamily="49" charset="0"/>
              </a:rPr>
              <a:t> sc =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5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500" b="1" noProof="1">
                <a:latin typeface="Consolas" pitchFamily="49" charset="0"/>
              </a:rPr>
              <a:t> name =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5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500" b="1" noProof="1">
                <a:latin typeface="Consolas" pitchFamily="49" charset="0"/>
              </a:rPr>
              <a:t> age =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Integer.parseInt</a:t>
            </a:r>
            <a:r>
              <a:rPr lang="en-US" sz="2500" b="1" noProof="1">
                <a:latin typeface="Consolas" pitchFamily="49" charset="0"/>
              </a:rPr>
              <a:t>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500" b="1" noProof="1">
                <a:latin typeface="Consolas" pitchFamily="49" charset="0"/>
              </a:rPr>
              <a:t> salary =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Double.parseDouble(</a:t>
            </a:r>
            <a:r>
              <a:rPr lang="en-US" sz="2500" b="1" noProof="1">
                <a:latin typeface="Consolas" pitchFamily="49" charset="0"/>
              </a:rPr>
              <a:t>sc.nextLine()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5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System.out.println()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929590"/>
            <a:ext cx="6019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System.out.print("Name: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name = scanner.nextLine();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System.out.println("Hi, " + name);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George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George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28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>to print at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97400" y="2574000"/>
            <a:ext cx="9753600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System.out.</a:t>
            </a:r>
            <a:r>
              <a:rPr lang="en-US" sz="2700" dirty="0" err="1">
                <a:solidFill>
                  <a:schemeClr val="bg1"/>
                </a:solidFill>
              </a:rPr>
              <a:t>printf</a:t>
            </a:r>
            <a:r>
              <a:rPr lang="en-US" sz="2700" dirty="0"/>
              <a:t>("Name: </a:t>
            </a:r>
            <a:r>
              <a:rPr lang="en-US" sz="2700" dirty="0">
                <a:solidFill>
                  <a:schemeClr val="bg1"/>
                </a:solidFill>
              </a:rPr>
              <a:t>%s</a:t>
            </a:r>
            <a:r>
              <a:rPr lang="en-US" sz="2700" dirty="0"/>
              <a:t>, Age: </a:t>
            </a:r>
            <a:r>
              <a:rPr lang="en-US" sz="2700" dirty="0">
                <a:solidFill>
                  <a:schemeClr val="bg1"/>
                </a:solidFill>
              </a:rPr>
              <a:t>%d</a:t>
            </a:r>
            <a:r>
              <a:rPr lang="en-US" sz="2700" dirty="0"/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Print Format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510400" y="2673561"/>
            <a:ext cx="3469196" cy="1084220"/>
          </a:xfrm>
          <a:prstGeom prst="wedgeRoundRectCallout">
            <a:avLst>
              <a:gd name="adj1" fmla="val -36309"/>
              <a:gd name="adj2" fmla="val 6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string and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30858" y="4522830"/>
            <a:ext cx="3032542" cy="1730502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integer number and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94026" y="3814138"/>
            <a:ext cx="939697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int</a:t>
            </a:r>
            <a:r>
              <a:rPr lang="en-US" sz="2700" dirty="0"/>
              <a:t> percentage = 55;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double grade = 5.5334;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System.out.printf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%03d</a:t>
            </a:r>
            <a:r>
              <a:rPr lang="en-US" sz="2700" dirty="0"/>
              <a:t>", percentage);   </a:t>
            </a:r>
            <a:r>
              <a:rPr lang="en-US" sz="2700" i="1" dirty="0">
                <a:solidFill>
                  <a:schemeClr val="accent2"/>
                </a:solidFill>
              </a:rPr>
              <a:t>// 055</a:t>
            </a: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System.out.printf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%.2f</a:t>
            </a:r>
            <a:r>
              <a:rPr lang="en-US" sz="2700" dirty="0"/>
              <a:t>", grade);        </a:t>
            </a:r>
            <a:r>
              <a:rPr lang="en-US" sz="2700" i="1" dirty="0">
                <a:solidFill>
                  <a:schemeClr val="accent2"/>
                </a:solidFill>
              </a:rPr>
              <a:t>// 5.53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 in Placeholders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String.format </a:t>
            </a:r>
            <a:r>
              <a:rPr lang="en-US" dirty="0"/>
              <a:t>to create a string by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619000"/>
            <a:ext cx="9296400" cy="3585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name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int</a:t>
            </a:r>
            <a:r>
              <a:rPr lang="en-US" sz="2700" dirty="0"/>
              <a:t> age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result = </a:t>
            </a:r>
            <a:r>
              <a:rPr lang="en-US" sz="2700" dirty="0" err="1"/>
              <a:t>String.format</a:t>
            </a:r>
            <a:r>
              <a:rPr lang="en-US" sz="2700" dirty="0"/>
              <a:t>("Name: </a:t>
            </a:r>
            <a:r>
              <a:rPr lang="en-US" sz="2700" dirty="0">
                <a:solidFill>
                  <a:schemeClr val="bg1"/>
                </a:solidFill>
              </a:rPr>
              <a:t>%s</a:t>
            </a:r>
            <a:r>
              <a:rPr lang="en-US" sz="2700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			 Age: </a:t>
            </a:r>
            <a:r>
              <a:rPr lang="en-US" sz="2700" dirty="0">
                <a:solidFill>
                  <a:schemeClr val="bg1"/>
                </a:solidFill>
              </a:rPr>
              <a:t>%d</a:t>
            </a:r>
            <a:r>
              <a:rPr lang="en-US" sz="2700" dirty="0"/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System.out.println</a:t>
            </a:r>
            <a:r>
              <a:rPr lang="en-US" sz="2700" dirty="0"/>
              <a:t>(result);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String.format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 {grade}"</a:t>
            </a:r>
          </a:p>
          <a:p>
            <a:pPr lvl="1"/>
            <a:r>
              <a:rPr lang="en-GB" dirty="0"/>
              <a:t>Format the grade to 2 decimal places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341260" y="5149115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810" y="4655945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508683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8001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https://judge.softuni.org/Contests/1190/</a:t>
            </a:r>
            <a:endParaRPr lang="en-US" sz="2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63" y="1447800"/>
            <a:ext cx="1133958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java.util.Scanner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Scanner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new Scanner(System.in)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name = </a:t>
            </a:r>
            <a:r>
              <a:rPr lang="en-US" dirty="0" err="1">
                <a:solidFill>
                  <a:schemeClr val="bg1"/>
                </a:solidFill>
              </a:rPr>
              <a:t>sc.nextLine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age =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sc.nextLine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double grade = </a:t>
            </a:r>
            <a:r>
              <a:rPr lang="en-US" dirty="0" err="1">
                <a:solidFill>
                  <a:schemeClr val="bg1"/>
                </a:solidFill>
              </a:rPr>
              <a:t>Double.parseDouble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sc.nextLine</a:t>
            </a:r>
            <a:r>
              <a:rPr lang="en-US" dirty="0">
                <a:solidFill>
                  <a:schemeClr val="bg1"/>
                </a:solidFill>
              </a:rPr>
              <a:t>())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System.out.printf</a:t>
            </a:r>
            <a:r>
              <a:rPr lang="en-US" dirty="0">
                <a:solidFill>
                  <a:schemeClr val="tx1"/>
                </a:solidFill>
              </a:rPr>
              <a:t>("Name: %s, Age: %d, Grade: %.2f",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name, age, grade);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 Information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3DE6EB1-9653-82B2-CBE9-80211AEC0294}"/>
              </a:ext>
            </a:extLst>
          </p:cNvPr>
          <p:cNvSpPr txBox="1"/>
          <p:nvPr/>
        </p:nvSpPr>
        <p:spPr>
          <a:xfrm>
            <a:off x="8001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https://judge.softuni.org/Contests/1190/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Comparison Operators</a:t>
            </a:r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651573"/>
              </p:ext>
            </p:extLst>
          </p:nvPr>
        </p:nvGraphicFramePr>
        <p:xfrm>
          <a:off x="1866900" y="1752600"/>
          <a:ext cx="8458200" cy="4319016"/>
        </p:xfrm>
        <a:graphic>
          <a:graphicData uri="http://schemas.openxmlformats.org/drawingml/2006/table">
            <a:tbl>
              <a:tblPr/>
              <a:tblGrid>
                <a:gridCol w="483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#fund-java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6600" y="1944000"/>
            <a:ext cx="7499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a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b);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0);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100); 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a);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/>
              <a:t> 5);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/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6411000" y="3169454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6411000" y="3731596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6411000" y="4894899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6411000" y="4310762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6411000" y="5397830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6411000" y="5900761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If-else Statement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Implementing Control-Flow Logic</a:t>
            </a:r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simplest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  <a:endParaRPr lang="en-US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17157" y="3816667"/>
            <a:ext cx="9142413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Double.parseDouble(sc.nextLine());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023248" y="4996326"/>
            <a:ext cx="4112752" cy="99767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Java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opening bracket stays on the same line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en-US" sz="3200" noProof="1"/>
              <a:t>"</a:t>
            </a:r>
            <a:r>
              <a:rPr lang="en-US" sz="3200" b="1" noProof="1">
                <a:solidFill>
                  <a:schemeClr val="bg1"/>
                </a:solidFill>
              </a:rPr>
              <a:t>Failed</a:t>
            </a:r>
            <a:r>
              <a:rPr lang="en-US" sz="3200" noProof="1"/>
              <a:t>!", </a:t>
            </a:r>
            <a:br>
              <a:rPr lang="en-US" sz="3200" noProof="1"/>
            </a:br>
            <a:r>
              <a:rPr lang="en-US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If-else Statement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885795" y="3730354"/>
            <a:ext cx="2438400" cy="1676400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stays on a new line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6F530E0-7E6E-4C40-B30D-0E19F62D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00" y="3506725"/>
            <a:ext cx="5815793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951083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7760395" y="397563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179168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07436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1531281" y="3956118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925735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21081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4638807" y="396131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056236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947174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7759070" y="545469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8179169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06405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1506492" y="5397474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1925735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801852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4623958" y="540712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056236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91B62192-917C-D052-8A09-38E351384A9E}"/>
              </a:ext>
            </a:extLst>
          </p:cNvPr>
          <p:cNvSpPr txBox="1"/>
          <p:nvPr/>
        </p:nvSpPr>
        <p:spPr>
          <a:xfrm>
            <a:off x="8001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https://judge.softuni.org/Contests/1190/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Back in 30 Minutes (1)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52500" y="1764000"/>
            <a:ext cx="102870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Integer.parseInt(sc.nextLine())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C1853BDA-4E46-FF93-7235-2D347864E12D}"/>
              </a:ext>
            </a:extLst>
          </p:cNvPr>
          <p:cNvSpPr txBox="1"/>
          <p:nvPr/>
        </p:nvSpPr>
        <p:spPr>
          <a:xfrm>
            <a:off x="8001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https://judge.softuni.org/Contests/1190/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Back in 30 Minutes (2)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535850" y="1989000"/>
            <a:ext cx="9120299" cy="3588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if (minutes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</a:t>
            </a:r>
            <a:r>
              <a:rPr lang="en-GB" sz="2600" b="1" noProof="1">
                <a:latin typeface="Consolas" pitchFamily="49" charset="0"/>
              </a:rPr>
              <a:t>System.out.printf("%d:%02d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%n</a:t>
            </a:r>
            <a:r>
              <a:rPr lang="en-GB" sz="2600" b="1" noProof="1">
                <a:latin typeface="Consolas" pitchFamily="49" charset="0"/>
              </a:rPr>
              <a:t>", hours, minutes);</a:t>
            </a:r>
            <a:endParaRPr lang="it-IT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</a:t>
            </a:r>
            <a:r>
              <a:rPr lang="en-GB" sz="2600" b="1" noProof="1">
                <a:latin typeface="Consolas" pitchFamily="49" charset="0"/>
              </a:rPr>
              <a:t>System.out.printf("%d:%d", hours, minutes);</a:t>
            </a:r>
            <a:endParaRPr lang="it-IT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DC1A50-8833-483A-ADDC-A0ABDA1E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000" y="2169000"/>
            <a:ext cx="2743200" cy="1110545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%n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goes on the next line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1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6420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Switch-Case Statement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Simplified If-else-if-else</a:t>
            </a:r>
          </a:p>
        </p:txBody>
      </p: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input a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2800" y="2529000"/>
            <a:ext cx="84582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int month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switch (month)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200" b="1" noProof="1">
                <a:latin typeface="Consolas" pitchFamily="49" charset="0"/>
              </a:rPr>
              <a:t> System.out.println("January");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200" b="1" noProof="1">
                <a:latin typeface="Consolas" pitchFamily="49" charset="0"/>
              </a:rPr>
              <a:t> System.out.println("February");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TODO: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200" b="1" noProof="1">
                <a:latin typeface="Consolas" pitchFamily="49" charset="0"/>
              </a:rPr>
              <a:t> System.out.println("Error!");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4CF49FBC-98D0-5D48-01B5-5B31EC1F52FE}"/>
              </a:ext>
            </a:extLst>
          </p:cNvPr>
          <p:cNvSpPr txBox="1"/>
          <p:nvPr/>
        </p:nvSpPr>
        <p:spPr>
          <a:xfrm>
            <a:off x="8001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https://judge.softuni.org/Contests/1190/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338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610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214B25E0-65D6-4F10-9E5E-A4B01557FE4E}"/>
              </a:ext>
            </a:extLst>
          </p:cNvPr>
          <p:cNvSpPr/>
          <p:nvPr/>
        </p:nvSpPr>
        <p:spPr>
          <a:xfrm>
            <a:off x="3411224" y="427229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337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610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411224" y="5098409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5026563F-BAE8-C601-23D2-D0644120D502}"/>
              </a:ext>
            </a:extLst>
          </p:cNvPr>
          <p:cNvSpPr txBox="1"/>
          <p:nvPr/>
        </p:nvSpPr>
        <p:spPr>
          <a:xfrm>
            <a:off x="8001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3"/>
              </a:rPr>
              <a:t>https://judge.softuni.org/Contests/1190/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6700" y="1261290"/>
            <a:ext cx="11817350" cy="55292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3400" dirty="0"/>
              <a:t>Introduction and Basic Syntax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Comparison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The if-else /</a:t>
            </a:r>
            <a:r>
              <a:rPr lang="en-US" sz="3400" dirty="0"/>
              <a:t> switch-case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Logical Operators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Loops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Debugging</a:t>
            </a:r>
            <a:r>
              <a:rPr lang="en-US" sz="3400" dirty="0"/>
              <a:t>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81015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41000" y="1494000"/>
            <a:ext cx="10453800" cy="47712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Read the input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England": System.out.println("English");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Spain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Argentina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Mexico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 </a:t>
            </a:r>
            <a:r>
              <a:rPr lang="en-US" sz="2400" b="1" noProof="1">
                <a:latin typeface="Consolas" pitchFamily="49" charset="0"/>
              </a:rPr>
              <a:t>System.out.println("Spanish");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2400" b="1" noProof="1">
                <a:latin typeface="Consolas" pitchFamily="49" charset="0"/>
              </a:rPr>
              <a:t>System.out.println("unknown");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BEA80053-F966-9B89-9657-F3FBF0DCB825}"/>
              </a:ext>
            </a:extLst>
          </p:cNvPr>
          <p:cNvSpPr txBox="1"/>
          <p:nvPr/>
        </p:nvSpPr>
        <p:spPr>
          <a:xfrm>
            <a:off x="8001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https://judge.softuni.org/Contests/1190/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Writing More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Logical operators give us the ability to write multiple </a:t>
            </a:r>
            <a:br>
              <a:rPr lang="en-US" sz="3400" dirty="0"/>
            </a:br>
            <a:r>
              <a:rPr lang="en-US" sz="3400" dirty="0"/>
              <a:t>conditions in one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4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998096"/>
              </p:ext>
            </p:extLst>
          </p:nvPr>
        </p:nvGraphicFramePr>
        <p:xfrm>
          <a:off x="991393" y="3436971"/>
          <a:ext cx="10209213" cy="2184019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day. If the age is &lt; 0 or &gt; 122, </a:t>
            </a:r>
            <a:br>
              <a:rPr lang="en-US" dirty="0"/>
            </a:br>
            <a:r>
              <a:rPr lang="en-US" dirty="0"/>
              <a:t>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02114" y="5353755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443632" y="5683628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027248" y="5553504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946657" y="5554594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6334365" y="5683629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440455"/>
              </p:ext>
            </p:extLst>
          </p:nvPr>
        </p:nvGraphicFramePr>
        <p:xfrm>
          <a:off x="786000" y="3040195"/>
          <a:ext cx="10209212" cy="210642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827" y="5353755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EF2FE5CF-0D72-08FB-F7D5-B1F6C8AF8D82}"/>
              </a:ext>
            </a:extLst>
          </p:cNvPr>
          <p:cNvSpPr txBox="1"/>
          <p:nvPr/>
        </p:nvSpPr>
        <p:spPr>
          <a:xfrm>
            <a:off x="800100" y="6356339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https://judge.softuni.org/Contests/1190/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(1)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252264"/>
            <a:ext cx="104013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day = sc.nextLine().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toLowerCase()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age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if (day.equals("weekday"))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((age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endParaRPr lang="bg-BG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2079000"/>
            <a:ext cx="104013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(day.equals("weekend"))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GB" sz="2400" b="1" noProof="1">
                <a:latin typeface="Consolas" pitchFamily="49" charset="0"/>
              </a:rPr>
              <a:t> (age &gt; 64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else if (age &gt; 18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64)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64004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539000"/>
            <a:ext cx="104013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(day.equals("holiday")){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if (price !=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System.out.println("Error!");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071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Loops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Code Block Repetition</a:t>
            </a:r>
          </a:p>
        </p:txBody>
      </p:sp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96766" y="1257411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/>
              <a:t>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while a given condition </a:t>
            </a:r>
            <a:br>
              <a:rPr kumimoji="0" lang="bg-BG" dirty="0"/>
            </a:br>
            <a:r>
              <a:rPr kumimoji="0" lang="en-US" dirty="0"/>
              <a:t>returns true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45" y="1219201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2251655"/>
            <a:ext cx="762000" cy="762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For-Loops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Managing the Count of the Iteration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EE23DA-9623-479F-97B4-BCB929CA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1134000"/>
            <a:ext cx="2790000" cy="2790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and Basic Syntax</a:t>
            </a:r>
          </a:p>
        </p:txBody>
      </p:sp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694601" y="2208700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61000" y="3359558"/>
            <a:ext cx="2057400" cy="735889"/>
          </a:xfrm>
          <a:prstGeom prst="wedgeRoundRectCallout">
            <a:avLst>
              <a:gd name="adj1" fmla="val 61462"/>
              <a:gd name="adj2" fmla="val 29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89811" y="3194765"/>
            <a:ext cx="6205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(int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i &lt;=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GB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501306" y="2203923"/>
            <a:ext cx="2178048" cy="735890"/>
          </a:xfrm>
          <a:prstGeom prst="wedgeRoundRectCallout">
            <a:avLst>
              <a:gd name="adj1" fmla="val -39251"/>
              <a:gd name="adj2" fmla="val 777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889812" y="5025065"/>
            <a:ext cx="1934397" cy="1553935"/>
          </a:xfrm>
          <a:prstGeom prst="wedgeRoundRectCallout">
            <a:avLst>
              <a:gd name="adj1" fmla="val -39888"/>
              <a:gd name="adj2" fmla="val -1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Executed at </a:t>
            </a:r>
            <a:r>
              <a:rPr lang="en-US" sz="2800" b="1" dirty="0">
                <a:solidFill>
                  <a:schemeClr val="bg1"/>
                </a:solidFill>
              </a:rPr>
              <a:t>each iteration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503951" y="4413966"/>
            <a:ext cx="2541210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on the same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01250" y="2203923"/>
            <a:ext cx="2178048" cy="735890"/>
          </a:xfrm>
          <a:prstGeom prst="wedgeRoundRectCallout">
            <a:avLst>
              <a:gd name="adj1" fmla="val 23719"/>
              <a:gd name="adj2" fmla="val 802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  <p:bldP spid="14" grpId="0" animBg="1"/>
      <p:bldP spid="11" grpId="0" animBg="1"/>
      <p:bldP spid="13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sz="3400" dirty="0"/>
          </a:p>
          <a:p>
            <a:pPr>
              <a:lnSpc>
                <a:spcPct val="110000"/>
              </a:lnSpc>
            </a:pPr>
            <a:endParaRPr lang="en-US" sz="3400" dirty="0"/>
          </a:p>
          <a:p>
            <a:pPr>
              <a:lnSpc>
                <a:spcPct val="110000"/>
              </a:lnSpc>
            </a:pPr>
            <a:endParaRPr kumimoji="0" lang="en-US" sz="3400" dirty="0"/>
          </a:p>
          <a:p>
            <a:pPr>
              <a:lnSpc>
                <a:spcPct val="110000"/>
              </a:lnSpc>
            </a:pPr>
            <a:r>
              <a:rPr kumimoji="0" lang="en-US" sz="3400" dirty="0"/>
              <a:t>You can </a:t>
            </a:r>
            <a:r>
              <a:rPr lang="en-US" sz="3400" dirty="0"/>
              <a:t>use 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fori</a:t>
            </a:r>
            <a:r>
              <a:rPr lang="en-US" sz="3400" dirty="0"/>
              <a:t>" live template in</a:t>
            </a:r>
            <a:r>
              <a:rPr lang="bg-BG" sz="3400" dirty="0"/>
              <a:t> </a:t>
            </a:r>
            <a:r>
              <a:rPr lang="en-US" sz="3400" dirty="0"/>
              <a:t>Intellij</a:t>
            </a:r>
            <a:endParaRPr kumimoji="0" lang="en-US" sz="3400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058474"/>
            <a:ext cx="6533670" cy="1680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500" b="1" noProof="1">
                <a:latin typeface="Consolas" pitchFamily="49" charset="0"/>
              </a:rPr>
              <a:t> (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int i = 3</a:t>
            </a:r>
            <a:r>
              <a:rPr lang="en-US" sz="2500" b="1" noProof="1">
                <a:latin typeface="Consolas" pitchFamily="49" charset="0"/>
              </a:rPr>
              <a:t>;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 &lt;= 100</a:t>
            </a:r>
            <a:r>
              <a:rPr lang="en-US" sz="2500" b="1" noProof="1">
                <a:latin typeface="Consolas" pitchFamily="49" charset="0"/>
              </a:rPr>
              <a:t>;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 += 3</a:t>
            </a:r>
            <a:r>
              <a:rPr lang="en-US" sz="2500" b="1" noProof="1">
                <a:latin typeface="Consolas" pitchFamily="49" charset="0"/>
              </a:rPr>
              <a:t>)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Right Arrow 12"/>
          <p:cNvSpPr/>
          <p:nvPr/>
        </p:nvSpPr>
        <p:spPr>
          <a:xfrm>
            <a:off x="5783627" y="5454718"/>
            <a:ext cx="533400" cy="3949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24" y="2090496"/>
            <a:ext cx="3389513" cy="186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42DEB-961C-4BF8-9DB7-2E64BAFE4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5150660"/>
            <a:ext cx="4696480" cy="962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188800" y="4890089"/>
            <a:ext cx="2895600" cy="762094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twice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AD067-0226-4846-85F5-E2CA9A3B7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645" y="5085367"/>
            <a:ext cx="4258269" cy="1133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Write a program to print the first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821000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709720" y="3721929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493138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218373" y="3633262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69023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4">
            <a:extLst>
              <a:ext uri="{FF2B5EF4-FFF2-40B4-BE49-F238E27FC236}">
                <a16:creationId xmlns:a16="http://schemas.microsoft.com/office/drawing/2014/main" id="{733381BE-6F75-4BFA-A919-D38CA0BD90A8}"/>
              </a:ext>
            </a:extLst>
          </p:cNvPr>
          <p:cNvSpPr/>
          <p:nvPr/>
        </p:nvSpPr>
        <p:spPr>
          <a:xfrm>
            <a:off x="7137039" y="3729783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D80B5BBE-5775-0E3C-CB53-B4FBE1CE7F53}"/>
              </a:ext>
            </a:extLst>
          </p:cNvPr>
          <p:cNvSpPr txBox="1"/>
          <p:nvPr/>
        </p:nvSpPr>
        <p:spPr>
          <a:xfrm>
            <a:off x="8001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https://judge.softuni.org/Contests/1190/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19299" y="1539000"/>
            <a:ext cx="8153401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</a:rPr>
              <a:t>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800" b="1" noProof="1">
                <a:latin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System.out.printf("Sum: %d", sum);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1524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While Loops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Iterations While a Condition is True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5303" y="2940442"/>
            <a:ext cx="6324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System.out.println(n);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72400" y="3613879"/>
            <a:ext cx="2211204" cy="712442"/>
          </a:xfrm>
          <a:prstGeom prst="wedgeRoundRectCallout">
            <a:avLst>
              <a:gd name="adj1" fmla="val -35375"/>
              <a:gd name="adj2" fmla="val 29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6400" y="2685373"/>
            <a:ext cx="1828800" cy="695444"/>
          </a:xfrm>
          <a:prstGeom prst="wedgeRoundRectCallout">
            <a:avLst>
              <a:gd name="adj1" fmla="val -25910"/>
              <a:gd name="adj2" fmla="val 10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57200" y="2304000"/>
            <a:ext cx="2116206" cy="703660"/>
          </a:xfrm>
          <a:prstGeom prst="wedgeRoundRectCallout">
            <a:avLst>
              <a:gd name="adj1" fmla="val 27807"/>
              <a:gd name="adj2" fmla="val 356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249807" y="5271824"/>
            <a:ext cx="3729855" cy="686832"/>
          </a:xfrm>
          <a:prstGeom prst="wedgeRoundRectCallout">
            <a:avLst>
              <a:gd name="adj1" fmla="val -44281"/>
              <a:gd name="adj2" fmla="val -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Print a table holding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6001" y="1899000"/>
            <a:ext cx="9524999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8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		   number, times, number * times);</a:t>
            </a:r>
            <a:r>
              <a:rPr lang="pt-BR" sz="2800" b="1" noProof="1">
                <a:latin typeface="Consolas" pitchFamily="49" charset="0"/>
              </a:rPr>
              <a:t>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  times++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8208A50-ECF1-09FD-DC16-6953CA1C9E6F}"/>
              </a:ext>
            </a:extLst>
          </p:cNvPr>
          <p:cNvSpPr txBox="1"/>
          <p:nvPr/>
        </p:nvSpPr>
        <p:spPr>
          <a:xfrm>
            <a:off x="800100" y="6363852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https://judge.softuni.org/Contests/1190/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3200400" cy="3200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Do…While Loop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Execute a Piece of Code One or More Times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2345086"/>
            <a:ext cx="5334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4400" y="3276600"/>
            <a:ext cx="1981200" cy="666938"/>
          </a:xfrm>
          <a:prstGeom prst="wedgeRoundRectCallout">
            <a:avLst>
              <a:gd name="adj1" fmla="val -17211"/>
              <a:gd name="adj2" fmla="val 30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77529" y="5246544"/>
            <a:ext cx="1799145" cy="604352"/>
          </a:xfrm>
          <a:prstGeom prst="wedgeRoundRectCallout">
            <a:avLst>
              <a:gd name="adj1" fmla="val -37790"/>
              <a:gd name="adj2" fmla="val 8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1" y="2209800"/>
            <a:ext cx="2086455" cy="612576"/>
          </a:xfrm>
          <a:prstGeom prst="wedgeRoundRectCallout">
            <a:avLst>
              <a:gd name="adj1" fmla="val -43033"/>
              <a:gd name="adj2" fmla="val 31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90600" y="4038601"/>
            <a:ext cx="2339754" cy="812271"/>
          </a:xfrm>
          <a:prstGeom prst="wedgeRoundRectCallout">
            <a:avLst>
              <a:gd name="adj1" fmla="val 61315"/>
              <a:gd name="adj2" fmla="val 6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1109" y="1899000"/>
            <a:ext cx="925989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times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GB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		   number, times, number * times);</a:t>
            </a:r>
            <a:endParaRPr lang="pt-BR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  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b="1" noProof="1">
                <a:latin typeface="Consolas" pitchFamily="49" charset="0"/>
              </a:rPr>
              <a:t> while (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b="1" noProof="1">
                <a:latin typeface="Consolas" pitchFamily="49" charset="0"/>
              </a:rPr>
              <a:t>);</a:t>
            </a:r>
            <a:endParaRPr lang="en-US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9A70A2F-E932-EC53-B7C8-4786A31538B4}"/>
              </a:ext>
            </a:extLst>
          </p:cNvPr>
          <p:cNvSpPr txBox="1"/>
          <p:nvPr/>
        </p:nvSpPr>
        <p:spPr>
          <a:xfrm>
            <a:off x="831000" y="6384925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https://judge.softuni.org/Contests/1190/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– Introduction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9852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Java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course will use </a:t>
            </a:r>
            <a:r>
              <a:rPr lang="en-US" dirty="0">
                <a:hlinkClick r:id="rId2"/>
              </a:rPr>
              <a:t>Java Development Kit (JDK) 13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63161" y="3200400"/>
            <a:ext cx="5867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main(String[] args)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5F3C966-19FE-4AA9-A711-33186AE4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189" y="320040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9346"/>
            <a:ext cx="2438400" cy="2438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Debugging the Code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the InteliJ Debugger</a:t>
            </a:r>
          </a:p>
        </p:txBody>
      </p:sp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037C04-3D6A-40C5-B813-861EEA6F7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99" y="3180912"/>
            <a:ext cx="3673929" cy="34290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Intellij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Intellij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FBA08-6F7A-42D3-A623-6DD1FFF0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19" y="1795125"/>
            <a:ext cx="6649164" cy="4003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[Ctrl+F8]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[Alt+Shift+F9]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[F8] 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Intellij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BF9A-C832-46DE-A6B6-297CC4FF9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1901393"/>
            <a:ext cx="5586529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A program aims to print the first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odd numbers and their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41200" y="1899000"/>
            <a:ext cx="6019800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Scanner sc = new Scanner(System.in);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sum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&lt;=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System.out.print(2 * i + 1);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sum += 2 * i;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System.out.printf("Sum: %d%n", sum);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788A018-09F8-4410-8ED5-63CDBEBAC522}"/>
              </a:ext>
            </a:extLst>
          </p:cNvPr>
          <p:cNvSpPr txBox="1">
            <a:spLocks/>
          </p:cNvSpPr>
          <p:nvPr/>
        </p:nvSpPr>
        <p:spPr>
          <a:xfrm>
            <a:off x="8405887" y="1949824"/>
            <a:ext cx="358140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10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07470DC2-8F66-63A0-086B-C369A9A01013}"/>
              </a:ext>
            </a:extLst>
          </p:cNvPr>
          <p:cNvSpPr txBox="1"/>
          <p:nvPr/>
        </p:nvSpPr>
        <p:spPr>
          <a:xfrm>
            <a:off x="7962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https://judge.softuni.org/Contests/1190/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552172"/>
            <a:ext cx="8125652" cy="484425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from / </a:t>
            </a:r>
            <a:r>
              <a:rPr lang="en-US" sz="3200" b="1" dirty="0">
                <a:solidFill>
                  <a:schemeClr val="bg1"/>
                </a:solidFill>
              </a:rPr>
              <a:t>Printing</a:t>
            </a:r>
            <a:r>
              <a:rPr lang="en-US" sz="3200" dirty="0">
                <a:solidFill>
                  <a:schemeClr val="bg2"/>
                </a:solidFill>
              </a:rPr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81770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Intellij Idea </a:t>
            </a:r>
            <a:r>
              <a:rPr lang="en-US" sz="3400" dirty="0"/>
              <a:t>is powerful IDE for Java and other languages</a:t>
            </a:r>
          </a:p>
          <a:p>
            <a:r>
              <a:rPr lang="en-US" sz="3400" dirty="0"/>
              <a:t>Create a project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Intellij</a:t>
            </a:r>
            <a:r>
              <a:rPr lang="en-GB" dirty="0"/>
              <a:t> Idea</a:t>
            </a:r>
            <a:r>
              <a:rPr lang="bg-BG" dirty="0"/>
              <a:t> (1)</a:t>
            </a:r>
          </a:p>
        </p:txBody>
      </p:sp>
      <p:sp>
        <p:nvSpPr>
          <p:cNvPr id="18" name="Right Arrow 14">
            <a:extLst>
              <a:ext uri="{FF2B5EF4-FFF2-40B4-BE49-F238E27FC236}">
                <a16:creationId xmlns:a16="http://schemas.microsoft.com/office/drawing/2014/main" id="{38F5BDD7-024C-499B-95EA-28364DE349D0}"/>
              </a:ext>
            </a:extLst>
          </p:cNvPr>
          <p:cNvSpPr/>
          <p:nvPr/>
        </p:nvSpPr>
        <p:spPr>
          <a:xfrm flipV="1">
            <a:off x="5977673" y="4194000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72" y="2768513"/>
            <a:ext cx="5277429" cy="3956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05" y="2768514"/>
            <a:ext cx="5144273" cy="3956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021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Intellij</a:t>
            </a:r>
            <a:r>
              <a:rPr lang="en-GB" dirty="0"/>
              <a:t> Idea</a:t>
            </a:r>
            <a:r>
              <a:rPr lang="bg-BG" dirty="0"/>
              <a:t> (2)</a:t>
            </a:r>
          </a:p>
        </p:txBody>
      </p:sp>
      <p:sp>
        <p:nvSpPr>
          <p:cNvPr id="18" name="Right Arrow 14">
            <a:extLst>
              <a:ext uri="{FF2B5EF4-FFF2-40B4-BE49-F238E27FC236}">
                <a16:creationId xmlns:a16="http://schemas.microsoft.com/office/drawing/2014/main" id="{38F5BDD7-024C-499B-95EA-28364DE349D0}"/>
              </a:ext>
            </a:extLst>
          </p:cNvPr>
          <p:cNvSpPr/>
          <p:nvPr/>
        </p:nvSpPr>
        <p:spPr>
          <a:xfrm flipV="1">
            <a:off x="5977673" y="4194000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291" y="2115181"/>
            <a:ext cx="5406747" cy="452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1" y="2120839"/>
            <a:ext cx="5398217" cy="4519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04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4325" y="1212411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6849" y="2133601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26849" y="4168397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000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775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599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606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4652A-F738-488A-BD81-51BB8AA7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Console I/O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Reading from and Writing to the Console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3865</TotalTime>
  <Words>3361</Words>
  <Application>Microsoft Office PowerPoint</Application>
  <PresentationFormat>Широк екран</PresentationFormat>
  <Paragraphs>574</Paragraphs>
  <Slides>60</Slides>
  <Notes>21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60</vt:i4>
      </vt:variant>
    </vt:vector>
  </HeadingPairs>
  <TitlesOfParts>
    <vt:vector size="66" baseType="lpstr">
      <vt:lpstr>Arial</vt:lpstr>
      <vt:lpstr>Calibri</vt:lpstr>
      <vt:lpstr>Consolas</vt:lpstr>
      <vt:lpstr>Wingdings</vt:lpstr>
      <vt:lpstr>Wingdings 2</vt:lpstr>
      <vt:lpstr>SoftUni</vt:lpstr>
      <vt:lpstr>Java Introduction</vt:lpstr>
      <vt:lpstr>Have a Question?</vt:lpstr>
      <vt:lpstr>Table of Contents</vt:lpstr>
      <vt:lpstr>Introduction and Basic Syntax</vt:lpstr>
      <vt:lpstr>Java – Introduction</vt:lpstr>
      <vt:lpstr>Using Intellij Idea (1)</vt:lpstr>
      <vt:lpstr>Using Intellij Idea (2)</vt:lpstr>
      <vt:lpstr>Declaring Variables</vt:lpstr>
      <vt:lpstr>Console I/O</vt:lpstr>
      <vt:lpstr>Reading from the Console</vt:lpstr>
      <vt:lpstr>Converting Input from the Console</vt:lpstr>
      <vt:lpstr>Printing to the Console</vt:lpstr>
      <vt:lpstr>Using Print Format</vt:lpstr>
      <vt:lpstr>Formatting Numbers in Placeholders</vt:lpstr>
      <vt:lpstr>Using String.format</vt:lpstr>
      <vt:lpstr>Problem: Student Information</vt:lpstr>
      <vt:lpstr>Solution: Student Information</vt:lpstr>
      <vt:lpstr>Comparison Operators</vt:lpstr>
      <vt:lpstr>Comparison Operators</vt:lpstr>
      <vt:lpstr>Comparing Numbers</vt:lpstr>
      <vt:lpstr>The If-else Statement</vt:lpstr>
      <vt:lpstr>The If Statement</vt:lpstr>
      <vt:lpstr>The If-else Statement</vt:lpstr>
      <vt:lpstr>Problem: Back in 30 Minutes</vt:lpstr>
      <vt:lpstr>Solution: Back in 30 Minutes (1)</vt:lpstr>
      <vt:lpstr>Solution: Back in 30 Minutes (2)</vt:lpstr>
      <vt:lpstr>The Switch-Case Statement</vt:lpstr>
      <vt:lpstr>The Switch-case Statement</vt:lpstr>
      <vt:lpstr>Problem: Foreign Languages</vt:lpstr>
      <vt:lpstr>Solution: Foreign Languages</vt:lpstr>
      <vt:lpstr>Logical Operators</vt:lpstr>
      <vt:lpstr>Logical Operators</vt:lpstr>
      <vt:lpstr>Problem: Theatre Promotions</vt:lpstr>
      <vt:lpstr>Solution: Theatre Promotions (1)</vt:lpstr>
      <vt:lpstr>Solution: Theatre Promotions (2)</vt:lpstr>
      <vt:lpstr>Solution: Theatre Promotions (3)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While Loops</vt:lpstr>
      <vt:lpstr>While Loops</vt:lpstr>
      <vt:lpstr>Problem: Multiplication Table</vt:lpstr>
      <vt:lpstr>Do…While Loop</vt:lpstr>
      <vt:lpstr>Do ... While Loop</vt:lpstr>
      <vt:lpstr>Problem: Multiplication Table 2.0</vt:lpstr>
      <vt:lpstr>Debugging the Code</vt:lpstr>
      <vt:lpstr>Debugging the Code</vt:lpstr>
      <vt:lpstr>Debugging in Intellij</vt:lpstr>
      <vt:lpstr>Using the Debugger in Intellij</vt:lpstr>
      <vt:lpstr>Problem: Find and Fix the Bugs in the Code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Syntax; Conditional Statements and Loops</dc:title>
  <dc:subject>Java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joana.veskova</cp:lastModifiedBy>
  <cp:revision>45</cp:revision>
  <dcterms:created xsi:type="dcterms:W3CDTF">2018-05-23T13:08:44Z</dcterms:created>
  <dcterms:modified xsi:type="dcterms:W3CDTF">2022-12-19T10:18:16Z</dcterms:modified>
  <cp:category>technology fundamentals;computer programming;software development;web development</cp:category>
</cp:coreProperties>
</file>