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9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613" r:id="rId28"/>
    <p:sldId id="608" r:id="rId29"/>
    <p:sldId id="288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2B8967F-55E6-4C79-83E9-33163E717A0E}">
          <p14:sldIdLst>
            <p14:sldId id="256"/>
            <p14:sldId id="258"/>
            <p14:sldId id="291"/>
          </p14:sldIdLst>
        </p14:section>
        <p14:section name="Arrays" id="{14E3A6AC-FC48-4C1E-9A16-3C8CF885FF5A}">
          <p14:sldIdLst>
            <p14:sldId id="259"/>
            <p14:sldId id="260"/>
            <p14:sldId id="261"/>
            <p14:sldId id="262"/>
            <p14:sldId id="263"/>
          </p14:sldIdLst>
        </p14:section>
        <p14:section name="Reading Array" id="{B5A0F2D3-124A-4B1F-BFAB-94EA5545C30D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Foreach Loop" id="{9C0537DD-D583-41D5-82A2-417435D45EE9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51E951A7-25F5-417B-98A0-B2082A3DBE24}">
          <p14:sldIdLst>
            <p14:sldId id="280"/>
            <p14:sldId id="286"/>
            <p14:sldId id="613"/>
            <p14:sldId id="608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241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37135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48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48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48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48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48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48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5.jpe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8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48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36000" y="2439000"/>
            <a:ext cx="4302092" cy="181799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First, read the array </a:t>
            </a:r>
            <a:r>
              <a:rPr lang="en-US" b="1" dirty="0">
                <a:solidFill>
                  <a:schemeClr val="bg1"/>
                </a:solidFill>
              </a:rPr>
              <a:t>length </a:t>
            </a:r>
            <a:r>
              <a:rPr lang="en-US" dirty="0"/>
              <a:t>from the console 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8686" y="2015677"/>
            <a:ext cx="83058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8686" y="3725677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8200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</a:t>
            </a:r>
            <a:r>
              <a:rPr lang="en-US" sz="2800" b="1" noProof="1">
                <a:latin typeface="Consolas" pitchFamily="49" charset="0"/>
              </a:rPr>
              <a:t> 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Integer.parseInt(items[i]);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1854000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 of integers using functional programming: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2966" y="4648200"/>
            <a:ext cx="9673052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Arrays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.stream(sc.nextLine().split(" "))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.mapToInt(e -&gt; Integer.parseInt(e)).toArray();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48618" y="1940078"/>
            <a:ext cx="96774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inputLine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Arrays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stream</a:t>
            </a:r>
            <a:r>
              <a:rPr lang="en-US" sz="2800" b="1" noProof="1">
                <a:latin typeface="Consolas" pitchFamily="49" charset="0"/>
              </a:rPr>
              <a:t>(items)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mapToInt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 -&gt; Integer.parseInt(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)).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131" y="4483368"/>
            <a:ext cx="2639869" cy="103066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chain methods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539" y="1800111"/>
            <a:ext cx="2944461" cy="1142452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java.util.Arrays;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16000" y="2556126"/>
            <a:ext cx="101700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</a:rPr>
              <a:t>"one", "two"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800" b="1" noProof="1">
                <a:latin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new String [] {"one", "two"};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arr.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800" b="1" noProof="1">
                <a:latin typeface="Consolas" pitchFamily="49" charset="0"/>
              </a:rPr>
              <a:t>; i++) 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System.out.printf("arr[%d] = %s%n", i,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Read an array of integers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b="1" dirty="0"/>
              <a:t> </a:t>
            </a:r>
            <a:r>
              <a:rPr lang="en-US" sz="3400" dirty="0"/>
              <a:t>lines of integers), </a:t>
            </a:r>
            <a:r>
              <a:rPr lang="en-US" sz="3400" b="1" dirty="0">
                <a:solidFill>
                  <a:schemeClr val="bg1"/>
                </a:solidFill>
              </a:rPr>
              <a:t>reverse</a:t>
            </a:r>
            <a:r>
              <a:rPr lang="en-US" sz="3400" b="1" dirty="0"/>
              <a:t> </a:t>
            </a:r>
            <a:r>
              <a:rPr lang="en-US" sz="3400" dirty="0"/>
              <a:t>it and </a:t>
            </a:r>
            <a:br>
              <a:rPr lang="en-US" sz="3400" dirty="0"/>
            </a:br>
            <a:r>
              <a:rPr lang="en-US" sz="34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Numbers in Reverse Order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6664" y="2730070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71787" y="3468735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769538" y="3557254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09233" y="2584455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169838" y="3444285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468024" y="3551292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439ACF36-6010-88AE-6EBE-642DC285AD11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https://judge.softuni.org/Contests/1248/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Numbers in Reverse Order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091000" y="1494000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 n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int[]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n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-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1;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System.out.print(arr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300" b="1" noProof="1">
                <a:latin typeface="Consolas" pitchFamily="49" charset="0"/>
              </a:rPr>
              <a:t>i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300" b="1" noProof="1">
                <a:latin typeface="Consolas" pitchFamily="49" charset="0"/>
              </a:rPr>
              <a:t>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System.out.println();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7A506CB0-598D-1F1F-B0AF-6CCE789BA0EC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https://judge.softuni.org/Contests/1248/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60787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193" y="4104000"/>
            <a:ext cx="1052280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strings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two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Compile error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3" y="1750503"/>
            <a:ext cx="67890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arr = {"one", "two"};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   System.out.println(arr[i]);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F4AFF630-3E3B-4938-BEB7-1799DD36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599" y="3108729"/>
            <a:ext cx="2362200" cy="1388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strings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4201" y="26220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8119" y="26190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85358" y="27240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34400" y="26190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39884" y="26190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547124" y="27240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719726" y="546464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56465" y="546464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93204" y="546464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829943" y="546464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66682" y="546464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133425" y="3391163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133425" y="4427902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58499" y="4321092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E86C1556-4604-590F-4DC2-2B16BAA19C77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https://judge.softuni.org/Contests/1248/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195204" y="1989000"/>
            <a:ext cx="9801592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700" b="1" noProof="1">
                <a:latin typeface="Consolas" pitchFamily="49" charset="0"/>
              </a:rPr>
              <a:t>String[] elements = sc.nextLine().split(" ");</a:t>
            </a:r>
            <a:endParaRPr lang="en-US" sz="27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for (int i = 0; i &lt; elements.length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String oldElement = elements[i];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elements[i] = elements[elements.length - 1 - 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elements[elements.length - 1 - i]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System.out.println(String.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,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sz="2700" b="1" noProof="1">
                <a:latin typeface="Consolas" pitchFamily="49" charset="0"/>
              </a:rPr>
              <a:t>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04F7ABE0-5BE3-A5DF-E34C-7523444A6F32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https://judge.softuni.org/Contests/1248/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Foreach Loop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Iterate Through Collections</a:t>
            </a:r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5384" y="1167411"/>
            <a:ext cx="9745616" cy="5546589"/>
          </a:xfrm>
        </p:spPr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000" y="3294000"/>
            <a:ext cx="62706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: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706000" y="2019300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8500" y="2037977"/>
            <a:ext cx="7875000" cy="25264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 err="1">
                <a:solidFill>
                  <a:schemeClr val="bg1"/>
                </a:solidFill>
              </a:rPr>
              <a:t>int</a:t>
            </a:r>
            <a:r>
              <a:rPr lang="en-US" sz="3000" dirty="0">
                <a:solidFill>
                  <a:schemeClr val="bg1"/>
                </a:solidFill>
              </a:rPr>
              <a:t>[]</a:t>
            </a:r>
            <a:r>
              <a:rPr lang="en-US" sz="3000" dirty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for (</a:t>
            </a:r>
            <a:r>
              <a:rPr lang="en-US" sz="3000" dirty="0" err="1">
                <a:solidFill>
                  <a:schemeClr val="bg1"/>
                </a:solidFill>
              </a:rPr>
              <a:t>int</a:t>
            </a:r>
            <a:r>
              <a:rPr lang="en-US" sz="3000" dirty="0"/>
              <a:t> number : numbers)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   </a:t>
            </a:r>
            <a:r>
              <a:rPr lang="en-US" sz="3000" dirty="0" err="1"/>
              <a:t>System.out.println</a:t>
            </a:r>
            <a:r>
              <a:rPr lang="en-US" sz="3000" dirty="0"/>
              <a:t>(number + "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978901" y="4820023"/>
            <a:ext cx="1456667" cy="145433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807700" y="5371727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5C5069-640F-4BD5-A09B-E3CB026BC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an array of integers</a:t>
            </a:r>
          </a:p>
          <a:p>
            <a:r>
              <a:rPr lang="en-GB" dirty="0"/>
              <a:t>Sum all even and odd numbers</a:t>
            </a:r>
          </a:p>
          <a:p>
            <a:r>
              <a:rPr lang="en-GB" dirty="0"/>
              <a:t>Find the difference</a:t>
            </a:r>
          </a:p>
          <a:p>
            <a:r>
              <a:rPr lang="en-GB" dirty="0"/>
              <a:t>Examples: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1FEE83-E564-4541-9A64-EDDB2B65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Even and Odd Subtraction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BCBD8B-6CA1-426F-B67A-B167330E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059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1 2 3 4 5 6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21BF5F-97F9-48D1-B3A1-54AB664F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975" y="4059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55AE75D2-3569-47BA-AF3E-50675BDF3CE0}"/>
              </a:ext>
            </a:extLst>
          </p:cNvPr>
          <p:cNvSpPr/>
          <p:nvPr/>
        </p:nvSpPr>
        <p:spPr>
          <a:xfrm>
            <a:off x="3342518" y="4171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5C06D-4F5E-4C38-877C-AA0967A4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98841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3 5 7 9 11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0AFB6-FF5F-45B2-9DDA-9E2A2B25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974" y="501287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-35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86D236CE-656B-42D9-ABBA-734986A402B1}"/>
              </a:ext>
            </a:extLst>
          </p:cNvPr>
          <p:cNvSpPr/>
          <p:nvPr/>
        </p:nvSpPr>
        <p:spPr>
          <a:xfrm>
            <a:off x="3342518" y="510139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D7CD6-C12B-4F7E-8FDE-97E8596C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643" y="4059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2 4 6 8 10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7FB27-C56C-4C3B-B1E2-232A15CD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618" y="4059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D7085E06-7BA5-4F3B-93F3-3E0252219E6C}"/>
              </a:ext>
            </a:extLst>
          </p:cNvPr>
          <p:cNvSpPr/>
          <p:nvPr/>
        </p:nvSpPr>
        <p:spPr>
          <a:xfrm>
            <a:off x="8290161" y="4171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43FA5-C9F2-49D3-A0F2-E18DBC54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643" y="498841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2 2 2 2 2 2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98EE5-E225-400F-A81B-858C8A6D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617" y="501287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DE12DAD4-347F-40DE-8F51-56F20A7D4D04}"/>
              </a:ext>
            </a:extLst>
          </p:cNvPr>
          <p:cNvSpPr/>
          <p:nvPr/>
        </p:nvSpPr>
        <p:spPr>
          <a:xfrm>
            <a:off x="8290161" y="510139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449CD087-4109-024D-9FF4-4E241B528233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https://judge.softuni.org/Contests/1248/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0560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53FAFF-24CA-482E-A8A1-1F7A381D2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710" y="1359000"/>
            <a:ext cx="10958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Arrays.stream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sc.nextLine</a:t>
            </a:r>
            <a:r>
              <a:rPr lang="en-US" dirty="0">
                <a:solidFill>
                  <a:schemeClr val="tx1"/>
                </a:solidFill>
              </a:rPr>
              <a:t>().split(" 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            .</a:t>
            </a:r>
            <a:r>
              <a:rPr lang="en-US" dirty="0" err="1">
                <a:solidFill>
                  <a:schemeClr val="tx1"/>
                </a:solidFill>
              </a:rPr>
              <a:t>mapToInt</a:t>
            </a:r>
            <a:r>
              <a:rPr lang="en-US" dirty="0">
                <a:solidFill>
                  <a:schemeClr val="tx1"/>
                </a:solidFill>
              </a:rPr>
              <a:t>(e -&gt;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(e)).</a:t>
            </a:r>
            <a:r>
              <a:rPr lang="en-US" dirty="0" err="1">
                <a:solidFill>
                  <a:schemeClr val="tx1"/>
                </a:solidFill>
              </a:rPr>
              <a:t>toArray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evenSum</a:t>
            </a:r>
            <a:r>
              <a:rPr lang="en-US" dirty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oddSum</a:t>
            </a:r>
            <a:r>
              <a:rPr lang="en-US" dirty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if (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% 2 == 0) </a:t>
            </a:r>
            <a:r>
              <a:rPr lang="en-US" dirty="0" err="1">
                <a:solidFill>
                  <a:schemeClr val="tx1"/>
                </a:solidFill>
              </a:rPr>
              <a:t>evenSum</a:t>
            </a:r>
            <a:r>
              <a:rPr lang="en-US" dirty="0">
                <a:solidFill>
                  <a:schemeClr val="tx1"/>
                </a:solidFill>
              </a:rPr>
              <a:t> +=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else </a:t>
            </a:r>
            <a:r>
              <a:rPr lang="en-US" dirty="0" err="1">
                <a:solidFill>
                  <a:schemeClr val="tx1"/>
                </a:solidFill>
              </a:rPr>
              <a:t>oddSum</a:t>
            </a:r>
            <a:r>
              <a:rPr lang="en-US" dirty="0">
                <a:solidFill>
                  <a:schemeClr val="tx1"/>
                </a:solidFill>
              </a:rPr>
              <a:t> +=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Find the difference and print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ABC77-A74C-43E1-BE5E-88BBE9BA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and Odd Subtraction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FADBC22E-2566-FA37-D340-8BA28CB99070}"/>
              </a:ext>
            </a:extLst>
          </p:cNvPr>
          <p:cNvSpPr txBox="1"/>
          <p:nvPr/>
        </p:nvSpPr>
        <p:spPr>
          <a:xfrm>
            <a:off x="800100" y="6375097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https://judge.softuni.org/Contests/1248/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489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6384" y="1723767"/>
            <a:ext cx="8067527" cy="46726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Elements are numbered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from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400" dirty="0">
                <a:solidFill>
                  <a:schemeClr val="bg2"/>
                </a:solidFill>
              </a:rPr>
              <a:t>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 – 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81770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  <a:p>
            <a:r>
              <a:rPr lang="en-US" dirty="0"/>
              <a:t>Reading Arrays from the Console</a:t>
            </a:r>
          </a:p>
          <a:p>
            <a:r>
              <a:rPr lang="en-US" dirty="0" err="1"/>
              <a:t>Foreach</a:t>
            </a:r>
            <a:r>
              <a:rPr lang="en-US" dirty="0"/>
              <a:t> Loop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68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Working with Arrays of 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91210" y="1257411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cannot be resized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600577" y="2489528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622828" y="2070718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Element’s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94616" y="3371029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118910" y="2012412"/>
            <a:ext cx="3253712" cy="1369967"/>
            <a:chOff x="3503612" y="2410405"/>
            <a:chExt cx="3810000" cy="16041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4906" y="2410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32702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06356" y="2419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60285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576318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Allocating</a:t>
            </a:r>
            <a:r>
              <a:rPr lang="en-US" dirty="0"/>
              <a:t> an array of 10 integers:</a:t>
            </a:r>
            <a:endParaRPr lang="bg-BG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  <a:endParaRPr lang="bg-BG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8307" y="1791743"/>
            <a:ext cx="5029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numbers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98307" y="3070755"/>
            <a:ext cx="7010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/>
              <a:t>; i++)</a:t>
            </a:r>
          </a:p>
          <a:p>
            <a:r>
              <a:rPr lang="en-US" dirty="0"/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98307" y="4831264"/>
            <a:ext cx="86867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ArrayIndexOutOfBoundsException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356700" y="1706281"/>
            <a:ext cx="2739091" cy="797587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79612" y="3056877"/>
            <a:ext cx="3342417" cy="1123898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946122" y="4402925"/>
            <a:ext cx="3044878" cy="1123898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a week can be stored in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185368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250600" y="397667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0233761"/>
              </p:ext>
            </p:extLst>
          </p:nvPr>
        </p:nvGraphicFramePr>
        <p:xfrm>
          <a:off x="6259345" y="2154669"/>
          <a:ext cx="4175216" cy="4025011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7714B69-79A6-4817-A710-F27616756C34}"/>
              </a:ext>
            </a:extLst>
          </p:cNvPr>
          <p:cNvSpPr txBox="1">
            <a:spLocks/>
          </p:cNvSpPr>
          <p:nvPr/>
        </p:nvSpPr>
        <p:spPr>
          <a:xfrm>
            <a:off x="762001" y="2489399"/>
            <a:ext cx="9131347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/>
              <a:t>"Monday", "Tuesday", "Wednesday", 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Integer.parseInt(sc.nextLine());</a:t>
            </a:r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</a:t>
            </a:r>
            <a:r>
              <a:rPr lang="en-GB" dirty="0"/>
              <a:t>System.out.println(days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day - 1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</a:t>
            </a:r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  System.out.println("Invalid day!");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9C9F38A7-9049-4DA6-9892-58CECEDC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953" y="4106604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not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59E2FF38-A14D-731D-9A09-031E04D4DEA2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https://judge.softuni.org/Contests/1248/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Reading Array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Using a for Loop or String.split()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3773</TotalTime>
  <Words>1890</Words>
  <Application>Microsoft Office PowerPoint</Application>
  <PresentationFormat>Широк екран</PresentationFormat>
  <Paragraphs>311</Paragraphs>
  <Slides>30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Arrays</vt:lpstr>
      <vt:lpstr>Have a Question?</vt:lpstr>
      <vt:lpstr>Table of Contents</vt:lpstr>
      <vt:lpstr>Arrays</vt:lpstr>
      <vt:lpstr>What Are Arrays?</vt:lpstr>
      <vt:lpstr>Working with Arrays</vt:lpstr>
      <vt:lpstr>Days of Week – Example</vt:lpstr>
      <vt:lpstr>Problem: Day of Week</vt:lpstr>
      <vt:lpstr>Reading Array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Printing Arrays with for / String.join(…)</vt:lpstr>
      <vt:lpstr>Problem: Reverse Array of Strings</vt:lpstr>
      <vt:lpstr>Solution: Reverse Array of Strings</vt:lpstr>
      <vt:lpstr>Foreach Loop</vt:lpstr>
      <vt:lpstr>Foreach Loop</vt:lpstr>
      <vt:lpstr>Print an Array with Foreach</vt:lpstr>
      <vt:lpstr>Problem: Even and Odd Subtraction</vt:lpstr>
      <vt:lpstr>Solution: Even and Odd Subtraction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joana.veskova</cp:lastModifiedBy>
  <cp:revision>36</cp:revision>
  <dcterms:created xsi:type="dcterms:W3CDTF">2018-05-23T13:08:44Z</dcterms:created>
  <dcterms:modified xsi:type="dcterms:W3CDTF">2022-12-19T10:18:39Z</dcterms:modified>
  <cp:category>programming fundamentals;computer programming;software development;web development</cp:category>
</cp:coreProperties>
</file>