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/>
    <p:restoredTop sz="94654"/>
  </p:normalViewPr>
  <p:slideViewPr>
    <p:cSldViewPr snapToGrid="0" snapToObjects="1">
      <p:cViewPr>
        <p:scale>
          <a:sx n="37" d="100"/>
          <a:sy n="37" d="100"/>
        </p:scale>
        <p:origin x="360" y="152"/>
      </p:cViewPr>
      <p:guideLst>
        <p:guide orient="horz" pos="1036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20E2B-9016-154D-AA5F-AF376750420C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96CC-56B3-4E46-8532-F9DFBCE3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96CC-56B3-4E46-8532-F9DFBCE3DB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3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3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3" y="4221483"/>
            <a:ext cx="26660477" cy="898779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2" y="4221483"/>
            <a:ext cx="79444213" cy="898779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9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3"/>
            <a:ext cx="27980640" cy="6537960"/>
          </a:xfrm>
        </p:spPr>
        <p:txBody>
          <a:bodyPr anchor="t"/>
          <a:lstStyle>
            <a:lvl1pPr algn="l">
              <a:defRPr sz="137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6"/>
            <a:ext cx="27980640" cy="72008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8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1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76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35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9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5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31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70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60" y="24582123"/>
            <a:ext cx="53052343" cy="6951726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5" y="24582123"/>
            <a:ext cx="53052347" cy="6951726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318263"/>
            <a:ext cx="296265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7368543"/>
            <a:ext cx="14544677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88" indent="0">
              <a:buNone/>
              <a:defRPr sz="6900" b="1"/>
            </a:lvl2pPr>
            <a:lvl3pPr marL="3135177" indent="0">
              <a:buNone/>
              <a:defRPr sz="6200" b="1"/>
            </a:lvl3pPr>
            <a:lvl4pPr marL="4702766" indent="0">
              <a:buNone/>
              <a:defRPr sz="5500" b="1"/>
            </a:lvl4pPr>
            <a:lvl5pPr marL="6270355" indent="0">
              <a:buNone/>
              <a:defRPr sz="5500" b="1"/>
            </a:lvl5pPr>
            <a:lvl6pPr marL="7837943" indent="0">
              <a:buNone/>
              <a:defRPr sz="5500" b="1"/>
            </a:lvl6pPr>
            <a:lvl7pPr marL="9405532" indent="0">
              <a:buNone/>
              <a:defRPr sz="5500" b="1"/>
            </a:lvl7pPr>
            <a:lvl8pPr marL="10973120" indent="0">
              <a:buNone/>
              <a:defRPr sz="5500" b="1"/>
            </a:lvl8pPr>
            <a:lvl9pPr marL="1254070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10439400"/>
            <a:ext cx="14544677" cy="18966183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3"/>
            <a:ext cx="14550390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88" indent="0">
              <a:buNone/>
              <a:defRPr sz="6900" b="1"/>
            </a:lvl2pPr>
            <a:lvl3pPr marL="3135177" indent="0">
              <a:buNone/>
              <a:defRPr sz="6200" b="1"/>
            </a:lvl3pPr>
            <a:lvl4pPr marL="4702766" indent="0">
              <a:buNone/>
              <a:defRPr sz="5500" b="1"/>
            </a:lvl4pPr>
            <a:lvl5pPr marL="6270355" indent="0">
              <a:buNone/>
              <a:defRPr sz="5500" b="1"/>
            </a:lvl5pPr>
            <a:lvl6pPr marL="7837943" indent="0">
              <a:buNone/>
              <a:defRPr sz="5500" b="1"/>
            </a:lvl6pPr>
            <a:lvl7pPr marL="9405532" indent="0">
              <a:buNone/>
              <a:defRPr sz="5500" b="1"/>
            </a:lvl7pPr>
            <a:lvl8pPr marL="10973120" indent="0">
              <a:buNone/>
              <a:defRPr sz="5500" b="1"/>
            </a:lvl8pPr>
            <a:lvl9pPr marL="1254070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3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310640"/>
            <a:ext cx="10829927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3"/>
          </a:xfrm>
        </p:spPr>
        <p:txBody>
          <a:bodyPr/>
          <a:lstStyle>
            <a:lvl1pPr>
              <a:defRPr sz="11001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6888483"/>
            <a:ext cx="10829927" cy="22517103"/>
          </a:xfrm>
        </p:spPr>
        <p:txBody>
          <a:bodyPr/>
          <a:lstStyle>
            <a:lvl1pPr marL="0" indent="0">
              <a:buNone/>
              <a:defRPr sz="4800"/>
            </a:lvl1pPr>
            <a:lvl2pPr marL="1567588" indent="0">
              <a:buNone/>
              <a:defRPr sz="4100"/>
            </a:lvl2pPr>
            <a:lvl3pPr marL="3135177" indent="0">
              <a:buNone/>
              <a:defRPr sz="3400"/>
            </a:lvl3pPr>
            <a:lvl4pPr marL="4702766" indent="0">
              <a:buNone/>
              <a:defRPr sz="3100"/>
            </a:lvl4pPr>
            <a:lvl5pPr marL="6270355" indent="0">
              <a:buNone/>
              <a:defRPr sz="3100"/>
            </a:lvl5pPr>
            <a:lvl6pPr marL="7837943" indent="0">
              <a:buNone/>
              <a:defRPr sz="3100"/>
            </a:lvl6pPr>
            <a:lvl7pPr marL="9405532" indent="0">
              <a:buNone/>
              <a:defRPr sz="3100"/>
            </a:lvl7pPr>
            <a:lvl8pPr marL="10973120" indent="0">
              <a:buNone/>
              <a:defRPr sz="3100"/>
            </a:lvl8pPr>
            <a:lvl9pPr marL="1254070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1001"/>
            </a:lvl1pPr>
            <a:lvl2pPr marL="1567588" indent="0">
              <a:buNone/>
              <a:defRPr sz="9600"/>
            </a:lvl2pPr>
            <a:lvl3pPr marL="3135177" indent="0">
              <a:buNone/>
              <a:defRPr sz="8200"/>
            </a:lvl3pPr>
            <a:lvl4pPr marL="4702766" indent="0">
              <a:buNone/>
              <a:defRPr sz="6900"/>
            </a:lvl4pPr>
            <a:lvl5pPr marL="6270355" indent="0">
              <a:buNone/>
              <a:defRPr sz="6900"/>
            </a:lvl5pPr>
            <a:lvl6pPr marL="7837943" indent="0">
              <a:buNone/>
              <a:defRPr sz="6900"/>
            </a:lvl6pPr>
            <a:lvl7pPr marL="9405532" indent="0">
              <a:buNone/>
              <a:defRPr sz="6900"/>
            </a:lvl7pPr>
            <a:lvl8pPr marL="10973120" indent="0">
              <a:buNone/>
              <a:defRPr sz="6900"/>
            </a:lvl8pPr>
            <a:lvl9pPr marL="12540709" indent="0">
              <a:buNone/>
              <a:defRPr sz="6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3"/>
            <a:ext cx="19751040" cy="3863337"/>
          </a:xfrm>
        </p:spPr>
        <p:txBody>
          <a:bodyPr/>
          <a:lstStyle>
            <a:lvl1pPr marL="0" indent="0">
              <a:buNone/>
              <a:defRPr sz="4800"/>
            </a:lvl1pPr>
            <a:lvl2pPr marL="1567588" indent="0">
              <a:buNone/>
              <a:defRPr sz="4100"/>
            </a:lvl2pPr>
            <a:lvl3pPr marL="3135177" indent="0">
              <a:buNone/>
              <a:defRPr sz="3400"/>
            </a:lvl3pPr>
            <a:lvl4pPr marL="4702766" indent="0">
              <a:buNone/>
              <a:defRPr sz="3100"/>
            </a:lvl4pPr>
            <a:lvl5pPr marL="6270355" indent="0">
              <a:buNone/>
              <a:defRPr sz="3100"/>
            </a:lvl5pPr>
            <a:lvl6pPr marL="7837943" indent="0">
              <a:buNone/>
              <a:defRPr sz="3100"/>
            </a:lvl6pPr>
            <a:lvl7pPr marL="9405532" indent="0">
              <a:buNone/>
              <a:defRPr sz="3100"/>
            </a:lvl7pPr>
            <a:lvl8pPr marL="10973120" indent="0">
              <a:buNone/>
              <a:defRPr sz="3100"/>
            </a:lvl8pPr>
            <a:lvl9pPr marL="1254070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3"/>
            <a:ext cx="2962656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E41-4313-DD44-B0BB-1627DA0FA0B4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8ECB-550F-F040-99C8-ED2C06313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88" rtl="0" eaLnBrk="1" latinLnBrk="0" hangingPunct="1">
        <a:spcBef>
          <a:spcPct val="0"/>
        </a:spcBef>
        <a:buNone/>
        <a:defRPr sz="15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92" indent="-1175692" algn="l" defTabSz="1567588" rtl="0" eaLnBrk="1" latinLnBrk="0" hangingPunct="1">
        <a:spcBef>
          <a:spcPct val="20000"/>
        </a:spcBef>
        <a:buFont typeface="Arial"/>
        <a:buChar char="•"/>
        <a:defRPr sz="1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7331" indent="-979743" algn="l" defTabSz="1567588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972" indent="-783795" algn="l" defTabSz="1567588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560" indent="-783795" algn="l" defTabSz="1567588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149" indent="-783795" algn="l" defTabSz="1567588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737" indent="-783795" algn="l" defTabSz="1567588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9325" indent="-783795" algn="l" defTabSz="1567588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915" indent="-783795" algn="l" defTabSz="1567588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4504" indent="-783795" algn="l" defTabSz="1567588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88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177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766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355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943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532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120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709" algn="l" defTabSz="156758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emf"/><Relationship Id="rId21" Type="http://schemas.openxmlformats.org/officeDocument/2006/relationships/image" Target="../media/image18.emf"/><Relationship Id="rId22" Type="http://schemas.openxmlformats.org/officeDocument/2006/relationships/image" Target="../media/image19.emf"/><Relationship Id="rId23" Type="http://schemas.openxmlformats.org/officeDocument/2006/relationships/image" Target="../media/image20.emf"/><Relationship Id="rId24" Type="http://schemas.openxmlformats.org/officeDocument/2006/relationships/image" Target="../media/image21.emf"/><Relationship Id="rId25" Type="http://schemas.openxmlformats.org/officeDocument/2006/relationships/image" Target="../media/image22.emf"/><Relationship Id="rId26" Type="http://schemas.openxmlformats.org/officeDocument/2006/relationships/image" Target="../media/image23.emf"/><Relationship Id="rId27" Type="http://schemas.openxmlformats.org/officeDocument/2006/relationships/image" Target="../media/image24.emf"/><Relationship Id="rId28" Type="http://schemas.openxmlformats.org/officeDocument/2006/relationships/image" Target="../media/image25.emf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emf"/><Relationship Id="rId5" Type="http://schemas.openxmlformats.org/officeDocument/2006/relationships/image" Target="../media/image3.jpeg"/><Relationship Id="rId30" Type="http://schemas.openxmlformats.org/officeDocument/2006/relationships/image" Target="../media/image27.emf"/><Relationship Id="rId31" Type="http://schemas.openxmlformats.org/officeDocument/2006/relationships/image" Target="../media/image28.emf"/><Relationship Id="rId32" Type="http://schemas.openxmlformats.org/officeDocument/2006/relationships/image" Target="../media/image29.emf"/><Relationship Id="rId9" Type="http://schemas.openxmlformats.org/officeDocument/2006/relationships/image" Target="../media/image6.emf"/><Relationship Id="rId6" Type="http://schemas.microsoft.com/office/2007/relationships/hdphoto" Target="../media/hdphoto1.wdp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33" Type="http://schemas.openxmlformats.org/officeDocument/2006/relationships/image" Target="../media/image30.emf"/><Relationship Id="rId34" Type="http://schemas.openxmlformats.org/officeDocument/2006/relationships/image" Target="../media/image31.emf"/><Relationship Id="rId35" Type="http://schemas.openxmlformats.org/officeDocument/2006/relationships/image" Target="../media/image32.emf"/><Relationship Id="rId36" Type="http://schemas.openxmlformats.org/officeDocument/2006/relationships/image" Target="../media/image33.emf"/><Relationship Id="rId10" Type="http://schemas.openxmlformats.org/officeDocument/2006/relationships/image" Target="../media/image7.emf"/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6" Type="http://schemas.openxmlformats.org/officeDocument/2006/relationships/image" Target="../media/image13.emf"/><Relationship Id="rId17" Type="http://schemas.openxmlformats.org/officeDocument/2006/relationships/image" Target="../media/image14.emf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37" Type="http://schemas.openxmlformats.org/officeDocument/2006/relationships/image" Target="../media/image34.emf"/><Relationship Id="rId38" Type="http://schemas.openxmlformats.org/officeDocument/2006/relationships/image" Target="../media/image35.emf"/><Relationship Id="rId3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32918400" cy="1758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4841710" y="5428565"/>
            <a:ext cx="7342086" cy="12259588"/>
            <a:chOff x="24841710" y="5428565"/>
            <a:chExt cx="7342086" cy="12259588"/>
          </a:xfrm>
        </p:grpSpPr>
        <p:sp>
          <p:nvSpPr>
            <p:cNvPr id="28" name="Rectangle 27"/>
            <p:cNvSpPr/>
            <p:nvPr/>
          </p:nvSpPr>
          <p:spPr>
            <a:xfrm>
              <a:off x="24841710" y="5428565"/>
              <a:ext cx="7342086" cy="119334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045650" y="6515864"/>
              <a:ext cx="7138146" cy="11172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Implemented Clingo Parser using Antlr</a:t>
              </a:r>
              <a:r>
                <a:rPr lang="en-US" sz="2400" dirty="0">
                  <a:latin typeface="Century Gothic"/>
                  <a:cs typeface="Century Gothic"/>
                </a:rPr>
                <a:t> </a:t>
              </a:r>
              <a:r>
                <a:rPr lang="en-US" sz="2400" dirty="0" smtClean="0">
                  <a:latin typeface="Century Gothic"/>
                  <a:cs typeface="Century Gothic"/>
                </a:rPr>
                <a:t>which directly populates the parsed data into Panda DataFrames and SQLite Database.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Implemented queries such as intersection, union, frequency of specific tuples, instances of a relation in a solution, difference, symmetric difference, identify redundant attributes in relations, identify unique tuples , etc.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Implemented a general way of calculating dissimilarity/distance between two Possible Worlds using size of symmetric set difference as the distance metric.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Developed an interactive command-line UI to query these Possible Worlds.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Implemented a basic complexity analysis tool based on size of the solution.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Implemented clustering of the Possible Worlds based on a distance-matrix generated using the aforementioned distance metric.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entury Gothic"/>
                  <a:cs typeface="Century Gothic"/>
                </a:rPr>
                <a:t>Developed visualizations of these Possible Worlds such as Dendrograms and 2-D projection of these  possible worlds.</a:t>
              </a:r>
            </a:p>
            <a:p>
              <a:pPr marL="228611" indent="-22861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sz="2400" dirty="0" smtClean="0">
                <a:latin typeface="Century Gothic"/>
                <a:cs typeface="Century Gothic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45650" y="5676290"/>
              <a:ext cx="242095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b="1" dirty="0">
                  <a:solidFill>
                    <a:schemeClr val="accent6">
                      <a:lumMod val="75000"/>
                    </a:schemeClr>
                  </a:solidFill>
                  <a:latin typeface="Century Gothic"/>
                  <a:cs typeface="Century Gothic"/>
                </a:rPr>
                <a:t>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11310" y="5680346"/>
            <a:ext cx="6687272" cy="11391589"/>
            <a:chOff x="9611310" y="5680346"/>
            <a:chExt cx="6687272" cy="11391589"/>
          </a:xfrm>
        </p:grpSpPr>
        <p:sp>
          <p:nvSpPr>
            <p:cNvPr id="12" name="TextBox 11"/>
            <p:cNvSpPr txBox="1"/>
            <p:nvPr/>
          </p:nvSpPr>
          <p:spPr>
            <a:xfrm>
              <a:off x="9617359" y="6730642"/>
              <a:ext cx="6681223" cy="1034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To analyze the solutions (Possible Worlds) produced by Answer Set Programming (ASP) reasoners such as Clingo and DLV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.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To </a:t>
              </a: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develop ways to query, visualize, and interpret this data using relational databases such as SQLite Databases and Panda DataFrames. </a:t>
              </a:r>
              <a:endParaRPr lang="en-US" sz="2850" dirty="0" smtClean="0">
                <a:latin typeface="Century Gothic" charset="0"/>
                <a:ea typeface="Century Gothic" charset="0"/>
                <a:cs typeface="Century Gothic" charset="0"/>
              </a:endParaRPr>
            </a:p>
            <a:p>
              <a:pPr marL="457200" indent="-457200">
                <a:buFont typeface="Arial" charset="0"/>
                <a:buChar char="•"/>
              </a:pP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To cluster similar and equivalent PWs to aid in finding fundamental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solutions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To identify and analyze the ‘simplest’ solutions to an underspecified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problem, </a:t>
              </a: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based on a user-defined distance function between PWs.  (Occam’s Razor: among competing explanations, the simplest one should be selected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To conduct a case study, demonstrating the feasibility of the approach.</a:t>
              </a:r>
              <a:endParaRPr lang="en-US" sz="2850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11310" y="5680346"/>
              <a:ext cx="56224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b="1" dirty="0">
                  <a:solidFill>
                    <a:schemeClr val="accent6">
                      <a:lumMod val="75000"/>
                    </a:schemeClr>
                  </a:solidFill>
                  <a:latin typeface="Century Gothic"/>
                  <a:cs typeface="Century Gothic"/>
                </a:rPr>
                <a:t>Project </a:t>
              </a:r>
              <a:r>
                <a:rPr lang="en-US" sz="4600" b="1" dirty="0" smtClean="0">
                  <a:solidFill>
                    <a:schemeClr val="accent6">
                      <a:lumMod val="75000"/>
                    </a:schemeClr>
                  </a:solidFill>
                  <a:latin typeface="Century Gothic"/>
                  <a:cs typeface="Century Gothic"/>
                </a:rPr>
                <a:t>Objectives</a:t>
              </a:r>
              <a:endParaRPr lang="en-US" sz="4600" b="1" dirty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559" y="10269357"/>
            <a:ext cx="8792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Mentored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by: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Prof. Bertram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Ludäscher</a:t>
            </a:r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Director,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Center for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Informatics Research in Science and Scholarship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48" y="887220"/>
            <a:ext cx="5883412" cy="7362048"/>
          </a:xfrm>
          <a:prstGeom prst="ellipse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6346865" y="5677090"/>
            <a:ext cx="8281940" cy="11493538"/>
            <a:chOff x="16346865" y="5677090"/>
            <a:chExt cx="8281940" cy="11493538"/>
          </a:xfrm>
        </p:grpSpPr>
        <p:sp>
          <p:nvSpPr>
            <p:cNvPr id="15" name="TextBox 14"/>
            <p:cNvSpPr txBox="1"/>
            <p:nvPr/>
          </p:nvSpPr>
          <p:spPr>
            <a:xfrm>
              <a:off x="16346865" y="6552337"/>
              <a:ext cx="8281940" cy="1061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Parse the output of Cllingo ASP using the Antlr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parsing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tool.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Populate a relational database using the parsed data, with one table for each identified relation.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Implement functionality to execute powerful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SQL and Python/Panda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queries on these databases/dataframes.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Use these queries to discover interesting features about these Possible Worlds.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>
                  <a:latin typeface="Century Gothic" charset="0"/>
                  <a:ea typeface="Century Gothic" charset="0"/>
                  <a:cs typeface="Century Gothic" charset="0"/>
                </a:rPr>
                <a:t>Clustering of PWs with user-defined distance metric (e.g., size of symmetric distance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).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Analyze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’complexity’ of the various solutions.</a:t>
              </a:r>
            </a:p>
            <a:p>
              <a:pPr marL="457200" indent="-457200">
                <a:lnSpc>
                  <a:spcPct val="120000"/>
                </a:lnSpc>
                <a:buFont typeface="Arial" charset="0"/>
                <a:buChar char="•"/>
              </a:pP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Develop a stand-alone general tool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that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can be used by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other tools </a:t>
              </a:r>
              <a:r>
                <a:rPr lang="en-US" sz="2850" dirty="0" smtClean="0">
                  <a:latin typeface="Century Gothic" charset="0"/>
                  <a:ea typeface="Century Gothic" charset="0"/>
                  <a:cs typeface="Century Gothic" charset="0"/>
                </a:rPr>
                <a:t>like EulerX to then analyze more specific problems, using custom definitions of distance, complexity and visualization techniques.</a:t>
              </a:r>
              <a:endParaRPr lang="en-US" sz="285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564916" y="5677090"/>
              <a:ext cx="63592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b="1" smtClean="0">
                  <a:solidFill>
                    <a:schemeClr val="accent6">
                      <a:lumMod val="75000"/>
                    </a:schemeClr>
                  </a:solidFill>
                  <a:latin typeface="Century Gothic"/>
                  <a:cs typeface="Century Gothic"/>
                </a:rPr>
                <a:t>Technical Approach</a:t>
              </a:r>
              <a:endParaRPr lang="en-US" sz="4600" b="1" dirty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495693" y="533279"/>
            <a:ext cx="1024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Century Gothic"/>
                <a:cs typeface="Century Gothic"/>
              </a:rPr>
              <a:t>NCSA SPIN FELLOW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3370" y="8336398"/>
            <a:ext cx="9034567" cy="2007681"/>
            <a:chOff x="461126" y="8261627"/>
            <a:chExt cx="9034567" cy="2007681"/>
          </a:xfrm>
        </p:grpSpPr>
        <p:sp>
          <p:nvSpPr>
            <p:cNvPr id="42" name="Rectangle 41"/>
            <p:cNvSpPr/>
            <p:nvPr/>
          </p:nvSpPr>
          <p:spPr>
            <a:xfrm>
              <a:off x="461126" y="9068979"/>
              <a:ext cx="90345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807190">
                <a:defRPr/>
              </a:pPr>
              <a:r>
                <a:rPr lang="en-US" sz="3600" dirty="0" smtClean="0">
                  <a:latin typeface="Century Gothic"/>
                  <a:cs typeface="Century Gothic"/>
                </a:rPr>
                <a:t>Rising Junior, </a:t>
              </a:r>
              <a:r>
                <a:rPr lang="en-US" sz="3600" dirty="0">
                  <a:latin typeface="Century Gothic"/>
                  <a:cs typeface="Century Gothic"/>
                </a:rPr>
                <a:t>Computer Science</a:t>
              </a:r>
            </a:p>
            <a:p>
              <a:pPr algn="ctr"/>
              <a:endParaRPr lang="en-US" sz="3600" dirty="0">
                <a:solidFill>
                  <a:schemeClr val="tx2">
                    <a:lumMod val="7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0337" y="8261627"/>
              <a:ext cx="74523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>
                      <a:lumMod val="75000"/>
                    </a:schemeClr>
                  </a:solidFill>
                  <a:latin typeface="Century Gothic"/>
                  <a:cs typeface="Century Gothic"/>
                </a:rPr>
                <a:t>Sahil Gupta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2480" y="17654815"/>
            <a:ext cx="31391316" cy="14672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4082" y="17891128"/>
            <a:ext cx="13684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Automobile </a:t>
            </a:r>
            <a:r>
              <a:rPr lang="en-US" sz="4600" b="1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Taxonomy Alignment Example</a:t>
            </a:r>
            <a:r>
              <a:rPr lang="en-US" sz="4600" b="1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:</a:t>
            </a:r>
            <a:endParaRPr lang="en-US" sz="4600" b="1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427" y="12980943"/>
            <a:ext cx="879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Project Available at:</a:t>
            </a:r>
          </a:p>
          <a:p>
            <a:pPr algn="ctr"/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https://github.com/idaks/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PW-explorer</a:t>
            </a:r>
            <a:endParaRPr lang="en-US" sz="3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3" y="19468056"/>
            <a:ext cx="8424598" cy="2659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5454" y="18821726"/>
            <a:ext cx="14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Input: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095822" y="18615063"/>
            <a:ext cx="15598159" cy="4043548"/>
            <a:chOff x="12620571" y="18360893"/>
            <a:chExt cx="15598159" cy="4043548"/>
          </a:xfrm>
        </p:grpSpPr>
        <p:sp>
          <p:nvSpPr>
            <p:cNvPr id="27" name="TextBox 26"/>
            <p:cNvSpPr txBox="1"/>
            <p:nvPr/>
          </p:nvSpPr>
          <p:spPr>
            <a:xfrm>
              <a:off x="12620571" y="19988478"/>
              <a:ext cx="46024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/>
                <a:t>Hierarchical Clustering (Dendrogram</a:t>
              </a:r>
              <a:r>
                <a:rPr lang="en-US" sz="3200" dirty="0" smtClean="0"/>
                <a:t>):</a:t>
              </a:r>
              <a:endParaRPr lang="en-US" sz="32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8092" y="18360893"/>
              <a:ext cx="10940638" cy="4043548"/>
            </a:xfrm>
            <a:prstGeom prst="rect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607625" y="22117867"/>
            <a:ext cx="379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Clusters Identified: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6267" y="31193176"/>
            <a:ext cx="251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 smtClean="0"/>
              <a:t>                        PWs:                [31</a:t>
            </a:r>
            <a:r>
              <a:rPr lang="is-IS" sz="2400" dirty="0"/>
              <a:t>,  </a:t>
            </a:r>
            <a:r>
              <a:rPr lang="is-IS" sz="2400" dirty="0" smtClean="0"/>
              <a:t>      9</a:t>
            </a:r>
            <a:r>
              <a:rPr lang="is-IS" sz="2400" dirty="0"/>
              <a:t>, </a:t>
            </a:r>
            <a:r>
              <a:rPr lang="is-IS" sz="2400" dirty="0" smtClean="0"/>
              <a:t>    17</a:t>
            </a:r>
            <a:r>
              <a:rPr lang="is-IS" sz="2400" dirty="0"/>
              <a:t>, </a:t>
            </a:r>
            <a:r>
              <a:rPr lang="is-IS" sz="2400" dirty="0" smtClean="0"/>
              <a:t>   23</a:t>
            </a:r>
            <a:r>
              <a:rPr lang="is-IS" sz="2400" dirty="0"/>
              <a:t>, </a:t>
            </a:r>
            <a:r>
              <a:rPr lang="is-IS" sz="2400" dirty="0" smtClean="0"/>
              <a:t>    27</a:t>
            </a:r>
            <a:r>
              <a:rPr lang="is-IS" sz="2400" dirty="0"/>
              <a:t>, </a:t>
            </a:r>
            <a:r>
              <a:rPr lang="is-IS" sz="2400" dirty="0" smtClean="0"/>
              <a:t>   30,    </a:t>
            </a:r>
            <a:r>
              <a:rPr lang="is-IS" sz="2400" dirty="0"/>
              <a:t>29,  </a:t>
            </a:r>
            <a:r>
              <a:rPr lang="is-IS" sz="2400" dirty="0" smtClean="0"/>
              <a:t>     5</a:t>
            </a:r>
            <a:r>
              <a:rPr lang="is-IS" sz="2400" dirty="0"/>
              <a:t>,  </a:t>
            </a:r>
            <a:r>
              <a:rPr lang="is-IS" sz="2400" dirty="0" smtClean="0"/>
              <a:t>    8</a:t>
            </a:r>
            <a:r>
              <a:rPr lang="is-IS" sz="2400" dirty="0"/>
              <a:t>, </a:t>
            </a:r>
            <a:r>
              <a:rPr lang="is-IS" sz="2400" dirty="0" smtClean="0"/>
              <a:t>    13</a:t>
            </a:r>
            <a:r>
              <a:rPr lang="is-IS" sz="2400" dirty="0"/>
              <a:t>, </a:t>
            </a:r>
            <a:r>
              <a:rPr lang="is-IS" sz="2400" dirty="0" smtClean="0"/>
              <a:t>   16</a:t>
            </a:r>
            <a:r>
              <a:rPr lang="is-IS" sz="2400" dirty="0"/>
              <a:t>, </a:t>
            </a:r>
            <a:r>
              <a:rPr lang="is-IS" sz="2400" dirty="0" smtClean="0"/>
              <a:t> 21</a:t>
            </a:r>
            <a:r>
              <a:rPr lang="is-IS" sz="2400" dirty="0"/>
              <a:t>, </a:t>
            </a:r>
            <a:r>
              <a:rPr lang="is-IS" sz="2400" dirty="0" smtClean="0"/>
              <a:t> 22</a:t>
            </a:r>
            <a:r>
              <a:rPr lang="is-IS" sz="2400" dirty="0"/>
              <a:t>, </a:t>
            </a:r>
            <a:r>
              <a:rPr lang="is-IS" sz="2400" dirty="0" smtClean="0"/>
              <a:t>  25</a:t>
            </a:r>
            <a:r>
              <a:rPr lang="is-IS" sz="2400" dirty="0"/>
              <a:t>, </a:t>
            </a:r>
            <a:r>
              <a:rPr lang="is-IS" sz="2400" dirty="0" smtClean="0"/>
              <a:t> 26</a:t>
            </a:r>
            <a:r>
              <a:rPr lang="is-IS" sz="2400" dirty="0"/>
              <a:t>,  </a:t>
            </a:r>
            <a:r>
              <a:rPr lang="is-IS" sz="2400" dirty="0" smtClean="0"/>
              <a:t>    7</a:t>
            </a:r>
            <a:r>
              <a:rPr lang="is-IS" sz="2400" dirty="0"/>
              <a:t>, </a:t>
            </a:r>
            <a:r>
              <a:rPr lang="is-IS" sz="2400" dirty="0" smtClean="0"/>
              <a:t>    15,    28</a:t>
            </a:r>
            <a:r>
              <a:rPr lang="is-IS" sz="2400" dirty="0"/>
              <a:t>,  </a:t>
            </a:r>
            <a:r>
              <a:rPr lang="is-IS" sz="2400" dirty="0" smtClean="0"/>
              <a:t>    4</a:t>
            </a:r>
            <a:r>
              <a:rPr lang="is-IS" sz="2400" dirty="0"/>
              <a:t>, </a:t>
            </a:r>
            <a:r>
              <a:rPr lang="is-IS" sz="2400" dirty="0" smtClean="0"/>
              <a:t>    12</a:t>
            </a:r>
            <a:r>
              <a:rPr lang="is-IS" sz="2400" dirty="0"/>
              <a:t>, </a:t>
            </a:r>
            <a:r>
              <a:rPr lang="is-IS" sz="2400" dirty="0" smtClean="0"/>
              <a:t>    19</a:t>
            </a:r>
            <a:r>
              <a:rPr lang="is-IS" sz="2400" dirty="0"/>
              <a:t>,  </a:t>
            </a:r>
            <a:r>
              <a:rPr lang="is-IS" sz="2400" dirty="0" smtClean="0"/>
              <a:t>    3</a:t>
            </a:r>
            <a:r>
              <a:rPr lang="is-IS" sz="2400" dirty="0"/>
              <a:t>, </a:t>
            </a:r>
            <a:r>
              <a:rPr lang="is-IS" sz="2400" dirty="0" smtClean="0"/>
              <a:t>   11</a:t>
            </a:r>
            <a:r>
              <a:rPr lang="is-IS" sz="2400" dirty="0"/>
              <a:t>,  </a:t>
            </a:r>
            <a:r>
              <a:rPr lang="is-IS" sz="2400" dirty="0" smtClean="0"/>
              <a:t>    1</a:t>
            </a:r>
            <a:r>
              <a:rPr lang="is-IS" sz="2400" dirty="0"/>
              <a:t>,  </a:t>
            </a:r>
            <a:r>
              <a:rPr lang="is-IS" sz="2400" dirty="0" smtClean="0"/>
              <a:t>     6</a:t>
            </a:r>
            <a:r>
              <a:rPr lang="is-IS" sz="2400" dirty="0"/>
              <a:t>, </a:t>
            </a:r>
            <a:r>
              <a:rPr lang="is-IS" sz="2400" dirty="0" smtClean="0"/>
              <a:t>    14</a:t>
            </a:r>
            <a:r>
              <a:rPr lang="is-IS" sz="2400" dirty="0"/>
              <a:t>, </a:t>
            </a:r>
            <a:r>
              <a:rPr lang="is-IS" sz="2400" dirty="0" smtClean="0"/>
              <a:t>   20</a:t>
            </a:r>
            <a:r>
              <a:rPr lang="is-IS" sz="2400" dirty="0"/>
              <a:t>, </a:t>
            </a:r>
            <a:r>
              <a:rPr lang="is-IS" sz="2400" dirty="0" smtClean="0"/>
              <a:t>    24</a:t>
            </a:r>
            <a:r>
              <a:rPr lang="is-IS" sz="2400" dirty="0"/>
              <a:t>, </a:t>
            </a:r>
            <a:r>
              <a:rPr lang="is-IS" sz="2400" dirty="0" smtClean="0"/>
              <a:t>   18, </a:t>
            </a:r>
            <a:r>
              <a:rPr lang="is-IS" sz="2400" dirty="0"/>
              <a:t>0, </a:t>
            </a:r>
            <a:r>
              <a:rPr lang="is-IS" sz="2400" dirty="0" smtClean="0"/>
              <a:t>2,10]</a:t>
            </a:r>
          </a:p>
          <a:p>
            <a:pPr algn="ctr"/>
            <a:r>
              <a:rPr lang="is-IS" sz="2400" dirty="0" smtClean="0"/>
              <a:t> Complexities: </a:t>
            </a:r>
            <a:r>
              <a:rPr lang="is-IS" sz="2400" dirty="0"/>
              <a:t>[ </a:t>
            </a:r>
            <a:r>
              <a:rPr lang="is-IS" sz="2400" dirty="0" smtClean="0"/>
              <a:t>1.0, 0.79</a:t>
            </a:r>
            <a:r>
              <a:rPr lang="is-IS" sz="2400" dirty="0"/>
              <a:t>, </a:t>
            </a:r>
            <a:r>
              <a:rPr lang="is-IS" sz="2400" dirty="0" smtClean="0"/>
              <a:t>0.79</a:t>
            </a:r>
            <a:r>
              <a:rPr lang="is-IS" sz="2400" dirty="0"/>
              <a:t>, </a:t>
            </a:r>
            <a:r>
              <a:rPr lang="is-IS" sz="2400" dirty="0" smtClean="0"/>
              <a:t>0.79</a:t>
            </a:r>
            <a:r>
              <a:rPr lang="is-IS" sz="2400" dirty="0"/>
              <a:t>, </a:t>
            </a:r>
            <a:r>
              <a:rPr lang="is-IS" sz="2400" dirty="0" smtClean="0"/>
              <a:t>0.79</a:t>
            </a:r>
            <a:r>
              <a:rPr lang="is-IS" sz="2400" dirty="0"/>
              <a:t>, </a:t>
            </a:r>
            <a:r>
              <a:rPr lang="is-IS" sz="2400" dirty="0" smtClean="0"/>
              <a:t>0.79,</a:t>
            </a:r>
            <a:r>
              <a:rPr lang="is-IS" sz="2400" dirty="0"/>
              <a:t> </a:t>
            </a:r>
            <a:r>
              <a:rPr lang="is-IS" sz="2400" dirty="0" smtClean="0"/>
              <a:t>0.71, </a:t>
            </a:r>
            <a:r>
              <a:rPr lang="is-IS" sz="2400" dirty="0"/>
              <a:t>0.57</a:t>
            </a:r>
            <a:r>
              <a:rPr lang="is-IS" sz="2400" dirty="0" smtClean="0"/>
              <a:t>, 0.57, 0.57</a:t>
            </a:r>
            <a:r>
              <a:rPr lang="is-IS" sz="2400" dirty="0"/>
              <a:t>, </a:t>
            </a:r>
            <a:r>
              <a:rPr lang="is-IS" sz="2400" dirty="0" smtClean="0"/>
              <a:t>0.57</a:t>
            </a:r>
            <a:r>
              <a:rPr lang="is-IS" sz="2400" dirty="0"/>
              <a:t>, </a:t>
            </a:r>
            <a:r>
              <a:rPr lang="is-IS" sz="2400" dirty="0" smtClean="0"/>
              <a:t>0.5,</a:t>
            </a:r>
            <a:r>
              <a:rPr lang="is-IS" sz="2400" dirty="0"/>
              <a:t> </a:t>
            </a:r>
            <a:r>
              <a:rPr lang="is-IS" sz="2400" dirty="0" smtClean="0"/>
              <a:t>0.5,</a:t>
            </a:r>
            <a:r>
              <a:rPr lang="is-IS" sz="2400" dirty="0"/>
              <a:t> </a:t>
            </a:r>
            <a:r>
              <a:rPr lang="is-IS" sz="2400" dirty="0" smtClean="0"/>
              <a:t>0.5,</a:t>
            </a:r>
            <a:r>
              <a:rPr lang="is-IS" sz="2400" dirty="0"/>
              <a:t> </a:t>
            </a:r>
            <a:r>
              <a:rPr lang="is-IS" sz="2400" dirty="0" smtClean="0"/>
              <a:t>0.5,</a:t>
            </a:r>
            <a:r>
              <a:rPr lang="is-IS" sz="2400" dirty="0"/>
              <a:t> </a:t>
            </a:r>
            <a:r>
              <a:rPr lang="is-IS" sz="2400" dirty="0" smtClean="0"/>
              <a:t>0.43</a:t>
            </a:r>
            <a:r>
              <a:rPr lang="is-IS" sz="2400" dirty="0"/>
              <a:t>, </a:t>
            </a:r>
            <a:r>
              <a:rPr lang="is-IS" sz="2400" dirty="0" smtClean="0"/>
              <a:t>0.43</a:t>
            </a:r>
            <a:r>
              <a:rPr lang="is-IS" sz="2400" dirty="0"/>
              <a:t>, </a:t>
            </a:r>
            <a:r>
              <a:rPr lang="is-IS" sz="2400" dirty="0" smtClean="0"/>
              <a:t>0.43, 0.36</a:t>
            </a:r>
            <a:r>
              <a:rPr lang="is-IS" sz="2400" dirty="0"/>
              <a:t>, </a:t>
            </a:r>
            <a:r>
              <a:rPr lang="is-IS" sz="2400" dirty="0" smtClean="0"/>
              <a:t>0.36</a:t>
            </a:r>
            <a:r>
              <a:rPr lang="is-IS" sz="2400" dirty="0"/>
              <a:t>, </a:t>
            </a:r>
            <a:r>
              <a:rPr lang="is-IS" sz="2400" dirty="0" smtClean="0"/>
              <a:t>0.36</a:t>
            </a:r>
            <a:r>
              <a:rPr lang="is-IS" sz="2400" dirty="0"/>
              <a:t>, </a:t>
            </a:r>
            <a:r>
              <a:rPr lang="is-IS" sz="2400" dirty="0" smtClean="0"/>
              <a:t>0.29</a:t>
            </a:r>
            <a:r>
              <a:rPr lang="is-IS" sz="2400" dirty="0"/>
              <a:t>, </a:t>
            </a:r>
            <a:r>
              <a:rPr lang="is-IS" sz="2400" dirty="0" smtClean="0"/>
              <a:t>0.29</a:t>
            </a:r>
            <a:r>
              <a:rPr lang="is-IS" sz="2400" dirty="0"/>
              <a:t>, </a:t>
            </a:r>
            <a:r>
              <a:rPr lang="is-IS" sz="2400" dirty="0" smtClean="0"/>
              <a:t>0.21</a:t>
            </a:r>
            <a:r>
              <a:rPr lang="is-IS" sz="2400" dirty="0"/>
              <a:t>, </a:t>
            </a:r>
            <a:r>
              <a:rPr lang="is-IS" sz="2400" dirty="0" smtClean="0"/>
              <a:t>0.14, </a:t>
            </a:r>
            <a:r>
              <a:rPr lang="is-IS" sz="2400" dirty="0"/>
              <a:t>0.14, </a:t>
            </a:r>
            <a:r>
              <a:rPr lang="is-IS" sz="2400" dirty="0" smtClean="0"/>
              <a:t>0.14, 0.14, </a:t>
            </a:r>
            <a:r>
              <a:rPr lang="is-IS" sz="2400" dirty="0"/>
              <a:t>0.07</a:t>
            </a:r>
            <a:r>
              <a:rPr lang="is-IS" sz="2400" dirty="0" smtClean="0"/>
              <a:t>, 0, 0,</a:t>
            </a:r>
            <a:r>
              <a:rPr lang="is-IS" sz="2400" dirty="0"/>
              <a:t> </a:t>
            </a:r>
            <a:r>
              <a:rPr lang="is-IS" sz="2400" dirty="0" smtClean="0"/>
              <a:t>0]</a:t>
            </a:r>
            <a:endParaRPr lang="is-IS" sz="2400" dirty="0"/>
          </a:p>
          <a:p>
            <a:endParaRPr lang="is-I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13104340" y="31873426"/>
            <a:ext cx="8515350" cy="36933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Decreasing Level of Complexity based on number of overlaps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0345" y="23668806"/>
            <a:ext cx="2846437" cy="1366867"/>
            <a:chOff x="11635945" y="25809858"/>
            <a:chExt cx="2851190" cy="1810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5945" y="25809858"/>
              <a:ext cx="2851190" cy="150736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635945" y="27220598"/>
              <a:ext cx="2742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PW-31</a:t>
              </a:r>
              <a:endParaRPr lang="en-US" sz="20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10970" y="22666817"/>
            <a:ext cx="5329575" cy="3907929"/>
            <a:chOff x="13939930" y="23524977"/>
            <a:chExt cx="5420448" cy="3995531"/>
          </a:xfrm>
        </p:grpSpPr>
        <p:grpSp>
          <p:nvGrpSpPr>
            <p:cNvPr id="35" name="Group 34"/>
            <p:cNvGrpSpPr/>
            <p:nvPr/>
          </p:nvGrpSpPr>
          <p:grpSpPr>
            <a:xfrm>
              <a:off x="14062231" y="23524977"/>
              <a:ext cx="2786092" cy="1326870"/>
              <a:chOff x="16655223" y="24644687"/>
              <a:chExt cx="3389285" cy="220268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5223" y="24644687"/>
                <a:ext cx="3389285" cy="179184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6655224" y="26447262"/>
                <a:ext cx="3227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PW-9</a:t>
                </a:r>
                <a:endParaRPr lang="en-US" sz="2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6651609" y="23524977"/>
              <a:ext cx="2518563" cy="1601231"/>
              <a:chOff x="17520820" y="23697973"/>
              <a:chExt cx="2844762" cy="2004076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21273" y="23697973"/>
                <a:ext cx="2844309" cy="1503725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7520820" y="25301939"/>
                <a:ext cx="284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PW-17</a:t>
                </a:r>
                <a:endParaRPr lang="en-US" sz="20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5212530" y="24620975"/>
              <a:ext cx="2702889" cy="1730797"/>
              <a:chOff x="15236952" y="24720023"/>
              <a:chExt cx="2894092" cy="1727133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36952" y="24720023"/>
                <a:ext cx="2894092" cy="1403635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5236952" y="26047046"/>
                <a:ext cx="27860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PW-23</a:t>
                </a:r>
                <a:endParaRPr lang="en-US" sz="20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939930" y="25910686"/>
              <a:ext cx="2669799" cy="1609822"/>
              <a:chOff x="14070165" y="25892335"/>
              <a:chExt cx="3604455" cy="198260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70165" y="25892335"/>
                <a:ext cx="3604455" cy="174816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4571380" y="27473983"/>
                <a:ext cx="2602024" cy="40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PW-27</a:t>
                </a:r>
                <a:endParaRPr lang="en-US" sz="2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707593" y="26044202"/>
              <a:ext cx="2652785" cy="1294238"/>
              <a:chOff x="22376938" y="17771437"/>
              <a:chExt cx="5145327" cy="309189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76938" y="17771437"/>
                <a:ext cx="5145327" cy="2957599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23790949" y="20463219"/>
                <a:ext cx="192730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PW-30</a:t>
                </a:r>
                <a:endParaRPr lang="en-US" sz="2000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2996636" y="23618281"/>
            <a:ext cx="2775940" cy="1133870"/>
            <a:chOff x="17379824" y="26308820"/>
            <a:chExt cx="4647594" cy="285933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9824" y="26308820"/>
              <a:ext cx="4647594" cy="264831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8739969" y="28768047"/>
              <a:ext cx="1927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PW-29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06163" y="22672703"/>
            <a:ext cx="6208938" cy="3187995"/>
            <a:chOff x="15712604" y="22645452"/>
            <a:chExt cx="6208938" cy="3187995"/>
          </a:xfrm>
        </p:grpSpPr>
        <p:grpSp>
          <p:nvGrpSpPr>
            <p:cNvPr id="57" name="Group 56"/>
            <p:cNvGrpSpPr/>
            <p:nvPr/>
          </p:nvGrpSpPr>
          <p:grpSpPr>
            <a:xfrm>
              <a:off x="15712604" y="22836969"/>
              <a:ext cx="3337873" cy="1097085"/>
              <a:chOff x="21249917" y="26083351"/>
              <a:chExt cx="4585141" cy="2521256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49917" y="26083351"/>
                <a:ext cx="4585141" cy="2521256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22578834" y="28074430"/>
                <a:ext cx="192730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PW-5</a:t>
                </a:r>
                <a:endParaRPr lang="en-US" sz="2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888272" y="22645452"/>
              <a:ext cx="2957625" cy="1547207"/>
              <a:chOff x="25386445" y="23856359"/>
              <a:chExt cx="4293484" cy="2621304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86445" y="23856359"/>
                <a:ext cx="4293484" cy="2269872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6937536" y="26077553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PW-8</a:t>
                </a:r>
                <a:endParaRPr lang="en-US" sz="2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024214" y="24278763"/>
              <a:ext cx="2897328" cy="1358384"/>
              <a:chOff x="24152967" y="23557192"/>
              <a:chExt cx="4723882" cy="266449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52967" y="23557192"/>
                <a:ext cx="4723882" cy="2597546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25649959" y="25821581"/>
                <a:ext cx="192730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PW-13</a:t>
                </a:r>
                <a:endParaRPr lang="en-US" sz="2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5925279" y="24136270"/>
              <a:ext cx="2924391" cy="1697177"/>
              <a:chOff x="20028342" y="25397666"/>
              <a:chExt cx="4091551" cy="238253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8342" y="25397666"/>
                <a:ext cx="4091551" cy="2163114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20913451" y="27380088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PW-16</a:t>
                </a:r>
                <a:endParaRPr lang="en-US" sz="20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3648819" y="22640890"/>
            <a:ext cx="6795655" cy="3247730"/>
            <a:chOff x="22813060" y="22564368"/>
            <a:chExt cx="6795655" cy="3247730"/>
          </a:xfrm>
        </p:grpSpPr>
        <p:grpSp>
          <p:nvGrpSpPr>
            <p:cNvPr id="69" name="Group 68"/>
            <p:cNvGrpSpPr/>
            <p:nvPr/>
          </p:nvGrpSpPr>
          <p:grpSpPr>
            <a:xfrm>
              <a:off x="26521401" y="24066359"/>
              <a:ext cx="3087314" cy="1745739"/>
              <a:chOff x="29700207" y="20459980"/>
              <a:chExt cx="4591722" cy="2521256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06787" y="20459980"/>
                <a:ext cx="4585142" cy="252125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29700207" y="22225750"/>
                <a:ext cx="1927304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PW-22</a:t>
                </a:r>
                <a:endParaRPr lang="en-US" sz="2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2813060" y="22564368"/>
              <a:ext cx="3497011" cy="1642286"/>
              <a:chOff x="25587096" y="24472347"/>
              <a:chExt cx="3965649" cy="2139840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87096" y="24472347"/>
                <a:ext cx="3965649" cy="2012493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26491502" y="26212077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PW-21</a:t>
                </a:r>
                <a:endParaRPr lang="en-US" sz="2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2895034" y="24378226"/>
              <a:ext cx="3360075" cy="1364322"/>
              <a:chOff x="24508234" y="24103207"/>
              <a:chExt cx="4050709" cy="249961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8234" y="24103207"/>
                <a:ext cx="4050709" cy="205566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25553655" y="26202710"/>
                <a:ext cx="192730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PW-25</a:t>
                </a:r>
                <a:endParaRPr lang="en-US" sz="20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6393923" y="22688049"/>
              <a:ext cx="3169215" cy="1432574"/>
              <a:chOff x="31376742" y="21841194"/>
              <a:chExt cx="3646722" cy="24053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76742" y="21841194"/>
                <a:ext cx="3646722" cy="2005242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32301595" y="23846434"/>
                <a:ext cx="1927304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PW-26</a:t>
                </a:r>
                <a:endParaRPr lang="en-US" sz="2000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270337" y="26376561"/>
            <a:ext cx="8427864" cy="4556204"/>
            <a:chOff x="981888" y="26400571"/>
            <a:chExt cx="8427864" cy="4556204"/>
          </a:xfrm>
        </p:grpSpPr>
        <p:grpSp>
          <p:nvGrpSpPr>
            <p:cNvPr id="72" name="Group 71"/>
            <p:cNvGrpSpPr/>
            <p:nvPr/>
          </p:nvGrpSpPr>
          <p:grpSpPr>
            <a:xfrm>
              <a:off x="981888" y="27263399"/>
              <a:ext cx="3167267" cy="1369842"/>
              <a:chOff x="23784803" y="23441694"/>
              <a:chExt cx="5145326" cy="2840724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84803" y="23441694"/>
                <a:ext cx="5145326" cy="2829288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25393814" y="25882308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PW- 7</a:t>
                </a:r>
                <a:endParaRPr lang="en-US" sz="2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554581" y="26400571"/>
              <a:ext cx="3005522" cy="1337631"/>
              <a:chOff x="27552388" y="22954642"/>
              <a:chExt cx="4050709" cy="2290520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52388" y="22954642"/>
                <a:ext cx="4050709" cy="2227385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8614091" y="24845053"/>
                <a:ext cx="192730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PW-15</a:t>
                </a:r>
                <a:endParaRPr lang="en-US" sz="20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673400" y="28213005"/>
              <a:ext cx="2930274" cy="1461442"/>
              <a:chOff x="25783895" y="24645709"/>
              <a:chExt cx="3993019" cy="2093550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3895" y="24645709"/>
                <a:ext cx="3993019" cy="1936614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26816752" y="26339149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PW-4</a:t>
                </a:r>
                <a:endParaRPr lang="en-US" sz="20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6285789" y="27193706"/>
              <a:ext cx="3123963" cy="1789661"/>
              <a:chOff x="29250638" y="25065129"/>
              <a:chExt cx="3993019" cy="1960727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0638" y="25065129"/>
                <a:ext cx="3993019" cy="1936614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30283495" y="26625746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PW-12</a:t>
                </a:r>
                <a:endParaRPr lang="en-US" sz="20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940359" y="29350178"/>
              <a:ext cx="2906816" cy="1606597"/>
              <a:chOff x="25361171" y="26123223"/>
              <a:chExt cx="4605941" cy="2389332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61171" y="26123223"/>
                <a:ext cx="4605941" cy="2389332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26700490" y="27988342"/>
                <a:ext cx="1927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PW-19</a:t>
                </a:r>
                <a:endParaRPr lang="en-US" sz="2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542876" y="29217009"/>
              <a:ext cx="2603216" cy="1636660"/>
              <a:chOff x="30912416" y="24139107"/>
              <a:chExt cx="3015119" cy="248327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2416" y="24139107"/>
                <a:ext cx="3015119" cy="2441033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31456322" y="26222268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PW-28</a:t>
                </a:r>
                <a:endParaRPr lang="en-US" sz="20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11236389" y="26327955"/>
            <a:ext cx="11360821" cy="4478181"/>
            <a:chOff x="10252279" y="25974731"/>
            <a:chExt cx="11360821" cy="4478181"/>
          </a:xfrm>
        </p:grpSpPr>
        <p:grpSp>
          <p:nvGrpSpPr>
            <p:cNvPr id="103" name="Group 102"/>
            <p:cNvGrpSpPr/>
            <p:nvPr/>
          </p:nvGrpSpPr>
          <p:grpSpPr>
            <a:xfrm>
              <a:off x="12191635" y="25992153"/>
              <a:ext cx="3098600" cy="1797958"/>
              <a:chOff x="10796336" y="26681428"/>
              <a:chExt cx="4268084" cy="2465648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6336" y="26681428"/>
                <a:ext cx="4268084" cy="2465648"/>
              </a:xfrm>
              <a:prstGeom prst="rect">
                <a:avLst/>
              </a:prstGeom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11808755" y="28560979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PW-1</a:t>
                </a:r>
                <a:endParaRPr lang="en-US" sz="2000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5529829" y="25974731"/>
              <a:ext cx="3039423" cy="1832802"/>
              <a:chOff x="17281618" y="27004046"/>
              <a:chExt cx="3900277" cy="2030555"/>
            </a:xfrm>
          </p:grpSpPr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81618" y="27004046"/>
                <a:ext cx="3900277" cy="195986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18268104" y="28634491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PW-3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4246844" y="27698954"/>
              <a:ext cx="2663948" cy="1529221"/>
              <a:chOff x="12712950" y="28514783"/>
              <a:chExt cx="2814390" cy="1579969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2950" y="28514783"/>
                <a:ext cx="2814390" cy="1262233"/>
              </a:xfrm>
              <a:prstGeom prst="rect">
                <a:avLst/>
              </a:prstGeom>
            </p:spPr>
          </p:pic>
          <p:sp>
            <p:nvSpPr>
              <p:cNvPr id="111" name="TextBox 110"/>
              <p:cNvSpPr txBox="1"/>
              <p:nvPr/>
            </p:nvSpPr>
            <p:spPr>
              <a:xfrm>
                <a:off x="13234627" y="29694642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PW-6</a:t>
                </a:r>
                <a:endParaRPr lang="en-US" sz="20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2773215" y="28920645"/>
              <a:ext cx="2633338" cy="1532267"/>
              <a:chOff x="19202359" y="27147234"/>
              <a:chExt cx="3582031" cy="1877744"/>
            </a:xfrm>
          </p:grpSpPr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2359" y="27147234"/>
                <a:ext cx="3582031" cy="1799948"/>
              </a:xfrm>
              <a:prstGeom prst="rect">
                <a:avLst/>
              </a:prstGeom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19555060" y="28624868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PW-11</a:t>
                </a:r>
                <a:endParaRPr lang="en-US" sz="2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5808873" y="28706764"/>
              <a:ext cx="3301072" cy="1536573"/>
              <a:chOff x="16480848" y="28416078"/>
              <a:chExt cx="4078640" cy="1915250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80848" y="28416078"/>
                <a:ext cx="4078640" cy="1829239"/>
              </a:xfrm>
              <a:prstGeom prst="rect">
                <a:avLst/>
              </a:prstGeom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17714554" y="29931218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PW-14</a:t>
                </a:r>
                <a:endParaRPr lang="en-US" sz="2000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0252279" y="27657969"/>
              <a:ext cx="3338194" cy="1325052"/>
              <a:chOff x="19147801" y="27212727"/>
              <a:chExt cx="4247900" cy="1919105"/>
            </a:xfrm>
          </p:grpSpPr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7801" y="27212727"/>
                <a:ext cx="4247900" cy="1798855"/>
              </a:xfrm>
              <a:prstGeom prst="rect">
                <a:avLst/>
              </a:prstGeom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20453002" y="28731722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PW-20</a:t>
                </a:r>
                <a:endParaRPr lang="en-US" sz="20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7701424" y="27502089"/>
              <a:ext cx="3911676" cy="1547757"/>
              <a:chOff x="19074201" y="27098841"/>
              <a:chExt cx="4835041" cy="2142185"/>
            </a:xfrm>
          </p:grpSpPr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201" y="27098841"/>
                <a:ext cx="4835041" cy="2016625"/>
              </a:xfrm>
              <a:prstGeom prst="rect">
                <a:avLst/>
              </a:prstGeom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20640687" y="28840916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PW-24</a:t>
                </a:r>
                <a:endParaRPr lang="en-US" sz="2000" dirty="0"/>
              </a:p>
            </p:txBody>
          </p:sp>
        </p:grpSp>
      </p:grpSp>
      <p:grpSp>
        <p:nvGrpSpPr>
          <p:cNvPr id="1031" name="Group 1030"/>
          <p:cNvGrpSpPr/>
          <p:nvPr/>
        </p:nvGrpSpPr>
        <p:grpSpPr>
          <a:xfrm>
            <a:off x="23568289" y="26388062"/>
            <a:ext cx="7544485" cy="4311835"/>
            <a:chOff x="22436611" y="26193759"/>
            <a:chExt cx="7544485" cy="4311835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436611" y="26401440"/>
              <a:ext cx="3812601" cy="2122800"/>
              <a:chOff x="22581469" y="26214190"/>
              <a:chExt cx="3952400" cy="2191330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1469" y="26214190"/>
                <a:ext cx="3952400" cy="2191330"/>
              </a:xfrm>
              <a:prstGeom prst="rect">
                <a:avLst/>
              </a:prstGeom>
            </p:spPr>
          </p:pic>
          <p:sp>
            <p:nvSpPr>
              <p:cNvPr id="127" name="TextBox 126"/>
              <p:cNvSpPr txBox="1"/>
              <p:nvPr/>
            </p:nvSpPr>
            <p:spPr>
              <a:xfrm>
                <a:off x="23594017" y="27804805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PW-0</a:t>
                </a:r>
                <a:endParaRPr lang="en-US" sz="2000" dirty="0"/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26030488" y="26193759"/>
              <a:ext cx="3468877" cy="2276121"/>
              <a:chOff x="26235012" y="26192297"/>
              <a:chExt cx="3730438" cy="2327193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5012" y="26192297"/>
                <a:ext cx="3730438" cy="2327193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27131493" y="27969646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PW-2</a:t>
                </a:r>
                <a:endParaRPr lang="en-US" sz="2000" dirty="0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22808561" y="28469880"/>
              <a:ext cx="3068700" cy="1941223"/>
              <a:chOff x="22780335" y="28286184"/>
              <a:chExt cx="2724976" cy="1699946"/>
            </a:xfrm>
          </p:grpSpPr>
          <p:pic>
            <p:nvPicPr>
              <p:cNvPr id="1025" name="Picture 1024"/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0335" y="28286184"/>
                <a:ext cx="2724976" cy="1699946"/>
              </a:xfrm>
              <a:prstGeom prst="rect">
                <a:avLst/>
              </a:prstGeom>
            </p:spPr>
          </p:pic>
          <p:sp>
            <p:nvSpPr>
              <p:cNvPr id="133" name="TextBox 132"/>
              <p:cNvSpPr txBox="1"/>
              <p:nvPr/>
            </p:nvSpPr>
            <p:spPr>
              <a:xfrm>
                <a:off x="23185273" y="29541174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PW-10</a:t>
                </a:r>
                <a:endParaRPr lang="en-US" sz="2000" dirty="0"/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>
              <a:off x="25767482" y="28440054"/>
              <a:ext cx="4213614" cy="2065540"/>
              <a:chOff x="26102190" y="28557691"/>
              <a:chExt cx="4216377" cy="2102918"/>
            </a:xfrm>
          </p:grpSpPr>
          <p:pic>
            <p:nvPicPr>
              <p:cNvPr id="1029" name="Picture 1028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2190" y="28557691"/>
                <a:ext cx="4216377" cy="2102918"/>
              </a:xfrm>
              <a:prstGeom prst="rect">
                <a:avLst/>
              </a:prstGeom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27246726" y="30174342"/>
                <a:ext cx="1927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PW-18</a:t>
                </a:r>
                <a:endParaRPr lang="en-US" sz="20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6039761" y="18922651"/>
                <a:ext cx="5704228" cy="341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Complexity Definition: Number of</a:t>
                </a:r>
              </a:p>
              <a:p>
                <a:r>
                  <a:rPr lang="en-US" sz="2400" b="1" i="1" dirty="0"/>
                  <a:t>o</a:t>
                </a:r>
                <a:r>
                  <a:rPr lang="en-US" sz="2400" b="1" i="1" dirty="0"/>
                  <a:t>verlap relations </a:t>
                </a:r>
                <a:r>
                  <a:rPr lang="en-US" sz="2400" dirty="0"/>
                  <a:t>(&gt;&lt;) in the PW:</a:t>
                </a:r>
              </a:p>
              <a:p>
                <a:endParaRPr lang="en-US" sz="2400" b="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select</a:t>
                </a:r>
                <a:r>
                  <a:rPr lang="en-US" sz="2400" dirty="0">
                    <a:latin typeface="Consolas" charset="0"/>
                    <a:ea typeface="Consolas" charset="0"/>
                    <a:cs typeface="Consolas" charset="0"/>
                  </a:rPr>
                  <a:t> count(*) 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from</a:t>
                </a:r>
                <a:r>
                  <a:rPr lang="en-US" sz="2400" dirty="0">
                    <a:latin typeface="Consolas" charset="0"/>
                    <a:ea typeface="Consolas" charset="0"/>
                    <a:cs typeface="Consolas" charset="0"/>
                  </a:rPr>
                  <a:t> rel_3 </a:t>
                </a:r>
              </a:p>
              <a:p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where</a:t>
                </a:r>
                <a:r>
                  <a:rPr lang="en-US" sz="2400" dirty="0">
                    <a:latin typeface="Consolas" charset="0"/>
                    <a:ea typeface="Consolas" charset="0"/>
                    <a:cs typeface="Consolas" charset="0"/>
                  </a:rPr>
                  <a:t> x3 = “&gt;&lt;“ </a:t>
                </a:r>
              </a:p>
              <a:p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 and</a:t>
                </a:r>
                <a:r>
                  <a:rPr lang="en-US" sz="2400" dirty="0">
                    <a:latin typeface="Consolas" charset="0"/>
                    <a:ea typeface="Consolas" charset="0"/>
                    <a:cs typeface="Consolas" charset="0"/>
                  </a:rPr>
                  <a:t> pw = </a:t>
                </a:r>
                <a: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pw_id</a:t>
                </a:r>
                <a:endParaRPr lang="en-US" sz="24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pw_id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400" dirty="0"/>
                  <a:t> [0,31]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761" y="18922651"/>
                <a:ext cx="5704228" cy="3416320"/>
              </a:xfrm>
              <a:prstGeom prst="rect">
                <a:avLst/>
              </a:prstGeom>
              <a:blipFill rotWithShape="0">
                <a:blip r:embed="rId39"/>
                <a:stretch>
                  <a:fillRect l="-1711" t="-1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04054" y="14907274"/>
            <a:ext cx="8344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Reference for Taxonomy Alignment Example: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Raunich, Salvatore, and Erhard Rahm. </a:t>
            </a:r>
            <a:r>
              <a:rPr lang="en-US" sz="2800" b="1" dirty="0">
                <a:latin typeface="Century Gothic" charset="0"/>
                <a:ea typeface="Century Gothic" charset="0"/>
                <a:cs typeface="Century Gothic" charset="0"/>
              </a:rPr>
              <a:t>Target-driven merging of taxonomies with ATOM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r>
              <a:rPr lang="en-US" sz="2800" i="1" dirty="0">
                <a:latin typeface="Century Gothic" charset="0"/>
                <a:ea typeface="Century Gothic" charset="0"/>
                <a:cs typeface="Century Gothic" charset="0"/>
              </a:rPr>
              <a:t>Information Systems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 42 (2014): 1-14.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21548" y="2561368"/>
            <a:ext cx="2257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An Extensible Possible Worlds Explorer for Answer Set Programming</a:t>
            </a:r>
            <a:endParaRPr lang="en-US" sz="7200" b="1" dirty="0">
              <a:solidFill>
                <a:schemeClr val="tx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490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Century Gothic</vt:lpstr>
      <vt:lpstr>Consolas</vt:lpstr>
      <vt:lpstr>Arial</vt:lpstr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Bushell</dc:creator>
  <cp:lastModifiedBy>Gupta, Sahil J</cp:lastModifiedBy>
  <cp:revision>93</cp:revision>
  <cp:lastPrinted>2017-08-02T14:39:31Z</cp:lastPrinted>
  <dcterms:created xsi:type="dcterms:W3CDTF">2013-12-12T16:26:47Z</dcterms:created>
  <dcterms:modified xsi:type="dcterms:W3CDTF">2017-08-02T15:17:12Z</dcterms:modified>
</cp:coreProperties>
</file>