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71" r:id="rId2"/>
    <p:sldId id="272" r:id="rId3"/>
    <p:sldId id="273" r:id="rId4"/>
    <p:sldId id="274" r:id="rId5"/>
    <p:sldId id="260" r:id="rId6"/>
    <p:sldId id="264" r:id="rId7"/>
    <p:sldId id="265" r:id="rId8"/>
    <p:sldId id="266" r:id="rId9"/>
    <p:sldId id="269" r:id="rId10"/>
    <p:sldId id="268" r:id="rId11"/>
    <p:sldId id="257" r:id="rId12"/>
    <p:sldId id="267" r:id="rId13"/>
    <p:sldId id="25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79"/>
    <p:restoredTop sz="68091"/>
  </p:normalViewPr>
  <p:slideViewPr>
    <p:cSldViewPr snapToGrid="0" snapToObjects="1">
      <p:cViewPr varScale="1">
        <p:scale>
          <a:sx n="81" d="100"/>
          <a:sy n="81" d="100"/>
        </p:scale>
        <p:origin x="1880" y="176"/>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52BFEB-529B-5B4E-B2A3-75A70A3B81DC}" type="datetimeFigureOut">
              <a:rPr lang="en-US" smtClean="0"/>
              <a:t>7/17/20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EC19A3-AC65-4B48-9D18-637C19446F37}" type="slidenum">
              <a:rPr lang="en-US" smtClean="0"/>
              <a:t>‹#›</a:t>
            </a:fld>
            <a:endParaRPr lang="en-US"/>
          </a:p>
        </p:txBody>
      </p:sp>
    </p:spTree>
    <p:extLst>
      <p:ext uri="{BB962C8B-B14F-4D97-AF65-F5344CB8AC3E}">
        <p14:creationId xmlns:p14="http://schemas.microsoft.com/office/powerpoint/2010/main" val="3873762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WODB: Which ones doesn’t belong?</a:t>
            </a:r>
          </a:p>
          <a:p>
            <a:r>
              <a:rPr lang="en-US" dirty="0"/>
              <a:t>First, the four figures are distinguishable (unless one is red-green colorblind .. see later) only in one property: color.</a:t>
            </a:r>
          </a:p>
          <a:p>
            <a:r>
              <a:rPr lang="en-US" dirty="0"/>
              <a:t>We </a:t>
            </a:r>
            <a:r>
              <a:rPr lang="en-US" b="1" dirty="0"/>
              <a:t>model</a:t>
            </a:r>
            <a:r>
              <a:rPr lang="en-US" dirty="0"/>
              <a:t> what is </a:t>
            </a:r>
            <a:r>
              <a:rPr lang="en-US" b="1" dirty="0"/>
              <a:t>observable </a:t>
            </a:r>
            <a:r>
              <a:rPr lang="en-US" b="0" dirty="0"/>
              <a:t>about figures using properties (color, shape, size) and values.</a:t>
            </a:r>
          </a:p>
          <a:p>
            <a:r>
              <a:rPr lang="en-US" dirty="0"/>
              <a:t>We can then formalize and solve the WODB problem using a database </a:t>
            </a:r>
            <a:r>
              <a:rPr lang="en-US" b="1" dirty="0"/>
              <a:t>query</a:t>
            </a:r>
            <a:r>
              <a:rPr lang="en-US" dirty="0"/>
              <a:t>: </a:t>
            </a:r>
          </a:p>
          <a:p>
            <a:r>
              <a:rPr lang="en-US" dirty="0"/>
              <a:t>Here we use the query that asks: what property(s) X have a property P with value V that is unique?</a:t>
            </a:r>
          </a:p>
          <a:p>
            <a:r>
              <a:rPr lang="en-US" dirty="0"/>
              <a:t>The answer is (unsurprisingly): figure 2 – it is the only figure that is unique </a:t>
            </a:r>
            <a:r>
              <a:rPr lang="en-US" dirty="0" err="1"/>
              <a:t>w.r.t</a:t>
            </a:r>
            <a:r>
              <a:rPr lang="en-US" dirty="0"/>
              <a:t>. a property (color) and value (green).</a:t>
            </a:r>
          </a:p>
        </p:txBody>
      </p:sp>
      <p:sp>
        <p:nvSpPr>
          <p:cNvPr id="4" name="Slide Number Placeholder 3"/>
          <p:cNvSpPr>
            <a:spLocks noGrp="1"/>
          </p:cNvSpPr>
          <p:nvPr>
            <p:ph type="sldNum" sz="quarter" idx="5"/>
          </p:nvPr>
        </p:nvSpPr>
        <p:spPr/>
        <p:txBody>
          <a:bodyPr/>
          <a:lstStyle/>
          <a:p>
            <a:fld id="{E7EC19A3-AC65-4B48-9D18-637C19446F37}" type="slidenum">
              <a:rPr lang="en-US" smtClean="0"/>
              <a:t>5</a:t>
            </a:fld>
            <a:endParaRPr lang="en-US"/>
          </a:p>
        </p:txBody>
      </p:sp>
    </p:spTree>
    <p:extLst>
      <p:ext uri="{BB962C8B-B14F-4D97-AF65-F5344CB8AC3E}">
        <p14:creationId xmlns:p14="http://schemas.microsoft.com/office/powerpoint/2010/main" val="2734239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WODB problem is similarly “obvious”: </a:t>
            </a:r>
          </a:p>
        </p:txBody>
      </p:sp>
      <p:sp>
        <p:nvSpPr>
          <p:cNvPr id="4" name="Slide Number Placeholder 3"/>
          <p:cNvSpPr>
            <a:spLocks noGrp="1"/>
          </p:cNvSpPr>
          <p:nvPr>
            <p:ph type="sldNum" sz="quarter" idx="5"/>
          </p:nvPr>
        </p:nvSpPr>
        <p:spPr/>
        <p:txBody>
          <a:bodyPr/>
          <a:lstStyle/>
          <a:p>
            <a:fld id="{E7EC19A3-AC65-4B48-9D18-637C19446F37}" type="slidenum">
              <a:rPr lang="en-US" smtClean="0"/>
              <a:t>6</a:t>
            </a:fld>
            <a:endParaRPr lang="en-US"/>
          </a:p>
        </p:txBody>
      </p:sp>
    </p:spTree>
    <p:extLst>
      <p:ext uri="{BB962C8B-B14F-4D97-AF65-F5344CB8AC3E}">
        <p14:creationId xmlns:p14="http://schemas.microsoft.com/office/powerpoint/2010/main" val="2150481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Sahil’s automorphism code finds that fig1 </a:t>
            </a:r>
            <a:r>
              <a:rPr lang="en-US" dirty="0">
                <a:sym typeface="Wingdings" pitchFamily="2" charset="2"/>
              </a:rPr>
              <a:t> fig3 and fig2  fig4 under the permutation: blue/red, large/box, circle/small ..</a:t>
            </a:r>
          </a:p>
          <a:p>
            <a:r>
              <a:rPr lang="en-US" dirty="0">
                <a:sym typeface="Wingdings" pitchFamily="2" charset="2"/>
              </a:rPr>
              <a:t>ID Size Color Shape</a:t>
            </a:r>
          </a:p>
          <a:p>
            <a:r>
              <a:rPr lang="en-US" dirty="0">
                <a:sym typeface="Wingdings" pitchFamily="2" charset="2"/>
              </a:rPr>
              <a:t>fig1 is a small red box</a:t>
            </a:r>
          </a:p>
          <a:p>
            <a:r>
              <a:rPr lang="en-US" dirty="0">
                <a:sym typeface="Wingdings" pitchFamily="2" charset="2"/>
              </a:rPr>
              <a:t>fig2 is a large blue box</a:t>
            </a:r>
          </a:p>
          <a:p>
            <a:r>
              <a:rPr lang="en-US" dirty="0">
                <a:sym typeface="Wingdings" pitchFamily="2" charset="2"/>
              </a:rPr>
              <a:t>fig3 is a large blue circle</a:t>
            </a:r>
          </a:p>
          <a:p>
            <a:r>
              <a:rPr lang="en-US" dirty="0">
                <a:sym typeface="Wingdings" pitchFamily="2" charset="2"/>
              </a:rPr>
              <a:t>fig4 is a large red box</a:t>
            </a:r>
          </a:p>
          <a:p>
            <a:endParaRPr lang="en-US" dirty="0">
              <a:sym typeface="Wingdings" pitchFamily="2" charset="2"/>
            </a:endParaRPr>
          </a:p>
          <a:p>
            <a:r>
              <a:rPr lang="en-US" dirty="0">
                <a:sym typeface="Wingdings" pitchFamily="2" charset="2"/>
              </a:rPr>
              <a:t>ID Shape Color Size</a:t>
            </a:r>
          </a:p>
          <a:p>
            <a:r>
              <a:rPr lang="en-US" dirty="0">
                <a:sym typeface="Wingdings" pitchFamily="2" charset="2"/>
              </a:rPr>
              <a:t>fig3 is a circle blue large</a:t>
            </a:r>
          </a:p>
          <a:p>
            <a:r>
              <a:rPr lang="en-US" dirty="0">
                <a:sym typeface="Wingdings" pitchFamily="2" charset="2"/>
              </a:rPr>
              <a:t>fig4 is a box red large</a:t>
            </a:r>
          </a:p>
          <a:p>
            <a:r>
              <a:rPr lang="en-US" dirty="0">
                <a:sym typeface="Wingdings" pitchFamily="2" charset="2"/>
              </a:rPr>
              <a:t>fig1 is a box red small</a:t>
            </a:r>
          </a:p>
          <a:p>
            <a:r>
              <a:rPr lang="en-US" dirty="0">
                <a:sym typeface="Wingdings" pitchFamily="2" charset="2"/>
              </a:rPr>
              <a:t>fig2 is a box blue large</a:t>
            </a:r>
          </a:p>
          <a:p>
            <a:endParaRPr lang="en-US" dirty="0">
              <a:sym typeface="Wingdings" pitchFamily="2" charset="2"/>
            </a:endParaRPr>
          </a:p>
          <a:p>
            <a:endParaRPr lang="en-US" dirty="0"/>
          </a:p>
        </p:txBody>
      </p:sp>
      <p:sp>
        <p:nvSpPr>
          <p:cNvPr id="4" name="Slide Number Placeholder 3"/>
          <p:cNvSpPr>
            <a:spLocks noGrp="1"/>
          </p:cNvSpPr>
          <p:nvPr>
            <p:ph type="sldNum" sz="quarter" idx="5"/>
          </p:nvPr>
        </p:nvSpPr>
        <p:spPr/>
        <p:txBody>
          <a:bodyPr/>
          <a:lstStyle/>
          <a:p>
            <a:fld id="{E7EC19A3-AC65-4B48-9D18-637C19446F37}" type="slidenum">
              <a:rPr lang="en-US" smtClean="0"/>
              <a:t>7</a:t>
            </a:fld>
            <a:endParaRPr lang="en-US"/>
          </a:p>
        </p:txBody>
      </p:sp>
    </p:spTree>
    <p:extLst>
      <p:ext uri="{BB962C8B-B14F-4D97-AF65-F5344CB8AC3E}">
        <p14:creationId xmlns:p14="http://schemas.microsoft.com/office/powerpoint/2010/main" val="38925806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Variant: for red-green color blind people: change all colors to grey and see what </a:t>
            </a:r>
            <a:r>
              <a:rPr lang="en-US"/>
              <a:t>you get!</a:t>
            </a:r>
          </a:p>
        </p:txBody>
      </p:sp>
      <p:sp>
        <p:nvSpPr>
          <p:cNvPr id="4" name="Slide Number Placeholder 3"/>
          <p:cNvSpPr>
            <a:spLocks noGrp="1"/>
          </p:cNvSpPr>
          <p:nvPr>
            <p:ph type="sldNum" sz="quarter" idx="5"/>
          </p:nvPr>
        </p:nvSpPr>
        <p:spPr/>
        <p:txBody>
          <a:bodyPr/>
          <a:lstStyle/>
          <a:p>
            <a:fld id="{E7EC19A3-AC65-4B48-9D18-637C19446F37}" type="slidenum">
              <a:rPr lang="en-US" smtClean="0"/>
              <a:t>8</a:t>
            </a:fld>
            <a:endParaRPr lang="en-US"/>
          </a:p>
        </p:txBody>
      </p:sp>
    </p:spTree>
    <p:extLst>
      <p:ext uri="{BB962C8B-B14F-4D97-AF65-F5344CB8AC3E}">
        <p14:creationId xmlns:p14="http://schemas.microsoft.com/office/powerpoint/2010/main" val="534793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Variant: for red-green color blind people: change all colors to grey and see what </a:t>
            </a:r>
            <a:r>
              <a:rPr lang="en-US"/>
              <a:t>you get!</a:t>
            </a:r>
          </a:p>
        </p:txBody>
      </p:sp>
      <p:sp>
        <p:nvSpPr>
          <p:cNvPr id="4" name="Slide Number Placeholder 3"/>
          <p:cNvSpPr>
            <a:spLocks noGrp="1"/>
          </p:cNvSpPr>
          <p:nvPr>
            <p:ph type="sldNum" sz="quarter" idx="5"/>
          </p:nvPr>
        </p:nvSpPr>
        <p:spPr/>
        <p:txBody>
          <a:bodyPr/>
          <a:lstStyle/>
          <a:p>
            <a:fld id="{E7EC19A3-AC65-4B48-9D18-637C19446F37}" type="slidenum">
              <a:rPr lang="en-US" smtClean="0"/>
              <a:t>9</a:t>
            </a:fld>
            <a:endParaRPr lang="en-US"/>
          </a:p>
        </p:txBody>
      </p:sp>
    </p:spTree>
    <p:extLst>
      <p:ext uri="{BB962C8B-B14F-4D97-AF65-F5344CB8AC3E}">
        <p14:creationId xmlns:p14="http://schemas.microsoft.com/office/powerpoint/2010/main" val="3599822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15E6F-8D83-2748-8EBA-66C05ED1BE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9FA987-32E7-A349-AB41-62FDE71ACD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CD4AD9-36B6-0844-A444-F2F53A3D66AA}"/>
              </a:ext>
            </a:extLst>
          </p:cNvPr>
          <p:cNvSpPr>
            <a:spLocks noGrp="1"/>
          </p:cNvSpPr>
          <p:nvPr>
            <p:ph type="dt" sz="half" idx="10"/>
          </p:nvPr>
        </p:nvSpPr>
        <p:spPr/>
        <p:txBody>
          <a:bodyPr/>
          <a:lstStyle/>
          <a:p>
            <a:fld id="{DB1C08F3-D52C-D347-99D7-6B04B9BCB4D4}" type="datetimeFigureOut">
              <a:rPr lang="en-US" smtClean="0"/>
              <a:t>7/17/20</a:t>
            </a:fld>
            <a:endParaRPr lang="en-US"/>
          </a:p>
        </p:txBody>
      </p:sp>
      <p:sp>
        <p:nvSpPr>
          <p:cNvPr id="5" name="Footer Placeholder 4">
            <a:extLst>
              <a:ext uri="{FF2B5EF4-FFF2-40B4-BE49-F238E27FC236}">
                <a16:creationId xmlns:a16="http://schemas.microsoft.com/office/drawing/2014/main" id="{0D92B059-3869-5043-BF75-B81328DF3E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46E81E-7660-9E4B-9EAF-3BEBD7F3A8A8}"/>
              </a:ext>
            </a:extLst>
          </p:cNvPr>
          <p:cNvSpPr>
            <a:spLocks noGrp="1"/>
          </p:cNvSpPr>
          <p:nvPr>
            <p:ph type="sldNum" sz="quarter" idx="12"/>
          </p:nvPr>
        </p:nvSpPr>
        <p:spPr/>
        <p:txBody>
          <a:bodyPr/>
          <a:lstStyle/>
          <a:p>
            <a:fld id="{A4311A22-1652-DC4A-A937-C750E42D0D97}" type="slidenum">
              <a:rPr lang="en-US" smtClean="0"/>
              <a:t>‹#›</a:t>
            </a:fld>
            <a:endParaRPr lang="en-US"/>
          </a:p>
        </p:txBody>
      </p:sp>
    </p:spTree>
    <p:extLst>
      <p:ext uri="{BB962C8B-B14F-4D97-AF65-F5344CB8AC3E}">
        <p14:creationId xmlns:p14="http://schemas.microsoft.com/office/powerpoint/2010/main" val="2892635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1AEF5-56BC-4742-8EB3-7354D69CC7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FE0CAE-D81D-D64E-B737-C0CD0856E34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4FD08A-047C-8C42-AAF1-64956F8FD94E}"/>
              </a:ext>
            </a:extLst>
          </p:cNvPr>
          <p:cNvSpPr>
            <a:spLocks noGrp="1"/>
          </p:cNvSpPr>
          <p:nvPr>
            <p:ph type="dt" sz="half" idx="10"/>
          </p:nvPr>
        </p:nvSpPr>
        <p:spPr/>
        <p:txBody>
          <a:bodyPr/>
          <a:lstStyle/>
          <a:p>
            <a:fld id="{DB1C08F3-D52C-D347-99D7-6B04B9BCB4D4}" type="datetimeFigureOut">
              <a:rPr lang="en-US" smtClean="0"/>
              <a:t>7/17/20</a:t>
            </a:fld>
            <a:endParaRPr lang="en-US"/>
          </a:p>
        </p:txBody>
      </p:sp>
      <p:sp>
        <p:nvSpPr>
          <p:cNvPr id="5" name="Footer Placeholder 4">
            <a:extLst>
              <a:ext uri="{FF2B5EF4-FFF2-40B4-BE49-F238E27FC236}">
                <a16:creationId xmlns:a16="http://schemas.microsoft.com/office/drawing/2014/main" id="{90F41850-D25D-0B4F-83CB-897FC9C9CD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860671-66EF-6E4B-A4E3-2BEF5AA4BE9B}"/>
              </a:ext>
            </a:extLst>
          </p:cNvPr>
          <p:cNvSpPr>
            <a:spLocks noGrp="1"/>
          </p:cNvSpPr>
          <p:nvPr>
            <p:ph type="sldNum" sz="quarter" idx="12"/>
          </p:nvPr>
        </p:nvSpPr>
        <p:spPr/>
        <p:txBody>
          <a:bodyPr/>
          <a:lstStyle/>
          <a:p>
            <a:fld id="{A4311A22-1652-DC4A-A937-C750E42D0D97}" type="slidenum">
              <a:rPr lang="en-US" smtClean="0"/>
              <a:t>‹#›</a:t>
            </a:fld>
            <a:endParaRPr lang="en-US"/>
          </a:p>
        </p:txBody>
      </p:sp>
    </p:spTree>
    <p:extLst>
      <p:ext uri="{BB962C8B-B14F-4D97-AF65-F5344CB8AC3E}">
        <p14:creationId xmlns:p14="http://schemas.microsoft.com/office/powerpoint/2010/main" val="3139847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05ED29-C819-9840-B39A-DB82B79CA3A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F44E7DD-709D-7141-8EC9-5A8E18F30EF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D15DAB-1623-3640-A1C7-95330661E3B8}"/>
              </a:ext>
            </a:extLst>
          </p:cNvPr>
          <p:cNvSpPr>
            <a:spLocks noGrp="1"/>
          </p:cNvSpPr>
          <p:nvPr>
            <p:ph type="dt" sz="half" idx="10"/>
          </p:nvPr>
        </p:nvSpPr>
        <p:spPr/>
        <p:txBody>
          <a:bodyPr/>
          <a:lstStyle/>
          <a:p>
            <a:fld id="{DB1C08F3-D52C-D347-99D7-6B04B9BCB4D4}" type="datetimeFigureOut">
              <a:rPr lang="en-US" smtClean="0"/>
              <a:t>7/17/20</a:t>
            </a:fld>
            <a:endParaRPr lang="en-US"/>
          </a:p>
        </p:txBody>
      </p:sp>
      <p:sp>
        <p:nvSpPr>
          <p:cNvPr id="5" name="Footer Placeholder 4">
            <a:extLst>
              <a:ext uri="{FF2B5EF4-FFF2-40B4-BE49-F238E27FC236}">
                <a16:creationId xmlns:a16="http://schemas.microsoft.com/office/drawing/2014/main" id="{7AD9600F-11A2-AD4F-B7A0-118561471D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61F0C7-9884-8D42-AA11-1868F726680C}"/>
              </a:ext>
            </a:extLst>
          </p:cNvPr>
          <p:cNvSpPr>
            <a:spLocks noGrp="1"/>
          </p:cNvSpPr>
          <p:nvPr>
            <p:ph type="sldNum" sz="quarter" idx="12"/>
          </p:nvPr>
        </p:nvSpPr>
        <p:spPr/>
        <p:txBody>
          <a:bodyPr/>
          <a:lstStyle/>
          <a:p>
            <a:fld id="{A4311A22-1652-DC4A-A937-C750E42D0D97}" type="slidenum">
              <a:rPr lang="en-US" smtClean="0"/>
              <a:t>‹#›</a:t>
            </a:fld>
            <a:endParaRPr lang="en-US"/>
          </a:p>
        </p:txBody>
      </p:sp>
    </p:spTree>
    <p:extLst>
      <p:ext uri="{BB962C8B-B14F-4D97-AF65-F5344CB8AC3E}">
        <p14:creationId xmlns:p14="http://schemas.microsoft.com/office/powerpoint/2010/main" val="2508044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481EF-06ED-0443-ADF8-34576F19B7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9DB5B6-3078-144F-B855-4008C77E6AD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D4300F-8EFD-C647-9012-D63DB14B88AA}"/>
              </a:ext>
            </a:extLst>
          </p:cNvPr>
          <p:cNvSpPr>
            <a:spLocks noGrp="1"/>
          </p:cNvSpPr>
          <p:nvPr>
            <p:ph type="dt" sz="half" idx="10"/>
          </p:nvPr>
        </p:nvSpPr>
        <p:spPr/>
        <p:txBody>
          <a:bodyPr/>
          <a:lstStyle/>
          <a:p>
            <a:fld id="{DB1C08F3-D52C-D347-99D7-6B04B9BCB4D4}" type="datetimeFigureOut">
              <a:rPr lang="en-US" smtClean="0"/>
              <a:t>7/17/20</a:t>
            </a:fld>
            <a:endParaRPr lang="en-US"/>
          </a:p>
        </p:txBody>
      </p:sp>
      <p:sp>
        <p:nvSpPr>
          <p:cNvPr id="5" name="Footer Placeholder 4">
            <a:extLst>
              <a:ext uri="{FF2B5EF4-FFF2-40B4-BE49-F238E27FC236}">
                <a16:creationId xmlns:a16="http://schemas.microsoft.com/office/drawing/2014/main" id="{86BA5BB1-001A-114F-84CB-0EAA3554E1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5CA37C-9496-DA41-A96C-CB7A0092C72F}"/>
              </a:ext>
            </a:extLst>
          </p:cNvPr>
          <p:cNvSpPr>
            <a:spLocks noGrp="1"/>
          </p:cNvSpPr>
          <p:nvPr>
            <p:ph type="sldNum" sz="quarter" idx="12"/>
          </p:nvPr>
        </p:nvSpPr>
        <p:spPr/>
        <p:txBody>
          <a:bodyPr/>
          <a:lstStyle/>
          <a:p>
            <a:fld id="{A4311A22-1652-DC4A-A937-C750E42D0D97}" type="slidenum">
              <a:rPr lang="en-US" smtClean="0"/>
              <a:t>‹#›</a:t>
            </a:fld>
            <a:endParaRPr lang="en-US"/>
          </a:p>
        </p:txBody>
      </p:sp>
    </p:spTree>
    <p:extLst>
      <p:ext uri="{BB962C8B-B14F-4D97-AF65-F5344CB8AC3E}">
        <p14:creationId xmlns:p14="http://schemas.microsoft.com/office/powerpoint/2010/main" val="151026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15F0E-6C9D-D14C-B5D9-ACD76463A9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59E106-BAA3-EC45-82FD-B42D5B2E95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0A4B209-1B8D-6140-9130-C96B686454FF}"/>
              </a:ext>
            </a:extLst>
          </p:cNvPr>
          <p:cNvSpPr>
            <a:spLocks noGrp="1"/>
          </p:cNvSpPr>
          <p:nvPr>
            <p:ph type="dt" sz="half" idx="10"/>
          </p:nvPr>
        </p:nvSpPr>
        <p:spPr/>
        <p:txBody>
          <a:bodyPr/>
          <a:lstStyle/>
          <a:p>
            <a:fld id="{DB1C08F3-D52C-D347-99D7-6B04B9BCB4D4}" type="datetimeFigureOut">
              <a:rPr lang="en-US" smtClean="0"/>
              <a:t>7/17/20</a:t>
            </a:fld>
            <a:endParaRPr lang="en-US"/>
          </a:p>
        </p:txBody>
      </p:sp>
      <p:sp>
        <p:nvSpPr>
          <p:cNvPr id="5" name="Footer Placeholder 4">
            <a:extLst>
              <a:ext uri="{FF2B5EF4-FFF2-40B4-BE49-F238E27FC236}">
                <a16:creationId xmlns:a16="http://schemas.microsoft.com/office/drawing/2014/main" id="{4F797D65-D2B8-E247-8952-F54054BED8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CDFEB0-6DE6-1E47-A075-C87D6C67D249}"/>
              </a:ext>
            </a:extLst>
          </p:cNvPr>
          <p:cNvSpPr>
            <a:spLocks noGrp="1"/>
          </p:cNvSpPr>
          <p:nvPr>
            <p:ph type="sldNum" sz="quarter" idx="12"/>
          </p:nvPr>
        </p:nvSpPr>
        <p:spPr/>
        <p:txBody>
          <a:bodyPr/>
          <a:lstStyle/>
          <a:p>
            <a:fld id="{A4311A22-1652-DC4A-A937-C750E42D0D97}" type="slidenum">
              <a:rPr lang="en-US" smtClean="0"/>
              <a:t>‹#›</a:t>
            </a:fld>
            <a:endParaRPr lang="en-US"/>
          </a:p>
        </p:txBody>
      </p:sp>
    </p:spTree>
    <p:extLst>
      <p:ext uri="{BB962C8B-B14F-4D97-AF65-F5344CB8AC3E}">
        <p14:creationId xmlns:p14="http://schemas.microsoft.com/office/powerpoint/2010/main" val="1873705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26FAC-BDC4-9548-9CC4-790FB079A7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77C301-F710-D045-B621-0BA77CC1291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2556102-12BF-8546-8574-C5F472492BE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B94D21-92C7-3242-8AD4-6940ECD8DEA3}"/>
              </a:ext>
            </a:extLst>
          </p:cNvPr>
          <p:cNvSpPr>
            <a:spLocks noGrp="1"/>
          </p:cNvSpPr>
          <p:nvPr>
            <p:ph type="dt" sz="half" idx="10"/>
          </p:nvPr>
        </p:nvSpPr>
        <p:spPr/>
        <p:txBody>
          <a:bodyPr/>
          <a:lstStyle/>
          <a:p>
            <a:fld id="{DB1C08F3-D52C-D347-99D7-6B04B9BCB4D4}" type="datetimeFigureOut">
              <a:rPr lang="en-US" smtClean="0"/>
              <a:t>7/17/20</a:t>
            </a:fld>
            <a:endParaRPr lang="en-US"/>
          </a:p>
        </p:txBody>
      </p:sp>
      <p:sp>
        <p:nvSpPr>
          <p:cNvPr id="6" name="Footer Placeholder 5">
            <a:extLst>
              <a:ext uri="{FF2B5EF4-FFF2-40B4-BE49-F238E27FC236}">
                <a16:creationId xmlns:a16="http://schemas.microsoft.com/office/drawing/2014/main" id="{0860E39E-E10E-D444-8DB4-3B5C608D6F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708916-76DE-A44E-8CF0-751F9AFC08F4}"/>
              </a:ext>
            </a:extLst>
          </p:cNvPr>
          <p:cNvSpPr>
            <a:spLocks noGrp="1"/>
          </p:cNvSpPr>
          <p:nvPr>
            <p:ph type="sldNum" sz="quarter" idx="12"/>
          </p:nvPr>
        </p:nvSpPr>
        <p:spPr/>
        <p:txBody>
          <a:bodyPr/>
          <a:lstStyle/>
          <a:p>
            <a:fld id="{A4311A22-1652-DC4A-A937-C750E42D0D97}" type="slidenum">
              <a:rPr lang="en-US" smtClean="0"/>
              <a:t>‹#›</a:t>
            </a:fld>
            <a:endParaRPr lang="en-US"/>
          </a:p>
        </p:txBody>
      </p:sp>
    </p:spTree>
    <p:extLst>
      <p:ext uri="{BB962C8B-B14F-4D97-AF65-F5344CB8AC3E}">
        <p14:creationId xmlns:p14="http://schemas.microsoft.com/office/powerpoint/2010/main" val="1010707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B31B2-C5C4-EC47-A1DC-EF5157A833F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DB7D2D-0622-444C-8C84-0C72EEC395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8DC9E8A-D9B8-9448-A76F-4D77E3C59CA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4A1B89-9FA5-C843-A7E6-6CAA0BDBEE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9BEB550-BCB1-524B-85D9-AC501402057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ED20722-10DE-3B4B-B4E0-0025E4D9F110}"/>
              </a:ext>
            </a:extLst>
          </p:cNvPr>
          <p:cNvSpPr>
            <a:spLocks noGrp="1"/>
          </p:cNvSpPr>
          <p:nvPr>
            <p:ph type="dt" sz="half" idx="10"/>
          </p:nvPr>
        </p:nvSpPr>
        <p:spPr/>
        <p:txBody>
          <a:bodyPr/>
          <a:lstStyle/>
          <a:p>
            <a:fld id="{DB1C08F3-D52C-D347-99D7-6B04B9BCB4D4}" type="datetimeFigureOut">
              <a:rPr lang="en-US" smtClean="0"/>
              <a:t>7/17/20</a:t>
            </a:fld>
            <a:endParaRPr lang="en-US"/>
          </a:p>
        </p:txBody>
      </p:sp>
      <p:sp>
        <p:nvSpPr>
          <p:cNvPr id="8" name="Footer Placeholder 7">
            <a:extLst>
              <a:ext uri="{FF2B5EF4-FFF2-40B4-BE49-F238E27FC236}">
                <a16:creationId xmlns:a16="http://schemas.microsoft.com/office/drawing/2014/main" id="{AE8C9AB3-5740-5A40-A104-D10EEE9915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415604-8E19-8345-A5BD-F5320AA729DF}"/>
              </a:ext>
            </a:extLst>
          </p:cNvPr>
          <p:cNvSpPr>
            <a:spLocks noGrp="1"/>
          </p:cNvSpPr>
          <p:nvPr>
            <p:ph type="sldNum" sz="quarter" idx="12"/>
          </p:nvPr>
        </p:nvSpPr>
        <p:spPr/>
        <p:txBody>
          <a:bodyPr/>
          <a:lstStyle/>
          <a:p>
            <a:fld id="{A4311A22-1652-DC4A-A937-C750E42D0D97}" type="slidenum">
              <a:rPr lang="en-US" smtClean="0"/>
              <a:t>‹#›</a:t>
            </a:fld>
            <a:endParaRPr lang="en-US"/>
          </a:p>
        </p:txBody>
      </p:sp>
    </p:spTree>
    <p:extLst>
      <p:ext uri="{BB962C8B-B14F-4D97-AF65-F5344CB8AC3E}">
        <p14:creationId xmlns:p14="http://schemas.microsoft.com/office/powerpoint/2010/main" val="2273928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65924-71E1-BC4A-90E3-00E1FF7D99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F15081-CD30-E743-8AFF-4962034D1940}"/>
              </a:ext>
            </a:extLst>
          </p:cNvPr>
          <p:cNvSpPr>
            <a:spLocks noGrp="1"/>
          </p:cNvSpPr>
          <p:nvPr>
            <p:ph type="dt" sz="half" idx="10"/>
          </p:nvPr>
        </p:nvSpPr>
        <p:spPr/>
        <p:txBody>
          <a:bodyPr/>
          <a:lstStyle/>
          <a:p>
            <a:fld id="{DB1C08F3-D52C-D347-99D7-6B04B9BCB4D4}" type="datetimeFigureOut">
              <a:rPr lang="en-US" smtClean="0"/>
              <a:t>7/17/20</a:t>
            </a:fld>
            <a:endParaRPr lang="en-US"/>
          </a:p>
        </p:txBody>
      </p:sp>
      <p:sp>
        <p:nvSpPr>
          <p:cNvPr id="4" name="Footer Placeholder 3">
            <a:extLst>
              <a:ext uri="{FF2B5EF4-FFF2-40B4-BE49-F238E27FC236}">
                <a16:creationId xmlns:a16="http://schemas.microsoft.com/office/drawing/2014/main" id="{51E3FCA8-4983-9E4B-9767-2AB169CE42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13D4C6-DE9E-0049-B615-7E74E03E1506}"/>
              </a:ext>
            </a:extLst>
          </p:cNvPr>
          <p:cNvSpPr>
            <a:spLocks noGrp="1"/>
          </p:cNvSpPr>
          <p:nvPr>
            <p:ph type="sldNum" sz="quarter" idx="12"/>
          </p:nvPr>
        </p:nvSpPr>
        <p:spPr/>
        <p:txBody>
          <a:bodyPr/>
          <a:lstStyle/>
          <a:p>
            <a:fld id="{A4311A22-1652-DC4A-A937-C750E42D0D97}" type="slidenum">
              <a:rPr lang="en-US" smtClean="0"/>
              <a:t>‹#›</a:t>
            </a:fld>
            <a:endParaRPr lang="en-US"/>
          </a:p>
        </p:txBody>
      </p:sp>
    </p:spTree>
    <p:extLst>
      <p:ext uri="{BB962C8B-B14F-4D97-AF65-F5344CB8AC3E}">
        <p14:creationId xmlns:p14="http://schemas.microsoft.com/office/powerpoint/2010/main" val="98596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339470-D2DE-A048-A537-B49CE5B33879}"/>
              </a:ext>
            </a:extLst>
          </p:cNvPr>
          <p:cNvSpPr>
            <a:spLocks noGrp="1"/>
          </p:cNvSpPr>
          <p:nvPr>
            <p:ph type="dt" sz="half" idx="10"/>
          </p:nvPr>
        </p:nvSpPr>
        <p:spPr/>
        <p:txBody>
          <a:bodyPr/>
          <a:lstStyle/>
          <a:p>
            <a:fld id="{DB1C08F3-D52C-D347-99D7-6B04B9BCB4D4}" type="datetimeFigureOut">
              <a:rPr lang="en-US" smtClean="0"/>
              <a:t>7/17/20</a:t>
            </a:fld>
            <a:endParaRPr lang="en-US"/>
          </a:p>
        </p:txBody>
      </p:sp>
      <p:sp>
        <p:nvSpPr>
          <p:cNvPr id="3" name="Footer Placeholder 2">
            <a:extLst>
              <a:ext uri="{FF2B5EF4-FFF2-40B4-BE49-F238E27FC236}">
                <a16:creationId xmlns:a16="http://schemas.microsoft.com/office/drawing/2014/main" id="{09F31FAE-E5E4-1F40-82AC-B7E955A06A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3C4C917-30C2-9448-B4F7-FBD264C26EE6}"/>
              </a:ext>
            </a:extLst>
          </p:cNvPr>
          <p:cNvSpPr>
            <a:spLocks noGrp="1"/>
          </p:cNvSpPr>
          <p:nvPr>
            <p:ph type="sldNum" sz="quarter" idx="12"/>
          </p:nvPr>
        </p:nvSpPr>
        <p:spPr/>
        <p:txBody>
          <a:bodyPr/>
          <a:lstStyle/>
          <a:p>
            <a:fld id="{A4311A22-1652-DC4A-A937-C750E42D0D97}" type="slidenum">
              <a:rPr lang="en-US" smtClean="0"/>
              <a:t>‹#›</a:t>
            </a:fld>
            <a:endParaRPr lang="en-US"/>
          </a:p>
        </p:txBody>
      </p:sp>
    </p:spTree>
    <p:extLst>
      <p:ext uri="{BB962C8B-B14F-4D97-AF65-F5344CB8AC3E}">
        <p14:creationId xmlns:p14="http://schemas.microsoft.com/office/powerpoint/2010/main" val="3096775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380BF-F4D1-CB48-A11F-5495E2CC17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F40807-DFA2-E34B-BB25-48B58F4524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1306147-15B3-2849-B004-BAD1E71C21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519A4A8-BF3F-1E4E-A504-ED0FF06AD980}"/>
              </a:ext>
            </a:extLst>
          </p:cNvPr>
          <p:cNvSpPr>
            <a:spLocks noGrp="1"/>
          </p:cNvSpPr>
          <p:nvPr>
            <p:ph type="dt" sz="half" idx="10"/>
          </p:nvPr>
        </p:nvSpPr>
        <p:spPr/>
        <p:txBody>
          <a:bodyPr/>
          <a:lstStyle/>
          <a:p>
            <a:fld id="{DB1C08F3-D52C-D347-99D7-6B04B9BCB4D4}" type="datetimeFigureOut">
              <a:rPr lang="en-US" smtClean="0"/>
              <a:t>7/17/20</a:t>
            </a:fld>
            <a:endParaRPr lang="en-US"/>
          </a:p>
        </p:txBody>
      </p:sp>
      <p:sp>
        <p:nvSpPr>
          <p:cNvPr id="6" name="Footer Placeholder 5">
            <a:extLst>
              <a:ext uri="{FF2B5EF4-FFF2-40B4-BE49-F238E27FC236}">
                <a16:creationId xmlns:a16="http://schemas.microsoft.com/office/drawing/2014/main" id="{A8216F9F-F1FE-9340-B32C-0F3358CFDB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8E98D1-90DF-344F-86DD-72DDA7D5A145}"/>
              </a:ext>
            </a:extLst>
          </p:cNvPr>
          <p:cNvSpPr>
            <a:spLocks noGrp="1"/>
          </p:cNvSpPr>
          <p:nvPr>
            <p:ph type="sldNum" sz="quarter" idx="12"/>
          </p:nvPr>
        </p:nvSpPr>
        <p:spPr/>
        <p:txBody>
          <a:bodyPr/>
          <a:lstStyle/>
          <a:p>
            <a:fld id="{A4311A22-1652-DC4A-A937-C750E42D0D97}" type="slidenum">
              <a:rPr lang="en-US" smtClean="0"/>
              <a:t>‹#›</a:t>
            </a:fld>
            <a:endParaRPr lang="en-US"/>
          </a:p>
        </p:txBody>
      </p:sp>
    </p:spTree>
    <p:extLst>
      <p:ext uri="{BB962C8B-B14F-4D97-AF65-F5344CB8AC3E}">
        <p14:creationId xmlns:p14="http://schemas.microsoft.com/office/powerpoint/2010/main" val="422657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A7E32-4C50-524A-8BC9-486720CB2C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1FFE110-44EF-C64F-ADD5-E5B0BE263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B67E19-D6BC-3843-A54F-4012C3E304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5F60DCF-D854-E042-9A0E-0E265DD23380}"/>
              </a:ext>
            </a:extLst>
          </p:cNvPr>
          <p:cNvSpPr>
            <a:spLocks noGrp="1"/>
          </p:cNvSpPr>
          <p:nvPr>
            <p:ph type="dt" sz="half" idx="10"/>
          </p:nvPr>
        </p:nvSpPr>
        <p:spPr/>
        <p:txBody>
          <a:bodyPr/>
          <a:lstStyle/>
          <a:p>
            <a:fld id="{DB1C08F3-D52C-D347-99D7-6B04B9BCB4D4}" type="datetimeFigureOut">
              <a:rPr lang="en-US" smtClean="0"/>
              <a:t>7/17/20</a:t>
            </a:fld>
            <a:endParaRPr lang="en-US"/>
          </a:p>
        </p:txBody>
      </p:sp>
      <p:sp>
        <p:nvSpPr>
          <p:cNvPr id="6" name="Footer Placeholder 5">
            <a:extLst>
              <a:ext uri="{FF2B5EF4-FFF2-40B4-BE49-F238E27FC236}">
                <a16:creationId xmlns:a16="http://schemas.microsoft.com/office/drawing/2014/main" id="{20057EE6-D70B-3643-AD9B-ECAE428D0E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0A6EFD-2A06-C149-A3DB-1BC18E1451F7}"/>
              </a:ext>
            </a:extLst>
          </p:cNvPr>
          <p:cNvSpPr>
            <a:spLocks noGrp="1"/>
          </p:cNvSpPr>
          <p:nvPr>
            <p:ph type="sldNum" sz="quarter" idx="12"/>
          </p:nvPr>
        </p:nvSpPr>
        <p:spPr/>
        <p:txBody>
          <a:bodyPr/>
          <a:lstStyle/>
          <a:p>
            <a:fld id="{A4311A22-1652-DC4A-A937-C750E42D0D97}" type="slidenum">
              <a:rPr lang="en-US" smtClean="0"/>
              <a:t>‹#›</a:t>
            </a:fld>
            <a:endParaRPr lang="en-US"/>
          </a:p>
        </p:txBody>
      </p:sp>
    </p:spTree>
    <p:extLst>
      <p:ext uri="{BB962C8B-B14F-4D97-AF65-F5344CB8AC3E}">
        <p14:creationId xmlns:p14="http://schemas.microsoft.com/office/powerpoint/2010/main" val="3222129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1F402D-C54A-3B40-AE59-5711B8DFF5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FF1B56-2268-0740-B4D2-D0DD1FED99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DC284D-7D51-2D4A-A418-CC1B1A7C28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1C08F3-D52C-D347-99D7-6B04B9BCB4D4}" type="datetimeFigureOut">
              <a:rPr lang="en-US" smtClean="0"/>
              <a:t>7/17/20</a:t>
            </a:fld>
            <a:endParaRPr lang="en-US"/>
          </a:p>
        </p:txBody>
      </p:sp>
      <p:sp>
        <p:nvSpPr>
          <p:cNvPr id="5" name="Footer Placeholder 4">
            <a:extLst>
              <a:ext uri="{FF2B5EF4-FFF2-40B4-BE49-F238E27FC236}">
                <a16:creationId xmlns:a16="http://schemas.microsoft.com/office/drawing/2014/main" id="{82C6E375-818B-6645-B38D-9404C085F8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C3DE07B-AD31-2649-9DD0-070F210575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311A22-1652-DC4A-A937-C750E42D0D97}" type="slidenum">
              <a:rPr lang="en-US" smtClean="0"/>
              <a:t>‹#›</a:t>
            </a:fld>
            <a:endParaRPr lang="en-US"/>
          </a:p>
        </p:txBody>
      </p:sp>
    </p:spTree>
    <p:extLst>
      <p:ext uri="{BB962C8B-B14F-4D97-AF65-F5344CB8AC3E}">
        <p14:creationId xmlns:p14="http://schemas.microsoft.com/office/powerpoint/2010/main" val="3761852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8CF8C-DC87-5446-904A-586A589EB41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A479203-F5F5-F84D-A97C-2640E92B4FD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10252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8B1E9FC-E61C-A74B-A20A-0A5E6A186F9E}"/>
              </a:ext>
            </a:extLst>
          </p:cNvPr>
          <p:cNvSpPr/>
          <p:nvPr/>
        </p:nvSpPr>
        <p:spPr>
          <a:xfrm>
            <a:off x="5289753" y="715273"/>
            <a:ext cx="366181" cy="3661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570C3FF-1D00-9841-9058-AA75D28DC163}"/>
              </a:ext>
            </a:extLst>
          </p:cNvPr>
          <p:cNvSpPr/>
          <p:nvPr/>
        </p:nvSpPr>
        <p:spPr>
          <a:xfrm>
            <a:off x="5119398" y="1568944"/>
            <a:ext cx="712382" cy="71238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22" name="Rectangle 21">
            <a:extLst>
              <a:ext uri="{FF2B5EF4-FFF2-40B4-BE49-F238E27FC236}">
                <a16:creationId xmlns:a16="http://schemas.microsoft.com/office/drawing/2014/main" id="{A93A280D-6F59-7946-AD82-034A1841B283}"/>
              </a:ext>
            </a:extLst>
          </p:cNvPr>
          <p:cNvSpPr/>
          <p:nvPr/>
        </p:nvSpPr>
        <p:spPr>
          <a:xfrm>
            <a:off x="6427026" y="1568945"/>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E039D96-646B-F842-A490-44A4095A7F55}"/>
              </a:ext>
            </a:extLst>
          </p:cNvPr>
          <p:cNvSpPr/>
          <p:nvPr/>
        </p:nvSpPr>
        <p:spPr>
          <a:xfrm>
            <a:off x="6427026" y="548219"/>
            <a:ext cx="712381" cy="71238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B297FFD-21FA-EB4F-93E9-3342B135EDF9}"/>
              </a:ext>
            </a:extLst>
          </p:cNvPr>
          <p:cNvSpPr txBox="1"/>
          <p:nvPr/>
        </p:nvSpPr>
        <p:spPr>
          <a:xfrm>
            <a:off x="264934" y="0"/>
            <a:ext cx="3851031" cy="6986528"/>
          </a:xfrm>
          <a:prstGeom prst="rect">
            <a:avLst/>
          </a:prstGeom>
          <a:noFill/>
        </p:spPr>
        <p:txBody>
          <a:bodyPr wrap="square" rtlCol="0">
            <a:spAutoFit/>
          </a:bodyPr>
          <a:lstStyle/>
          <a:p>
            <a:r>
              <a:rPr lang="en-US" sz="1600" dirty="0"/>
              <a:t>Here we could argue that three of four figure are special.  Hmm.. </a:t>
            </a:r>
          </a:p>
          <a:p>
            <a:r>
              <a:rPr lang="en-US" sz="1600" dirty="0"/>
              <a:t>So (almost) everyone is special apart from fig4 (the big, red box).</a:t>
            </a:r>
          </a:p>
          <a:p>
            <a:r>
              <a:rPr lang="en-US" sz="1600" dirty="0"/>
              <a:t>Now that makes fig4 rather special and unique: it is the </a:t>
            </a:r>
            <a:r>
              <a:rPr lang="en-US" sz="1600" i="1" dirty="0"/>
              <a:t>only</a:t>
            </a:r>
            <a:r>
              <a:rPr lang="en-US" sz="1600" dirty="0"/>
              <a:t> that is </a:t>
            </a:r>
            <a:r>
              <a:rPr lang="en-US" sz="1600" i="1" dirty="0"/>
              <a:t>not</a:t>
            </a:r>
            <a:r>
              <a:rPr lang="en-US" sz="1600" dirty="0"/>
              <a:t> unique </a:t>
            </a:r>
            <a:r>
              <a:rPr lang="en-US" sz="1600" dirty="0" err="1"/>
              <a:t>w.r.t</a:t>
            </a:r>
            <a:r>
              <a:rPr lang="en-US" sz="1600" dirty="0"/>
              <a:t>. the given properties. So this makes fig4 	unique in another way.</a:t>
            </a:r>
          </a:p>
          <a:p>
            <a:br>
              <a:rPr lang="en-US" sz="1600" dirty="0"/>
            </a:br>
            <a:r>
              <a:rPr lang="en-US" sz="1600" dirty="0"/>
              <a:t>In fact, one could argue that each of the unique figures 1, 2, 3 is special in a “tribal” way: if </a:t>
            </a:r>
            <a:r>
              <a:rPr lang="en-US" sz="1600" i="1" dirty="0"/>
              <a:t>size</a:t>
            </a:r>
            <a:r>
              <a:rPr lang="en-US" sz="1600" dirty="0"/>
              <a:t> is “it” =&gt; fig1; if </a:t>
            </a:r>
            <a:r>
              <a:rPr lang="en-US" sz="1600" i="1" dirty="0"/>
              <a:t>color</a:t>
            </a:r>
            <a:r>
              <a:rPr lang="en-US" sz="1600" dirty="0"/>
              <a:t> is it =&gt; fig 2; if </a:t>
            </a:r>
            <a:r>
              <a:rPr lang="en-US" sz="1600" i="1" dirty="0"/>
              <a:t>shape</a:t>
            </a:r>
            <a:r>
              <a:rPr lang="en-US" sz="1600" dirty="0"/>
              <a:t> is it =&gt; fig3 is special. So each “tribe” (size, color, shape) has their special objects, but each formal argument for one of fig1..fig3 can be changed into one of another tribe simply by renaming the “holy properties” accordingly.</a:t>
            </a:r>
          </a:p>
          <a:p>
            <a:endParaRPr lang="en-US" sz="1600" dirty="0"/>
          </a:p>
          <a:p>
            <a:r>
              <a:rPr lang="en-US" sz="1600" dirty="0"/>
              <a:t>fig 4 is special in a different way …</a:t>
            </a:r>
          </a:p>
          <a:p>
            <a:r>
              <a:rPr lang="en-US" sz="1600" dirty="0"/>
              <a:t>The explanation / justifications / arguments fall in 2 classes: the isomorphic arguments for each of fig1,fig2,fig3, and the uniquely different argument for fig4.</a:t>
            </a:r>
          </a:p>
          <a:p>
            <a:endParaRPr lang="en-US" sz="1600" dirty="0"/>
          </a:p>
          <a:p>
            <a:r>
              <a:rPr lang="en-US" sz="1600" dirty="0"/>
              <a:t>fig4 is the most “intersectional” .. but with a twist: it’s the most “normal” .. </a:t>
            </a:r>
          </a:p>
          <a:p>
            <a:endParaRPr lang="en-US" sz="1600" dirty="0"/>
          </a:p>
        </p:txBody>
      </p:sp>
      <p:sp>
        <p:nvSpPr>
          <p:cNvPr id="24" name="TextBox 23">
            <a:extLst>
              <a:ext uri="{FF2B5EF4-FFF2-40B4-BE49-F238E27FC236}">
                <a16:creationId xmlns:a16="http://schemas.microsoft.com/office/drawing/2014/main" id="{90BB4E62-C7CE-444C-B9F7-1DD2BE18B97A}"/>
              </a:ext>
            </a:extLst>
          </p:cNvPr>
          <p:cNvSpPr txBox="1"/>
          <p:nvPr/>
        </p:nvSpPr>
        <p:spPr>
          <a:xfrm>
            <a:off x="5655934" y="3033234"/>
            <a:ext cx="5991835" cy="3416320"/>
          </a:xfrm>
          <a:prstGeom prst="rect">
            <a:avLst/>
          </a:prstGeom>
          <a:noFill/>
        </p:spPr>
        <p:txBody>
          <a:bodyPr wrap="square" rtlCol="0">
            <a:spAutoFit/>
          </a:bodyPr>
          <a:lstStyle/>
          <a:p>
            <a:r>
              <a:rPr lang="en-US" sz="1200" dirty="0">
                <a:solidFill>
                  <a:srgbClr val="C00000"/>
                </a:solidFill>
                <a:latin typeface="Consolas" panose="020B0609020204030204" pitchFamily="49" charset="0"/>
                <a:cs typeface="Consolas" panose="020B0609020204030204" pitchFamily="49" charset="0"/>
              </a:rPr>
              <a:t>% Fig. X is unique </a:t>
            </a:r>
            <a:r>
              <a:rPr lang="en-US" sz="1200" dirty="0" err="1">
                <a:solidFill>
                  <a:srgbClr val="C00000"/>
                </a:solidFill>
                <a:latin typeface="Consolas" panose="020B0609020204030204" pitchFamily="49" charset="0"/>
                <a:cs typeface="Consolas" panose="020B0609020204030204" pitchFamily="49" charset="0"/>
              </a:rPr>
              <a:t>wrt</a:t>
            </a:r>
            <a:r>
              <a:rPr lang="en-US" sz="1200" dirty="0">
                <a:solidFill>
                  <a:srgbClr val="C00000"/>
                </a:solidFill>
                <a:latin typeface="Consolas" panose="020B0609020204030204" pitchFamily="49" charset="0"/>
                <a:cs typeface="Consolas" panose="020B0609020204030204" pitchFamily="49" charset="0"/>
              </a:rPr>
              <a:t> property P and value V, if there is no ..</a:t>
            </a:r>
          </a:p>
          <a:p>
            <a:r>
              <a:rPr lang="en-US" sz="1200" b="1" dirty="0">
                <a:solidFill>
                  <a:srgbClr val="0432FF"/>
                </a:solidFill>
                <a:latin typeface="Consolas" panose="020B0609020204030204" pitchFamily="49" charset="0"/>
                <a:cs typeface="Consolas" panose="020B0609020204030204" pitchFamily="49" charset="0"/>
              </a:rPr>
              <a:t>unique</a:t>
            </a:r>
            <a:r>
              <a:rPr lang="en-US" sz="1200" dirty="0">
                <a:latin typeface="Consolas" panose="020B0609020204030204" pitchFamily="49" charset="0"/>
                <a:cs typeface="Consolas" panose="020B0609020204030204" pitchFamily="49" charset="0"/>
              </a:rPr>
              <a:t>(F,P,V) :- property(F,P,V), </a:t>
            </a:r>
            <a:r>
              <a:rPr lang="en-US" sz="1200" b="1" dirty="0">
                <a:latin typeface="Consolas" panose="020B0609020204030204" pitchFamily="49" charset="0"/>
                <a:cs typeface="Consolas" panose="020B0609020204030204" pitchFamily="49" charset="0"/>
              </a:rPr>
              <a:t>not</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exists_diff</a:t>
            </a:r>
            <a:r>
              <a:rPr lang="en-US" sz="1200" dirty="0">
                <a:latin typeface="Consolas" panose="020B0609020204030204" pitchFamily="49" charset="0"/>
                <a:cs typeface="Consolas" panose="020B0609020204030204" pitchFamily="49" charset="0"/>
              </a:rPr>
              <a:t>(F,P,V).</a:t>
            </a:r>
          </a:p>
          <a:p>
            <a:endParaRPr lang="en-US" sz="1200" dirty="0">
              <a:latin typeface="Consolas" panose="020B0609020204030204" pitchFamily="49" charset="0"/>
              <a:cs typeface="Consolas" panose="020B0609020204030204" pitchFamily="49" charset="0"/>
            </a:endParaRPr>
          </a:p>
          <a:p>
            <a:r>
              <a:rPr lang="en-US" sz="1200" dirty="0">
                <a:solidFill>
                  <a:srgbClr val="C00000"/>
                </a:solidFill>
                <a:latin typeface="Consolas" panose="020B0609020204030204" pitchFamily="49" charset="0"/>
                <a:cs typeface="Consolas" panose="020B0609020204030204" pitchFamily="49" charset="0"/>
              </a:rPr>
              <a:t>% .. other figure Y that has the same property/value pair: </a:t>
            </a:r>
          </a:p>
          <a:p>
            <a:r>
              <a:rPr lang="en-US" sz="1200" b="1" dirty="0" err="1">
                <a:solidFill>
                  <a:srgbClr val="0432FF"/>
                </a:solidFill>
                <a:latin typeface="Consolas" panose="020B0609020204030204" pitchFamily="49" charset="0"/>
                <a:cs typeface="Consolas" panose="020B0609020204030204" pitchFamily="49" charset="0"/>
              </a:rPr>
              <a:t>exists_diff</a:t>
            </a:r>
            <a:r>
              <a:rPr lang="en-US" sz="1200" dirty="0">
                <a:latin typeface="Consolas" panose="020B0609020204030204" pitchFamily="49" charset="0"/>
                <a:cs typeface="Consolas" panose="020B0609020204030204" pitchFamily="49" charset="0"/>
              </a:rPr>
              <a:t>(F,P,V) :- property(F,P,V), property(F2,P,V), F != F2. </a:t>
            </a:r>
          </a:p>
          <a:p>
            <a:endParaRPr lang="en-US" sz="1200" dirty="0">
              <a:latin typeface="Consolas" panose="020B0609020204030204" pitchFamily="49" charset="0"/>
              <a:cs typeface="Consolas" panose="020B0609020204030204" pitchFamily="49" charset="0"/>
            </a:endParaRPr>
          </a:p>
          <a:p>
            <a:r>
              <a:rPr lang="en-US" sz="1200" dirty="0">
                <a:solidFill>
                  <a:srgbClr val="C00000"/>
                </a:solidFill>
                <a:latin typeface="Consolas" panose="020B0609020204030204" pitchFamily="49" charset="0"/>
                <a:cs typeface="Consolas" panose="020B0609020204030204" pitchFamily="49" charset="0"/>
              </a:rPr>
              <a:t>% Which figure F is special (</a:t>
            </a:r>
            <a:r>
              <a:rPr lang="en-US" sz="1200" dirty="0" err="1">
                <a:solidFill>
                  <a:srgbClr val="C00000"/>
                </a:solidFill>
                <a:latin typeface="Consolas" panose="020B0609020204030204" pitchFamily="49" charset="0"/>
                <a:cs typeface="Consolas" panose="020B0609020204030204" pitchFamily="49" charset="0"/>
              </a:rPr>
              <a:t>wrt</a:t>
            </a:r>
            <a:r>
              <a:rPr lang="en-US" sz="1200" dirty="0">
                <a:solidFill>
                  <a:srgbClr val="C00000"/>
                </a:solidFill>
                <a:latin typeface="Consolas" panose="020B0609020204030204" pitchFamily="49" charset="0"/>
                <a:cs typeface="Consolas" panose="020B0609020204030204" pitchFamily="49" charset="0"/>
              </a:rPr>
              <a:t> some property / value)</a:t>
            </a:r>
          </a:p>
          <a:p>
            <a:r>
              <a:rPr lang="en-US" sz="1200" b="1" dirty="0">
                <a:solidFill>
                  <a:srgbClr val="0432FF"/>
                </a:solidFill>
                <a:latin typeface="Consolas" panose="020B0609020204030204" pitchFamily="49" charset="0"/>
                <a:cs typeface="Consolas" panose="020B0609020204030204" pitchFamily="49" charset="0"/>
              </a:rPr>
              <a:t>special</a:t>
            </a:r>
            <a:r>
              <a:rPr lang="en-US" sz="1200" dirty="0">
                <a:latin typeface="Consolas" panose="020B0609020204030204" pitchFamily="49" charset="0"/>
                <a:cs typeface="Consolas" panose="020B0609020204030204" pitchFamily="49" charset="0"/>
              </a:rPr>
              <a:t>(F) :- unique(F,_,_).</a:t>
            </a:r>
          </a:p>
          <a:p>
            <a:endParaRPr lang="en-US" sz="1200" dirty="0">
              <a:latin typeface="Consolas" panose="020B0609020204030204" pitchFamily="49" charset="0"/>
              <a:cs typeface="Consolas" panose="020B0609020204030204" pitchFamily="49" charset="0"/>
            </a:endParaRPr>
          </a:p>
          <a:p>
            <a:r>
              <a:rPr lang="en-US" sz="1200" b="1" dirty="0">
                <a:solidFill>
                  <a:srgbClr val="0432FF"/>
                </a:solidFill>
                <a:latin typeface="Consolas" panose="020B0609020204030204" pitchFamily="49" charset="0"/>
                <a:cs typeface="Consolas" panose="020B0609020204030204" pitchFamily="49" charset="0"/>
              </a:rPr>
              <a:t>normal</a:t>
            </a:r>
            <a:r>
              <a:rPr lang="en-US" sz="1200" dirty="0">
                <a:latin typeface="Consolas" panose="020B0609020204030204" pitchFamily="49" charset="0"/>
                <a:cs typeface="Consolas" panose="020B0609020204030204" pitchFamily="49" charset="0"/>
              </a:rPr>
              <a:t>(F) :- property(F,_,_), </a:t>
            </a:r>
            <a:r>
              <a:rPr lang="en-US" sz="1200" b="1" dirty="0">
                <a:latin typeface="Consolas" panose="020B0609020204030204" pitchFamily="49" charset="0"/>
                <a:cs typeface="Consolas" panose="020B0609020204030204" pitchFamily="49" charset="0"/>
              </a:rPr>
              <a:t>not</a:t>
            </a:r>
            <a:r>
              <a:rPr lang="en-US" sz="1200" dirty="0">
                <a:latin typeface="Consolas" panose="020B0609020204030204" pitchFamily="49" charset="0"/>
                <a:cs typeface="Consolas" panose="020B0609020204030204" pitchFamily="49" charset="0"/>
              </a:rPr>
              <a:t> special(F).</a:t>
            </a:r>
          </a:p>
          <a:p>
            <a:endParaRPr lang="en-US" sz="1200" dirty="0">
              <a:latin typeface="Consolas" panose="020B0609020204030204" pitchFamily="49" charset="0"/>
              <a:cs typeface="Consolas" panose="020B0609020204030204" pitchFamily="49" charset="0"/>
            </a:endParaRPr>
          </a:p>
          <a:p>
            <a:endParaRPr lang="en-US" sz="1200" dirty="0">
              <a:latin typeface="Consolas" panose="020B0609020204030204" pitchFamily="49" charset="0"/>
              <a:cs typeface="Consolas" panose="020B0609020204030204" pitchFamily="49" charset="0"/>
            </a:endParaRPr>
          </a:p>
          <a:p>
            <a:r>
              <a:rPr lang="en-US" sz="1200" dirty="0">
                <a:solidFill>
                  <a:schemeClr val="bg1">
                    <a:lumMod val="50000"/>
                  </a:schemeClr>
                </a:solidFill>
                <a:latin typeface="Consolas" panose="020B0609020204030204" pitchFamily="49" charset="0"/>
                <a:cs typeface="Consolas" panose="020B0609020204030204" pitchFamily="49" charset="0"/>
              </a:rPr>
              <a:t>$ </a:t>
            </a:r>
            <a:r>
              <a:rPr lang="en-US" sz="1200" dirty="0" err="1">
                <a:solidFill>
                  <a:schemeClr val="bg1">
                    <a:lumMod val="50000"/>
                  </a:schemeClr>
                </a:solidFill>
                <a:latin typeface="Consolas" panose="020B0609020204030204" pitchFamily="49" charset="0"/>
                <a:cs typeface="Consolas" panose="020B0609020204030204" pitchFamily="49" charset="0"/>
              </a:rPr>
              <a:t>clingo</a:t>
            </a:r>
            <a:r>
              <a:rPr lang="en-US" sz="1200" dirty="0">
                <a:solidFill>
                  <a:schemeClr val="bg1">
                    <a:lumMod val="50000"/>
                  </a:schemeClr>
                </a:solidFill>
                <a:latin typeface="Consolas" panose="020B0609020204030204" pitchFamily="49" charset="0"/>
                <a:cs typeface="Consolas" panose="020B0609020204030204" pitchFamily="49" charset="0"/>
              </a:rPr>
              <a:t> -n0 unique.lp4 example4.lp4 </a:t>
            </a:r>
          </a:p>
          <a:p>
            <a:r>
              <a:rPr lang="en-US" sz="1200" dirty="0">
                <a:solidFill>
                  <a:schemeClr val="bg1">
                    <a:lumMod val="50000"/>
                  </a:schemeClr>
                </a:solidFill>
                <a:latin typeface="Consolas" panose="020B0609020204030204" pitchFamily="49" charset="0"/>
                <a:cs typeface="Consolas" panose="020B0609020204030204" pitchFamily="49" charset="0"/>
              </a:rPr>
              <a:t>special(fig1) </a:t>
            </a:r>
          </a:p>
          <a:p>
            <a:r>
              <a:rPr lang="en-US" sz="1200" dirty="0">
                <a:solidFill>
                  <a:schemeClr val="bg1">
                    <a:lumMod val="50000"/>
                  </a:schemeClr>
                </a:solidFill>
                <a:latin typeface="Consolas" panose="020B0609020204030204" pitchFamily="49" charset="0"/>
                <a:cs typeface="Consolas" panose="020B0609020204030204" pitchFamily="49" charset="0"/>
              </a:rPr>
              <a:t>special(fig2) </a:t>
            </a:r>
          </a:p>
          <a:p>
            <a:r>
              <a:rPr lang="en-US" sz="1200" dirty="0">
                <a:solidFill>
                  <a:schemeClr val="bg1">
                    <a:lumMod val="50000"/>
                  </a:schemeClr>
                </a:solidFill>
                <a:latin typeface="Consolas" panose="020B0609020204030204" pitchFamily="49" charset="0"/>
                <a:cs typeface="Consolas" panose="020B0609020204030204" pitchFamily="49" charset="0"/>
              </a:rPr>
              <a:t>special(fig3)</a:t>
            </a:r>
          </a:p>
          <a:p>
            <a:r>
              <a:rPr lang="en-US" sz="1200" b="1" dirty="0">
                <a:latin typeface="Consolas" panose="020B0609020204030204" pitchFamily="49" charset="0"/>
                <a:cs typeface="Consolas" panose="020B0609020204030204" pitchFamily="49" charset="0"/>
              </a:rPr>
              <a:t>normal(fig4) </a:t>
            </a:r>
          </a:p>
          <a:p>
            <a:endParaRPr lang="en-US" sz="12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76278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D08AB2E-312F-4645-94AC-3843C32C911B}"/>
              </a:ext>
            </a:extLst>
          </p:cNvPr>
          <p:cNvGrpSpPr/>
          <p:nvPr/>
        </p:nvGrpSpPr>
        <p:grpSpPr>
          <a:xfrm>
            <a:off x="593698" y="602390"/>
            <a:ext cx="2020007" cy="1733107"/>
            <a:chOff x="5119399" y="548219"/>
            <a:chExt cx="2020007" cy="1733107"/>
          </a:xfrm>
        </p:grpSpPr>
        <p:sp>
          <p:nvSpPr>
            <p:cNvPr id="3" name="Rectangle 2">
              <a:extLst>
                <a:ext uri="{FF2B5EF4-FFF2-40B4-BE49-F238E27FC236}">
                  <a16:creationId xmlns:a16="http://schemas.microsoft.com/office/drawing/2014/main" id="{072C6AD3-2F3A-2643-9967-90B95C4DF73D}"/>
                </a:ext>
              </a:extLst>
            </p:cNvPr>
            <p:cNvSpPr/>
            <p:nvPr/>
          </p:nvSpPr>
          <p:spPr>
            <a:xfrm>
              <a:off x="5119399" y="548219"/>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833E41B3-2BCF-C94F-837C-87076898F1F8}"/>
                </a:ext>
              </a:extLst>
            </p:cNvPr>
            <p:cNvSpPr/>
            <p:nvPr/>
          </p:nvSpPr>
          <p:spPr>
            <a:xfrm>
              <a:off x="6427024" y="1568945"/>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47419005-495D-DD4C-88EF-43DD1BBAE52F}"/>
                </a:ext>
              </a:extLst>
            </p:cNvPr>
            <p:cNvSpPr/>
            <p:nvPr/>
          </p:nvSpPr>
          <p:spPr>
            <a:xfrm>
              <a:off x="6427025" y="548219"/>
              <a:ext cx="712381" cy="71238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64367AF-AC89-954B-829B-ACB8904E40F0}"/>
                </a:ext>
              </a:extLst>
            </p:cNvPr>
            <p:cNvSpPr/>
            <p:nvPr/>
          </p:nvSpPr>
          <p:spPr>
            <a:xfrm>
              <a:off x="5119399" y="1568945"/>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 name="Group 6">
            <a:extLst>
              <a:ext uri="{FF2B5EF4-FFF2-40B4-BE49-F238E27FC236}">
                <a16:creationId xmlns:a16="http://schemas.microsoft.com/office/drawing/2014/main" id="{ECB374F6-00C0-264F-BA55-43B38C86F296}"/>
              </a:ext>
            </a:extLst>
          </p:cNvPr>
          <p:cNvGrpSpPr/>
          <p:nvPr/>
        </p:nvGrpSpPr>
        <p:grpSpPr>
          <a:xfrm>
            <a:off x="3965629" y="602390"/>
            <a:ext cx="2020009" cy="1790981"/>
            <a:chOff x="5119398" y="490345"/>
            <a:chExt cx="2020009" cy="1790981"/>
          </a:xfrm>
        </p:grpSpPr>
        <p:sp>
          <p:nvSpPr>
            <p:cNvPr id="8" name="Rectangle 7">
              <a:extLst>
                <a:ext uri="{FF2B5EF4-FFF2-40B4-BE49-F238E27FC236}">
                  <a16:creationId xmlns:a16="http://schemas.microsoft.com/office/drawing/2014/main" id="{78DE77D4-8886-9F43-963F-AB5E88AB9A38}"/>
                </a:ext>
              </a:extLst>
            </p:cNvPr>
            <p:cNvSpPr/>
            <p:nvPr/>
          </p:nvSpPr>
          <p:spPr>
            <a:xfrm>
              <a:off x="5119399" y="490345"/>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A49C620-3157-5A4C-8A36-97DC46F0094A}"/>
                </a:ext>
              </a:extLst>
            </p:cNvPr>
            <p:cNvSpPr/>
            <p:nvPr/>
          </p:nvSpPr>
          <p:spPr>
            <a:xfrm>
              <a:off x="5119398" y="1568944"/>
              <a:ext cx="712382" cy="712382"/>
            </a:xfrm>
            <a:prstGeom prst="ellipse">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0AA180D-A964-7B45-9796-8985FA0E9D3E}"/>
                </a:ext>
              </a:extLst>
            </p:cNvPr>
            <p:cNvSpPr/>
            <p:nvPr/>
          </p:nvSpPr>
          <p:spPr>
            <a:xfrm>
              <a:off x="6427026" y="1568944"/>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64FFE10-577B-DB47-941C-92E7DDEBD9D1}"/>
                </a:ext>
              </a:extLst>
            </p:cNvPr>
            <p:cNvSpPr/>
            <p:nvPr/>
          </p:nvSpPr>
          <p:spPr>
            <a:xfrm>
              <a:off x="6427026" y="490345"/>
              <a:ext cx="712381" cy="712381"/>
            </a:xfrm>
            <a:prstGeom prst="rect">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5BC2F331-2565-0144-831F-1EC929C87067}"/>
              </a:ext>
            </a:extLst>
          </p:cNvPr>
          <p:cNvGrpSpPr/>
          <p:nvPr/>
        </p:nvGrpSpPr>
        <p:grpSpPr>
          <a:xfrm>
            <a:off x="593695" y="3391285"/>
            <a:ext cx="2020009" cy="1733107"/>
            <a:chOff x="5119398" y="548219"/>
            <a:chExt cx="2020009" cy="1733107"/>
          </a:xfrm>
        </p:grpSpPr>
        <p:sp>
          <p:nvSpPr>
            <p:cNvPr id="13" name="Rectangle 12">
              <a:extLst>
                <a:ext uri="{FF2B5EF4-FFF2-40B4-BE49-F238E27FC236}">
                  <a16:creationId xmlns:a16="http://schemas.microsoft.com/office/drawing/2014/main" id="{85F3D94E-8813-F945-B221-7A2260C495D8}"/>
                </a:ext>
              </a:extLst>
            </p:cNvPr>
            <p:cNvSpPr/>
            <p:nvPr/>
          </p:nvSpPr>
          <p:spPr>
            <a:xfrm>
              <a:off x="5289753" y="715273"/>
              <a:ext cx="366181" cy="3661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51CC94E4-C454-6C47-8E47-11BAAE10C6CF}"/>
                </a:ext>
              </a:extLst>
            </p:cNvPr>
            <p:cNvSpPr/>
            <p:nvPr/>
          </p:nvSpPr>
          <p:spPr>
            <a:xfrm>
              <a:off x="5119398" y="1568944"/>
              <a:ext cx="712382" cy="712382"/>
            </a:xfrm>
            <a:prstGeom prst="ellipse">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C7509D2-709E-F647-8CF3-35D82D3CE2BC}"/>
                </a:ext>
              </a:extLst>
            </p:cNvPr>
            <p:cNvSpPr/>
            <p:nvPr/>
          </p:nvSpPr>
          <p:spPr>
            <a:xfrm>
              <a:off x="6427026" y="1568945"/>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B70569-BC17-7341-BCB4-EB05D5E4F409}"/>
                </a:ext>
              </a:extLst>
            </p:cNvPr>
            <p:cNvSpPr/>
            <p:nvPr/>
          </p:nvSpPr>
          <p:spPr>
            <a:xfrm>
              <a:off x="6427026" y="548219"/>
              <a:ext cx="712381" cy="712381"/>
            </a:xfrm>
            <a:prstGeom prst="rect">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4DCC4DBD-A793-1044-9BFC-FFCCCFE8E929}"/>
              </a:ext>
            </a:extLst>
          </p:cNvPr>
          <p:cNvGrpSpPr/>
          <p:nvPr/>
        </p:nvGrpSpPr>
        <p:grpSpPr>
          <a:xfrm>
            <a:off x="3965629" y="3391285"/>
            <a:ext cx="2020009" cy="1733107"/>
            <a:chOff x="5119398" y="548219"/>
            <a:chExt cx="2020009" cy="1733107"/>
          </a:xfrm>
        </p:grpSpPr>
        <p:sp>
          <p:nvSpPr>
            <p:cNvPr id="18" name="Rectangle 17">
              <a:extLst>
                <a:ext uri="{FF2B5EF4-FFF2-40B4-BE49-F238E27FC236}">
                  <a16:creationId xmlns:a16="http://schemas.microsoft.com/office/drawing/2014/main" id="{85AEACCF-6F2C-D04B-98AD-7B5B372624BC}"/>
                </a:ext>
              </a:extLst>
            </p:cNvPr>
            <p:cNvSpPr/>
            <p:nvPr/>
          </p:nvSpPr>
          <p:spPr>
            <a:xfrm>
              <a:off x="5289753" y="715273"/>
              <a:ext cx="366181" cy="3661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FAE9C17C-2D58-5244-84DC-A9B5930AA459}"/>
                </a:ext>
              </a:extLst>
            </p:cNvPr>
            <p:cNvSpPr/>
            <p:nvPr/>
          </p:nvSpPr>
          <p:spPr>
            <a:xfrm>
              <a:off x="5119398" y="1568944"/>
              <a:ext cx="712382" cy="71238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20" name="Rectangle 19">
              <a:extLst>
                <a:ext uri="{FF2B5EF4-FFF2-40B4-BE49-F238E27FC236}">
                  <a16:creationId xmlns:a16="http://schemas.microsoft.com/office/drawing/2014/main" id="{364EC02E-D116-A243-91E6-BAF73496E0D2}"/>
                </a:ext>
              </a:extLst>
            </p:cNvPr>
            <p:cNvSpPr/>
            <p:nvPr/>
          </p:nvSpPr>
          <p:spPr>
            <a:xfrm>
              <a:off x="6427026" y="1568945"/>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7A870D-5862-D946-B855-4DBF6FB8CDDB}"/>
                </a:ext>
              </a:extLst>
            </p:cNvPr>
            <p:cNvSpPr/>
            <p:nvPr/>
          </p:nvSpPr>
          <p:spPr>
            <a:xfrm>
              <a:off x="6427026" y="548219"/>
              <a:ext cx="712381" cy="71238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3" name="Straight Connector 22">
            <a:extLst>
              <a:ext uri="{FF2B5EF4-FFF2-40B4-BE49-F238E27FC236}">
                <a16:creationId xmlns:a16="http://schemas.microsoft.com/office/drawing/2014/main" id="{AF05F9BC-0974-6F41-B2A3-93FA9EB83FC5}"/>
              </a:ext>
            </a:extLst>
          </p:cNvPr>
          <p:cNvCxnSpPr/>
          <p:nvPr/>
        </p:nvCxnSpPr>
        <p:spPr>
          <a:xfrm>
            <a:off x="0" y="2974694"/>
            <a:ext cx="6423949"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9E70F3-C2E2-1A4B-B2F8-C27865CBE8F0}"/>
              </a:ext>
            </a:extLst>
          </p:cNvPr>
          <p:cNvCxnSpPr/>
          <p:nvPr/>
        </p:nvCxnSpPr>
        <p:spPr>
          <a:xfrm>
            <a:off x="-1" y="5569352"/>
            <a:ext cx="6423949"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E9FF925-ED71-1241-A2F0-F9B8198E6EF3}"/>
              </a:ext>
            </a:extLst>
          </p:cNvPr>
          <p:cNvCxnSpPr/>
          <p:nvPr/>
        </p:nvCxnSpPr>
        <p:spPr>
          <a:xfrm>
            <a:off x="-2" y="374248"/>
            <a:ext cx="6423949"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A46A099-7352-9644-8E03-A3BDC81B53B7}"/>
              </a:ext>
            </a:extLst>
          </p:cNvPr>
          <p:cNvCxnSpPr>
            <a:cxnSpLocks/>
          </p:cNvCxnSpPr>
          <p:nvPr/>
        </p:nvCxnSpPr>
        <p:spPr>
          <a:xfrm>
            <a:off x="3449256" y="374248"/>
            <a:ext cx="0" cy="519510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B55A550-31D9-6742-B9D6-6AE9DC06834D}"/>
              </a:ext>
            </a:extLst>
          </p:cNvPr>
          <p:cNvCxnSpPr>
            <a:cxnSpLocks/>
          </p:cNvCxnSpPr>
          <p:nvPr/>
        </p:nvCxnSpPr>
        <p:spPr>
          <a:xfrm>
            <a:off x="6423947" y="374248"/>
            <a:ext cx="0" cy="519510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1A5C1CD-C452-C641-97F9-B99187FF7DBB}"/>
              </a:ext>
            </a:extLst>
          </p:cNvPr>
          <p:cNvSpPr txBox="1"/>
          <p:nvPr/>
        </p:nvSpPr>
        <p:spPr>
          <a:xfrm>
            <a:off x="2071571" y="5915376"/>
            <a:ext cx="3445623" cy="369332"/>
          </a:xfrm>
          <a:prstGeom prst="rect">
            <a:avLst/>
          </a:prstGeom>
          <a:noFill/>
        </p:spPr>
        <p:txBody>
          <a:bodyPr wrap="none" rtlCol="0">
            <a:spAutoFit/>
          </a:bodyPr>
          <a:lstStyle/>
          <a:p>
            <a:r>
              <a:rPr lang="en-US" i="1" dirty="0"/>
              <a:t>Couldn’t resist: the </a:t>
            </a:r>
            <a:r>
              <a:rPr lang="en-US" b="1" i="1" dirty="0"/>
              <a:t>Meta-WODB</a:t>
            </a:r>
            <a:r>
              <a:rPr lang="en-US" i="1" dirty="0"/>
              <a:t> … </a:t>
            </a:r>
          </a:p>
        </p:txBody>
      </p:sp>
      <p:sp>
        <p:nvSpPr>
          <p:cNvPr id="31" name="Rectangle 30">
            <a:extLst>
              <a:ext uri="{FF2B5EF4-FFF2-40B4-BE49-F238E27FC236}">
                <a16:creationId xmlns:a16="http://schemas.microsoft.com/office/drawing/2014/main" id="{7E7AD561-3C6D-7744-8B0E-ACDB1566877E}"/>
              </a:ext>
            </a:extLst>
          </p:cNvPr>
          <p:cNvSpPr/>
          <p:nvPr/>
        </p:nvSpPr>
        <p:spPr>
          <a:xfrm>
            <a:off x="7259500" y="663476"/>
            <a:ext cx="4578640" cy="4616648"/>
          </a:xfrm>
          <a:prstGeom prst="rect">
            <a:avLst/>
          </a:prstGeom>
        </p:spPr>
        <p:txBody>
          <a:bodyPr wrap="square">
            <a:spAutoFit/>
          </a:bodyPr>
          <a:lstStyle/>
          <a:p>
            <a:r>
              <a:rPr lang="en-US" sz="1400" dirty="0">
                <a:latin typeface="Consolas" panose="020B0609020204030204" pitchFamily="49" charset="0"/>
                <a:cs typeface="Consolas" panose="020B0609020204030204" pitchFamily="49" charset="0"/>
              </a:rPr>
              <a:t>$ source run-</a:t>
            </a:r>
            <a:r>
              <a:rPr lang="en-US" sz="1400" dirty="0" err="1">
                <a:latin typeface="Consolas" panose="020B0609020204030204" pitchFamily="49" charset="0"/>
                <a:cs typeface="Consolas" panose="020B0609020204030204" pitchFamily="49" charset="0"/>
              </a:rPr>
              <a:t>wodb.sh</a:t>
            </a:r>
            <a:r>
              <a:rPr lang="en-US" sz="1400" dirty="0">
                <a:latin typeface="Consolas" panose="020B0609020204030204" pitchFamily="49" charset="0"/>
                <a:cs typeface="Consolas" panose="020B0609020204030204" pitchFamily="49" charset="0"/>
              </a:rPr>
              <a:t> </a:t>
            </a: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Processing example1.lp4 ***</a:t>
            </a:r>
          </a:p>
          <a:p>
            <a:r>
              <a:rPr lang="en-US" sz="1400" dirty="0">
                <a:latin typeface="Consolas" panose="020B0609020204030204" pitchFamily="49" charset="0"/>
                <a:cs typeface="Consolas" panose="020B0609020204030204" pitchFamily="49" charset="0"/>
              </a:rPr>
              <a:t>normal(fig1) normal(fig3) normal(fig4) </a:t>
            </a:r>
          </a:p>
          <a:p>
            <a:r>
              <a:rPr lang="en-US" sz="1400" b="1" dirty="0">
                <a:solidFill>
                  <a:srgbClr val="0432FF"/>
                </a:solidFill>
                <a:latin typeface="Consolas" panose="020B0609020204030204" pitchFamily="49" charset="0"/>
                <a:cs typeface="Consolas" panose="020B0609020204030204" pitchFamily="49" charset="0"/>
              </a:rPr>
              <a:t>special</a:t>
            </a:r>
            <a:r>
              <a:rPr lang="en-US" sz="1400" dirty="0">
                <a:latin typeface="Consolas" panose="020B0609020204030204" pitchFamily="49" charset="0"/>
                <a:cs typeface="Consolas" panose="020B0609020204030204" pitchFamily="49" charset="0"/>
              </a:rPr>
              <a:t>(fig2)</a:t>
            </a:r>
          </a:p>
          <a:p>
            <a:endParaRPr lang="en-US" sz="1400" dirty="0">
              <a:latin typeface="Consolas" panose="020B0609020204030204" pitchFamily="49" charset="0"/>
              <a:cs typeface="Consolas" panose="020B0609020204030204" pitchFamily="49" charset="0"/>
            </a:endParaRP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Processing example2.lp4 ***</a:t>
            </a:r>
          </a:p>
          <a:p>
            <a:r>
              <a:rPr lang="en-US" sz="1400" dirty="0">
                <a:latin typeface="Consolas" panose="020B0609020204030204" pitchFamily="49" charset="0"/>
                <a:cs typeface="Consolas" panose="020B0609020204030204" pitchFamily="49" charset="0"/>
              </a:rPr>
              <a:t>normal(fig1) normal(fig2) normal(fig4) </a:t>
            </a:r>
          </a:p>
          <a:p>
            <a:r>
              <a:rPr lang="en-US" sz="1400" b="1" dirty="0">
                <a:solidFill>
                  <a:srgbClr val="0432FF"/>
                </a:solidFill>
                <a:latin typeface="Consolas" panose="020B0609020204030204" pitchFamily="49" charset="0"/>
                <a:cs typeface="Consolas" panose="020B0609020204030204" pitchFamily="49" charset="0"/>
              </a:rPr>
              <a:t>special</a:t>
            </a:r>
            <a:r>
              <a:rPr lang="en-US" sz="1400" dirty="0">
                <a:latin typeface="Consolas" panose="020B0609020204030204" pitchFamily="49" charset="0"/>
                <a:cs typeface="Consolas" panose="020B0609020204030204" pitchFamily="49" charset="0"/>
              </a:rPr>
              <a:t>(fig3)</a:t>
            </a:r>
          </a:p>
          <a:p>
            <a:endParaRPr lang="en-US" sz="1400" dirty="0">
              <a:latin typeface="Consolas" panose="020B0609020204030204" pitchFamily="49" charset="0"/>
              <a:cs typeface="Consolas" panose="020B0609020204030204" pitchFamily="49" charset="0"/>
            </a:endParaRP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Processing example3.lp4 ***</a:t>
            </a:r>
          </a:p>
          <a:p>
            <a:r>
              <a:rPr lang="en-US" sz="1400" dirty="0">
                <a:latin typeface="Consolas" panose="020B0609020204030204" pitchFamily="49" charset="0"/>
                <a:cs typeface="Consolas" panose="020B0609020204030204" pitchFamily="49" charset="0"/>
              </a:rPr>
              <a:t>normal(fig2) normal(fig4) </a:t>
            </a:r>
          </a:p>
          <a:p>
            <a:r>
              <a:rPr lang="en-US" sz="1400" b="1" dirty="0">
                <a:solidFill>
                  <a:srgbClr val="0432FF"/>
                </a:solidFill>
                <a:latin typeface="Consolas" panose="020B0609020204030204" pitchFamily="49" charset="0"/>
                <a:cs typeface="Consolas" panose="020B0609020204030204" pitchFamily="49" charset="0"/>
              </a:rPr>
              <a:t>special</a:t>
            </a:r>
            <a:r>
              <a:rPr lang="en-US" sz="1400" dirty="0">
                <a:latin typeface="Consolas" panose="020B0609020204030204" pitchFamily="49" charset="0"/>
                <a:cs typeface="Consolas" panose="020B0609020204030204" pitchFamily="49" charset="0"/>
              </a:rPr>
              <a:t>(fig1) </a:t>
            </a:r>
            <a:r>
              <a:rPr lang="en-US" sz="1400" b="1" dirty="0">
                <a:solidFill>
                  <a:srgbClr val="0432FF"/>
                </a:solidFill>
                <a:latin typeface="Consolas" panose="020B0609020204030204" pitchFamily="49" charset="0"/>
                <a:cs typeface="Consolas" panose="020B0609020204030204" pitchFamily="49" charset="0"/>
              </a:rPr>
              <a:t>special</a:t>
            </a:r>
            <a:r>
              <a:rPr lang="en-US" sz="1400" dirty="0">
                <a:latin typeface="Consolas" panose="020B0609020204030204" pitchFamily="49" charset="0"/>
                <a:cs typeface="Consolas" panose="020B0609020204030204" pitchFamily="49" charset="0"/>
              </a:rPr>
              <a:t>(fig3)</a:t>
            </a:r>
          </a:p>
          <a:p>
            <a:endParaRPr lang="en-US" sz="1400" dirty="0">
              <a:latin typeface="Consolas" panose="020B0609020204030204" pitchFamily="49" charset="0"/>
              <a:cs typeface="Consolas" panose="020B0609020204030204" pitchFamily="49" charset="0"/>
            </a:endParaRP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Processing example4.lp4 ***</a:t>
            </a:r>
          </a:p>
          <a:p>
            <a:r>
              <a:rPr lang="en-US" sz="1400" b="1" dirty="0">
                <a:solidFill>
                  <a:srgbClr val="C00000"/>
                </a:solidFill>
                <a:latin typeface="Consolas" panose="020B0609020204030204" pitchFamily="49" charset="0"/>
                <a:cs typeface="Consolas" panose="020B0609020204030204" pitchFamily="49" charset="0"/>
              </a:rPr>
              <a:t>normal</a:t>
            </a:r>
            <a:r>
              <a:rPr lang="en-US" sz="1400" dirty="0">
                <a:latin typeface="Consolas" panose="020B0609020204030204" pitchFamily="49" charset="0"/>
                <a:cs typeface="Consolas" panose="020B0609020204030204" pitchFamily="49" charset="0"/>
              </a:rPr>
              <a:t>(fig4) </a:t>
            </a:r>
          </a:p>
          <a:p>
            <a:r>
              <a:rPr lang="en-US" sz="1400" dirty="0">
                <a:solidFill>
                  <a:srgbClr val="0432FF"/>
                </a:solidFill>
                <a:latin typeface="Consolas" panose="020B0609020204030204" pitchFamily="49" charset="0"/>
                <a:cs typeface="Consolas" panose="020B0609020204030204" pitchFamily="49" charset="0"/>
              </a:rPr>
              <a:t>special</a:t>
            </a:r>
            <a:r>
              <a:rPr lang="en-US" sz="1400" dirty="0">
                <a:latin typeface="Consolas" panose="020B0609020204030204" pitchFamily="49" charset="0"/>
                <a:cs typeface="Consolas" panose="020B0609020204030204" pitchFamily="49" charset="0"/>
              </a:rPr>
              <a:t>(fig1) </a:t>
            </a:r>
            <a:r>
              <a:rPr lang="en-US" sz="1400" dirty="0">
                <a:solidFill>
                  <a:srgbClr val="0432FF"/>
                </a:solidFill>
                <a:latin typeface="Consolas" panose="020B0609020204030204" pitchFamily="49" charset="0"/>
                <a:cs typeface="Consolas" panose="020B0609020204030204" pitchFamily="49" charset="0"/>
              </a:rPr>
              <a:t>special</a:t>
            </a:r>
            <a:r>
              <a:rPr lang="en-US" sz="1400" dirty="0">
                <a:latin typeface="Consolas" panose="020B0609020204030204" pitchFamily="49" charset="0"/>
                <a:cs typeface="Consolas" panose="020B0609020204030204" pitchFamily="49" charset="0"/>
              </a:rPr>
              <a:t>(fig2) </a:t>
            </a:r>
            <a:r>
              <a:rPr lang="en-US" sz="1400" dirty="0">
                <a:solidFill>
                  <a:srgbClr val="0432FF"/>
                </a:solidFill>
                <a:latin typeface="Consolas" panose="020B0609020204030204" pitchFamily="49" charset="0"/>
                <a:cs typeface="Consolas" panose="020B0609020204030204" pitchFamily="49" charset="0"/>
              </a:rPr>
              <a:t>special</a:t>
            </a:r>
            <a:r>
              <a:rPr lang="en-US" sz="1400" dirty="0">
                <a:latin typeface="Consolas" panose="020B0609020204030204" pitchFamily="49" charset="0"/>
                <a:cs typeface="Consolas" panose="020B0609020204030204" pitchFamily="49" charset="0"/>
              </a:rPr>
              <a:t>(fig3)</a:t>
            </a:r>
          </a:p>
          <a:p>
            <a:endParaRPr lang="en-US"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83121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0EAC1-289D-9146-8B02-65D751993AC6}"/>
              </a:ext>
            </a:extLst>
          </p:cNvPr>
          <p:cNvSpPr>
            <a:spLocks noGrp="1"/>
          </p:cNvSpPr>
          <p:nvPr>
            <p:ph type="title"/>
          </p:nvPr>
        </p:nvSpPr>
        <p:spPr/>
        <p:txBody>
          <a:bodyPr/>
          <a:lstStyle/>
          <a:p>
            <a:r>
              <a:rPr lang="en-US" dirty="0"/>
              <a:t>Some key points</a:t>
            </a:r>
          </a:p>
        </p:txBody>
      </p:sp>
      <p:sp>
        <p:nvSpPr>
          <p:cNvPr id="3" name="Content Placeholder 2">
            <a:extLst>
              <a:ext uri="{FF2B5EF4-FFF2-40B4-BE49-F238E27FC236}">
                <a16:creationId xmlns:a16="http://schemas.microsoft.com/office/drawing/2014/main" id="{EAC59EB3-4159-D546-9A0C-7F7DE71AAF03}"/>
              </a:ext>
            </a:extLst>
          </p:cNvPr>
          <p:cNvSpPr>
            <a:spLocks noGrp="1"/>
          </p:cNvSpPr>
          <p:nvPr>
            <p:ph idx="1"/>
          </p:nvPr>
        </p:nvSpPr>
        <p:spPr/>
        <p:txBody>
          <a:bodyPr>
            <a:normAutofit fontScale="92500" lnSpcReduction="20000"/>
          </a:bodyPr>
          <a:lstStyle/>
          <a:p>
            <a:pPr marL="171450" indent="-171450"/>
            <a:r>
              <a:rPr lang="en-US" dirty="0"/>
              <a:t>Provide three simple, fairly unique cases, where WODB has an “obvious” solution</a:t>
            </a:r>
          </a:p>
          <a:p>
            <a:pPr marL="171450" indent="-171450"/>
            <a:r>
              <a:rPr lang="en-US" dirty="0"/>
              <a:t>Show how this obvious solution can be formalized and computed with a </a:t>
            </a:r>
            <a:r>
              <a:rPr lang="en-US" b="1" dirty="0"/>
              <a:t>query</a:t>
            </a:r>
          </a:p>
          <a:p>
            <a:pPr marL="171450" indent="-171450"/>
            <a:r>
              <a:rPr lang="en-US" dirty="0"/>
              <a:t>A query is a question about a concept. What’s the concept?</a:t>
            </a:r>
          </a:p>
          <a:p>
            <a:pPr marL="171450" indent="-171450"/>
            <a:r>
              <a:rPr lang="en-US" dirty="0"/>
              <a:t>Have a final (fourth) problem that challenges the previous solutions.</a:t>
            </a:r>
          </a:p>
          <a:p>
            <a:pPr marL="171450" indent="-171450"/>
            <a:r>
              <a:rPr lang="en-US" dirty="0"/>
              <a:t>What’s happened here?</a:t>
            </a:r>
          </a:p>
          <a:p>
            <a:pPr marL="171450" indent="-171450"/>
            <a:r>
              <a:rPr lang="en-US" dirty="0"/>
              <a:t>Use isomorphism between proofs/explanations for the first 3.</a:t>
            </a:r>
          </a:p>
          <a:p>
            <a:pPr marL="171450" indent="-171450"/>
            <a:r>
              <a:rPr lang="en-US" dirty="0"/>
              <a:t>Show the different nature of the proof/explanation of the 4</a:t>
            </a:r>
            <a:r>
              <a:rPr lang="en-US" baseline="30000" dirty="0"/>
              <a:t>th</a:t>
            </a:r>
            <a:r>
              <a:rPr lang="en-US" dirty="0"/>
              <a:t>.</a:t>
            </a:r>
          </a:p>
          <a:p>
            <a:pPr marL="171450" indent="-171450"/>
            <a:r>
              <a:rPr lang="en-US" dirty="0"/>
              <a:t>Create a “meta WODB” where the first 3 and the final 1 are the </a:t>
            </a:r>
            <a:r>
              <a:rPr lang="en-US" b="1" dirty="0"/>
              <a:t>members</a:t>
            </a:r>
            <a:r>
              <a:rPr lang="en-US" dirty="0"/>
              <a:t> of the puzzle. </a:t>
            </a:r>
          </a:p>
          <a:p>
            <a:endParaRPr lang="en-US" dirty="0"/>
          </a:p>
        </p:txBody>
      </p:sp>
    </p:spTree>
    <p:extLst>
      <p:ext uri="{BB962C8B-B14F-4D97-AF65-F5344CB8AC3E}">
        <p14:creationId xmlns:p14="http://schemas.microsoft.com/office/powerpoint/2010/main" val="3305232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1804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8CF8C-DC87-5446-904A-586A589EB414}"/>
              </a:ext>
            </a:extLst>
          </p:cNvPr>
          <p:cNvSpPr>
            <a:spLocks noGrp="1"/>
          </p:cNvSpPr>
          <p:nvPr>
            <p:ph type="title"/>
          </p:nvPr>
        </p:nvSpPr>
        <p:spPr/>
        <p:txBody>
          <a:bodyPr/>
          <a:lstStyle/>
          <a:p>
            <a:r>
              <a:rPr lang="en-US" dirty="0"/>
              <a:t>A query is a question about a concept</a:t>
            </a:r>
          </a:p>
        </p:txBody>
      </p:sp>
      <p:sp>
        <p:nvSpPr>
          <p:cNvPr id="3" name="Content Placeholder 2">
            <a:extLst>
              <a:ext uri="{FF2B5EF4-FFF2-40B4-BE49-F238E27FC236}">
                <a16:creationId xmlns:a16="http://schemas.microsoft.com/office/drawing/2014/main" id="{BA479203-F5F5-F84D-A97C-2640E92B4FD5}"/>
              </a:ext>
            </a:extLst>
          </p:cNvPr>
          <p:cNvSpPr>
            <a:spLocks noGrp="1"/>
          </p:cNvSpPr>
          <p:nvPr>
            <p:ph idx="1"/>
          </p:nvPr>
        </p:nvSpPr>
        <p:spPr/>
        <p:txBody>
          <a:bodyPr/>
          <a:lstStyle/>
          <a:p>
            <a:r>
              <a:rPr lang="en-US" dirty="0"/>
              <a:t>An uncle is the brother of a parent, or </a:t>
            </a:r>
            <a:r>
              <a:rPr lang="en-US"/>
              <a:t>the brother-in-law of a parent:</a:t>
            </a:r>
          </a:p>
          <a:p>
            <a:endParaRPr lang="en-US" dirty="0"/>
          </a:p>
          <a:p>
            <a:r>
              <a:rPr lang="en-US" dirty="0"/>
              <a:t>uncle(X,Y) :- parent(X,Z), brother(Z,Y).</a:t>
            </a:r>
          </a:p>
          <a:p>
            <a:r>
              <a:rPr lang="en-US" dirty="0"/>
              <a:t>uncle(X,Y) :- parent(X,Z), </a:t>
            </a:r>
            <a:r>
              <a:rPr lang="en-US" dirty="0" err="1"/>
              <a:t>brother_in_law</a:t>
            </a:r>
            <a:r>
              <a:rPr lang="en-US" dirty="0"/>
              <a:t>(Z,Y).</a:t>
            </a:r>
          </a:p>
          <a:p>
            <a:endParaRPr lang="en-US" dirty="0"/>
          </a:p>
        </p:txBody>
      </p:sp>
    </p:spTree>
    <p:extLst>
      <p:ext uri="{BB962C8B-B14F-4D97-AF65-F5344CB8AC3E}">
        <p14:creationId xmlns:p14="http://schemas.microsoft.com/office/powerpoint/2010/main" val="3116423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8CF8C-DC87-5446-904A-586A589EB41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A479203-F5F5-F84D-A97C-2640E92B4FD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13884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8CF8C-DC87-5446-904A-586A589EB41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A479203-F5F5-F84D-A97C-2640E92B4FD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30320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297FFD-21FA-EB4F-93E9-3342B135EDF9}"/>
              </a:ext>
            </a:extLst>
          </p:cNvPr>
          <p:cNvSpPr txBox="1"/>
          <p:nvPr/>
        </p:nvSpPr>
        <p:spPr>
          <a:xfrm>
            <a:off x="756139" y="298938"/>
            <a:ext cx="2781211" cy="4801314"/>
          </a:xfrm>
          <a:prstGeom prst="rect">
            <a:avLst/>
          </a:prstGeom>
          <a:noFill/>
        </p:spPr>
        <p:txBody>
          <a:bodyPr wrap="none" rtlCol="0">
            <a:spAutoFit/>
          </a:bodyPr>
          <a:lstStyle/>
          <a:p>
            <a:r>
              <a:rPr lang="en-US" dirty="0"/>
              <a:t>property(fig1, </a:t>
            </a:r>
            <a:r>
              <a:rPr lang="en-US" b="1" dirty="0"/>
              <a:t>color</a:t>
            </a:r>
            <a:r>
              <a:rPr lang="en-US" dirty="0"/>
              <a:t>, </a:t>
            </a:r>
            <a:r>
              <a:rPr lang="en-US" b="1" dirty="0">
                <a:solidFill>
                  <a:srgbClr val="FF0000"/>
                </a:solidFill>
              </a:rPr>
              <a:t>red</a:t>
            </a:r>
            <a:r>
              <a:rPr lang="en-US" dirty="0"/>
              <a:t>).</a:t>
            </a:r>
          </a:p>
          <a:p>
            <a:r>
              <a:rPr lang="en-US" dirty="0"/>
              <a:t>property(fig1, shape, box).</a:t>
            </a:r>
          </a:p>
          <a:p>
            <a:r>
              <a:rPr lang="en-US" dirty="0"/>
              <a:t>property(fig1, size, large).</a:t>
            </a:r>
          </a:p>
          <a:p>
            <a:endParaRPr lang="en-US" dirty="0"/>
          </a:p>
          <a:p>
            <a:r>
              <a:rPr lang="en-US" dirty="0"/>
              <a:t>property(fig</a:t>
            </a:r>
            <a:r>
              <a:rPr lang="en-US" b="1" dirty="0"/>
              <a:t>2, color, </a:t>
            </a:r>
            <a:r>
              <a:rPr lang="en-US" b="1" dirty="0">
                <a:solidFill>
                  <a:srgbClr val="00B050"/>
                </a:solidFill>
              </a:rPr>
              <a:t>green</a:t>
            </a:r>
            <a:r>
              <a:rPr lang="en-US" dirty="0"/>
              <a:t>).</a:t>
            </a:r>
          </a:p>
          <a:p>
            <a:r>
              <a:rPr lang="en-US" dirty="0"/>
              <a:t>property(fig2, shape, box).</a:t>
            </a:r>
          </a:p>
          <a:p>
            <a:r>
              <a:rPr lang="en-US" dirty="0"/>
              <a:t>property(fig2, size, large).</a:t>
            </a:r>
          </a:p>
          <a:p>
            <a:endParaRPr lang="en-US" dirty="0"/>
          </a:p>
          <a:p>
            <a:r>
              <a:rPr lang="en-US" dirty="0"/>
              <a:t>property(fig3, </a:t>
            </a:r>
            <a:r>
              <a:rPr lang="en-US" b="1" dirty="0"/>
              <a:t>color</a:t>
            </a:r>
            <a:r>
              <a:rPr lang="en-US" dirty="0"/>
              <a:t>, </a:t>
            </a:r>
            <a:r>
              <a:rPr lang="en-US" b="1" dirty="0">
                <a:solidFill>
                  <a:srgbClr val="FF0000"/>
                </a:solidFill>
              </a:rPr>
              <a:t>red</a:t>
            </a:r>
            <a:r>
              <a:rPr lang="en-US" dirty="0"/>
              <a:t>).</a:t>
            </a:r>
          </a:p>
          <a:p>
            <a:r>
              <a:rPr lang="en-US" dirty="0"/>
              <a:t>property(fig3, shape, box).</a:t>
            </a:r>
          </a:p>
          <a:p>
            <a:r>
              <a:rPr lang="en-US" dirty="0"/>
              <a:t>property(fig3, size, large).</a:t>
            </a:r>
          </a:p>
          <a:p>
            <a:endParaRPr lang="en-US" dirty="0"/>
          </a:p>
          <a:p>
            <a:r>
              <a:rPr lang="en-US" dirty="0"/>
              <a:t>property(fig4, </a:t>
            </a:r>
            <a:r>
              <a:rPr lang="en-US" b="1" dirty="0"/>
              <a:t>color</a:t>
            </a:r>
            <a:r>
              <a:rPr lang="en-US" dirty="0"/>
              <a:t>, </a:t>
            </a:r>
            <a:r>
              <a:rPr lang="en-US" b="1" dirty="0">
                <a:solidFill>
                  <a:srgbClr val="FF0000"/>
                </a:solidFill>
              </a:rPr>
              <a:t>red</a:t>
            </a:r>
            <a:r>
              <a:rPr lang="en-US" dirty="0"/>
              <a:t>).</a:t>
            </a:r>
          </a:p>
          <a:p>
            <a:r>
              <a:rPr lang="en-US" dirty="0"/>
              <a:t>property(fig4, shape, box).</a:t>
            </a:r>
          </a:p>
          <a:p>
            <a:r>
              <a:rPr lang="en-US" dirty="0"/>
              <a:t>property(fig4, size, large).</a:t>
            </a:r>
          </a:p>
          <a:p>
            <a:endParaRPr lang="en-US" dirty="0"/>
          </a:p>
          <a:p>
            <a:endParaRPr lang="en-US" dirty="0"/>
          </a:p>
        </p:txBody>
      </p:sp>
      <p:grpSp>
        <p:nvGrpSpPr>
          <p:cNvPr id="8" name="Group 7">
            <a:extLst>
              <a:ext uri="{FF2B5EF4-FFF2-40B4-BE49-F238E27FC236}">
                <a16:creationId xmlns:a16="http://schemas.microsoft.com/office/drawing/2014/main" id="{6B686CC4-D473-AC44-8E66-72BFEF4459B7}"/>
              </a:ext>
            </a:extLst>
          </p:cNvPr>
          <p:cNvGrpSpPr/>
          <p:nvPr/>
        </p:nvGrpSpPr>
        <p:grpSpPr>
          <a:xfrm>
            <a:off x="5119399" y="548219"/>
            <a:ext cx="2020007" cy="1733107"/>
            <a:chOff x="5119399" y="548219"/>
            <a:chExt cx="2020007" cy="1733107"/>
          </a:xfrm>
        </p:grpSpPr>
        <p:sp>
          <p:nvSpPr>
            <p:cNvPr id="10" name="Rectangle 9">
              <a:extLst>
                <a:ext uri="{FF2B5EF4-FFF2-40B4-BE49-F238E27FC236}">
                  <a16:creationId xmlns:a16="http://schemas.microsoft.com/office/drawing/2014/main" id="{88B1E9FC-E61C-A74B-A20A-0A5E6A186F9E}"/>
                </a:ext>
              </a:extLst>
            </p:cNvPr>
            <p:cNvSpPr/>
            <p:nvPr/>
          </p:nvSpPr>
          <p:spPr>
            <a:xfrm>
              <a:off x="5119399" y="548219"/>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2" name="Rectangle 21">
              <a:extLst>
                <a:ext uri="{FF2B5EF4-FFF2-40B4-BE49-F238E27FC236}">
                  <a16:creationId xmlns:a16="http://schemas.microsoft.com/office/drawing/2014/main" id="{A93A280D-6F59-7946-AD82-034A1841B283}"/>
                </a:ext>
              </a:extLst>
            </p:cNvPr>
            <p:cNvSpPr/>
            <p:nvPr/>
          </p:nvSpPr>
          <p:spPr>
            <a:xfrm>
              <a:off x="6427024" y="1568945"/>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23" name="Rectangle 22">
              <a:extLst>
                <a:ext uri="{FF2B5EF4-FFF2-40B4-BE49-F238E27FC236}">
                  <a16:creationId xmlns:a16="http://schemas.microsoft.com/office/drawing/2014/main" id="{1E039D96-646B-F842-A490-44A4095A7F55}"/>
                </a:ext>
              </a:extLst>
            </p:cNvPr>
            <p:cNvSpPr/>
            <p:nvPr/>
          </p:nvSpPr>
          <p:spPr>
            <a:xfrm>
              <a:off x="6427025" y="548219"/>
              <a:ext cx="712381" cy="71238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5" name="Rectangle 24">
              <a:extLst>
                <a:ext uri="{FF2B5EF4-FFF2-40B4-BE49-F238E27FC236}">
                  <a16:creationId xmlns:a16="http://schemas.microsoft.com/office/drawing/2014/main" id="{C72E03D4-1AFD-AB4F-A0DB-F378C27F0237}"/>
                </a:ext>
              </a:extLst>
            </p:cNvPr>
            <p:cNvSpPr/>
            <p:nvPr/>
          </p:nvSpPr>
          <p:spPr>
            <a:xfrm>
              <a:off x="5119399" y="1568945"/>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grpSp>
      <p:sp>
        <p:nvSpPr>
          <p:cNvPr id="26" name="TextBox 25">
            <a:extLst>
              <a:ext uri="{FF2B5EF4-FFF2-40B4-BE49-F238E27FC236}">
                <a16:creationId xmlns:a16="http://schemas.microsoft.com/office/drawing/2014/main" id="{3E18226D-EC8F-7C47-B1E8-A670A27014F5}"/>
              </a:ext>
            </a:extLst>
          </p:cNvPr>
          <p:cNvSpPr txBox="1"/>
          <p:nvPr/>
        </p:nvSpPr>
        <p:spPr>
          <a:xfrm>
            <a:off x="4193931" y="3253153"/>
            <a:ext cx="5991835" cy="1015663"/>
          </a:xfrm>
          <a:prstGeom prst="rect">
            <a:avLst/>
          </a:prstGeom>
          <a:noFill/>
        </p:spPr>
        <p:txBody>
          <a:bodyPr wrap="square" rtlCol="0">
            <a:spAutoFit/>
          </a:bodyPr>
          <a:lstStyle/>
          <a:p>
            <a:r>
              <a:rPr lang="en-US" sz="1200" dirty="0">
                <a:solidFill>
                  <a:srgbClr val="C00000"/>
                </a:solidFill>
                <a:latin typeface="Consolas" panose="020B0609020204030204" pitchFamily="49" charset="0"/>
                <a:cs typeface="Consolas" panose="020B0609020204030204" pitchFamily="49" charset="0"/>
              </a:rPr>
              <a:t>% Fig. X is unique </a:t>
            </a:r>
            <a:r>
              <a:rPr lang="en-US" sz="1200" dirty="0" err="1">
                <a:solidFill>
                  <a:srgbClr val="C00000"/>
                </a:solidFill>
                <a:latin typeface="Consolas" panose="020B0609020204030204" pitchFamily="49" charset="0"/>
                <a:cs typeface="Consolas" panose="020B0609020204030204" pitchFamily="49" charset="0"/>
              </a:rPr>
              <a:t>wrt</a:t>
            </a:r>
            <a:r>
              <a:rPr lang="en-US" sz="1200" dirty="0">
                <a:solidFill>
                  <a:srgbClr val="C00000"/>
                </a:solidFill>
                <a:latin typeface="Consolas" panose="020B0609020204030204" pitchFamily="49" charset="0"/>
                <a:cs typeface="Consolas" panose="020B0609020204030204" pitchFamily="49" charset="0"/>
              </a:rPr>
              <a:t> property P and value V, if there is no ..</a:t>
            </a:r>
          </a:p>
          <a:p>
            <a:r>
              <a:rPr lang="en-US" sz="1200" b="1" dirty="0">
                <a:solidFill>
                  <a:srgbClr val="0432FF"/>
                </a:solidFill>
                <a:latin typeface="Consolas" panose="020B0609020204030204" pitchFamily="49" charset="0"/>
                <a:cs typeface="Consolas" panose="020B0609020204030204" pitchFamily="49" charset="0"/>
              </a:rPr>
              <a:t>unique</a:t>
            </a:r>
            <a:r>
              <a:rPr lang="en-US" sz="1200" dirty="0">
                <a:latin typeface="Consolas" panose="020B0609020204030204" pitchFamily="49" charset="0"/>
                <a:cs typeface="Consolas" panose="020B0609020204030204" pitchFamily="49" charset="0"/>
              </a:rPr>
              <a:t>(F,P,V) :- property(F,P,V), </a:t>
            </a:r>
            <a:r>
              <a:rPr lang="en-US" sz="1200" b="1" dirty="0">
                <a:latin typeface="Consolas" panose="020B0609020204030204" pitchFamily="49" charset="0"/>
                <a:cs typeface="Consolas" panose="020B0609020204030204" pitchFamily="49" charset="0"/>
              </a:rPr>
              <a:t>not</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exists_diff</a:t>
            </a:r>
            <a:r>
              <a:rPr lang="en-US" sz="1200" dirty="0">
                <a:latin typeface="Consolas" panose="020B0609020204030204" pitchFamily="49" charset="0"/>
                <a:cs typeface="Consolas" panose="020B0609020204030204" pitchFamily="49" charset="0"/>
              </a:rPr>
              <a:t>(F,P,V).</a:t>
            </a:r>
          </a:p>
          <a:p>
            <a:endParaRPr lang="en-US" sz="1200" dirty="0">
              <a:latin typeface="Consolas" panose="020B0609020204030204" pitchFamily="49" charset="0"/>
              <a:cs typeface="Consolas" panose="020B0609020204030204" pitchFamily="49" charset="0"/>
            </a:endParaRPr>
          </a:p>
          <a:p>
            <a:r>
              <a:rPr lang="en-US" sz="1200" dirty="0">
                <a:solidFill>
                  <a:srgbClr val="C00000"/>
                </a:solidFill>
                <a:latin typeface="Consolas" panose="020B0609020204030204" pitchFamily="49" charset="0"/>
                <a:cs typeface="Consolas" panose="020B0609020204030204" pitchFamily="49" charset="0"/>
              </a:rPr>
              <a:t>% .. other figure Y that has the same property/value pair: </a:t>
            </a:r>
          </a:p>
          <a:p>
            <a:r>
              <a:rPr lang="en-US" sz="1200" b="1" dirty="0" err="1">
                <a:solidFill>
                  <a:srgbClr val="0432FF"/>
                </a:solidFill>
                <a:latin typeface="Consolas" panose="020B0609020204030204" pitchFamily="49" charset="0"/>
                <a:cs typeface="Consolas" panose="020B0609020204030204" pitchFamily="49" charset="0"/>
              </a:rPr>
              <a:t>exists_diff</a:t>
            </a:r>
            <a:r>
              <a:rPr lang="en-US" sz="1200" dirty="0">
                <a:latin typeface="Consolas" panose="020B0609020204030204" pitchFamily="49" charset="0"/>
                <a:cs typeface="Consolas" panose="020B0609020204030204" pitchFamily="49" charset="0"/>
              </a:rPr>
              <a:t>(F,P,V) :- property(F,P,V), property(F2,P,V), F != F2. </a:t>
            </a:r>
          </a:p>
        </p:txBody>
      </p:sp>
      <p:sp>
        <p:nvSpPr>
          <p:cNvPr id="27" name="TextBox 26">
            <a:extLst>
              <a:ext uri="{FF2B5EF4-FFF2-40B4-BE49-F238E27FC236}">
                <a16:creationId xmlns:a16="http://schemas.microsoft.com/office/drawing/2014/main" id="{15222EAC-6C24-9A46-B737-05C1F1A4785E}"/>
              </a:ext>
            </a:extLst>
          </p:cNvPr>
          <p:cNvSpPr txBox="1"/>
          <p:nvPr/>
        </p:nvSpPr>
        <p:spPr>
          <a:xfrm>
            <a:off x="4193930" y="4442428"/>
            <a:ext cx="5991835" cy="461665"/>
          </a:xfrm>
          <a:prstGeom prst="rect">
            <a:avLst/>
          </a:prstGeom>
          <a:noFill/>
        </p:spPr>
        <p:txBody>
          <a:bodyPr wrap="square" rtlCol="0">
            <a:spAutoFit/>
          </a:bodyPr>
          <a:lstStyle/>
          <a:p>
            <a:r>
              <a:rPr lang="en-US" sz="1200" dirty="0">
                <a:solidFill>
                  <a:schemeClr val="bg1">
                    <a:lumMod val="50000"/>
                  </a:schemeClr>
                </a:solidFill>
                <a:latin typeface="Courier" pitchFamily="2" charset="0"/>
                <a:cs typeface="Consolas" panose="020B0609020204030204" pitchFamily="49" charset="0"/>
              </a:rPr>
              <a:t>% </a:t>
            </a:r>
            <a:r>
              <a:rPr lang="en-US" sz="1200" dirty="0" err="1">
                <a:solidFill>
                  <a:schemeClr val="bg1">
                    <a:lumMod val="50000"/>
                  </a:schemeClr>
                </a:solidFill>
                <a:latin typeface="Courier" pitchFamily="2" charset="0"/>
                <a:cs typeface="Consolas" panose="020B0609020204030204" pitchFamily="49" charset="0"/>
              </a:rPr>
              <a:t>clingo</a:t>
            </a:r>
            <a:r>
              <a:rPr lang="en-US" sz="1200" dirty="0">
                <a:solidFill>
                  <a:schemeClr val="bg1">
                    <a:lumMod val="50000"/>
                  </a:schemeClr>
                </a:solidFill>
                <a:latin typeface="Courier" pitchFamily="2" charset="0"/>
                <a:cs typeface="Consolas" panose="020B0609020204030204" pitchFamily="49" charset="0"/>
              </a:rPr>
              <a:t> -n0 example1.lp4 unique.lp4 </a:t>
            </a:r>
          </a:p>
          <a:p>
            <a:r>
              <a:rPr lang="en-US" sz="1200" b="1" dirty="0">
                <a:solidFill>
                  <a:schemeClr val="bg1">
                    <a:lumMod val="50000"/>
                  </a:schemeClr>
                </a:solidFill>
                <a:latin typeface="Courier" pitchFamily="2" charset="0"/>
                <a:cs typeface="Consolas" panose="020B0609020204030204" pitchFamily="49" charset="0"/>
              </a:rPr>
              <a:t>unique(fig2,color,green)</a:t>
            </a:r>
          </a:p>
        </p:txBody>
      </p:sp>
    </p:spTree>
    <p:extLst>
      <p:ext uri="{BB962C8B-B14F-4D97-AF65-F5344CB8AC3E}">
        <p14:creationId xmlns:p14="http://schemas.microsoft.com/office/powerpoint/2010/main" val="1933795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dissolv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dissolve">
                                      <p:cBhvr>
                                        <p:cTn id="2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6" grpId="0"/>
      <p:bldP spid="2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9A32817-A134-0D4E-879C-485E62356353}"/>
              </a:ext>
            </a:extLst>
          </p:cNvPr>
          <p:cNvGrpSpPr/>
          <p:nvPr/>
        </p:nvGrpSpPr>
        <p:grpSpPr>
          <a:xfrm>
            <a:off x="5119398" y="490345"/>
            <a:ext cx="2020009" cy="1790981"/>
            <a:chOff x="5119398" y="490345"/>
            <a:chExt cx="2020009" cy="1790981"/>
          </a:xfrm>
        </p:grpSpPr>
        <p:sp>
          <p:nvSpPr>
            <p:cNvPr id="10" name="Rectangle 9">
              <a:extLst>
                <a:ext uri="{FF2B5EF4-FFF2-40B4-BE49-F238E27FC236}">
                  <a16:creationId xmlns:a16="http://schemas.microsoft.com/office/drawing/2014/main" id="{88B1E9FC-E61C-A74B-A20A-0A5E6A186F9E}"/>
                </a:ext>
              </a:extLst>
            </p:cNvPr>
            <p:cNvSpPr/>
            <p:nvPr/>
          </p:nvSpPr>
          <p:spPr>
            <a:xfrm>
              <a:off x="5119399" y="490345"/>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570C3FF-1D00-9841-9058-AA75D28DC163}"/>
                </a:ext>
              </a:extLst>
            </p:cNvPr>
            <p:cNvSpPr/>
            <p:nvPr/>
          </p:nvSpPr>
          <p:spPr>
            <a:xfrm>
              <a:off x="5119398" y="1568944"/>
              <a:ext cx="712382" cy="712382"/>
            </a:xfrm>
            <a:prstGeom prst="ellipse">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93A280D-6F59-7946-AD82-034A1841B283}"/>
                </a:ext>
              </a:extLst>
            </p:cNvPr>
            <p:cNvSpPr/>
            <p:nvPr/>
          </p:nvSpPr>
          <p:spPr>
            <a:xfrm>
              <a:off x="6427026" y="1568944"/>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E039D96-646B-F842-A490-44A4095A7F55}"/>
                </a:ext>
              </a:extLst>
            </p:cNvPr>
            <p:cNvSpPr/>
            <p:nvPr/>
          </p:nvSpPr>
          <p:spPr>
            <a:xfrm>
              <a:off x="6427026" y="490345"/>
              <a:ext cx="712381" cy="712381"/>
            </a:xfrm>
            <a:prstGeom prst="rect">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3B297FFD-21FA-EB4F-93E9-3342B135EDF9}"/>
              </a:ext>
            </a:extLst>
          </p:cNvPr>
          <p:cNvSpPr txBox="1"/>
          <p:nvPr/>
        </p:nvSpPr>
        <p:spPr>
          <a:xfrm>
            <a:off x="756139" y="298938"/>
            <a:ext cx="2825710" cy="4801314"/>
          </a:xfrm>
          <a:prstGeom prst="rect">
            <a:avLst/>
          </a:prstGeom>
          <a:noFill/>
        </p:spPr>
        <p:txBody>
          <a:bodyPr wrap="none" rtlCol="0">
            <a:spAutoFit/>
          </a:bodyPr>
          <a:lstStyle/>
          <a:p>
            <a:r>
              <a:rPr lang="en-US" dirty="0"/>
              <a:t>property(fig1, color, red).</a:t>
            </a:r>
          </a:p>
          <a:p>
            <a:r>
              <a:rPr lang="en-US" dirty="0"/>
              <a:t>property(fig1, shape, box).</a:t>
            </a:r>
          </a:p>
          <a:p>
            <a:r>
              <a:rPr lang="en-US" dirty="0"/>
              <a:t>property(fig1, size, large).</a:t>
            </a:r>
          </a:p>
          <a:p>
            <a:endParaRPr lang="en-US" dirty="0"/>
          </a:p>
          <a:p>
            <a:r>
              <a:rPr lang="en-US" dirty="0"/>
              <a:t>property(fig2, color, blue).</a:t>
            </a:r>
          </a:p>
          <a:p>
            <a:r>
              <a:rPr lang="en-US" dirty="0"/>
              <a:t>property(fig2, shape, box).</a:t>
            </a:r>
          </a:p>
          <a:p>
            <a:r>
              <a:rPr lang="en-US" dirty="0"/>
              <a:t>property(fig2, size, large).</a:t>
            </a:r>
          </a:p>
          <a:p>
            <a:endParaRPr lang="en-US" dirty="0"/>
          </a:p>
          <a:p>
            <a:r>
              <a:rPr lang="en-US" dirty="0"/>
              <a:t>property(fig3, color, blue).</a:t>
            </a:r>
          </a:p>
          <a:p>
            <a:r>
              <a:rPr lang="en-US" dirty="0"/>
              <a:t>property(fig3, shape, circle).</a:t>
            </a:r>
          </a:p>
          <a:p>
            <a:r>
              <a:rPr lang="en-US" dirty="0"/>
              <a:t>property(fig3, size, large).</a:t>
            </a:r>
          </a:p>
          <a:p>
            <a:endParaRPr lang="en-US" dirty="0"/>
          </a:p>
          <a:p>
            <a:r>
              <a:rPr lang="en-US" dirty="0"/>
              <a:t>property(fig4, color, red).</a:t>
            </a:r>
          </a:p>
          <a:p>
            <a:r>
              <a:rPr lang="en-US" dirty="0"/>
              <a:t>property(fig4, shape, box).</a:t>
            </a:r>
          </a:p>
          <a:p>
            <a:r>
              <a:rPr lang="en-US" dirty="0"/>
              <a:t>property(fig4, size, large).</a:t>
            </a:r>
          </a:p>
          <a:p>
            <a:endParaRPr lang="en-US" dirty="0"/>
          </a:p>
          <a:p>
            <a:endParaRPr lang="en-US" dirty="0"/>
          </a:p>
        </p:txBody>
      </p:sp>
      <p:sp>
        <p:nvSpPr>
          <p:cNvPr id="24" name="TextBox 23">
            <a:extLst>
              <a:ext uri="{FF2B5EF4-FFF2-40B4-BE49-F238E27FC236}">
                <a16:creationId xmlns:a16="http://schemas.microsoft.com/office/drawing/2014/main" id="{90BB4E62-C7CE-444C-B9F7-1DD2BE18B97A}"/>
              </a:ext>
            </a:extLst>
          </p:cNvPr>
          <p:cNvSpPr txBox="1"/>
          <p:nvPr/>
        </p:nvSpPr>
        <p:spPr>
          <a:xfrm>
            <a:off x="4193931" y="3253153"/>
            <a:ext cx="5991835" cy="1569660"/>
          </a:xfrm>
          <a:prstGeom prst="rect">
            <a:avLst/>
          </a:prstGeom>
          <a:noFill/>
        </p:spPr>
        <p:txBody>
          <a:bodyPr wrap="square" rtlCol="0">
            <a:spAutoFit/>
          </a:bodyPr>
          <a:lstStyle/>
          <a:p>
            <a:r>
              <a:rPr lang="en-US" sz="1200" dirty="0">
                <a:solidFill>
                  <a:srgbClr val="C00000"/>
                </a:solidFill>
                <a:latin typeface="Consolas" panose="020B0609020204030204" pitchFamily="49" charset="0"/>
                <a:cs typeface="Consolas" panose="020B0609020204030204" pitchFamily="49" charset="0"/>
              </a:rPr>
              <a:t>% Fig. X is unique </a:t>
            </a:r>
            <a:r>
              <a:rPr lang="en-US" sz="1200" dirty="0" err="1">
                <a:solidFill>
                  <a:srgbClr val="C00000"/>
                </a:solidFill>
                <a:latin typeface="Consolas" panose="020B0609020204030204" pitchFamily="49" charset="0"/>
                <a:cs typeface="Consolas" panose="020B0609020204030204" pitchFamily="49" charset="0"/>
              </a:rPr>
              <a:t>wrt</a:t>
            </a:r>
            <a:r>
              <a:rPr lang="en-US" sz="1200" dirty="0">
                <a:solidFill>
                  <a:srgbClr val="C00000"/>
                </a:solidFill>
                <a:latin typeface="Consolas" panose="020B0609020204030204" pitchFamily="49" charset="0"/>
                <a:cs typeface="Consolas" panose="020B0609020204030204" pitchFamily="49" charset="0"/>
              </a:rPr>
              <a:t> property P and value V, if there is no ..</a:t>
            </a:r>
          </a:p>
          <a:p>
            <a:r>
              <a:rPr lang="en-US" sz="1200" b="1" dirty="0">
                <a:solidFill>
                  <a:srgbClr val="0432FF"/>
                </a:solidFill>
                <a:latin typeface="Consolas" panose="020B0609020204030204" pitchFamily="49" charset="0"/>
                <a:cs typeface="Consolas" panose="020B0609020204030204" pitchFamily="49" charset="0"/>
              </a:rPr>
              <a:t>unique</a:t>
            </a:r>
            <a:r>
              <a:rPr lang="en-US" sz="1200" dirty="0">
                <a:latin typeface="Consolas" panose="020B0609020204030204" pitchFamily="49" charset="0"/>
                <a:cs typeface="Consolas" panose="020B0609020204030204" pitchFamily="49" charset="0"/>
              </a:rPr>
              <a:t>(F,P,V) :- property(F,P,V), </a:t>
            </a:r>
            <a:r>
              <a:rPr lang="en-US" sz="1200" b="1" dirty="0">
                <a:latin typeface="Consolas" panose="020B0609020204030204" pitchFamily="49" charset="0"/>
                <a:cs typeface="Consolas" panose="020B0609020204030204" pitchFamily="49" charset="0"/>
              </a:rPr>
              <a:t>not</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exists_diff</a:t>
            </a:r>
            <a:r>
              <a:rPr lang="en-US" sz="1200" dirty="0">
                <a:latin typeface="Consolas" panose="020B0609020204030204" pitchFamily="49" charset="0"/>
                <a:cs typeface="Consolas" panose="020B0609020204030204" pitchFamily="49" charset="0"/>
              </a:rPr>
              <a:t>(F,P,V).</a:t>
            </a:r>
          </a:p>
          <a:p>
            <a:endParaRPr lang="en-US" sz="1200" dirty="0">
              <a:latin typeface="Consolas" panose="020B0609020204030204" pitchFamily="49" charset="0"/>
              <a:cs typeface="Consolas" panose="020B0609020204030204" pitchFamily="49" charset="0"/>
            </a:endParaRPr>
          </a:p>
          <a:p>
            <a:r>
              <a:rPr lang="en-US" sz="1200" dirty="0">
                <a:solidFill>
                  <a:srgbClr val="C00000"/>
                </a:solidFill>
                <a:latin typeface="Consolas" panose="020B0609020204030204" pitchFamily="49" charset="0"/>
                <a:cs typeface="Consolas" panose="020B0609020204030204" pitchFamily="49" charset="0"/>
              </a:rPr>
              <a:t>% .. other figure Y that has the same property/value pair: </a:t>
            </a:r>
          </a:p>
          <a:p>
            <a:r>
              <a:rPr lang="en-US" sz="1200" b="1" dirty="0" err="1">
                <a:solidFill>
                  <a:srgbClr val="0432FF"/>
                </a:solidFill>
                <a:latin typeface="Consolas" panose="020B0609020204030204" pitchFamily="49" charset="0"/>
                <a:cs typeface="Consolas" panose="020B0609020204030204" pitchFamily="49" charset="0"/>
              </a:rPr>
              <a:t>exists_diff</a:t>
            </a:r>
            <a:r>
              <a:rPr lang="en-US" sz="1200" dirty="0">
                <a:latin typeface="Consolas" panose="020B0609020204030204" pitchFamily="49" charset="0"/>
                <a:cs typeface="Consolas" panose="020B0609020204030204" pitchFamily="49" charset="0"/>
              </a:rPr>
              <a:t>(F,P,V) :- property(F,P,V), property(F2,P,V), F != F2. </a:t>
            </a:r>
          </a:p>
          <a:p>
            <a:endParaRPr lang="en-US" sz="1200" dirty="0">
              <a:latin typeface="Consolas" panose="020B0609020204030204" pitchFamily="49" charset="0"/>
              <a:cs typeface="Consolas" panose="020B0609020204030204" pitchFamily="49" charset="0"/>
            </a:endParaRPr>
          </a:p>
          <a:p>
            <a:r>
              <a:rPr lang="en-US" sz="1200" dirty="0">
                <a:solidFill>
                  <a:schemeClr val="bg1">
                    <a:lumMod val="50000"/>
                  </a:schemeClr>
                </a:solidFill>
                <a:latin typeface="Courier" pitchFamily="2" charset="0"/>
                <a:cs typeface="Consolas" panose="020B0609020204030204" pitchFamily="49" charset="0"/>
              </a:rPr>
              <a:t>% </a:t>
            </a:r>
            <a:r>
              <a:rPr lang="en-US" sz="1200" dirty="0" err="1">
                <a:solidFill>
                  <a:schemeClr val="bg1">
                    <a:lumMod val="50000"/>
                  </a:schemeClr>
                </a:solidFill>
                <a:latin typeface="Courier" pitchFamily="2" charset="0"/>
                <a:cs typeface="Consolas" panose="020B0609020204030204" pitchFamily="49" charset="0"/>
              </a:rPr>
              <a:t>clingo</a:t>
            </a:r>
            <a:r>
              <a:rPr lang="en-US" sz="1200" dirty="0">
                <a:solidFill>
                  <a:schemeClr val="bg1">
                    <a:lumMod val="50000"/>
                  </a:schemeClr>
                </a:solidFill>
                <a:latin typeface="Courier" pitchFamily="2" charset="0"/>
                <a:cs typeface="Consolas" panose="020B0609020204030204" pitchFamily="49" charset="0"/>
              </a:rPr>
              <a:t> -n0 example2.lp4 unique.lp4 </a:t>
            </a:r>
          </a:p>
          <a:p>
            <a:r>
              <a:rPr lang="en-US" sz="1200" b="1" dirty="0">
                <a:solidFill>
                  <a:schemeClr val="bg1">
                    <a:lumMod val="50000"/>
                  </a:schemeClr>
                </a:solidFill>
                <a:latin typeface="Courier" pitchFamily="2" charset="0"/>
                <a:cs typeface="Consolas" panose="020B0609020204030204" pitchFamily="49" charset="0"/>
              </a:rPr>
              <a:t>unique(fig3,shape,circle)</a:t>
            </a:r>
          </a:p>
        </p:txBody>
      </p:sp>
    </p:spTree>
    <p:extLst>
      <p:ext uri="{BB962C8B-B14F-4D97-AF65-F5344CB8AC3E}">
        <p14:creationId xmlns:p14="http://schemas.microsoft.com/office/powerpoint/2010/main" val="1086283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F935B615-0D32-6949-9348-0E05C6536150}"/>
              </a:ext>
            </a:extLst>
          </p:cNvPr>
          <p:cNvGrpSpPr/>
          <p:nvPr/>
        </p:nvGrpSpPr>
        <p:grpSpPr>
          <a:xfrm>
            <a:off x="5119398" y="548219"/>
            <a:ext cx="2020009" cy="1733107"/>
            <a:chOff x="5119398" y="548219"/>
            <a:chExt cx="2020009" cy="1733107"/>
          </a:xfrm>
        </p:grpSpPr>
        <p:sp>
          <p:nvSpPr>
            <p:cNvPr id="10" name="Rectangle 9">
              <a:extLst>
                <a:ext uri="{FF2B5EF4-FFF2-40B4-BE49-F238E27FC236}">
                  <a16:creationId xmlns:a16="http://schemas.microsoft.com/office/drawing/2014/main" id="{88B1E9FC-E61C-A74B-A20A-0A5E6A186F9E}"/>
                </a:ext>
              </a:extLst>
            </p:cNvPr>
            <p:cNvSpPr/>
            <p:nvPr/>
          </p:nvSpPr>
          <p:spPr>
            <a:xfrm>
              <a:off x="5289753" y="715273"/>
              <a:ext cx="366181" cy="3661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570C3FF-1D00-9841-9058-AA75D28DC163}"/>
                </a:ext>
              </a:extLst>
            </p:cNvPr>
            <p:cNvSpPr/>
            <p:nvPr/>
          </p:nvSpPr>
          <p:spPr>
            <a:xfrm>
              <a:off x="5119398" y="1568944"/>
              <a:ext cx="712382" cy="712382"/>
            </a:xfrm>
            <a:prstGeom prst="ellipse">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93A280D-6F59-7946-AD82-034A1841B283}"/>
                </a:ext>
              </a:extLst>
            </p:cNvPr>
            <p:cNvSpPr/>
            <p:nvPr/>
          </p:nvSpPr>
          <p:spPr>
            <a:xfrm>
              <a:off x="6427026" y="1568945"/>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E039D96-646B-F842-A490-44A4095A7F55}"/>
                </a:ext>
              </a:extLst>
            </p:cNvPr>
            <p:cNvSpPr/>
            <p:nvPr/>
          </p:nvSpPr>
          <p:spPr>
            <a:xfrm>
              <a:off x="6427026" y="548219"/>
              <a:ext cx="712381" cy="712381"/>
            </a:xfrm>
            <a:prstGeom prst="rect">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3B297FFD-21FA-EB4F-93E9-3342B135EDF9}"/>
              </a:ext>
            </a:extLst>
          </p:cNvPr>
          <p:cNvSpPr txBox="1"/>
          <p:nvPr/>
        </p:nvSpPr>
        <p:spPr>
          <a:xfrm>
            <a:off x="756139" y="298938"/>
            <a:ext cx="2841868" cy="4801314"/>
          </a:xfrm>
          <a:prstGeom prst="rect">
            <a:avLst/>
          </a:prstGeom>
          <a:noFill/>
        </p:spPr>
        <p:txBody>
          <a:bodyPr wrap="none" rtlCol="0">
            <a:spAutoFit/>
          </a:bodyPr>
          <a:lstStyle/>
          <a:p>
            <a:r>
              <a:rPr lang="en-US" dirty="0"/>
              <a:t>property(fig1, color, red).</a:t>
            </a:r>
          </a:p>
          <a:p>
            <a:r>
              <a:rPr lang="en-US" dirty="0"/>
              <a:t>property(fig1, shape, box).</a:t>
            </a:r>
          </a:p>
          <a:p>
            <a:r>
              <a:rPr lang="en-US" dirty="0"/>
              <a:t>property(fig</a:t>
            </a:r>
            <a:r>
              <a:rPr lang="en-US" b="1" dirty="0"/>
              <a:t>1, size, small</a:t>
            </a:r>
            <a:r>
              <a:rPr lang="en-US" dirty="0"/>
              <a:t>).</a:t>
            </a:r>
          </a:p>
          <a:p>
            <a:endParaRPr lang="en-US" dirty="0"/>
          </a:p>
          <a:p>
            <a:r>
              <a:rPr lang="en-US" dirty="0"/>
              <a:t>property(fig2, color, blue).</a:t>
            </a:r>
          </a:p>
          <a:p>
            <a:r>
              <a:rPr lang="en-US" dirty="0"/>
              <a:t>property(fig2, shape, box).</a:t>
            </a:r>
          </a:p>
          <a:p>
            <a:r>
              <a:rPr lang="en-US" dirty="0"/>
              <a:t>property(fig2, size, large).</a:t>
            </a:r>
          </a:p>
          <a:p>
            <a:endParaRPr lang="en-US" dirty="0"/>
          </a:p>
          <a:p>
            <a:r>
              <a:rPr lang="en-US" dirty="0"/>
              <a:t>property(fig3, color, blue).</a:t>
            </a:r>
          </a:p>
          <a:p>
            <a:r>
              <a:rPr lang="en-US" dirty="0"/>
              <a:t>property(fig</a:t>
            </a:r>
            <a:r>
              <a:rPr lang="en-US" b="1" dirty="0"/>
              <a:t>3, shape, circle</a:t>
            </a:r>
            <a:r>
              <a:rPr lang="en-US" dirty="0"/>
              <a:t>).</a:t>
            </a:r>
          </a:p>
          <a:p>
            <a:r>
              <a:rPr lang="en-US" dirty="0"/>
              <a:t>property(fig3, size, large).</a:t>
            </a:r>
          </a:p>
          <a:p>
            <a:endParaRPr lang="en-US" dirty="0"/>
          </a:p>
          <a:p>
            <a:r>
              <a:rPr lang="en-US" dirty="0"/>
              <a:t>property(fig4, color, red).</a:t>
            </a:r>
          </a:p>
          <a:p>
            <a:r>
              <a:rPr lang="en-US" dirty="0"/>
              <a:t>property(fig4, shape, box).</a:t>
            </a:r>
          </a:p>
          <a:p>
            <a:r>
              <a:rPr lang="en-US" dirty="0"/>
              <a:t>property(fig4, size, large).</a:t>
            </a:r>
          </a:p>
          <a:p>
            <a:endParaRPr lang="en-US" dirty="0"/>
          </a:p>
          <a:p>
            <a:endParaRPr lang="en-US" dirty="0"/>
          </a:p>
        </p:txBody>
      </p:sp>
      <p:sp>
        <p:nvSpPr>
          <p:cNvPr id="24" name="TextBox 23">
            <a:extLst>
              <a:ext uri="{FF2B5EF4-FFF2-40B4-BE49-F238E27FC236}">
                <a16:creationId xmlns:a16="http://schemas.microsoft.com/office/drawing/2014/main" id="{90BB4E62-C7CE-444C-B9F7-1DD2BE18B97A}"/>
              </a:ext>
            </a:extLst>
          </p:cNvPr>
          <p:cNvSpPr txBox="1"/>
          <p:nvPr/>
        </p:nvSpPr>
        <p:spPr>
          <a:xfrm>
            <a:off x="4193931" y="3253153"/>
            <a:ext cx="5991835" cy="1754326"/>
          </a:xfrm>
          <a:prstGeom prst="rect">
            <a:avLst/>
          </a:prstGeom>
          <a:noFill/>
        </p:spPr>
        <p:txBody>
          <a:bodyPr wrap="square" rtlCol="0">
            <a:spAutoFit/>
          </a:bodyPr>
          <a:lstStyle/>
          <a:p>
            <a:r>
              <a:rPr lang="en-US" sz="1200" dirty="0">
                <a:solidFill>
                  <a:srgbClr val="C00000"/>
                </a:solidFill>
                <a:latin typeface="Consolas" panose="020B0609020204030204" pitchFamily="49" charset="0"/>
                <a:cs typeface="Consolas" panose="020B0609020204030204" pitchFamily="49" charset="0"/>
              </a:rPr>
              <a:t>% Fig. X is unique </a:t>
            </a:r>
            <a:r>
              <a:rPr lang="en-US" sz="1200" dirty="0" err="1">
                <a:solidFill>
                  <a:srgbClr val="C00000"/>
                </a:solidFill>
                <a:latin typeface="Consolas" panose="020B0609020204030204" pitchFamily="49" charset="0"/>
                <a:cs typeface="Consolas" panose="020B0609020204030204" pitchFamily="49" charset="0"/>
              </a:rPr>
              <a:t>wrt</a:t>
            </a:r>
            <a:r>
              <a:rPr lang="en-US" sz="1200" dirty="0">
                <a:solidFill>
                  <a:srgbClr val="C00000"/>
                </a:solidFill>
                <a:latin typeface="Consolas" panose="020B0609020204030204" pitchFamily="49" charset="0"/>
                <a:cs typeface="Consolas" panose="020B0609020204030204" pitchFamily="49" charset="0"/>
              </a:rPr>
              <a:t> property P and value V, if there is no ..</a:t>
            </a:r>
          </a:p>
          <a:p>
            <a:r>
              <a:rPr lang="en-US" sz="1200" b="1" dirty="0">
                <a:solidFill>
                  <a:srgbClr val="0432FF"/>
                </a:solidFill>
                <a:latin typeface="Consolas" panose="020B0609020204030204" pitchFamily="49" charset="0"/>
                <a:cs typeface="Consolas" panose="020B0609020204030204" pitchFamily="49" charset="0"/>
              </a:rPr>
              <a:t>unique</a:t>
            </a:r>
            <a:r>
              <a:rPr lang="en-US" sz="1200" dirty="0">
                <a:latin typeface="Consolas" panose="020B0609020204030204" pitchFamily="49" charset="0"/>
                <a:cs typeface="Consolas" panose="020B0609020204030204" pitchFamily="49" charset="0"/>
              </a:rPr>
              <a:t>(F,P,V) :- property(F,P,V), </a:t>
            </a:r>
            <a:r>
              <a:rPr lang="en-US" sz="1200" b="1" dirty="0">
                <a:latin typeface="Consolas" panose="020B0609020204030204" pitchFamily="49" charset="0"/>
                <a:cs typeface="Consolas" panose="020B0609020204030204" pitchFamily="49" charset="0"/>
              </a:rPr>
              <a:t>not</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exists_diff</a:t>
            </a:r>
            <a:r>
              <a:rPr lang="en-US" sz="1200" dirty="0">
                <a:latin typeface="Consolas" panose="020B0609020204030204" pitchFamily="49" charset="0"/>
                <a:cs typeface="Consolas" panose="020B0609020204030204" pitchFamily="49" charset="0"/>
              </a:rPr>
              <a:t>(F,P,V).</a:t>
            </a:r>
          </a:p>
          <a:p>
            <a:endParaRPr lang="en-US" sz="1200" dirty="0">
              <a:latin typeface="Consolas" panose="020B0609020204030204" pitchFamily="49" charset="0"/>
              <a:cs typeface="Consolas" panose="020B0609020204030204" pitchFamily="49" charset="0"/>
            </a:endParaRPr>
          </a:p>
          <a:p>
            <a:r>
              <a:rPr lang="en-US" sz="1200" dirty="0">
                <a:solidFill>
                  <a:srgbClr val="C00000"/>
                </a:solidFill>
                <a:latin typeface="Consolas" panose="020B0609020204030204" pitchFamily="49" charset="0"/>
                <a:cs typeface="Consolas" panose="020B0609020204030204" pitchFamily="49" charset="0"/>
              </a:rPr>
              <a:t>% .. other figure Y that has the same property/value pair: </a:t>
            </a:r>
          </a:p>
          <a:p>
            <a:r>
              <a:rPr lang="en-US" sz="1200" b="1" dirty="0" err="1">
                <a:solidFill>
                  <a:srgbClr val="0432FF"/>
                </a:solidFill>
                <a:latin typeface="Consolas" panose="020B0609020204030204" pitchFamily="49" charset="0"/>
                <a:cs typeface="Consolas" panose="020B0609020204030204" pitchFamily="49" charset="0"/>
              </a:rPr>
              <a:t>exists_diff</a:t>
            </a:r>
            <a:r>
              <a:rPr lang="en-US" sz="1200" dirty="0">
                <a:latin typeface="Consolas" panose="020B0609020204030204" pitchFamily="49" charset="0"/>
                <a:cs typeface="Consolas" panose="020B0609020204030204" pitchFamily="49" charset="0"/>
              </a:rPr>
              <a:t>(F,P,V) :- property(F,P,V), property(F2,P,V), F != F2. </a:t>
            </a:r>
          </a:p>
          <a:p>
            <a:endParaRPr lang="en-US" sz="1200" dirty="0">
              <a:latin typeface="Consolas" panose="020B0609020204030204" pitchFamily="49" charset="0"/>
              <a:cs typeface="Consolas" panose="020B0609020204030204" pitchFamily="49" charset="0"/>
            </a:endParaRPr>
          </a:p>
          <a:p>
            <a:r>
              <a:rPr lang="en-US" sz="1200" dirty="0">
                <a:solidFill>
                  <a:schemeClr val="bg1">
                    <a:lumMod val="50000"/>
                  </a:schemeClr>
                </a:solidFill>
                <a:latin typeface="Courier" pitchFamily="2" charset="0"/>
                <a:cs typeface="Consolas" panose="020B0609020204030204" pitchFamily="49" charset="0"/>
              </a:rPr>
              <a:t>% </a:t>
            </a:r>
            <a:r>
              <a:rPr lang="en-US" sz="1200" dirty="0" err="1">
                <a:solidFill>
                  <a:schemeClr val="bg1">
                    <a:lumMod val="50000"/>
                  </a:schemeClr>
                </a:solidFill>
                <a:latin typeface="Courier" pitchFamily="2" charset="0"/>
                <a:cs typeface="Consolas" panose="020B0609020204030204" pitchFamily="49" charset="0"/>
              </a:rPr>
              <a:t>clingo</a:t>
            </a:r>
            <a:r>
              <a:rPr lang="en-US" sz="1200" dirty="0">
                <a:solidFill>
                  <a:schemeClr val="bg1">
                    <a:lumMod val="50000"/>
                  </a:schemeClr>
                </a:solidFill>
                <a:latin typeface="Courier" pitchFamily="2" charset="0"/>
                <a:cs typeface="Consolas" panose="020B0609020204030204" pitchFamily="49" charset="0"/>
              </a:rPr>
              <a:t> -n0 example3.lp4 unique.lp4 </a:t>
            </a:r>
          </a:p>
          <a:p>
            <a:r>
              <a:rPr lang="en-US" sz="1200" b="1" dirty="0">
                <a:solidFill>
                  <a:schemeClr val="bg1">
                    <a:lumMod val="50000"/>
                  </a:schemeClr>
                </a:solidFill>
                <a:latin typeface="Courier" pitchFamily="2" charset="0"/>
                <a:cs typeface="Consolas" panose="020B0609020204030204" pitchFamily="49" charset="0"/>
              </a:rPr>
              <a:t>unique(fig1,size,small) </a:t>
            </a:r>
          </a:p>
          <a:p>
            <a:r>
              <a:rPr lang="en-US" sz="1200" b="1" dirty="0">
                <a:solidFill>
                  <a:schemeClr val="bg1">
                    <a:lumMod val="50000"/>
                  </a:schemeClr>
                </a:solidFill>
                <a:latin typeface="Courier" pitchFamily="2" charset="0"/>
                <a:cs typeface="Consolas" panose="020B0609020204030204" pitchFamily="49" charset="0"/>
              </a:rPr>
              <a:t>unique(fig3,shape,circle)</a:t>
            </a:r>
          </a:p>
        </p:txBody>
      </p:sp>
    </p:spTree>
    <p:extLst>
      <p:ext uri="{BB962C8B-B14F-4D97-AF65-F5344CB8AC3E}">
        <p14:creationId xmlns:p14="http://schemas.microsoft.com/office/powerpoint/2010/main" val="3519748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29804F1-EC99-6640-9898-8D1180320E91}"/>
              </a:ext>
            </a:extLst>
          </p:cNvPr>
          <p:cNvGrpSpPr/>
          <p:nvPr/>
        </p:nvGrpSpPr>
        <p:grpSpPr>
          <a:xfrm>
            <a:off x="5119398" y="548219"/>
            <a:ext cx="2020009" cy="1733107"/>
            <a:chOff x="5119398" y="548219"/>
            <a:chExt cx="2020009" cy="1733107"/>
          </a:xfrm>
        </p:grpSpPr>
        <p:sp>
          <p:nvSpPr>
            <p:cNvPr id="10" name="Rectangle 9">
              <a:extLst>
                <a:ext uri="{FF2B5EF4-FFF2-40B4-BE49-F238E27FC236}">
                  <a16:creationId xmlns:a16="http://schemas.microsoft.com/office/drawing/2014/main" id="{88B1E9FC-E61C-A74B-A20A-0A5E6A186F9E}"/>
                </a:ext>
              </a:extLst>
            </p:cNvPr>
            <p:cNvSpPr/>
            <p:nvPr/>
          </p:nvSpPr>
          <p:spPr>
            <a:xfrm>
              <a:off x="5289753" y="715273"/>
              <a:ext cx="366181" cy="3661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570C3FF-1D00-9841-9058-AA75D28DC163}"/>
                </a:ext>
              </a:extLst>
            </p:cNvPr>
            <p:cNvSpPr/>
            <p:nvPr/>
          </p:nvSpPr>
          <p:spPr>
            <a:xfrm>
              <a:off x="5119398" y="1568944"/>
              <a:ext cx="712382" cy="71238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22" name="Rectangle 21">
              <a:extLst>
                <a:ext uri="{FF2B5EF4-FFF2-40B4-BE49-F238E27FC236}">
                  <a16:creationId xmlns:a16="http://schemas.microsoft.com/office/drawing/2014/main" id="{A93A280D-6F59-7946-AD82-034A1841B283}"/>
                </a:ext>
              </a:extLst>
            </p:cNvPr>
            <p:cNvSpPr/>
            <p:nvPr/>
          </p:nvSpPr>
          <p:spPr>
            <a:xfrm>
              <a:off x="6427026" y="1568945"/>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E039D96-646B-F842-A490-44A4095A7F55}"/>
                </a:ext>
              </a:extLst>
            </p:cNvPr>
            <p:cNvSpPr/>
            <p:nvPr/>
          </p:nvSpPr>
          <p:spPr>
            <a:xfrm>
              <a:off x="6427026" y="548219"/>
              <a:ext cx="712381" cy="71238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3B297FFD-21FA-EB4F-93E9-3342B135EDF9}"/>
              </a:ext>
            </a:extLst>
          </p:cNvPr>
          <p:cNvSpPr txBox="1"/>
          <p:nvPr/>
        </p:nvSpPr>
        <p:spPr>
          <a:xfrm>
            <a:off x="756139" y="298938"/>
            <a:ext cx="2825710" cy="4801314"/>
          </a:xfrm>
          <a:prstGeom prst="rect">
            <a:avLst/>
          </a:prstGeom>
          <a:noFill/>
        </p:spPr>
        <p:txBody>
          <a:bodyPr wrap="none" rtlCol="0">
            <a:spAutoFit/>
          </a:bodyPr>
          <a:lstStyle/>
          <a:p>
            <a:r>
              <a:rPr lang="en-US" dirty="0"/>
              <a:t>property(fig1, color, red).</a:t>
            </a:r>
          </a:p>
          <a:p>
            <a:r>
              <a:rPr lang="en-US" dirty="0"/>
              <a:t>property(fig1, shape, box).</a:t>
            </a:r>
          </a:p>
          <a:p>
            <a:r>
              <a:rPr lang="en-US" dirty="0"/>
              <a:t>property(fig1, size, small).</a:t>
            </a:r>
          </a:p>
          <a:p>
            <a:endParaRPr lang="en-US" dirty="0"/>
          </a:p>
          <a:p>
            <a:r>
              <a:rPr lang="en-US" dirty="0"/>
              <a:t>property(fig2, color, green).</a:t>
            </a:r>
          </a:p>
          <a:p>
            <a:r>
              <a:rPr lang="en-US" dirty="0"/>
              <a:t>property(fig2, shape, box).</a:t>
            </a:r>
          </a:p>
          <a:p>
            <a:r>
              <a:rPr lang="en-US" dirty="0"/>
              <a:t>property(fig2, size, large).</a:t>
            </a:r>
          </a:p>
          <a:p>
            <a:endParaRPr lang="en-US" dirty="0"/>
          </a:p>
          <a:p>
            <a:r>
              <a:rPr lang="en-US" dirty="0"/>
              <a:t>property(fig3, color, red).</a:t>
            </a:r>
          </a:p>
          <a:p>
            <a:r>
              <a:rPr lang="en-US" dirty="0"/>
              <a:t>property(fig3, shape, circle).</a:t>
            </a:r>
          </a:p>
          <a:p>
            <a:r>
              <a:rPr lang="en-US" dirty="0"/>
              <a:t>property(fig3, size, large).</a:t>
            </a:r>
          </a:p>
          <a:p>
            <a:endParaRPr lang="en-US" dirty="0"/>
          </a:p>
          <a:p>
            <a:r>
              <a:rPr lang="en-US" dirty="0"/>
              <a:t>property(fig4, color, red).</a:t>
            </a:r>
          </a:p>
          <a:p>
            <a:r>
              <a:rPr lang="en-US" dirty="0"/>
              <a:t>property(fig4, shape, box).</a:t>
            </a:r>
          </a:p>
          <a:p>
            <a:r>
              <a:rPr lang="en-US" dirty="0"/>
              <a:t>property(fig4, size, large).</a:t>
            </a:r>
          </a:p>
          <a:p>
            <a:endParaRPr lang="en-US" dirty="0"/>
          </a:p>
          <a:p>
            <a:endParaRPr lang="en-US" dirty="0"/>
          </a:p>
        </p:txBody>
      </p:sp>
      <p:sp>
        <p:nvSpPr>
          <p:cNvPr id="24" name="TextBox 23">
            <a:extLst>
              <a:ext uri="{FF2B5EF4-FFF2-40B4-BE49-F238E27FC236}">
                <a16:creationId xmlns:a16="http://schemas.microsoft.com/office/drawing/2014/main" id="{90BB4E62-C7CE-444C-B9F7-1DD2BE18B97A}"/>
              </a:ext>
            </a:extLst>
          </p:cNvPr>
          <p:cNvSpPr txBox="1"/>
          <p:nvPr/>
        </p:nvSpPr>
        <p:spPr>
          <a:xfrm>
            <a:off x="4193931" y="3253153"/>
            <a:ext cx="5991835" cy="1938992"/>
          </a:xfrm>
          <a:prstGeom prst="rect">
            <a:avLst/>
          </a:prstGeom>
          <a:noFill/>
        </p:spPr>
        <p:txBody>
          <a:bodyPr wrap="square" rtlCol="0">
            <a:spAutoFit/>
          </a:bodyPr>
          <a:lstStyle/>
          <a:p>
            <a:r>
              <a:rPr lang="en-US" sz="1200" dirty="0">
                <a:solidFill>
                  <a:srgbClr val="C00000"/>
                </a:solidFill>
                <a:latin typeface="Consolas" panose="020B0609020204030204" pitchFamily="49" charset="0"/>
                <a:cs typeface="Consolas" panose="020B0609020204030204" pitchFamily="49" charset="0"/>
              </a:rPr>
              <a:t>% Fig. X is unique </a:t>
            </a:r>
            <a:r>
              <a:rPr lang="en-US" sz="1200" dirty="0" err="1">
                <a:solidFill>
                  <a:srgbClr val="C00000"/>
                </a:solidFill>
                <a:latin typeface="Consolas" panose="020B0609020204030204" pitchFamily="49" charset="0"/>
                <a:cs typeface="Consolas" panose="020B0609020204030204" pitchFamily="49" charset="0"/>
              </a:rPr>
              <a:t>wrt</a:t>
            </a:r>
            <a:r>
              <a:rPr lang="en-US" sz="1200" dirty="0">
                <a:solidFill>
                  <a:srgbClr val="C00000"/>
                </a:solidFill>
                <a:latin typeface="Consolas" panose="020B0609020204030204" pitchFamily="49" charset="0"/>
                <a:cs typeface="Consolas" panose="020B0609020204030204" pitchFamily="49" charset="0"/>
              </a:rPr>
              <a:t> property P and value V, if there is no ..</a:t>
            </a:r>
          </a:p>
          <a:p>
            <a:r>
              <a:rPr lang="en-US" sz="1200" b="1" dirty="0">
                <a:solidFill>
                  <a:srgbClr val="0432FF"/>
                </a:solidFill>
                <a:latin typeface="Consolas" panose="020B0609020204030204" pitchFamily="49" charset="0"/>
                <a:cs typeface="Consolas" panose="020B0609020204030204" pitchFamily="49" charset="0"/>
              </a:rPr>
              <a:t>unique</a:t>
            </a:r>
            <a:r>
              <a:rPr lang="en-US" sz="1200" dirty="0">
                <a:latin typeface="Consolas" panose="020B0609020204030204" pitchFamily="49" charset="0"/>
                <a:cs typeface="Consolas" panose="020B0609020204030204" pitchFamily="49" charset="0"/>
              </a:rPr>
              <a:t>(F,P,V) :- property(F,P,V), </a:t>
            </a:r>
            <a:r>
              <a:rPr lang="en-US" sz="1200" b="1" dirty="0">
                <a:latin typeface="Consolas" panose="020B0609020204030204" pitchFamily="49" charset="0"/>
                <a:cs typeface="Consolas" panose="020B0609020204030204" pitchFamily="49" charset="0"/>
              </a:rPr>
              <a:t>not</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exists_diff</a:t>
            </a:r>
            <a:r>
              <a:rPr lang="en-US" sz="1200" dirty="0">
                <a:latin typeface="Consolas" panose="020B0609020204030204" pitchFamily="49" charset="0"/>
                <a:cs typeface="Consolas" panose="020B0609020204030204" pitchFamily="49" charset="0"/>
              </a:rPr>
              <a:t>(F,P,V).</a:t>
            </a:r>
          </a:p>
          <a:p>
            <a:endParaRPr lang="en-US" sz="1200" dirty="0">
              <a:latin typeface="Consolas" panose="020B0609020204030204" pitchFamily="49" charset="0"/>
              <a:cs typeface="Consolas" panose="020B0609020204030204" pitchFamily="49" charset="0"/>
            </a:endParaRPr>
          </a:p>
          <a:p>
            <a:r>
              <a:rPr lang="en-US" sz="1200" dirty="0">
                <a:solidFill>
                  <a:srgbClr val="C00000"/>
                </a:solidFill>
                <a:latin typeface="Consolas" panose="020B0609020204030204" pitchFamily="49" charset="0"/>
                <a:cs typeface="Consolas" panose="020B0609020204030204" pitchFamily="49" charset="0"/>
              </a:rPr>
              <a:t>% .. other figure Y that has the same property/value pair: </a:t>
            </a:r>
          </a:p>
          <a:p>
            <a:r>
              <a:rPr lang="en-US" sz="1200" b="1" dirty="0" err="1">
                <a:solidFill>
                  <a:srgbClr val="0432FF"/>
                </a:solidFill>
                <a:latin typeface="Consolas" panose="020B0609020204030204" pitchFamily="49" charset="0"/>
                <a:cs typeface="Consolas" panose="020B0609020204030204" pitchFamily="49" charset="0"/>
              </a:rPr>
              <a:t>exists_diff</a:t>
            </a:r>
            <a:r>
              <a:rPr lang="en-US" sz="1200" dirty="0">
                <a:latin typeface="Consolas" panose="020B0609020204030204" pitchFamily="49" charset="0"/>
                <a:cs typeface="Consolas" panose="020B0609020204030204" pitchFamily="49" charset="0"/>
              </a:rPr>
              <a:t>(F,P,V) :- property(F,P,V), property(F2,P,V), F != F2. </a:t>
            </a:r>
          </a:p>
          <a:p>
            <a:endParaRPr lang="en-US" sz="1200" dirty="0">
              <a:latin typeface="Consolas" panose="020B0609020204030204" pitchFamily="49" charset="0"/>
              <a:cs typeface="Consolas" panose="020B0609020204030204" pitchFamily="49" charset="0"/>
            </a:endParaRPr>
          </a:p>
          <a:p>
            <a:r>
              <a:rPr lang="en-US" sz="1200" dirty="0">
                <a:solidFill>
                  <a:schemeClr val="bg1">
                    <a:lumMod val="50000"/>
                  </a:schemeClr>
                </a:solidFill>
                <a:latin typeface="Courier" pitchFamily="2" charset="0"/>
                <a:cs typeface="Consolas" panose="020B0609020204030204" pitchFamily="49" charset="0"/>
              </a:rPr>
              <a:t>% </a:t>
            </a:r>
            <a:r>
              <a:rPr lang="en-US" sz="1200" dirty="0" err="1">
                <a:solidFill>
                  <a:schemeClr val="bg1">
                    <a:lumMod val="50000"/>
                  </a:schemeClr>
                </a:solidFill>
                <a:latin typeface="Courier" pitchFamily="2" charset="0"/>
                <a:cs typeface="Consolas" panose="020B0609020204030204" pitchFamily="49" charset="0"/>
              </a:rPr>
              <a:t>clingo</a:t>
            </a:r>
            <a:r>
              <a:rPr lang="en-US" sz="1200" dirty="0">
                <a:solidFill>
                  <a:schemeClr val="bg1">
                    <a:lumMod val="50000"/>
                  </a:schemeClr>
                </a:solidFill>
                <a:latin typeface="Courier" pitchFamily="2" charset="0"/>
                <a:cs typeface="Consolas" panose="020B0609020204030204" pitchFamily="49" charset="0"/>
              </a:rPr>
              <a:t> -n0 example4.lp4 unique.lp4 </a:t>
            </a:r>
          </a:p>
          <a:p>
            <a:r>
              <a:rPr lang="en-US" sz="1200" b="1" dirty="0">
                <a:solidFill>
                  <a:schemeClr val="bg1">
                    <a:lumMod val="50000"/>
                  </a:schemeClr>
                </a:solidFill>
                <a:latin typeface="Courier" pitchFamily="2" charset="0"/>
                <a:cs typeface="Consolas" panose="020B0609020204030204" pitchFamily="49" charset="0"/>
              </a:rPr>
              <a:t>unique(fig1,size,small) </a:t>
            </a:r>
          </a:p>
          <a:p>
            <a:r>
              <a:rPr lang="en-US" sz="1200" b="1" dirty="0">
                <a:solidFill>
                  <a:schemeClr val="bg1">
                    <a:lumMod val="50000"/>
                  </a:schemeClr>
                </a:solidFill>
                <a:latin typeface="Courier" pitchFamily="2" charset="0"/>
                <a:cs typeface="Consolas" panose="020B0609020204030204" pitchFamily="49" charset="0"/>
              </a:rPr>
              <a:t>unique(fig2,color,green) </a:t>
            </a:r>
          </a:p>
          <a:p>
            <a:r>
              <a:rPr lang="en-US" sz="1200" b="1" dirty="0">
                <a:solidFill>
                  <a:schemeClr val="bg1">
                    <a:lumMod val="50000"/>
                  </a:schemeClr>
                </a:solidFill>
                <a:latin typeface="Courier" pitchFamily="2" charset="0"/>
                <a:cs typeface="Consolas" panose="020B0609020204030204" pitchFamily="49" charset="0"/>
              </a:rPr>
              <a:t>unique(fig3,shape,circle)</a:t>
            </a:r>
          </a:p>
        </p:txBody>
      </p:sp>
    </p:spTree>
    <p:extLst>
      <p:ext uri="{BB962C8B-B14F-4D97-AF65-F5344CB8AC3E}">
        <p14:creationId xmlns:p14="http://schemas.microsoft.com/office/powerpoint/2010/main" val="2181518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29804F1-EC99-6640-9898-8D1180320E91}"/>
              </a:ext>
            </a:extLst>
          </p:cNvPr>
          <p:cNvGrpSpPr/>
          <p:nvPr/>
        </p:nvGrpSpPr>
        <p:grpSpPr>
          <a:xfrm>
            <a:off x="5119398" y="548219"/>
            <a:ext cx="2020009" cy="1733107"/>
            <a:chOff x="5119398" y="548219"/>
            <a:chExt cx="2020009" cy="1733107"/>
          </a:xfrm>
        </p:grpSpPr>
        <p:sp>
          <p:nvSpPr>
            <p:cNvPr id="10" name="Rectangle 9">
              <a:extLst>
                <a:ext uri="{FF2B5EF4-FFF2-40B4-BE49-F238E27FC236}">
                  <a16:creationId xmlns:a16="http://schemas.microsoft.com/office/drawing/2014/main" id="{88B1E9FC-E61C-A74B-A20A-0A5E6A186F9E}"/>
                </a:ext>
              </a:extLst>
            </p:cNvPr>
            <p:cNvSpPr/>
            <p:nvPr/>
          </p:nvSpPr>
          <p:spPr>
            <a:xfrm>
              <a:off x="5289753" y="715273"/>
              <a:ext cx="366181" cy="3661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570C3FF-1D00-9841-9058-AA75D28DC163}"/>
                </a:ext>
              </a:extLst>
            </p:cNvPr>
            <p:cNvSpPr/>
            <p:nvPr/>
          </p:nvSpPr>
          <p:spPr>
            <a:xfrm>
              <a:off x="5119398" y="1568944"/>
              <a:ext cx="712382" cy="71238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22" name="Rectangle 21">
              <a:extLst>
                <a:ext uri="{FF2B5EF4-FFF2-40B4-BE49-F238E27FC236}">
                  <a16:creationId xmlns:a16="http://schemas.microsoft.com/office/drawing/2014/main" id="{A93A280D-6F59-7946-AD82-034A1841B283}"/>
                </a:ext>
              </a:extLst>
            </p:cNvPr>
            <p:cNvSpPr/>
            <p:nvPr/>
          </p:nvSpPr>
          <p:spPr>
            <a:xfrm>
              <a:off x="6427026" y="1568945"/>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E039D96-646B-F842-A490-44A4095A7F55}"/>
                </a:ext>
              </a:extLst>
            </p:cNvPr>
            <p:cNvSpPr/>
            <p:nvPr/>
          </p:nvSpPr>
          <p:spPr>
            <a:xfrm>
              <a:off x="6427026" y="548219"/>
              <a:ext cx="712381" cy="71238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3B297FFD-21FA-EB4F-93E9-3342B135EDF9}"/>
              </a:ext>
            </a:extLst>
          </p:cNvPr>
          <p:cNvSpPr txBox="1"/>
          <p:nvPr/>
        </p:nvSpPr>
        <p:spPr>
          <a:xfrm>
            <a:off x="8773866" y="0"/>
            <a:ext cx="2825710" cy="4801314"/>
          </a:xfrm>
          <a:prstGeom prst="rect">
            <a:avLst/>
          </a:prstGeom>
          <a:noFill/>
        </p:spPr>
        <p:txBody>
          <a:bodyPr wrap="none" rtlCol="0">
            <a:spAutoFit/>
          </a:bodyPr>
          <a:lstStyle/>
          <a:p>
            <a:r>
              <a:rPr lang="en-US" dirty="0">
                <a:solidFill>
                  <a:schemeClr val="bg1">
                    <a:lumMod val="75000"/>
                  </a:schemeClr>
                </a:solidFill>
              </a:rPr>
              <a:t>property(fig1, color, red).</a:t>
            </a:r>
          </a:p>
          <a:p>
            <a:r>
              <a:rPr lang="en-US" dirty="0">
                <a:solidFill>
                  <a:schemeClr val="bg1">
                    <a:lumMod val="75000"/>
                  </a:schemeClr>
                </a:solidFill>
              </a:rPr>
              <a:t>property(fig1, shape, box).</a:t>
            </a:r>
          </a:p>
          <a:p>
            <a:r>
              <a:rPr lang="en-US" dirty="0">
                <a:solidFill>
                  <a:schemeClr val="bg1">
                    <a:lumMod val="75000"/>
                  </a:schemeClr>
                </a:solidFill>
              </a:rPr>
              <a:t>property(fig1, size, small).</a:t>
            </a:r>
          </a:p>
          <a:p>
            <a:endParaRPr lang="en-US" dirty="0">
              <a:solidFill>
                <a:schemeClr val="bg1">
                  <a:lumMod val="75000"/>
                </a:schemeClr>
              </a:solidFill>
            </a:endParaRPr>
          </a:p>
          <a:p>
            <a:r>
              <a:rPr lang="en-US" dirty="0">
                <a:solidFill>
                  <a:schemeClr val="bg1">
                    <a:lumMod val="75000"/>
                  </a:schemeClr>
                </a:solidFill>
              </a:rPr>
              <a:t>property(fig2, color, green).</a:t>
            </a:r>
          </a:p>
          <a:p>
            <a:r>
              <a:rPr lang="en-US" dirty="0">
                <a:solidFill>
                  <a:schemeClr val="bg1">
                    <a:lumMod val="75000"/>
                  </a:schemeClr>
                </a:solidFill>
              </a:rPr>
              <a:t>property(fig2, shape, box).</a:t>
            </a:r>
          </a:p>
          <a:p>
            <a:r>
              <a:rPr lang="en-US" dirty="0">
                <a:solidFill>
                  <a:schemeClr val="bg1">
                    <a:lumMod val="75000"/>
                  </a:schemeClr>
                </a:solidFill>
              </a:rPr>
              <a:t>property(fig2, size, large).</a:t>
            </a:r>
          </a:p>
          <a:p>
            <a:endParaRPr lang="en-US" dirty="0">
              <a:solidFill>
                <a:schemeClr val="bg1">
                  <a:lumMod val="75000"/>
                </a:schemeClr>
              </a:solidFill>
            </a:endParaRPr>
          </a:p>
          <a:p>
            <a:r>
              <a:rPr lang="en-US" dirty="0">
                <a:solidFill>
                  <a:schemeClr val="bg1">
                    <a:lumMod val="75000"/>
                  </a:schemeClr>
                </a:solidFill>
              </a:rPr>
              <a:t>property(fig3, color, red).</a:t>
            </a:r>
          </a:p>
          <a:p>
            <a:r>
              <a:rPr lang="en-US" dirty="0">
                <a:solidFill>
                  <a:schemeClr val="bg1">
                    <a:lumMod val="75000"/>
                  </a:schemeClr>
                </a:solidFill>
              </a:rPr>
              <a:t>property(fig3, shape, circle).</a:t>
            </a:r>
          </a:p>
          <a:p>
            <a:r>
              <a:rPr lang="en-US" dirty="0">
                <a:solidFill>
                  <a:schemeClr val="bg1">
                    <a:lumMod val="75000"/>
                  </a:schemeClr>
                </a:solidFill>
              </a:rPr>
              <a:t>property(fig3, size, large).</a:t>
            </a:r>
          </a:p>
          <a:p>
            <a:endParaRPr lang="en-US" dirty="0">
              <a:solidFill>
                <a:schemeClr val="bg1">
                  <a:lumMod val="75000"/>
                </a:schemeClr>
              </a:solidFill>
            </a:endParaRPr>
          </a:p>
          <a:p>
            <a:r>
              <a:rPr lang="en-US" dirty="0">
                <a:solidFill>
                  <a:schemeClr val="bg1">
                    <a:lumMod val="75000"/>
                  </a:schemeClr>
                </a:solidFill>
              </a:rPr>
              <a:t>property(fig4, color, red).</a:t>
            </a:r>
          </a:p>
          <a:p>
            <a:r>
              <a:rPr lang="en-US" dirty="0">
                <a:solidFill>
                  <a:schemeClr val="bg1">
                    <a:lumMod val="75000"/>
                  </a:schemeClr>
                </a:solidFill>
              </a:rPr>
              <a:t>property(fig4, shape, box).</a:t>
            </a:r>
          </a:p>
          <a:p>
            <a:r>
              <a:rPr lang="en-US" dirty="0">
                <a:solidFill>
                  <a:schemeClr val="bg1">
                    <a:lumMod val="75000"/>
                  </a:schemeClr>
                </a:solidFill>
              </a:rPr>
              <a:t>property(fig4, size, large).</a:t>
            </a:r>
          </a:p>
          <a:p>
            <a:endParaRPr lang="en-US" dirty="0">
              <a:solidFill>
                <a:schemeClr val="bg1">
                  <a:lumMod val="75000"/>
                </a:schemeClr>
              </a:solidFill>
            </a:endParaRPr>
          </a:p>
          <a:p>
            <a:endParaRPr lang="en-US" dirty="0">
              <a:solidFill>
                <a:schemeClr val="bg1">
                  <a:lumMod val="75000"/>
                </a:schemeClr>
              </a:solidFill>
            </a:endParaRPr>
          </a:p>
        </p:txBody>
      </p:sp>
      <p:sp>
        <p:nvSpPr>
          <p:cNvPr id="24" name="TextBox 23">
            <a:extLst>
              <a:ext uri="{FF2B5EF4-FFF2-40B4-BE49-F238E27FC236}">
                <a16:creationId xmlns:a16="http://schemas.microsoft.com/office/drawing/2014/main" id="{90BB4E62-C7CE-444C-B9F7-1DD2BE18B97A}"/>
              </a:ext>
            </a:extLst>
          </p:cNvPr>
          <p:cNvSpPr txBox="1"/>
          <p:nvPr/>
        </p:nvSpPr>
        <p:spPr>
          <a:xfrm>
            <a:off x="6427026" y="4613602"/>
            <a:ext cx="5991835" cy="1938992"/>
          </a:xfrm>
          <a:prstGeom prst="rect">
            <a:avLst/>
          </a:prstGeom>
          <a:noFill/>
        </p:spPr>
        <p:txBody>
          <a:bodyPr wrap="square" rtlCol="0">
            <a:spAutoFit/>
          </a:bodyPr>
          <a:lstStyle/>
          <a:p>
            <a:r>
              <a:rPr lang="en-US" sz="1200" dirty="0">
                <a:solidFill>
                  <a:schemeClr val="bg1">
                    <a:lumMod val="75000"/>
                  </a:schemeClr>
                </a:solidFill>
                <a:latin typeface="Consolas" panose="020B0609020204030204" pitchFamily="49" charset="0"/>
                <a:cs typeface="Consolas" panose="020B0609020204030204" pitchFamily="49" charset="0"/>
              </a:rPr>
              <a:t>% Fig. X is unique </a:t>
            </a:r>
            <a:r>
              <a:rPr lang="en-US" sz="1200" dirty="0" err="1">
                <a:solidFill>
                  <a:schemeClr val="bg1">
                    <a:lumMod val="75000"/>
                  </a:schemeClr>
                </a:solidFill>
                <a:latin typeface="Consolas" panose="020B0609020204030204" pitchFamily="49" charset="0"/>
                <a:cs typeface="Consolas" panose="020B0609020204030204" pitchFamily="49" charset="0"/>
              </a:rPr>
              <a:t>wrt</a:t>
            </a:r>
            <a:r>
              <a:rPr lang="en-US" sz="1200" dirty="0">
                <a:solidFill>
                  <a:schemeClr val="bg1">
                    <a:lumMod val="75000"/>
                  </a:schemeClr>
                </a:solidFill>
                <a:latin typeface="Consolas" panose="020B0609020204030204" pitchFamily="49" charset="0"/>
                <a:cs typeface="Consolas" panose="020B0609020204030204" pitchFamily="49" charset="0"/>
              </a:rPr>
              <a:t> property P and value V, if there is no ..</a:t>
            </a:r>
          </a:p>
          <a:p>
            <a:r>
              <a:rPr lang="en-US" sz="1200" b="1" dirty="0">
                <a:solidFill>
                  <a:schemeClr val="bg1">
                    <a:lumMod val="75000"/>
                  </a:schemeClr>
                </a:solidFill>
                <a:latin typeface="Consolas" panose="020B0609020204030204" pitchFamily="49" charset="0"/>
                <a:cs typeface="Consolas" panose="020B0609020204030204" pitchFamily="49" charset="0"/>
              </a:rPr>
              <a:t>unique</a:t>
            </a:r>
            <a:r>
              <a:rPr lang="en-US" sz="1200" dirty="0">
                <a:solidFill>
                  <a:schemeClr val="bg1">
                    <a:lumMod val="75000"/>
                  </a:schemeClr>
                </a:solidFill>
                <a:latin typeface="Consolas" panose="020B0609020204030204" pitchFamily="49" charset="0"/>
                <a:cs typeface="Consolas" panose="020B0609020204030204" pitchFamily="49" charset="0"/>
              </a:rPr>
              <a:t>(F,P,V) :- property(F,P,V), </a:t>
            </a:r>
            <a:r>
              <a:rPr lang="en-US" sz="1200" b="1" dirty="0">
                <a:solidFill>
                  <a:schemeClr val="bg1">
                    <a:lumMod val="75000"/>
                  </a:schemeClr>
                </a:solidFill>
                <a:latin typeface="Consolas" panose="020B0609020204030204" pitchFamily="49" charset="0"/>
                <a:cs typeface="Consolas" panose="020B0609020204030204" pitchFamily="49" charset="0"/>
              </a:rPr>
              <a:t>not</a:t>
            </a:r>
            <a:r>
              <a:rPr lang="en-US" sz="1200" dirty="0">
                <a:solidFill>
                  <a:schemeClr val="bg1">
                    <a:lumMod val="75000"/>
                  </a:schemeClr>
                </a:solidFill>
                <a:latin typeface="Consolas" panose="020B0609020204030204" pitchFamily="49" charset="0"/>
                <a:cs typeface="Consolas" panose="020B0609020204030204" pitchFamily="49" charset="0"/>
              </a:rPr>
              <a:t> </a:t>
            </a:r>
            <a:r>
              <a:rPr lang="en-US" sz="1200" dirty="0" err="1">
                <a:solidFill>
                  <a:schemeClr val="bg1">
                    <a:lumMod val="75000"/>
                  </a:schemeClr>
                </a:solidFill>
                <a:latin typeface="Consolas" panose="020B0609020204030204" pitchFamily="49" charset="0"/>
                <a:cs typeface="Consolas" panose="020B0609020204030204" pitchFamily="49" charset="0"/>
              </a:rPr>
              <a:t>exists_diff</a:t>
            </a:r>
            <a:r>
              <a:rPr lang="en-US" sz="1200" dirty="0">
                <a:solidFill>
                  <a:schemeClr val="bg1">
                    <a:lumMod val="75000"/>
                  </a:schemeClr>
                </a:solidFill>
                <a:latin typeface="Consolas" panose="020B0609020204030204" pitchFamily="49" charset="0"/>
                <a:cs typeface="Consolas" panose="020B0609020204030204" pitchFamily="49" charset="0"/>
              </a:rPr>
              <a:t>(F,P,V).</a:t>
            </a:r>
          </a:p>
          <a:p>
            <a:endParaRPr lang="en-US" sz="1200" dirty="0">
              <a:solidFill>
                <a:schemeClr val="bg1">
                  <a:lumMod val="75000"/>
                </a:schemeClr>
              </a:solidFill>
              <a:latin typeface="Consolas" panose="020B0609020204030204" pitchFamily="49" charset="0"/>
              <a:cs typeface="Consolas" panose="020B0609020204030204" pitchFamily="49" charset="0"/>
            </a:endParaRPr>
          </a:p>
          <a:p>
            <a:r>
              <a:rPr lang="en-US" sz="1200" dirty="0">
                <a:solidFill>
                  <a:schemeClr val="bg1">
                    <a:lumMod val="75000"/>
                  </a:schemeClr>
                </a:solidFill>
                <a:latin typeface="Consolas" panose="020B0609020204030204" pitchFamily="49" charset="0"/>
                <a:cs typeface="Consolas" panose="020B0609020204030204" pitchFamily="49" charset="0"/>
              </a:rPr>
              <a:t>% .. other figure Y that has the same property/value pair: </a:t>
            </a:r>
          </a:p>
          <a:p>
            <a:r>
              <a:rPr lang="en-US" sz="1200" b="1" dirty="0" err="1">
                <a:solidFill>
                  <a:schemeClr val="bg1">
                    <a:lumMod val="75000"/>
                  </a:schemeClr>
                </a:solidFill>
                <a:latin typeface="Consolas" panose="020B0609020204030204" pitchFamily="49" charset="0"/>
                <a:cs typeface="Consolas" panose="020B0609020204030204" pitchFamily="49" charset="0"/>
              </a:rPr>
              <a:t>exists_diff</a:t>
            </a:r>
            <a:r>
              <a:rPr lang="en-US" sz="1200" dirty="0">
                <a:solidFill>
                  <a:schemeClr val="bg1">
                    <a:lumMod val="75000"/>
                  </a:schemeClr>
                </a:solidFill>
                <a:latin typeface="Consolas" panose="020B0609020204030204" pitchFamily="49" charset="0"/>
                <a:cs typeface="Consolas" panose="020B0609020204030204" pitchFamily="49" charset="0"/>
              </a:rPr>
              <a:t>(F,P,V) :- property(F,P,V), property(F2,P,V), F != F2. </a:t>
            </a:r>
          </a:p>
          <a:p>
            <a:endParaRPr lang="en-US" sz="1200" dirty="0">
              <a:solidFill>
                <a:schemeClr val="bg1">
                  <a:lumMod val="75000"/>
                </a:schemeClr>
              </a:solidFill>
              <a:latin typeface="Consolas" panose="020B0609020204030204" pitchFamily="49" charset="0"/>
              <a:cs typeface="Consolas" panose="020B0609020204030204" pitchFamily="49" charset="0"/>
            </a:endParaRPr>
          </a:p>
          <a:p>
            <a:r>
              <a:rPr lang="en-US" sz="1200" dirty="0">
                <a:solidFill>
                  <a:schemeClr val="bg1">
                    <a:lumMod val="75000"/>
                  </a:schemeClr>
                </a:solidFill>
                <a:latin typeface="Courier" pitchFamily="2" charset="0"/>
                <a:cs typeface="Consolas" panose="020B0609020204030204" pitchFamily="49" charset="0"/>
              </a:rPr>
              <a:t>% </a:t>
            </a:r>
            <a:r>
              <a:rPr lang="en-US" sz="1200" dirty="0" err="1">
                <a:solidFill>
                  <a:schemeClr val="bg1">
                    <a:lumMod val="75000"/>
                  </a:schemeClr>
                </a:solidFill>
                <a:latin typeface="Courier" pitchFamily="2" charset="0"/>
                <a:cs typeface="Consolas" panose="020B0609020204030204" pitchFamily="49" charset="0"/>
              </a:rPr>
              <a:t>clingo</a:t>
            </a:r>
            <a:r>
              <a:rPr lang="en-US" sz="1200" dirty="0">
                <a:solidFill>
                  <a:schemeClr val="bg1">
                    <a:lumMod val="75000"/>
                  </a:schemeClr>
                </a:solidFill>
                <a:latin typeface="Courier" pitchFamily="2" charset="0"/>
                <a:cs typeface="Consolas" panose="020B0609020204030204" pitchFamily="49" charset="0"/>
              </a:rPr>
              <a:t> -n0 example4.lp4 unique.lp4 </a:t>
            </a:r>
          </a:p>
          <a:p>
            <a:r>
              <a:rPr lang="en-US" sz="1200" b="1" dirty="0">
                <a:solidFill>
                  <a:schemeClr val="bg1">
                    <a:lumMod val="75000"/>
                  </a:schemeClr>
                </a:solidFill>
                <a:latin typeface="Courier" pitchFamily="2" charset="0"/>
                <a:cs typeface="Consolas" panose="020B0609020204030204" pitchFamily="49" charset="0"/>
              </a:rPr>
              <a:t>unique(fig1,size,small) </a:t>
            </a:r>
          </a:p>
          <a:p>
            <a:r>
              <a:rPr lang="en-US" sz="1200" b="1" dirty="0">
                <a:solidFill>
                  <a:schemeClr val="bg1">
                    <a:lumMod val="75000"/>
                  </a:schemeClr>
                </a:solidFill>
                <a:latin typeface="Courier" pitchFamily="2" charset="0"/>
                <a:cs typeface="Consolas" panose="020B0609020204030204" pitchFamily="49" charset="0"/>
              </a:rPr>
              <a:t>unique(fig2,color,green) </a:t>
            </a:r>
          </a:p>
          <a:p>
            <a:r>
              <a:rPr lang="en-US" sz="1200" b="1" dirty="0">
                <a:solidFill>
                  <a:schemeClr val="bg1">
                    <a:lumMod val="75000"/>
                  </a:schemeClr>
                </a:solidFill>
                <a:latin typeface="Courier" pitchFamily="2" charset="0"/>
                <a:cs typeface="Consolas" panose="020B0609020204030204" pitchFamily="49" charset="0"/>
              </a:rPr>
              <a:t>unique(fig3,shape,circle)</a:t>
            </a:r>
          </a:p>
        </p:txBody>
      </p:sp>
      <p:sp>
        <p:nvSpPr>
          <p:cNvPr id="4" name="TextBox 3">
            <a:extLst>
              <a:ext uri="{FF2B5EF4-FFF2-40B4-BE49-F238E27FC236}">
                <a16:creationId xmlns:a16="http://schemas.microsoft.com/office/drawing/2014/main" id="{55076F53-409B-CF49-B0D1-3C039E4EA0E0}"/>
              </a:ext>
            </a:extLst>
          </p:cNvPr>
          <p:cNvSpPr txBox="1"/>
          <p:nvPr/>
        </p:nvSpPr>
        <p:spPr>
          <a:xfrm>
            <a:off x="465265" y="100145"/>
            <a:ext cx="3019674" cy="6463308"/>
          </a:xfrm>
          <a:prstGeom prst="rect">
            <a:avLst/>
          </a:prstGeom>
          <a:noFill/>
        </p:spPr>
        <p:txBody>
          <a:bodyPr wrap="square" rtlCol="0">
            <a:spAutoFit/>
          </a:bodyPr>
          <a:lstStyle/>
          <a:p>
            <a:r>
              <a:rPr lang="en-US" dirty="0"/>
              <a:t>Character Matrix</a:t>
            </a:r>
          </a:p>
          <a:p>
            <a:r>
              <a:rPr lang="en-US" dirty="0"/>
              <a:t>      </a:t>
            </a:r>
            <a:r>
              <a:rPr lang="en-US" dirty="0" err="1"/>
              <a:t>isLarge</a:t>
            </a:r>
            <a:r>
              <a:rPr lang="en-US" dirty="0"/>
              <a:t> </a:t>
            </a:r>
            <a:r>
              <a:rPr lang="en-US" dirty="0" err="1"/>
              <a:t>isBox</a:t>
            </a:r>
            <a:r>
              <a:rPr lang="en-US" dirty="0"/>
              <a:t> </a:t>
            </a:r>
            <a:r>
              <a:rPr lang="en-US" dirty="0" err="1"/>
              <a:t>isRed</a:t>
            </a:r>
            <a:r>
              <a:rPr lang="en-US" dirty="0"/>
              <a:t> </a:t>
            </a:r>
          </a:p>
          <a:p>
            <a:r>
              <a:rPr lang="en-US" dirty="0"/>
              <a:t>1:   0 1 1</a:t>
            </a:r>
          </a:p>
          <a:p>
            <a:r>
              <a:rPr lang="en-US" dirty="0"/>
              <a:t>2:   1 1 0</a:t>
            </a:r>
          </a:p>
          <a:p>
            <a:r>
              <a:rPr lang="en-US" dirty="0"/>
              <a:t>3:   1 0 1</a:t>
            </a:r>
          </a:p>
          <a:p>
            <a:r>
              <a:rPr lang="en-US" b="1" dirty="0">
                <a:solidFill>
                  <a:srgbClr val="FF0000"/>
                </a:solidFill>
              </a:rPr>
              <a:t>4:   1 1 1 </a:t>
            </a:r>
          </a:p>
          <a:p>
            <a:endParaRPr lang="en-US" dirty="0"/>
          </a:p>
          <a:p>
            <a:endParaRPr lang="en-US" dirty="0"/>
          </a:p>
          <a:p>
            <a:r>
              <a:rPr lang="en-US" dirty="0"/>
              <a:t> </a:t>
            </a:r>
            <a:r>
              <a:rPr lang="en-US" dirty="0" err="1"/>
              <a:t>isSmall</a:t>
            </a:r>
            <a:r>
              <a:rPr lang="en-US" dirty="0"/>
              <a:t> </a:t>
            </a:r>
            <a:r>
              <a:rPr lang="en-US" dirty="0" err="1"/>
              <a:t>isCirc</a:t>
            </a:r>
            <a:r>
              <a:rPr lang="en-US" dirty="0"/>
              <a:t> </a:t>
            </a:r>
            <a:r>
              <a:rPr lang="en-US" dirty="0" err="1"/>
              <a:t>isGreen</a:t>
            </a:r>
            <a:endParaRPr lang="en-US" dirty="0"/>
          </a:p>
          <a:p>
            <a:r>
              <a:rPr lang="en-US" dirty="0"/>
              <a:t>1:   1 0 0</a:t>
            </a:r>
          </a:p>
          <a:p>
            <a:r>
              <a:rPr lang="en-US" dirty="0"/>
              <a:t>2:   0 0 1</a:t>
            </a:r>
          </a:p>
          <a:p>
            <a:r>
              <a:rPr lang="en-US" dirty="0"/>
              <a:t>3:   0 1 0 </a:t>
            </a:r>
          </a:p>
          <a:p>
            <a:r>
              <a:rPr lang="en-US" b="1" dirty="0">
                <a:solidFill>
                  <a:srgbClr val="FF0000"/>
                </a:solidFill>
              </a:rPr>
              <a:t>4:   0 0 0  </a:t>
            </a:r>
          </a:p>
          <a:p>
            <a:endParaRPr lang="en-US" dirty="0"/>
          </a:p>
          <a:p>
            <a:r>
              <a:rPr lang="en-US" dirty="0"/>
              <a:t> </a:t>
            </a:r>
            <a:r>
              <a:rPr lang="en-US" dirty="0" err="1"/>
              <a:t>isLarge</a:t>
            </a:r>
            <a:r>
              <a:rPr lang="en-US" dirty="0"/>
              <a:t> </a:t>
            </a:r>
            <a:r>
              <a:rPr lang="en-US" dirty="0" err="1"/>
              <a:t>isCirc</a:t>
            </a:r>
            <a:r>
              <a:rPr lang="en-US" dirty="0"/>
              <a:t> </a:t>
            </a:r>
            <a:r>
              <a:rPr lang="en-US" dirty="0" err="1"/>
              <a:t>isGreen</a:t>
            </a:r>
            <a:endParaRPr lang="en-US" dirty="0"/>
          </a:p>
          <a:p>
            <a:r>
              <a:rPr lang="en-US" dirty="0">
                <a:solidFill>
                  <a:srgbClr val="0432FF"/>
                </a:solidFill>
              </a:rPr>
              <a:t>1:   0 0 0</a:t>
            </a:r>
          </a:p>
          <a:p>
            <a:r>
              <a:rPr lang="en-US" dirty="0">
                <a:solidFill>
                  <a:srgbClr val="0432FF"/>
                </a:solidFill>
              </a:rPr>
              <a:t>2:   1 0 1</a:t>
            </a:r>
          </a:p>
          <a:p>
            <a:r>
              <a:rPr lang="en-US" dirty="0">
                <a:solidFill>
                  <a:srgbClr val="0432FF"/>
                </a:solidFill>
              </a:rPr>
              <a:t>3:   1 1 0 </a:t>
            </a:r>
          </a:p>
          <a:p>
            <a:r>
              <a:rPr lang="en-US" dirty="0">
                <a:solidFill>
                  <a:srgbClr val="0432FF"/>
                </a:solidFill>
              </a:rPr>
              <a:t>4:   1 0 0  </a:t>
            </a:r>
          </a:p>
          <a:p>
            <a:endParaRPr lang="en-US" dirty="0"/>
          </a:p>
          <a:p>
            <a:endParaRPr lang="en-US" dirty="0"/>
          </a:p>
          <a:p>
            <a:r>
              <a:rPr lang="en-US" dirty="0"/>
              <a:t>… 5 more combinations</a:t>
            </a:r>
          </a:p>
          <a:p>
            <a:r>
              <a:rPr lang="en-US" dirty="0"/>
              <a:t>GENERATE via ASP!  </a:t>
            </a:r>
          </a:p>
        </p:txBody>
      </p:sp>
    </p:spTree>
    <p:extLst>
      <p:ext uri="{BB962C8B-B14F-4D97-AF65-F5344CB8AC3E}">
        <p14:creationId xmlns:p14="http://schemas.microsoft.com/office/powerpoint/2010/main" val="1036017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3048</TotalTime>
  <Words>2059</Words>
  <Application>Microsoft Macintosh PowerPoint</Application>
  <PresentationFormat>Widescreen</PresentationFormat>
  <Paragraphs>233</Paragraphs>
  <Slides>13</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Consolas</vt:lpstr>
      <vt:lpstr>Courier</vt:lpstr>
      <vt:lpstr>Wingdings</vt:lpstr>
      <vt:lpstr>Office Theme</vt:lpstr>
      <vt:lpstr>PowerPoint Presentation</vt:lpstr>
      <vt:lpstr>A query is a question about a concept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Some key points</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Ludaescher, Bertram</dc:creator>
  <cp:lastModifiedBy>Bertram Ludaescher</cp:lastModifiedBy>
  <cp:revision>50</cp:revision>
  <dcterms:created xsi:type="dcterms:W3CDTF">2020-06-27T14:50:53Z</dcterms:created>
  <dcterms:modified xsi:type="dcterms:W3CDTF">2020-07-18T01:28:50Z</dcterms:modified>
</cp:coreProperties>
</file>