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3" r:id="rId3"/>
    <p:sldId id="260" r:id="rId4"/>
    <p:sldId id="275" r:id="rId5"/>
    <p:sldId id="264" r:id="rId6"/>
    <p:sldId id="265" r:id="rId7"/>
    <p:sldId id="278" r:id="rId8"/>
    <p:sldId id="266" r:id="rId9"/>
    <p:sldId id="276" r:id="rId10"/>
    <p:sldId id="277" r:id="rId11"/>
    <p:sldId id="269" r:id="rId12"/>
    <p:sldId id="268" r:id="rId13"/>
    <p:sldId id="257" r:id="rId14"/>
    <p:sldId id="267" r:id="rId15"/>
    <p:sldId id="25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p:restoredTop sz="75712"/>
  </p:normalViewPr>
  <p:slideViewPr>
    <p:cSldViewPr snapToGrid="0" snapToObjects="1">
      <p:cViewPr varScale="1">
        <p:scale>
          <a:sx n="90" d="100"/>
          <a:sy n="90" d="100"/>
        </p:scale>
        <p:origin x="1560"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a:p>
            <a:endParaRPr lang="en-US" dirty="0"/>
          </a:p>
          <a:p>
            <a:r>
              <a:rPr lang="en-US" dirty="0"/>
              <a:t>special(X) if exists property P </a:t>
            </a:r>
            <a:r>
              <a:rPr lang="en-US" dirty="0" err="1"/>
              <a:t>s.t.</a:t>
            </a:r>
            <a:r>
              <a:rPr lang="en-US" dirty="0"/>
              <a:t> </a:t>
            </a:r>
            <a:r>
              <a:rPr lang="en-US" dirty="0" err="1"/>
              <a:t>forall</a:t>
            </a:r>
            <a:r>
              <a:rPr lang="en-US" dirty="0"/>
              <a:t> X2: if X != X2 then not property(X2,P)</a:t>
            </a:r>
          </a:p>
        </p:txBody>
      </p:sp>
      <p:sp>
        <p:nvSpPr>
          <p:cNvPr id="4" name="Slide Number Placeholder 3"/>
          <p:cNvSpPr>
            <a:spLocks noGrp="1"/>
          </p:cNvSpPr>
          <p:nvPr>
            <p:ph type="sldNum" sz="quarter" idx="5"/>
          </p:nvPr>
        </p:nvSpPr>
        <p:spPr/>
        <p:txBody>
          <a:bodyPr/>
          <a:lstStyle/>
          <a:p>
            <a:fld id="{E7EC19A3-AC65-4B48-9D18-637C19446F37}" type="slidenum">
              <a:rPr lang="en-US" smtClean="0"/>
              <a:t>3</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4</a:t>
            </a:fld>
            <a:endParaRPr lang="en-US"/>
          </a:p>
        </p:txBody>
      </p:sp>
    </p:spTree>
    <p:extLst>
      <p:ext uri="{BB962C8B-B14F-4D97-AF65-F5344CB8AC3E}">
        <p14:creationId xmlns:p14="http://schemas.microsoft.com/office/powerpoint/2010/main" val="322874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6</a:t>
            </a:fld>
            <a:endParaRPr lang="en-US"/>
          </a:p>
        </p:txBody>
      </p:sp>
    </p:spTree>
    <p:extLst>
      <p:ext uri="{BB962C8B-B14F-4D97-AF65-F5344CB8AC3E}">
        <p14:creationId xmlns:p14="http://schemas.microsoft.com/office/powerpoint/2010/main" val="389258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7</a:t>
            </a:fld>
            <a:endParaRPr lang="en-US"/>
          </a:p>
        </p:txBody>
      </p:sp>
    </p:spTree>
    <p:extLst>
      <p:ext uri="{BB962C8B-B14F-4D97-AF65-F5344CB8AC3E}">
        <p14:creationId xmlns:p14="http://schemas.microsoft.com/office/powerpoint/2010/main" val="151211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8</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9</a:t>
            </a:fld>
            <a:endParaRPr lang="en-US"/>
          </a:p>
        </p:txBody>
      </p:sp>
    </p:spTree>
    <p:extLst>
      <p:ext uri="{BB962C8B-B14F-4D97-AF65-F5344CB8AC3E}">
        <p14:creationId xmlns:p14="http://schemas.microsoft.com/office/powerpoint/2010/main" val="71176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11</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7/17/20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7/17/20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enhouse.com/content/which-one-doesnt-belong" TargetMode="External"/><Relationship Id="rId7" Type="http://schemas.openxmlformats.org/officeDocument/2006/relationships/hyperlink" Target="https://twitter.com/search?q=%23wodb&amp;src=typd" TargetMode="External"/><Relationship Id="rId2" Type="http://schemas.openxmlformats.org/officeDocument/2006/relationships/hyperlink" Target="http://wodb.ca/index.html" TargetMode="External"/><Relationship Id="rId1" Type="http://schemas.openxmlformats.org/officeDocument/2006/relationships/slideLayout" Target="../slideLayouts/slideLayout2.xml"/><Relationship Id="rId6" Type="http://schemas.openxmlformats.org/officeDocument/2006/relationships/hyperlink" Target="https://twitter.com/mcnally_gerry/status/1243582829507813376?s=20" TargetMode="External"/><Relationship Id="rId5" Type="http://schemas.openxmlformats.org/officeDocument/2006/relationships/hyperlink" Target="https://www.youtube.com/watch?v=lqegob0v9W8" TargetMode="External"/><Relationship Id="rId4" Type="http://schemas.openxmlformats.org/officeDocument/2006/relationships/hyperlink" Target="https://www.youtube.com/watch?v=rsRjQDrDnY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Which One Doesn’t Belong (WODB)</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a:bodyPr>
          <a:lstStyle/>
          <a:p>
            <a:r>
              <a:rPr lang="en-US" sz="2400" dirty="0"/>
              <a:t>WODB web site: </a:t>
            </a:r>
            <a:r>
              <a:rPr lang="en-US" sz="2400" dirty="0">
                <a:hlinkClick r:id="rId2"/>
              </a:rPr>
              <a:t>http://wodb.ca/index.html</a:t>
            </a:r>
            <a:endParaRPr lang="en-US" sz="2400" dirty="0"/>
          </a:p>
          <a:p>
            <a:r>
              <a:rPr lang="en-US" sz="2400" dirty="0"/>
              <a:t>A book: </a:t>
            </a:r>
            <a:r>
              <a:rPr lang="en-US" sz="2400" dirty="0">
                <a:hlinkClick r:id="rId3"/>
              </a:rPr>
              <a:t>https://www.stenhouse.com/content/which-one-doesnt-belong</a:t>
            </a:r>
            <a:r>
              <a:rPr lang="en-US" sz="2400" dirty="0"/>
              <a:t> </a:t>
            </a:r>
          </a:p>
          <a:p>
            <a:r>
              <a:rPr lang="en-US" sz="2400" dirty="0"/>
              <a:t>Sesame Street: One of these things is not like the others .. </a:t>
            </a:r>
          </a:p>
          <a:p>
            <a:pPr lvl="1"/>
            <a:r>
              <a:rPr lang="en-US" sz="2000" dirty="0"/>
              <a:t>Easy: </a:t>
            </a:r>
            <a:r>
              <a:rPr lang="en-US" sz="2000" dirty="0">
                <a:hlinkClick r:id="rId4"/>
              </a:rPr>
              <a:t>https://www.youtube.com/watch?v=rsRjQDrDnY8</a:t>
            </a:r>
            <a:r>
              <a:rPr lang="en-US" sz="2000" dirty="0"/>
              <a:t> </a:t>
            </a:r>
          </a:p>
          <a:p>
            <a:pPr lvl="1"/>
            <a:r>
              <a:rPr lang="en-US" sz="2000" dirty="0"/>
              <a:t>A bit more tricky: </a:t>
            </a:r>
            <a:r>
              <a:rPr lang="en-US" sz="2000" dirty="0">
                <a:hlinkClick r:id="rId5"/>
              </a:rPr>
              <a:t>https://www.youtube.com/watch?v=lqegob0v9W8</a:t>
            </a:r>
            <a:r>
              <a:rPr lang="en-US" sz="2000" dirty="0"/>
              <a:t> </a:t>
            </a:r>
          </a:p>
          <a:p>
            <a:r>
              <a:rPr lang="en-US" sz="2400" dirty="0"/>
              <a:t>Quite tricky: </a:t>
            </a:r>
          </a:p>
          <a:p>
            <a:pPr lvl="1"/>
            <a:r>
              <a:rPr lang="en-US" sz="2000" dirty="0">
                <a:hlinkClick r:id="rId6"/>
              </a:rPr>
              <a:t>https://twitter.com/mcnally_gerry/status/1243582829507813376?s=20</a:t>
            </a:r>
            <a:r>
              <a:rPr lang="en-US" sz="2000" dirty="0"/>
              <a:t> </a:t>
            </a:r>
          </a:p>
          <a:p>
            <a:pPr lvl="1"/>
            <a:r>
              <a:rPr lang="en-US" sz="2000" dirty="0">
                <a:hlinkClick r:id="rId7"/>
              </a:rPr>
              <a:t>https://twitter.com/search?q=%23wodb&amp;src=typd</a:t>
            </a:r>
            <a:r>
              <a:rPr lang="en-US" sz="2000" dirty="0"/>
              <a:t> </a:t>
            </a:r>
          </a:p>
        </p:txBody>
      </p:sp>
    </p:spTree>
    <p:extLst>
      <p:ext uri="{BB962C8B-B14F-4D97-AF65-F5344CB8AC3E}">
        <p14:creationId xmlns:p14="http://schemas.microsoft.com/office/powerpoint/2010/main" val="191025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7EFF-2691-6648-B2AE-E051C85C613F}"/>
              </a:ext>
            </a:extLst>
          </p:cNvPr>
          <p:cNvSpPr>
            <a:spLocks noGrp="1"/>
          </p:cNvSpPr>
          <p:nvPr>
            <p:ph type="title"/>
          </p:nvPr>
        </p:nvSpPr>
        <p:spPr>
          <a:xfrm>
            <a:off x="838200" y="0"/>
            <a:ext cx="10515600" cy="1006998"/>
          </a:xfrm>
        </p:spPr>
        <p:txBody>
          <a:bodyPr>
            <a:normAutofit/>
          </a:bodyPr>
          <a:lstStyle/>
          <a:p>
            <a:r>
              <a:rPr lang="en-US" dirty="0"/>
              <a:t>Observations</a:t>
            </a:r>
          </a:p>
        </p:txBody>
      </p:sp>
      <p:sp>
        <p:nvSpPr>
          <p:cNvPr id="3" name="Content Placeholder 2">
            <a:extLst>
              <a:ext uri="{FF2B5EF4-FFF2-40B4-BE49-F238E27FC236}">
                <a16:creationId xmlns:a16="http://schemas.microsoft.com/office/drawing/2014/main" id="{7BDA2C3A-2010-FE47-9E31-D906B7FA7D43}"/>
              </a:ext>
            </a:extLst>
          </p:cNvPr>
          <p:cNvSpPr>
            <a:spLocks noGrp="1"/>
          </p:cNvSpPr>
          <p:nvPr>
            <p:ph idx="1"/>
          </p:nvPr>
        </p:nvSpPr>
        <p:spPr>
          <a:xfrm>
            <a:off x="838200" y="1006998"/>
            <a:ext cx="10515600" cy="4869023"/>
          </a:xfrm>
        </p:spPr>
        <p:txBody>
          <a:bodyPr>
            <a:normAutofit lnSpcReduction="10000"/>
          </a:bodyPr>
          <a:lstStyle/>
          <a:p>
            <a:r>
              <a:rPr lang="en-US" sz="2400" dirty="0"/>
              <a:t>A WODB puzzle can have </a:t>
            </a:r>
            <a:r>
              <a:rPr lang="en-US" sz="2400" b="1" dirty="0"/>
              <a:t>several</a:t>
            </a:r>
            <a:r>
              <a:rPr lang="en-US" sz="2400" dirty="0"/>
              <a:t> “right” answers.</a:t>
            </a:r>
          </a:p>
          <a:p>
            <a:r>
              <a:rPr lang="en-US" sz="2400" dirty="0"/>
              <a:t>To be comprehensible, answers need </a:t>
            </a:r>
            <a:r>
              <a:rPr lang="en-US" sz="2400" b="1" dirty="0"/>
              <a:t>justifications</a:t>
            </a:r>
            <a:r>
              <a:rPr lang="en-US" sz="2400" dirty="0"/>
              <a:t>. </a:t>
            </a:r>
          </a:p>
          <a:p>
            <a:r>
              <a:rPr lang="en-US" sz="2400" dirty="0"/>
              <a:t>Questions and answers become comprehensible via </a:t>
            </a:r>
            <a:r>
              <a:rPr lang="en-US" sz="2400" b="1" dirty="0"/>
              <a:t>queries:</a:t>
            </a:r>
            <a:endParaRPr lang="en-US" sz="2400" dirty="0"/>
          </a:p>
          <a:p>
            <a:pPr lvl="1"/>
            <a:r>
              <a:rPr lang="en-US" sz="2000" dirty="0"/>
              <a:t>queries </a:t>
            </a:r>
            <a:r>
              <a:rPr lang="en-US" sz="2000" b="1" dirty="0"/>
              <a:t>formalize</a:t>
            </a:r>
            <a:r>
              <a:rPr lang="en-US" sz="2000" dirty="0"/>
              <a:t> concepts: what is meant by a unique/special/… figure (and what isn’t meant .. )</a:t>
            </a:r>
          </a:p>
          <a:p>
            <a:pPr lvl="1"/>
            <a:r>
              <a:rPr lang="en-US" sz="2000" dirty="0"/>
              <a:t>answers to queries come with </a:t>
            </a:r>
            <a:r>
              <a:rPr lang="en-US" sz="2000" b="1" dirty="0"/>
              <a:t>derivations </a:t>
            </a:r>
            <a:r>
              <a:rPr lang="en-US" sz="2000" dirty="0"/>
              <a:t>(provenance)</a:t>
            </a:r>
            <a:r>
              <a:rPr lang="en-US" sz="2000" b="1" dirty="0"/>
              <a:t> </a:t>
            </a:r>
            <a:r>
              <a:rPr lang="en-US" sz="2000" dirty="0"/>
              <a:t>which provide the justification needed to understand the answer</a:t>
            </a:r>
          </a:p>
          <a:p>
            <a:r>
              <a:rPr lang="en-US" sz="2400" dirty="0"/>
              <a:t>Each query generates a </a:t>
            </a:r>
            <a:r>
              <a:rPr lang="en-US" sz="2400" b="1" dirty="0"/>
              <a:t>solution space.</a:t>
            </a:r>
            <a:endParaRPr lang="en-US" sz="2400" dirty="0"/>
          </a:p>
          <a:p>
            <a:r>
              <a:rPr lang="en-US" sz="2400" dirty="0"/>
              <a:t>For a given query (i.e., within a solution space), answers can be clustered into </a:t>
            </a:r>
            <a:r>
              <a:rPr lang="en-US" sz="2400" b="1" dirty="0"/>
              <a:t>equivalence classes</a:t>
            </a:r>
            <a:r>
              <a:rPr lang="en-US" sz="2400" dirty="0"/>
              <a:t>: </a:t>
            </a:r>
          </a:p>
          <a:p>
            <a:pPr lvl="1"/>
            <a:r>
              <a:rPr lang="en-US" sz="2000" dirty="0"/>
              <a:t>we disagree which one doesn’t belong, because we care about different properties </a:t>
            </a:r>
          </a:p>
          <a:p>
            <a:pPr lvl="1"/>
            <a:r>
              <a:rPr lang="en-US" sz="2000" dirty="0"/>
              <a:t>… but a minimal change will turn your argument into mine and vice versa!</a:t>
            </a:r>
          </a:p>
          <a:p>
            <a:r>
              <a:rPr lang="en-US" sz="2400" dirty="0"/>
              <a:t>Non-equivalent answers correspond to different </a:t>
            </a:r>
            <a:r>
              <a:rPr lang="en-US" sz="2400" b="1" dirty="0"/>
              <a:t>types</a:t>
            </a:r>
            <a:r>
              <a:rPr lang="en-US" sz="2400" b="1" i="1" dirty="0"/>
              <a:t> </a:t>
            </a:r>
            <a:r>
              <a:rPr lang="en-US" sz="2400" dirty="0"/>
              <a:t>of argument (not just different preferences)</a:t>
            </a:r>
          </a:p>
        </p:txBody>
      </p:sp>
    </p:spTree>
    <p:extLst>
      <p:ext uri="{BB962C8B-B14F-4D97-AF65-F5344CB8AC3E}">
        <p14:creationId xmlns:p14="http://schemas.microsoft.com/office/powerpoint/2010/main" val="270222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A query is a question about a concept</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r>
              <a:rPr lang="en-US" dirty="0"/>
              <a:t>An uncle is the brother of a parent, or the brother-in-law of a parent:</a:t>
            </a:r>
          </a:p>
          <a:p>
            <a:endParaRPr lang="en-US" dirty="0"/>
          </a:p>
          <a:p>
            <a:r>
              <a:rPr lang="en-US" dirty="0"/>
              <a:t>uncle(X,Y) :- parent(X,Z), brother(Z,Y).</a:t>
            </a:r>
          </a:p>
          <a:p>
            <a:r>
              <a:rPr lang="en-US" dirty="0"/>
              <a:t>uncle(X,Y) :- parent(X,Z), </a:t>
            </a:r>
            <a:r>
              <a:rPr lang="en-US" dirty="0" err="1"/>
              <a:t>brother_in_law</a:t>
            </a:r>
            <a:r>
              <a:rPr lang="en-US" dirty="0"/>
              <a:t>(Z,Y).</a:t>
            </a:r>
          </a:p>
          <a:p>
            <a:endParaRPr lang="en-US" dirty="0"/>
          </a:p>
        </p:txBody>
      </p:sp>
    </p:spTree>
    <p:extLst>
      <p:ext uri="{BB962C8B-B14F-4D97-AF65-F5344CB8AC3E}">
        <p14:creationId xmlns:p14="http://schemas.microsoft.com/office/powerpoint/2010/main" val="311642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WODB for Conceptual Modeling</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fontScale="92500" lnSpcReduction="10000"/>
          </a:bodyPr>
          <a:lstStyle/>
          <a:p>
            <a:r>
              <a:rPr lang="en-US" dirty="0"/>
              <a:t>Model M consists of a schema S and an instance (database) D over S.</a:t>
            </a:r>
          </a:p>
          <a:p>
            <a:r>
              <a:rPr lang="en-US" dirty="0"/>
              <a:t>Step 1: What are the observables properties? What are the “invisible” properties? (“</a:t>
            </a:r>
            <a:r>
              <a:rPr lang="en-US" dirty="0" err="1"/>
              <a:t>ignorables</a:t>
            </a:r>
            <a:r>
              <a:rPr lang="en-US" dirty="0"/>
              <a:t>”)</a:t>
            </a:r>
          </a:p>
          <a:p>
            <a:pPr lvl="1"/>
            <a:r>
              <a:rPr lang="en-US" dirty="0"/>
              <a:t>e.g., observable properties P = { color, shape, size, …} </a:t>
            </a:r>
          </a:p>
          <a:p>
            <a:pPr lvl="1"/>
            <a:r>
              <a:rPr lang="en-US" dirty="0"/>
              <a:t>e.g., invisible/ignorable I = { ID, (relative) position, …} </a:t>
            </a:r>
          </a:p>
          <a:p>
            <a:pPr lvl="1"/>
            <a:r>
              <a:rPr lang="en-US" dirty="0">
                <a:sym typeface="Wingdings" pitchFamily="2" charset="2"/>
              </a:rPr>
              <a:t> Obtain a database schema S and for each situation/configuration/puzzle, a a DB instance D over S that represents the observables. </a:t>
            </a:r>
            <a:endParaRPr lang="en-US" dirty="0"/>
          </a:p>
          <a:p>
            <a:r>
              <a:rPr lang="en-US" dirty="0"/>
              <a:t>Step 2: Formalize what “doesn’t belong”, is “unlike the others”, or  “special”, by specifying a question (query) Q that retrieves the special, but not the “normal” figures.</a:t>
            </a:r>
          </a:p>
          <a:p>
            <a:r>
              <a:rPr lang="en-US" dirty="0"/>
              <a:t>Note: Now the problem can be solved by computing the answer A = Q(D).</a:t>
            </a:r>
          </a:p>
          <a:p>
            <a:pPr marL="0" indent="0">
              <a:buNone/>
            </a:pPr>
            <a:endParaRPr lang="en-US" dirty="0"/>
          </a:p>
          <a:p>
            <a:pPr lvl="1"/>
            <a:endParaRPr lang="en-US" dirty="0"/>
          </a:p>
        </p:txBody>
      </p:sp>
    </p:spTree>
    <p:extLst>
      <p:ext uri="{BB962C8B-B14F-4D97-AF65-F5344CB8AC3E}">
        <p14:creationId xmlns:p14="http://schemas.microsoft.com/office/powerpoint/2010/main" val="141388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so easy … </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235933" cy="4801314"/>
          </a:xfrm>
          <a:prstGeom prst="rect">
            <a:avLst/>
          </a:prstGeom>
          <a:noFill/>
        </p:spPr>
        <p:txBody>
          <a:bodyPr wrap="none" rtlCol="0">
            <a:spAutoFit/>
          </a:bodyPr>
          <a:lstStyle/>
          <a:p>
            <a:r>
              <a:rPr lang="en-US" dirty="0"/>
              <a:t>property(fig1, </a:t>
            </a:r>
            <a:r>
              <a:rPr lang="en-US" dirty="0">
                <a:solidFill>
                  <a:srgbClr val="FF0000"/>
                </a:solidFill>
              </a:rPr>
              <a:t>red</a:t>
            </a:r>
            <a:r>
              <a:rPr lang="en-US" dirty="0"/>
              <a:t>).</a:t>
            </a:r>
          </a:p>
          <a:p>
            <a:r>
              <a:rPr lang="en-US" dirty="0"/>
              <a:t>property(fig1, box).</a:t>
            </a:r>
          </a:p>
          <a:p>
            <a:r>
              <a:rPr lang="en-US" dirty="0"/>
              <a:t>property(fig1, large).</a:t>
            </a:r>
          </a:p>
          <a:p>
            <a:endParaRPr lang="en-US" dirty="0"/>
          </a:p>
          <a:p>
            <a:r>
              <a:rPr lang="en-US" dirty="0"/>
              <a:t>property(fig2, </a:t>
            </a:r>
            <a:r>
              <a:rPr lang="en-US" dirty="0">
                <a:solidFill>
                  <a:srgbClr val="00B050"/>
                </a:solidFill>
              </a:rPr>
              <a:t>green</a:t>
            </a:r>
            <a:r>
              <a:rPr lang="en-US" dirty="0"/>
              <a:t>).</a:t>
            </a:r>
          </a:p>
          <a:p>
            <a:r>
              <a:rPr lang="en-US" dirty="0"/>
              <a:t>property(fig2, box).</a:t>
            </a:r>
          </a:p>
          <a:p>
            <a:r>
              <a:rPr lang="en-US" dirty="0"/>
              <a:t>property(fig2, large).</a:t>
            </a:r>
          </a:p>
          <a:p>
            <a:endParaRPr lang="en-US" dirty="0"/>
          </a:p>
          <a:p>
            <a:r>
              <a:rPr lang="en-US" dirty="0"/>
              <a:t>property(fig3, </a:t>
            </a:r>
            <a:r>
              <a:rPr lang="en-US" dirty="0">
                <a:solidFill>
                  <a:srgbClr val="FF0000"/>
                </a:solidFill>
              </a:rPr>
              <a:t>red</a:t>
            </a:r>
            <a:r>
              <a:rPr lang="en-US" dirty="0"/>
              <a:t>).</a:t>
            </a:r>
          </a:p>
          <a:p>
            <a:r>
              <a:rPr lang="en-US" dirty="0"/>
              <a:t>property(fig3, box).</a:t>
            </a:r>
          </a:p>
          <a:p>
            <a:r>
              <a:rPr lang="en-US" dirty="0"/>
              <a:t>property(fig3, large).</a:t>
            </a:r>
          </a:p>
          <a:p>
            <a:endParaRPr lang="en-US" dirty="0"/>
          </a:p>
          <a:p>
            <a:r>
              <a:rPr lang="en-US" dirty="0"/>
              <a:t>property(fig4, </a:t>
            </a:r>
            <a:r>
              <a:rPr lang="en-US" dirty="0">
                <a:solidFill>
                  <a:srgbClr val="FF0000"/>
                </a:solidFill>
              </a:rPr>
              <a:t>red</a:t>
            </a:r>
            <a:r>
              <a:rPr lang="en-US" dirty="0"/>
              <a:t>).</a:t>
            </a:r>
          </a:p>
          <a:p>
            <a:r>
              <a:rPr lang="en-US" dirty="0"/>
              <a:t>property(fig4, box).</a:t>
            </a:r>
          </a:p>
          <a:p>
            <a:r>
              <a:rPr lang="en-US" dirty="0"/>
              <a:t>property(fig4,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even easier … </a:t>
            </a:r>
            <a:br>
              <a:rPr lang="en-US" dirty="0"/>
            </a:br>
            <a:r>
              <a:rPr lang="en-US" sz="3600" dirty="0"/>
              <a:t>(drop property column; values suffice)    </a:t>
            </a:r>
            <a:endParaRPr lang="en-US" dirty="0"/>
          </a:p>
        </p:txBody>
      </p:sp>
      <p:sp>
        <p:nvSpPr>
          <p:cNvPr id="11" name="TextBox 10">
            <a:extLst>
              <a:ext uri="{FF2B5EF4-FFF2-40B4-BE49-F238E27FC236}">
                <a16:creationId xmlns:a16="http://schemas.microsoft.com/office/drawing/2014/main" id="{BBC324EE-E278-544A-A3EA-26C57377E086}"/>
              </a:ext>
            </a:extLst>
          </p:cNvPr>
          <p:cNvSpPr txBox="1"/>
          <p:nvPr/>
        </p:nvSpPr>
        <p:spPr>
          <a:xfrm>
            <a:off x="9082674" y="650252"/>
            <a:ext cx="2610202" cy="3139321"/>
          </a:xfrm>
          <a:prstGeom prst="rect">
            <a:avLst/>
          </a:prstGeom>
          <a:noFill/>
        </p:spPr>
        <p:txBody>
          <a:bodyPr wrap="none" rtlCol="0">
            <a:spAutoFit/>
          </a:bodyPr>
          <a:lstStyle/>
          <a:p>
            <a:r>
              <a:rPr lang="en-US" dirty="0">
                <a:solidFill>
                  <a:schemeClr val="bg1">
                    <a:lumMod val="75000"/>
                  </a:schemeClr>
                </a:solidFill>
              </a:rPr>
              <a:t>% We could add this</a:t>
            </a:r>
          </a:p>
          <a:p>
            <a:r>
              <a:rPr lang="en-US" dirty="0">
                <a:solidFill>
                  <a:schemeClr val="bg1">
                    <a:lumMod val="75000"/>
                  </a:schemeClr>
                </a:solidFill>
              </a:rPr>
              <a:t>% but don’t really need it.</a:t>
            </a:r>
          </a:p>
          <a:p>
            <a:endParaRPr lang="en-US" dirty="0">
              <a:solidFill>
                <a:schemeClr val="bg1">
                  <a:lumMod val="75000"/>
                </a:schemeClr>
              </a:solidFill>
            </a:endParaRPr>
          </a:p>
          <a:p>
            <a:r>
              <a:rPr lang="en-US" dirty="0">
                <a:solidFill>
                  <a:schemeClr val="bg1">
                    <a:lumMod val="75000"/>
                  </a:schemeClr>
                </a:solidFill>
              </a:rPr>
              <a:t>type(red,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type(blue,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type(small,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type(large,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type(box, </a:t>
            </a:r>
            <a:r>
              <a:rPr lang="en-US" b="1" dirty="0">
                <a:solidFill>
                  <a:schemeClr val="bg1">
                    <a:lumMod val="75000"/>
                  </a:schemeClr>
                </a:solidFill>
              </a:rPr>
              <a:t>shape</a:t>
            </a:r>
            <a:r>
              <a:rPr lang="en-US" dirty="0">
                <a:solidFill>
                  <a:schemeClr val="bg1">
                    <a:lumMod val="75000"/>
                  </a:schemeClr>
                </a:solidFill>
              </a:rPr>
              <a:t>).</a:t>
            </a:r>
          </a:p>
          <a:p>
            <a:r>
              <a:rPr lang="en-US" dirty="0">
                <a:solidFill>
                  <a:schemeClr val="bg1">
                    <a:lumMod val="75000"/>
                  </a:schemeClr>
                </a:solidFill>
              </a:rPr>
              <a:t>type(circle, </a:t>
            </a:r>
            <a:r>
              <a:rPr lang="en-US" b="1" dirty="0">
                <a:solidFill>
                  <a:schemeClr val="bg1">
                    <a:lumMod val="75000"/>
                  </a:schemeClr>
                </a:solidFill>
              </a:rPr>
              <a:t>shape</a:t>
            </a:r>
            <a:r>
              <a:rPr lang="en-US" dirty="0">
                <a:solidFill>
                  <a:schemeClr val="bg1">
                    <a:lumMod val="75000"/>
                  </a:schemeClr>
                </a:solidFill>
              </a:rPr>
              <a:t>).</a:t>
            </a:r>
          </a:p>
          <a:p>
            <a:endParaRPr lang="en-US" dirty="0"/>
          </a:p>
          <a:p>
            <a:endParaRPr lang="en-US" dirty="0"/>
          </a:p>
        </p:txBody>
      </p:sp>
    </p:spTree>
    <p:extLst>
      <p:ext uri="{BB962C8B-B14F-4D97-AF65-F5344CB8AC3E}">
        <p14:creationId xmlns:p14="http://schemas.microsoft.com/office/powerpoint/2010/main" val="4706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2191822"/>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000415"/>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large).</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954630"/>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DB2EFC1-FF1C-B54A-BD7C-8CB2F919AF44}"/>
              </a:ext>
            </a:extLst>
          </p:cNvPr>
          <p:cNvSpPr>
            <a:spLocks noGrp="1"/>
          </p:cNvSpPr>
          <p:nvPr>
            <p:ph type="title"/>
          </p:nvPr>
        </p:nvSpPr>
        <p:spPr/>
        <p:txBody>
          <a:bodyPr/>
          <a:lstStyle/>
          <a:p>
            <a:r>
              <a:rPr lang="en-US" dirty="0"/>
              <a:t>Example 2: There’s still only one … </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2018202"/>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who is unique here … ?</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EA4F45-58FF-0A4E-8A73-E089043BAD2A}"/>
              </a:ext>
            </a:extLst>
          </p:cNvPr>
          <p:cNvGrpSpPr/>
          <p:nvPr/>
        </p:nvGrpSpPr>
        <p:grpSpPr>
          <a:xfrm>
            <a:off x="8086741" y="2086753"/>
            <a:ext cx="2099025" cy="1733888"/>
            <a:chOff x="5090823" y="1999812"/>
            <a:chExt cx="2099025" cy="1733888"/>
          </a:xfrm>
        </p:grpSpPr>
        <p:sp>
          <p:nvSpPr>
            <p:cNvPr id="10" name="Rectangle 9">
              <a:extLst>
                <a:ext uri="{FF2B5EF4-FFF2-40B4-BE49-F238E27FC236}">
                  <a16:creationId xmlns:a16="http://schemas.microsoft.com/office/drawing/2014/main" id="{88B1E9FC-E61C-A74B-A20A-0A5E6A186F9E}"/>
                </a:ext>
              </a:extLst>
            </p:cNvPr>
            <p:cNvSpPr/>
            <p:nvPr/>
          </p:nvSpPr>
          <p:spPr>
            <a:xfrm>
              <a:off x="5263923" y="3194418"/>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A570C3FF-1D00-9841-9058-AA75D28DC163}"/>
                </a:ext>
              </a:extLst>
            </p:cNvPr>
            <p:cNvSpPr/>
            <p:nvPr/>
          </p:nvSpPr>
          <p:spPr>
            <a:xfrm>
              <a:off x="5090823" y="199981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77467" y="203188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1E039D96-646B-F842-A490-44A4095A7F55}"/>
                </a:ext>
              </a:extLst>
            </p:cNvPr>
            <p:cNvSpPr/>
            <p:nvPr/>
          </p:nvSpPr>
          <p:spPr>
            <a:xfrm>
              <a:off x="6477467" y="30213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blue).</a:t>
            </a:r>
          </a:p>
          <a:p>
            <a:r>
              <a:rPr lang="en-US" dirty="0"/>
              <a:t>property(fig1, large).</a:t>
            </a:r>
          </a:p>
          <a:p>
            <a:r>
              <a:rPr lang="en-US" dirty="0"/>
              <a:t>property(fig1, circle).</a:t>
            </a:r>
          </a:p>
          <a:p>
            <a:endParaRPr lang="en-US" dirty="0"/>
          </a:p>
          <a:p>
            <a:r>
              <a:rPr lang="en-US" dirty="0"/>
              <a:t>property(fig2, red).</a:t>
            </a:r>
          </a:p>
          <a:p>
            <a:r>
              <a:rPr lang="en-US" dirty="0"/>
              <a:t>property(fig2, large).</a:t>
            </a:r>
          </a:p>
          <a:p>
            <a:r>
              <a:rPr lang="en-US" dirty="0"/>
              <a:t>property(fig2, box).</a:t>
            </a:r>
          </a:p>
          <a:p>
            <a:endParaRPr lang="en-US" dirty="0"/>
          </a:p>
          <a:p>
            <a:r>
              <a:rPr lang="en-US" dirty="0"/>
              <a:t>property(fig3, red).</a:t>
            </a:r>
          </a:p>
          <a:p>
            <a:r>
              <a:rPr lang="en-US" dirty="0"/>
              <a:t>property(fig3, small).</a:t>
            </a:r>
          </a:p>
          <a:p>
            <a:r>
              <a:rPr lang="en-US" dirty="0"/>
              <a:t>property(fig3, box).</a:t>
            </a:r>
          </a:p>
          <a:p>
            <a:endParaRPr lang="en-US" dirty="0"/>
          </a:p>
          <a:p>
            <a:r>
              <a:rPr lang="en-US" dirty="0"/>
              <a:t>property(fig4, blue).</a:t>
            </a:r>
          </a:p>
          <a:p>
            <a:r>
              <a:rPr lang="en-US" dirty="0"/>
              <a:t>property(fig4, large).</a:t>
            </a:r>
          </a:p>
          <a:p>
            <a:r>
              <a:rPr lang="en-US" dirty="0"/>
              <a:t>property(fig4, box).</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circle/small, blue/red, large/box</a:t>
            </a:r>
          </a:p>
        </p:txBody>
      </p:sp>
      <p:grpSp>
        <p:nvGrpSpPr>
          <p:cNvPr id="12" name="Group 11">
            <a:extLst>
              <a:ext uri="{FF2B5EF4-FFF2-40B4-BE49-F238E27FC236}">
                <a16:creationId xmlns:a16="http://schemas.microsoft.com/office/drawing/2014/main" id="{D0FBF76D-F032-B84F-8B5A-9CAC306C21CA}"/>
              </a:ext>
            </a:extLst>
          </p:cNvPr>
          <p:cNvGrpSpPr/>
          <p:nvPr/>
        </p:nvGrpSpPr>
        <p:grpSpPr>
          <a:xfrm>
            <a:off x="4133970" y="2086753"/>
            <a:ext cx="2020009" cy="1733107"/>
            <a:chOff x="5119398" y="548219"/>
            <a:chExt cx="2020009" cy="1733107"/>
          </a:xfrm>
        </p:grpSpPr>
        <p:sp>
          <p:nvSpPr>
            <p:cNvPr id="13" name="Rectangle 12">
              <a:extLst>
                <a:ext uri="{FF2B5EF4-FFF2-40B4-BE49-F238E27FC236}">
                  <a16:creationId xmlns:a16="http://schemas.microsoft.com/office/drawing/2014/main" id="{C2EDD7F6-FD0A-234F-9339-16660120B7D9}"/>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BCDB1541-3B5B-1E49-BAD3-D52C2708D12E}"/>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C1F27FED-EEE6-5348-B070-082113B68FA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a:extLst>
                <a:ext uri="{FF2B5EF4-FFF2-40B4-BE49-F238E27FC236}">
                  <a16:creationId xmlns:a16="http://schemas.microsoft.com/office/drawing/2014/main" id="{22BA0075-4BC7-5C4F-83AC-BDA6DAFF3B4A}"/>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Tree>
    <p:extLst>
      <p:ext uri="{BB962C8B-B14F-4D97-AF65-F5344CB8AC3E}">
        <p14:creationId xmlns:p14="http://schemas.microsoft.com/office/powerpoint/2010/main" val="4890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2099224"/>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804158"/>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p:txBody>
          <a:bodyPr/>
          <a:lstStyle/>
          <a:p>
            <a:r>
              <a:rPr lang="en-US" dirty="0"/>
              <a:t>Example 4: So special … </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6832452" y="1416317"/>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89979" y="3179890"/>
            <a:ext cx="5991835" cy="360098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Which figure F is special (</a:t>
            </a:r>
            <a:r>
              <a:rPr lang="en-US" sz="1200" dirty="0" err="1">
                <a:solidFill>
                  <a:srgbClr val="FF0000"/>
                </a:solidFill>
                <a:latin typeface="Consolas" panose="020B0609020204030204" pitchFamily="49" charset="0"/>
                <a:cs typeface="Consolas" panose="020B0609020204030204" pitchFamily="49" charset="0"/>
              </a:rPr>
              <a:t>wrt</a:t>
            </a:r>
            <a:r>
              <a:rPr lang="en-US" sz="1200" dirty="0">
                <a:solidFill>
                  <a:srgbClr val="FF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a:t>
            </a: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 not special(F).</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a:p>
            <a:r>
              <a:rPr lang="en-US" sz="1200" b="1" dirty="0">
                <a:solidFill>
                  <a:srgbClr val="0432FF"/>
                </a:solidFill>
                <a:latin typeface="Consolas" panose="020B0609020204030204" pitchFamily="49" charset="0"/>
                <a:cs typeface="Consolas" panose="020B0609020204030204" pitchFamily="49" charset="0"/>
              </a:rPr>
              <a:t>special(fig1) </a:t>
            </a:r>
          </a:p>
          <a:p>
            <a:r>
              <a:rPr lang="en-US" sz="1200" b="1" dirty="0">
                <a:solidFill>
                  <a:srgbClr val="0432FF"/>
                </a:solidFill>
                <a:latin typeface="Consolas" panose="020B0609020204030204" pitchFamily="49" charset="0"/>
                <a:cs typeface="Consolas" panose="020B0609020204030204" pitchFamily="49" charset="0"/>
              </a:rPr>
              <a:t>special(fig2) </a:t>
            </a:r>
          </a:p>
          <a:p>
            <a:r>
              <a:rPr lang="en-US" sz="1200" b="1" dirty="0">
                <a:solidFill>
                  <a:srgbClr val="0432FF"/>
                </a:solidFill>
                <a:latin typeface="Consolas" panose="020B0609020204030204" pitchFamily="49" charset="0"/>
                <a:cs typeface="Consolas" panose="020B0609020204030204" pitchFamily="49" charset="0"/>
              </a:rPr>
              <a:t>special(fig3)</a:t>
            </a:r>
          </a:p>
          <a:p>
            <a:r>
              <a:rPr lang="en-US" sz="1200" b="1" dirty="0">
                <a:solidFill>
                  <a:srgbClr val="FF0000"/>
                </a:solidFill>
                <a:latin typeface="Consolas" panose="020B0609020204030204" pitchFamily="49" charset="0"/>
                <a:cs typeface="Consolas" panose="020B0609020204030204" pitchFamily="49" charset="0"/>
              </a:rPr>
              <a:t>normal(fig4) </a:t>
            </a:r>
          </a:p>
          <a:p>
            <a:endParaRPr lang="en-US" sz="1200" b="1" dirty="0">
              <a:solidFill>
                <a:schemeClr val="bg1">
                  <a:lumMod val="50000"/>
                </a:schemeClr>
              </a:solidFill>
              <a:latin typeface="Courier" pitchFamily="2" charset="0"/>
              <a:cs typeface="Consolas" panose="020B0609020204030204" pitchFamily="49" charset="0"/>
            </a:endParaRP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a:xfrm>
            <a:off x="838200" y="115380"/>
            <a:ext cx="10515600" cy="1325563"/>
          </a:xfrm>
        </p:spPr>
        <p:txBody>
          <a:bodyPr>
            <a:normAutofit fontScale="90000"/>
          </a:bodyPr>
          <a:lstStyle/>
          <a:p>
            <a:r>
              <a:rPr lang="en-US" dirty="0"/>
              <a:t>Example 4: </a:t>
            </a:r>
            <a:r>
              <a:rPr lang="en-US" sz="3600" dirty="0"/>
              <a:t>... if (almost) everyone is special, who really does stand out? The only “</a:t>
            </a:r>
            <a:r>
              <a:rPr lang="en-US" sz="3600" dirty="0" err="1"/>
              <a:t>unspecial</a:t>
            </a:r>
            <a:r>
              <a:rPr lang="en-US" sz="3600" dirty="0"/>
              <a:t>” or “most normal” figure!</a:t>
            </a:r>
            <a:endParaRPr lang="en-US" dirty="0"/>
          </a:p>
        </p:txBody>
      </p:sp>
    </p:spTree>
    <p:extLst>
      <p:ext uri="{BB962C8B-B14F-4D97-AF65-F5344CB8AC3E}">
        <p14:creationId xmlns:p14="http://schemas.microsoft.com/office/powerpoint/2010/main" val="17828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6952</TotalTime>
  <Words>3340</Words>
  <Application>Microsoft Macintosh PowerPoint</Application>
  <PresentationFormat>Widescreen</PresentationFormat>
  <Paragraphs>404</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Courier</vt:lpstr>
      <vt:lpstr>Wingdings</vt:lpstr>
      <vt:lpstr>Office Theme</vt:lpstr>
      <vt:lpstr>Which One Doesn’t Belong (WODB)</vt:lpstr>
      <vt:lpstr>WODB for Conceptual Modeling</vt:lpstr>
      <vt:lpstr>Example 1: It’s so easy … </vt:lpstr>
      <vt:lpstr>Example 1: It’s even easier …  (drop property column; values suffice)    </vt:lpstr>
      <vt:lpstr>Example 2: There’s still only one … </vt:lpstr>
      <vt:lpstr>Example 3: who is unique here … ?</vt:lpstr>
      <vt:lpstr>Example 3: circle/small, blue/red, large/box</vt:lpstr>
      <vt:lpstr>Example 4: So special … </vt:lpstr>
      <vt:lpstr>Example 4: ... if (almost) everyone is special, who really does stand out? The only “unspecial” or “most normal” figure!</vt:lpstr>
      <vt:lpstr>Observations</vt:lpstr>
      <vt:lpstr>PowerPoint Presentation</vt:lpstr>
      <vt:lpstr>PowerPoint Presentation</vt:lpstr>
      <vt:lpstr>PowerPoint Presentation</vt:lpstr>
      <vt:lpstr>Some key points</vt:lpstr>
      <vt:lpstr>PowerPoint Presentation</vt:lpstr>
      <vt:lpstr>A query is a question about a concept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Bertram Ludaescher</cp:lastModifiedBy>
  <cp:revision>88</cp:revision>
  <dcterms:created xsi:type="dcterms:W3CDTF">2020-06-27T14:50:53Z</dcterms:created>
  <dcterms:modified xsi:type="dcterms:W3CDTF">2020-07-20T18:32:48Z</dcterms:modified>
</cp:coreProperties>
</file>