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1" r:id="rId2"/>
    <p:sldId id="273" r:id="rId3"/>
    <p:sldId id="260" r:id="rId4"/>
    <p:sldId id="275" r:id="rId5"/>
    <p:sldId id="264" r:id="rId6"/>
    <p:sldId id="265" r:id="rId7"/>
    <p:sldId id="278" r:id="rId8"/>
    <p:sldId id="279" r:id="rId9"/>
    <p:sldId id="266" r:id="rId10"/>
    <p:sldId id="276" r:id="rId11"/>
    <p:sldId id="277" r:id="rId12"/>
    <p:sldId id="269" r:id="rId13"/>
    <p:sldId id="268" r:id="rId14"/>
    <p:sldId id="257" r:id="rId15"/>
    <p:sldId id="267" r:id="rId16"/>
    <p:sldId id="25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p:restoredTop sz="75641"/>
  </p:normalViewPr>
  <p:slideViewPr>
    <p:cSldViewPr snapToGrid="0" snapToObjects="1">
      <p:cViewPr varScale="1">
        <p:scale>
          <a:sx n="90" d="100"/>
          <a:sy n="90" d="100"/>
        </p:scale>
        <p:origin x="1560"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BFEB-529B-5B4E-B2A3-75A70A3B81DC}" type="datetimeFigureOut">
              <a:rPr lang="en-US" smtClean="0"/>
              <a:t>7/31/20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C19A3-AC65-4B48-9D18-637C19446F37}" type="slidenum">
              <a:rPr lang="en-US" smtClean="0"/>
              <a:t>‹#›</a:t>
            </a:fld>
            <a:endParaRPr lang="en-US"/>
          </a:p>
        </p:txBody>
      </p:sp>
    </p:spTree>
    <p:extLst>
      <p:ext uri="{BB962C8B-B14F-4D97-AF65-F5344CB8AC3E}">
        <p14:creationId xmlns:p14="http://schemas.microsoft.com/office/powerpoint/2010/main" val="387376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a:p>
            <a:endParaRPr lang="en-US" dirty="0"/>
          </a:p>
          <a:p>
            <a:r>
              <a:rPr lang="en-US" dirty="0"/>
              <a:t>special(X) if exists property P </a:t>
            </a:r>
            <a:r>
              <a:rPr lang="en-US" dirty="0" err="1"/>
              <a:t>s.t.</a:t>
            </a:r>
            <a:r>
              <a:rPr lang="en-US" dirty="0"/>
              <a:t> </a:t>
            </a:r>
            <a:r>
              <a:rPr lang="en-US" dirty="0" err="1"/>
              <a:t>forall</a:t>
            </a:r>
            <a:r>
              <a:rPr lang="en-US" dirty="0"/>
              <a:t> X2: if X != X2 then not property(X2,P)</a:t>
            </a:r>
          </a:p>
        </p:txBody>
      </p:sp>
      <p:sp>
        <p:nvSpPr>
          <p:cNvPr id="4" name="Slide Number Placeholder 3"/>
          <p:cNvSpPr>
            <a:spLocks noGrp="1"/>
          </p:cNvSpPr>
          <p:nvPr>
            <p:ph type="sldNum" sz="quarter" idx="5"/>
          </p:nvPr>
        </p:nvSpPr>
        <p:spPr/>
        <p:txBody>
          <a:bodyPr/>
          <a:lstStyle/>
          <a:p>
            <a:fld id="{E7EC19A3-AC65-4B48-9D18-637C19446F37}" type="slidenum">
              <a:rPr lang="en-US" smtClean="0"/>
              <a:t>3</a:t>
            </a:fld>
            <a:endParaRPr lang="en-US"/>
          </a:p>
        </p:txBody>
      </p:sp>
    </p:spTree>
    <p:extLst>
      <p:ext uri="{BB962C8B-B14F-4D97-AF65-F5344CB8AC3E}">
        <p14:creationId xmlns:p14="http://schemas.microsoft.com/office/powerpoint/2010/main" val="273423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p:txBody>
      </p:sp>
      <p:sp>
        <p:nvSpPr>
          <p:cNvPr id="4" name="Slide Number Placeholder 3"/>
          <p:cNvSpPr>
            <a:spLocks noGrp="1"/>
          </p:cNvSpPr>
          <p:nvPr>
            <p:ph type="sldNum" sz="quarter" idx="5"/>
          </p:nvPr>
        </p:nvSpPr>
        <p:spPr/>
        <p:txBody>
          <a:bodyPr/>
          <a:lstStyle/>
          <a:p>
            <a:fld id="{E7EC19A3-AC65-4B48-9D18-637C19446F37}" type="slidenum">
              <a:rPr lang="en-US" smtClean="0"/>
              <a:t>4</a:t>
            </a:fld>
            <a:endParaRPr lang="en-US"/>
          </a:p>
        </p:txBody>
      </p:sp>
    </p:spTree>
    <p:extLst>
      <p:ext uri="{BB962C8B-B14F-4D97-AF65-F5344CB8AC3E}">
        <p14:creationId xmlns:p14="http://schemas.microsoft.com/office/powerpoint/2010/main" val="322874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WODB problem is similarly “obvious”: </a:t>
            </a:r>
          </a:p>
        </p:txBody>
      </p:sp>
      <p:sp>
        <p:nvSpPr>
          <p:cNvPr id="4" name="Slide Number Placeholder 3"/>
          <p:cNvSpPr>
            <a:spLocks noGrp="1"/>
          </p:cNvSpPr>
          <p:nvPr>
            <p:ph type="sldNum" sz="quarter" idx="5"/>
          </p:nvPr>
        </p:nvSpPr>
        <p:spPr/>
        <p:txBody>
          <a:bodyPr/>
          <a:lstStyle/>
          <a:p>
            <a:fld id="{E7EC19A3-AC65-4B48-9D18-637C19446F37}" type="slidenum">
              <a:rPr lang="en-US" smtClean="0"/>
              <a:t>5</a:t>
            </a:fld>
            <a:endParaRPr lang="en-US"/>
          </a:p>
        </p:txBody>
      </p:sp>
    </p:spTree>
    <p:extLst>
      <p:ext uri="{BB962C8B-B14F-4D97-AF65-F5344CB8AC3E}">
        <p14:creationId xmlns:p14="http://schemas.microsoft.com/office/powerpoint/2010/main" val="215048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6</a:t>
            </a:fld>
            <a:endParaRPr lang="en-US"/>
          </a:p>
        </p:txBody>
      </p:sp>
    </p:spTree>
    <p:extLst>
      <p:ext uri="{BB962C8B-B14F-4D97-AF65-F5344CB8AC3E}">
        <p14:creationId xmlns:p14="http://schemas.microsoft.com/office/powerpoint/2010/main" val="389258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7</a:t>
            </a:fld>
            <a:endParaRPr lang="en-US"/>
          </a:p>
        </p:txBody>
      </p:sp>
    </p:spTree>
    <p:extLst>
      <p:ext uri="{BB962C8B-B14F-4D97-AF65-F5344CB8AC3E}">
        <p14:creationId xmlns:p14="http://schemas.microsoft.com/office/powerpoint/2010/main" val="151211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8</a:t>
            </a:fld>
            <a:endParaRPr lang="en-US"/>
          </a:p>
        </p:txBody>
      </p:sp>
    </p:spTree>
    <p:extLst>
      <p:ext uri="{BB962C8B-B14F-4D97-AF65-F5344CB8AC3E}">
        <p14:creationId xmlns:p14="http://schemas.microsoft.com/office/powerpoint/2010/main" val="429086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9</a:t>
            </a:fld>
            <a:endParaRPr lang="en-US"/>
          </a:p>
        </p:txBody>
      </p:sp>
    </p:spTree>
    <p:extLst>
      <p:ext uri="{BB962C8B-B14F-4D97-AF65-F5344CB8AC3E}">
        <p14:creationId xmlns:p14="http://schemas.microsoft.com/office/powerpoint/2010/main" val="53479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10</a:t>
            </a:fld>
            <a:endParaRPr lang="en-US"/>
          </a:p>
        </p:txBody>
      </p:sp>
    </p:spTree>
    <p:extLst>
      <p:ext uri="{BB962C8B-B14F-4D97-AF65-F5344CB8AC3E}">
        <p14:creationId xmlns:p14="http://schemas.microsoft.com/office/powerpoint/2010/main" val="711768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12</a:t>
            </a:fld>
            <a:endParaRPr lang="en-US"/>
          </a:p>
        </p:txBody>
      </p:sp>
    </p:spTree>
    <p:extLst>
      <p:ext uri="{BB962C8B-B14F-4D97-AF65-F5344CB8AC3E}">
        <p14:creationId xmlns:p14="http://schemas.microsoft.com/office/powerpoint/2010/main" val="35998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5E6F-8D83-2748-8EBA-66C05ED1B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A987-32E7-A349-AB41-62FDE71A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D4AD9-36B6-0844-A444-F2F53A3D66AA}"/>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5" name="Footer Placeholder 4">
            <a:extLst>
              <a:ext uri="{FF2B5EF4-FFF2-40B4-BE49-F238E27FC236}">
                <a16:creationId xmlns:a16="http://schemas.microsoft.com/office/drawing/2014/main" id="{0D92B059-3869-5043-BF75-B81328DF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6E81E-7660-9E4B-9EAF-3BEBD7F3A8A8}"/>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89263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EF5-56BC-4742-8EB3-7354D69CC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0CAE-D81D-D64E-B737-C0CD0856E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D08A-047C-8C42-AAF1-64956F8FD94E}"/>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5" name="Footer Placeholder 4">
            <a:extLst>
              <a:ext uri="{FF2B5EF4-FFF2-40B4-BE49-F238E27FC236}">
                <a16:creationId xmlns:a16="http://schemas.microsoft.com/office/drawing/2014/main" id="{90F41850-D25D-0B4F-83CB-897FC9C9C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0671-66EF-6E4B-A4E3-2BEF5AA4BE9B}"/>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1398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ED29-C819-9840-B39A-DB82B79CA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E7DD-709D-7141-8EC9-5A8E18F30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15DAB-1623-3640-A1C7-95330661E3B8}"/>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5" name="Footer Placeholder 4">
            <a:extLst>
              <a:ext uri="{FF2B5EF4-FFF2-40B4-BE49-F238E27FC236}">
                <a16:creationId xmlns:a16="http://schemas.microsoft.com/office/drawing/2014/main" id="{7AD9600F-11A2-AD4F-B7A0-11856147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F0C7-9884-8D42-AA11-1868F726680C}"/>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5080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1EF-06ED-0443-ADF8-34576F1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DB5B6-3078-144F-B855-4008C77E6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4300F-8EFD-C647-9012-D63DB14B88AA}"/>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5" name="Footer Placeholder 4">
            <a:extLst>
              <a:ext uri="{FF2B5EF4-FFF2-40B4-BE49-F238E27FC236}">
                <a16:creationId xmlns:a16="http://schemas.microsoft.com/office/drawing/2014/main" id="{86BA5BB1-001A-114F-84CB-0EAA3554E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37C-9496-DA41-A96C-CB7A0092C72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5102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5F0E-6C9D-D14C-B5D9-ACD76463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9E106-BAA3-EC45-82FD-B42D5B2E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4B209-1B8D-6140-9130-C96B686454FF}"/>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5" name="Footer Placeholder 4">
            <a:extLst>
              <a:ext uri="{FF2B5EF4-FFF2-40B4-BE49-F238E27FC236}">
                <a16:creationId xmlns:a16="http://schemas.microsoft.com/office/drawing/2014/main" id="{4F797D65-D2B8-E247-8952-F54054BE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FEB0-6DE6-1E47-A075-C87D6C67D249}"/>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8737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FAC-BDC4-9548-9CC4-790FB079A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C301-F710-D045-B621-0BA77CC12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56102-12BF-8546-8574-C5F472492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94D21-92C7-3242-8AD4-6940ECD8DEA3}"/>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6" name="Footer Placeholder 5">
            <a:extLst>
              <a:ext uri="{FF2B5EF4-FFF2-40B4-BE49-F238E27FC236}">
                <a16:creationId xmlns:a16="http://schemas.microsoft.com/office/drawing/2014/main" id="{0860E39E-E10E-D444-8DB4-3B5C608D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8916-76DE-A44E-8CF0-751F9AFC08F4}"/>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0107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31B2-C5C4-EC47-A1DC-EF5157A83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B7D2D-0622-444C-8C84-0C72EEC39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DC9E8A-D9B8-9448-A76F-4D77E3C59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1B89-9FA5-C843-A7E6-6CAA0BDBE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EB550-BCB1-524B-85D9-AC5014020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20722-10DE-3B4B-B4E0-0025E4D9F110}"/>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8" name="Footer Placeholder 7">
            <a:extLst>
              <a:ext uri="{FF2B5EF4-FFF2-40B4-BE49-F238E27FC236}">
                <a16:creationId xmlns:a16="http://schemas.microsoft.com/office/drawing/2014/main" id="{AE8C9AB3-5740-5A40-A104-D10EEE99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15604-8E19-8345-A5BD-F5320AA729D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2739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5924-71E1-BC4A-90E3-00E1FF7D9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15081-CD30-E743-8AFF-4962034D1940}"/>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4" name="Footer Placeholder 3">
            <a:extLst>
              <a:ext uri="{FF2B5EF4-FFF2-40B4-BE49-F238E27FC236}">
                <a16:creationId xmlns:a16="http://schemas.microsoft.com/office/drawing/2014/main" id="{51E3FCA8-4983-9E4B-9767-2AB169CE42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3D4C6-DE9E-0049-B615-7E74E03E150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985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9470-D2DE-A048-A537-B49CE5B33879}"/>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3" name="Footer Placeholder 2">
            <a:extLst>
              <a:ext uri="{FF2B5EF4-FFF2-40B4-BE49-F238E27FC236}">
                <a16:creationId xmlns:a16="http://schemas.microsoft.com/office/drawing/2014/main" id="{09F31FAE-E5E4-1F40-82AC-B7E955A06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4C917-30C2-9448-B4F7-FBD264C26EE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0967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80BF-F4D1-CB48-A11F-5495E2CC1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40807-DFA2-E34B-BB25-48B58F452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06147-15B3-2849-B004-BAD1E71C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9A4A8-BF3F-1E4E-A504-ED0FF06AD980}"/>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6" name="Footer Placeholder 5">
            <a:extLst>
              <a:ext uri="{FF2B5EF4-FFF2-40B4-BE49-F238E27FC236}">
                <a16:creationId xmlns:a16="http://schemas.microsoft.com/office/drawing/2014/main" id="{A8216F9F-F1FE-9340-B32C-0F3358CF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98D1-90DF-344F-86DD-72DDA7D5A145}"/>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42265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E32-4C50-524A-8BC9-486720CB2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FE110-44EF-C64F-ADD5-E5B0BE26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67E19-D6BC-3843-A54F-4012C3E30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60DCF-D854-E042-9A0E-0E265DD23380}"/>
              </a:ext>
            </a:extLst>
          </p:cNvPr>
          <p:cNvSpPr>
            <a:spLocks noGrp="1"/>
          </p:cNvSpPr>
          <p:nvPr>
            <p:ph type="dt" sz="half" idx="10"/>
          </p:nvPr>
        </p:nvSpPr>
        <p:spPr/>
        <p:txBody>
          <a:bodyPr/>
          <a:lstStyle/>
          <a:p>
            <a:fld id="{DB1C08F3-D52C-D347-99D7-6B04B9BCB4D4}" type="datetimeFigureOut">
              <a:rPr lang="en-US" smtClean="0"/>
              <a:t>7/31/20</a:t>
            </a:fld>
            <a:endParaRPr lang="en-US"/>
          </a:p>
        </p:txBody>
      </p:sp>
      <p:sp>
        <p:nvSpPr>
          <p:cNvPr id="6" name="Footer Placeholder 5">
            <a:extLst>
              <a:ext uri="{FF2B5EF4-FFF2-40B4-BE49-F238E27FC236}">
                <a16:creationId xmlns:a16="http://schemas.microsoft.com/office/drawing/2014/main" id="{20057EE6-D70B-3643-AD9B-ECAE428D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6EFD-2A06-C149-A3DB-1BC18E1451F7}"/>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22212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F402D-C54A-3B40-AE59-5711B8DF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F1B56-2268-0740-B4D2-D0DD1FED9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C284D-7D51-2D4A-A418-CC1B1A7C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C08F3-D52C-D347-99D7-6B04B9BCB4D4}" type="datetimeFigureOut">
              <a:rPr lang="en-US" smtClean="0"/>
              <a:t>7/31/20</a:t>
            </a:fld>
            <a:endParaRPr lang="en-US"/>
          </a:p>
        </p:txBody>
      </p:sp>
      <p:sp>
        <p:nvSpPr>
          <p:cNvPr id="5" name="Footer Placeholder 4">
            <a:extLst>
              <a:ext uri="{FF2B5EF4-FFF2-40B4-BE49-F238E27FC236}">
                <a16:creationId xmlns:a16="http://schemas.microsoft.com/office/drawing/2014/main" id="{82C6E375-818B-6645-B38D-9404C085F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E07B-AD31-2649-9DD0-070F21057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1A22-1652-DC4A-A937-C750E42D0D97}" type="slidenum">
              <a:rPr lang="en-US" smtClean="0"/>
              <a:t>‹#›</a:t>
            </a:fld>
            <a:endParaRPr lang="en-US"/>
          </a:p>
        </p:txBody>
      </p:sp>
    </p:spTree>
    <p:extLst>
      <p:ext uri="{BB962C8B-B14F-4D97-AF65-F5344CB8AC3E}">
        <p14:creationId xmlns:p14="http://schemas.microsoft.com/office/powerpoint/2010/main" val="37618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tenhouse.com/content/which-one-doesnt-belong" TargetMode="External"/><Relationship Id="rId7" Type="http://schemas.openxmlformats.org/officeDocument/2006/relationships/hyperlink" Target="https://twitter.com/search?q=%23wodb&amp;src=typd" TargetMode="External"/><Relationship Id="rId2" Type="http://schemas.openxmlformats.org/officeDocument/2006/relationships/hyperlink" Target="http://wodb.ca/index.html" TargetMode="External"/><Relationship Id="rId1" Type="http://schemas.openxmlformats.org/officeDocument/2006/relationships/slideLayout" Target="../slideLayouts/slideLayout2.xml"/><Relationship Id="rId6" Type="http://schemas.openxmlformats.org/officeDocument/2006/relationships/hyperlink" Target="https://twitter.com/mcnally_gerry/status/1243582829507813376?s=20" TargetMode="External"/><Relationship Id="rId5" Type="http://schemas.openxmlformats.org/officeDocument/2006/relationships/hyperlink" Target="https://www.youtube.com/watch?v=lqegob0v9W8" TargetMode="External"/><Relationship Id="rId4" Type="http://schemas.openxmlformats.org/officeDocument/2006/relationships/hyperlink" Target="https://www.youtube.com/watch?v=rsRjQDrDnY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Which One Doesn’t Belong (WODB)</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normAutofit/>
          </a:bodyPr>
          <a:lstStyle/>
          <a:p>
            <a:r>
              <a:rPr lang="en-US" sz="2400" dirty="0"/>
              <a:t>WODB web site: </a:t>
            </a:r>
            <a:r>
              <a:rPr lang="en-US" sz="2400" dirty="0">
                <a:hlinkClick r:id="rId2"/>
              </a:rPr>
              <a:t>http://wodb.ca/index.html</a:t>
            </a:r>
            <a:endParaRPr lang="en-US" sz="2400" dirty="0"/>
          </a:p>
          <a:p>
            <a:r>
              <a:rPr lang="en-US" sz="2400" dirty="0"/>
              <a:t>A book: </a:t>
            </a:r>
            <a:r>
              <a:rPr lang="en-US" sz="2400" dirty="0">
                <a:hlinkClick r:id="rId3"/>
              </a:rPr>
              <a:t>https://www.stenhouse.com/content/which-one-doesnt-belong</a:t>
            </a:r>
            <a:r>
              <a:rPr lang="en-US" sz="2400" dirty="0"/>
              <a:t> </a:t>
            </a:r>
          </a:p>
          <a:p>
            <a:r>
              <a:rPr lang="en-US" sz="2400" dirty="0"/>
              <a:t>Sesame Street: One of these things is not like the others .. </a:t>
            </a:r>
          </a:p>
          <a:p>
            <a:pPr lvl="1"/>
            <a:r>
              <a:rPr lang="en-US" sz="2000" dirty="0"/>
              <a:t>Easy: </a:t>
            </a:r>
            <a:r>
              <a:rPr lang="en-US" sz="2000" dirty="0">
                <a:hlinkClick r:id="rId4"/>
              </a:rPr>
              <a:t>https://www.youtube.com/watch?v=rsRjQDrDnY8</a:t>
            </a:r>
            <a:r>
              <a:rPr lang="en-US" sz="2000" dirty="0"/>
              <a:t> </a:t>
            </a:r>
          </a:p>
          <a:p>
            <a:pPr lvl="1"/>
            <a:r>
              <a:rPr lang="en-US" sz="2000" dirty="0"/>
              <a:t>A bit more tricky: </a:t>
            </a:r>
            <a:r>
              <a:rPr lang="en-US" sz="2000" dirty="0">
                <a:hlinkClick r:id="rId5"/>
              </a:rPr>
              <a:t>https://www.youtube.com/watch?v=lqegob0v9W8</a:t>
            </a:r>
            <a:r>
              <a:rPr lang="en-US" sz="2000" dirty="0"/>
              <a:t> </a:t>
            </a:r>
          </a:p>
          <a:p>
            <a:r>
              <a:rPr lang="en-US" sz="2400" dirty="0"/>
              <a:t>Quite tricky: </a:t>
            </a:r>
          </a:p>
          <a:p>
            <a:pPr lvl="1"/>
            <a:r>
              <a:rPr lang="en-US" sz="2000" dirty="0">
                <a:hlinkClick r:id="rId6"/>
              </a:rPr>
              <a:t>https://twitter.com/mcnally_gerry/status/1243582829507813376?s=20</a:t>
            </a:r>
            <a:r>
              <a:rPr lang="en-US" sz="2000" dirty="0"/>
              <a:t> </a:t>
            </a:r>
          </a:p>
          <a:p>
            <a:pPr lvl="1"/>
            <a:r>
              <a:rPr lang="en-US" sz="2000" dirty="0">
                <a:hlinkClick r:id="rId7"/>
              </a:rPr>
              <a:t>https://twitter.com/search?q=%23wodb&amp;src=typd</a:t>
            </a:r>
            <a:r>
              <a:rPr lang="en-US" sz="2000" dirty="0"/>
              <a:t> </a:t>
            </a:r>
          </a:p>
        </p:txBody>
      </p:sp>
    </p:spTree>
    <p:extLst>
      <p:ext uri="{BB962C8B-B14F-4D97-AF65-F5344CB8AC3E}">
        <p14:creationId xmlns:p14="http://schemas.microsoft.com/office/powerpoint/2010/main" val="191025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6832452" y="1416317"/>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849943"/>
            <a:ext cx="2200924"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green).</a:t>
            </a:r>
          </a:p>
          <a:p>
            <a:r>
              <a:rPr lang="en-US" dirty="0"/>
              <a:t>property(fig2, box).</a:t>
            </a:r>
          </a:p>
          <a:p>
            <a:r>
              <a:rPr lang="en-US" dirty="0"/>
              <a:t>property(fig2, large).</a:t>
            </a:r>
          </a:p>
          <a:p>
            <a:endParaRPr lang="en-US" dirty="0"/>
          </a:p>
          <a:p>
            <a:r>
              <a:rPr lang="en-US" dirty="0"/>
              <a:t>property(fig3, red).</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89979" y="3179890"/>
            <a:ext cx="5991835" cy="360098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Which figure F is special (</a:t>
            </a:r>
            <a:r>
              <a:rPr lang="en-US" sz="1200" dirty="0" err="1">
                <a:solidFill>
                  <a:srgbClr val="FF0000"/>
                </a:solidFill>
                <a:latin typeface="Consolas" panose="020B0609020204030204" pitchFamily="49" charset="0"/>
                <a:cs typeface="Consolas" panose="020B0609020204030204" pitchFamily="49" charset="0"/>
              </a:rPr>
              <a:t>wrt</a:t>
            </a:r>
            <a:r>
              <a:rPr lang="en-US" sz="1200" dirty="0">
                <a:solidFill>
                  <a:srgbClr val="FF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a:t>
            </a: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 not special(F).</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unique(fig2,green) </a:t>
            </a:r>
          </a:p>
          <a:p>
            <a:r>
              <a:rPr lang="en-US" sz="1200" b="1" dirty="0">
                <a:solidFill>
                  <a:schemeClr val="bg1">
                    <a:lumMod val="50000"/>
                  </a:schemeClr>
                </a:solidFill>
                <a:latin typeface="Courier" pitchFamily="2" charset="0"/>
                <a:cs typeface="Consolas" panose="020B0609020204030204" pitchFamily="49" charset="0"/>
              </a:rPr>
              <a:t>unique(fig3,circle)</a:t>
            </a:r>
          </a:p>
          <a:p>
            <a:r>
              <a:rPr lang="en-US" sz="1200" b="1" dirty="0">
                <a:solidFill>
                  <a:srgbClr val="0432FF"/>
                </a:solidFill>
                <a:latin typeface="Consolas" panose="020B0609020204030204" pitchFamily="49" charset="0"/>
                <a:cs typeface="Consolas" panose="020B0609020204030204" pitchFamily="49" charset="0"/>
              </a:rPr>
              <a:t>special(fig1) </a:t>
            </a:r>
          </a:p>
          <a:p>
            <a:r>
              <a:rPr lang="en-US" sz="1200" b="1" dirty="0">
                <a:solidFill>
                  <a:srgbClr val="0432FF"/>
                </a:solidFill>
                <a:latin typeface="Consolas" panose="020B0609020204030204" pitchFamily="49" charset="0"/>
                <a:cs typeface="Consolas" panose="020B0609020204030204" pitchFamily="49" charset="0"/>
              </a:rPr>
              <a:t>special(fig2) </a:t>
            </a:r>
          </a:p>
          <a:p>
            <a:r>
              <a:rPr lang="en-US" sz="1200" b="1" dirty="0">
                <a:solidFill>
                  <a:srgbClr val="0432FF"/>
                </a:solidFill>
                <a:latin typeface="Consolas" panose="020B0609020204030204" pitchFamily="49" charset="0"/>
                <a:cs typeface="Consolas" panose="020B0609020204030204" pitchFamily="49" charset="0"/>
              </a:rPr>
              <a:t>special(fig3)</a:t>
            </a:r>
          </a:p>
          <a:p>
            <a:r>
              <a:rPr lang="en-US" sz="1200" b="1" dirty="0">
                <a:solidFill>
                  <a:srgbClr val="FF0000"/>
                </a:solidFill>
                <a:latin typeface="Consolas" panose="020B0609020204030204" pitchFamily="49" charset="0"/>
                <a:cs typeface="Consolas" panose="020B0609020204030204" pitchFamily="49" charset="0"/>
              </a:rPr>
              <a:t>normal(fig4) </a:t>
            </a:r>
          </a:p>
          <a:p>
            <a:endParaRPr lang="en-US" sz="1200" b="1" dirty="0">
              <a:solidFill>
                <a:schemeClr val="bg1">
                  <a:lumMod val="50000"/>
                </a:schemeClr>
              </a:solidFill>
              <a:latin typeface="Courier" pitchFamily="2" charset="0"/>
              <a:cs typeface="Consolas" panose="020B0609020204030204" pitchFamily="49" charset="0"/>
            </a:endParaRPr>
          </a:p>
        </p:txBody>
      </p:sp>
      <p:sp>
        <p:nvSpPr>
          <p:cNvPr id="4" name="Title 3">
            <a:extLst>
              <a:ext uri="{FF2B5EF4-FFF2-40B4-BE49-F238E27FC236}">
                <a16:creationId xmlns:a16="http://schemas.microsoft.com/office/drawing/2014/main" id="{47815922-51F6-084B-B251-636949D6694B}"/>
              </a:ext>
            </a:extLst>
          </p:cNvPr>
          <p:cNvSpPr>
            <a:spLocks noGrp="1"/>
          </p:cNvSpPr>
          <p:nvPr>
            <p:ph type="title"/>
          </p:nvPr>
        </p:nvSpPr>
        <p:spPr>
          <a:xfrm>
            <a:off x="838200" y="115380"/>
            <a:ext cx="10515600" cy="1325563"/>
          </a:xfrm>
        </p:spPr>
        <p:txBody>
          <a:bodyPr>
            <a:normAutofit fontScale="90000"/>
          </a:bodyPr>
          <a:lstStyle/>
          <a:p>
            <a:r>
              <a:rPr lang="en-US" dirty="0"/>
              <a:t>Example 4: </a:t>
            </a:r>
            <a:r>
              <a:rPr lang="en-US" sz="3600" dirty="0"/>
              <a:t>... if (almost) everyone is special, who really does stand out? The only “</a:t>
            </a:r>
            <a:r>
              <a:rPr lang="en-US" sz="3600" dirty="0" err="1"/>
              <a:t>unspecial</a:t>
            </a:r>
            <a:r>
              <a:rPr lang="en-US" sz="3600" dirty="0"/>
              <a:t>” or “most normal” figure!</a:t>
            </a:r>
            <a:endParaRPr lang="en-US" dirty="0"/>
          </a:p>
        </p:txBody>
      </p:sp>
    </p:spTree>
    <p:extLst>
      <p:ext uri="{BB962C8B-B14F-4D97-AF65-F5344CB8AC3E}">
        <p14:creationId xmlns:p14="http://schemas.microsoft.com/office/powerpoint/2010/main" val="17828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7EFF-2691-6648-B2AE-E051C85C613F}"/>
              </a:ext>
            </a:extLst>
          </p:cNvPr>
          <p:cNvSpPr>
            <a:spLocks noGrp="1"/>
          </p:cNvSpPr>
          <p:nvPr>
            <p:ph type="title"/>
          </p:nvPr>
        </p:nvSpPr>
        <p:spPr>
          <a:xfrm>
            <a:off x="838200" y="0"/>
            <a:ext cx="10515600" cy="1006998"/>
          </a:xfrm>
        </p:spPr>
        <p:txBody>
          <a:bodyPr>
            <a:normAutofit/>
          </a:bodyPr>
          <a:lstStyle/>
          <a:p>
            <a:r>
              <a:rPr lang="en-US" dirty="0"/>
              <a:t>Observations</a:t>
            </a:r>
          </a:p>
        </p:txBody>
      </p:sp>
      <p:sp>
        <p:nvSpPr>
          <p:cNvPr id="3" name="Content Placeholder 2">
            <a:extLst>
              <a:ext uri="{FF2B5EF4-FFF2-40B4-BE49-F238E27FC236}">
                <a16:creationId xmlns:a16="http://schemas.microsoft.com/office/drawing/2014/main" id="{7BDA2C3A-2010-FE47-9E31-D906B7FA7D43}"/>
              </a:ext>
            </a:extLst>
          </p:cNvPr>
          <p:cNvSpPr>
            <a:spLocks noGrp="1"/>
          </p:cNvSpPr>
          <p:nvPr>
            <p:ph idx="1"/>
          </p:nvPr>
        </p:nvSpPr>
        <p:spPr>
          <a:xfrm>
            <a:off x="838200" y="1006998"/>
            <a:ext cx="10515600" cy="4869023"/>
          </a:xfrm>
        </p:spPr>
        <p:txBody>
          <a:bodyPr>
            <a:normAutofit lnSpcReduction="10000"/>
          </a:bodyPr>
          <a:lstStyle/>
          <a:p>
            <a:r>
              <a:rPr lang="en-US" sz="2400" dirty="0"/>
              <a:t>A WODB puzzle can have </a:t>
            </a:r>
            <a:r>
              <a:rPr lang="en-US" sz="2400" b="1" dirty="0"/>
              <a:t>several</a:t>
            </a:r>
            <a:r>
              <a:rPr lang="en-US" sz="2400" dirty="0"/>
              <a:t> “right” answers.</a:t>
            </a:r>
          </a:p>
          <a:p>
            <a:r>
              <a:rPr lang="en-US" sz="2400" dirty="0"/>
              <a:t>To be comprehensible, answers need </a:t>
            </a:r>
            <a:r>
              <a:rPr lang="en-US" sz="2400" b="1" dirty="0"/>
              <a:t>justifications</a:t>
            </a:r>
            <a:r>
              <a:rPr lang="en-US" sz="2400" dirty="0"/>
              <a:t>. </a:t>
            </a:r>
          </a:p>
          <a:p>
            <a:r>
              <a:rPr lang="en-US" sz="2400" dirty="0"/>
              <a:t>Questions and answers become comprehensible via </a:t>
            </a:r>
            <a:r>
              <a:rPr lang="en-US" sz="2400" b="1" dirty="0"/>
              <a:t>queries:</a:t>
            </a:r>
            <a:endParaRPr lang="en-US" sz="2400" dirty="0"/>
          </a:p>
          <a:p>
            <a:pPr lvl="1"/>
            <a:r>
              <a:rPr lang="en-US" sz="2000" dirty="0"/>
              <a:t>queries </a:t>
            </a:r>
            <a:r>
              <a:rPr lang="en-US" sz="2000" b="1" dirty="0"/>
              <a:t>formalize</a:t>
            </a:r>
            <a:r>
              <a:rPr lang="en-US" sz="2000" dirty="0"/>
              <a:t> concepts: what is meant by a unique/special/… figure (and what isn’t meant .. )</a:t>
            </a:r>
          </a:p>
          <a:p>
            <a:pPr lvl="1"/>
            <a:r>
              <a:rPr lang="en-US" sz="2000" dirty="0"/>
              <a:t>answers to queries come with </a:t>
            </a:r>
            <a:r>
              <a:rPr lang="en-US" sz="2000" b="1" dirty="0"/>
              <a:t>derivations </a:t>
            </a:r>
            <a:r>
              <a:rPr lang="en-US" sz="2000" dirty="0"/>
              <a:t>(provenance)</a:t>
            </a:r>
            <a:r>
              <a:rPr lang="en-US" sz="2000" b="1" dirty="0"/>
              <a:t> </a:t>
            </a:r>
            <a:r>
              <a:rPr lang="en-US" sz="2000" dirty="0"/>
              <a:t>which provide the justification needed to understand the answer</a:t>
            </a:r>
          </a:p>
          <a:p>
            <a:r>
              <a:rPr lang="en-US" sz="2400" dirty="0"/>
              <a:t>Each query generates a </a:t>
            </a:r>
            <a:r>
              <a:rPr lang="en-US" sz="2400" b="1" dirty="0"/>
              <a:t>solution space.</a:t>
            </a:r>
            <a:endParaRPr lang="en-US" sz="2400" dirty="0"/>
          </a:p>
          <a:p>
            <a:r>
              <a:rPr lang="en-US" sz="2400" dirty="0"/>
              <a:t>For a given query (i.e., within a solution space), answers can be clustered into </a:t>
            </a:r>
            <a:r>
              <a:rPr lang="en-US" sz="2400" b="1" dirty="0"/>
              <a:t>equivalence classes</a:t>
            </a:r>
            <a:r>
              <a:rPr lang="en-US" sz="2400" dirty="0"/>
              <a:t>: </a:t>
            </a:r>
          </a:p>
          <a:p>
            <a:pPr lvl="1"/>
            <a:r>
              <a:rPr lang="en-US" sz="2000" dirty="0"/>
              <a:t>we disagree which one doesn’t belong, because we care about different properties </a:t>
            </a:r>
          </a:p>
          <a:p>
            <a:pPr lvl="1"/>
            <a:r>
              <a:rPr lang="en-US" sz="2000" dirty="0"/>
              <a:t>… but a minimal change will turn your argument into mine and vice versa!</a:t>
            </a:r>
          </a:p>
          <a:p>
            <a:r>
              <a:rPr lang="en-US" sz="2400" dirty="0"/>
              <a:t>Non-equivalent answers correspond to different </a:t>
            </a:r>
            <a:r>
              <a:rPr lang="en-US" sz="2400" b="1" dirty="0"/>
              <a:t>types</a:t>
            </a:r>
            <a:r>
              <a:rPr lang="en-US" sz="2400" b="1" i="1" dirty="0"/>
              <a:t> </a:t>
            </a:r>
            <a:r>
              <a:rPr lang="en-US" sz="2400" dirty="0"/>
              <a:t>of argument (not just different preferences)</a:t>
            </a:r>
          </a:p>
        </p:txBody>
      </p:sp>
    </p:spTree>
    <p:extLst>
      <p:ext uri="{BB962C8B-B14F-4D97-AF65-F5344CB8AC3E}">
        <p14:creationId xmlns:p14="http://schemas.microsoft.com/office/powerpoint/2010/main" val="270222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8773866" y="0"/>
            <a:ext cx="2825710" cy="4801314"/>
          </a:xfrm>
          <a:prstGeom prst="rect">
            <a:avLst/>
          </a:prstGeom>
          <a:noFill/>
        </p:spPr>
        <p:txBody>
          <a:bodyPr wrap="none" rtlCol="0">
            <a:spAutoFit/>
          </a:bodyPr>
          <a:lstStyle/>
          <a:p>
            <a:r>
              <a:rPr lang="en-US" dirty="0">
                <a:solidFill>
                  <a:schemeClr val="bg1">
                    <a:lumMod val="75000"/>
                  </a:schemeClr>
                </a:solidFill>
              </a:rPr>
              <a:t>property(fig1, color, red).</a:t>
            </a:r>
          </a:p>
          <a:p>
            <a:r>
              <a:rPr lang="en-US" dirty="0">
                <a:solidFill>
                  <a:schemeClr val="bg1">
                    <a:lumMod val="75000"/>
                  </a:schemeClr>
                </a:solidFill>
              </a:rPr>
              <a:t>property(fig1, shape, box).</a:t>
            </a:r>
          </a:p>
          <a:p>
            <a:r>
              <a:rPr lang="en-US" dirty="0">
                <a:solidFill>
                  <a:schemeClr val="bg1">
                    <a:lumMod val="75000"/>
                  </a:schemeClr>
                </a:solidFill>
              </a:rPr>
              <a:t>property(fig1, size, small).</a:t>
            </a:r>
          </a:p>
          <a:p>
            <a:endParaRPr lang="en-US" dirty="0">
              <a:solidFill>
                <a:schemeClr val="bg1">
                  <a:lumMod val="75000"/>
                </a:schemeClr>
              </a:solidFill>
            </a:endParaRPr>
          </a:p>
          <a:p>
            <a:r>
              <a:rPr lang="en-US" dirty="0">
                <a:solidFill>
                  <a:schemeClr val="bg1">
                    <a:lumMod val="75000"/>
                  </a:schemeClr>
                </a:solidFill>
              </a:rPr>
              <a:t>property(fig2, color, green).</a:t>
            </a:r>
          </a:p>
          <a:p>
            <a:r>
              <a:rPr lang="en-US" dirty="0">
                <a:solidFill>
                  <a:schemeClr val="bg1">
                    <a:lumMod val="75000"/>
                  </a:schemeClr>
                </a:solidFill>
              </a:rPr>
              <a:t>property(fig2, shape, box).</a:t>
            </a:r>
          </a:p>
          <a:p>
            <a:r>
              <a:rPr lang="en-US" dirty="0">
                <a:solidFill>
                  <a:schemeClr val="bg1">
                    <a:lumMod val="75000"/>
                  </a:schemeClr>
                </a:solidFill>
              </a:rPr>
              <a:t>property(fig2, size, large).</a:t>
            </a:r>
          </a:p>
          <a:p>
            <a:endParaRPr lang="en-US" dirty="0">
              <a:solidFill>
                <a:schemeClr val="bg1">
                  <a:lumMod val="75000"/>
                </a:schemeClr>
              </a:solidFill>
            </a:endParaRPr>
          </a:p>
          <a:p>
            <a:r>
              <a:rPr lang="en-US" dirty="0">
                <a:solidFill>
                  <a:schemeClr val="bg1">
                    <a:lumMod val="75000"/>
                  </a:schemeClr>
                </a:solidFill>
              </a:rPr>
              <a:t>property(fig3, color, red).</a:t>
            </a:r>
          </a:p>
          <a:p>
            <a:r>
              <a:rPr lang="en-US" dirty="0">
                <a:solidFill>
                  <a:schemeClr val="bg1">
                    <a:lumMod val="75000"/>
                  </a:schemeClr>
                </a:solidFill>
              </a:rPr>
              <a:t>property(fig3, shape, circle).</a:t>
            </a:r>
          </a:p>
          <a:p>
            <a:r>
              <a:rPr lang="en-US" dirty="0">
                <a:solidFill>
                  <a:schemeClr val="bg1">
                    <a:lumMod val="75000"/>
                  </a:schemeClr>
                </a:solidFill>
              </a:rPr>
              <a:t>property(fig3, size, large).</a:t>
            </a:r>
          </a:p>
          <a:p>
            <a:endParaRPr lang="en-US" dirty="0">
              <a:solidFill>
                <a:schemeClr val="bg1">
                  <a:lumMod val="75000"/>
                </a:schemeClr>
              </a:solidFill>
            </a:endParaRPr>
          </a:p>
          <a:p>
            <a:r>
              <a:rPr lang="en-US" dirty="0">
                <a:solidFill>
                  <a:schemeClr val="bg1">
                    <a:lumMod val="75000"/>
                  </a:schemeClr>
                </a:solidFill>
              </a:rPr>
              <a:t>property(fig4, color, red).</a:t>
            </a:r>
          </a:p>
          <a:p>
            <a:r>
              <a:rPr lang="en-US" dirty="0">
                <a:solidFill>
                  <a:schemeClr val="bg1">
                    <a:lumMod val="75000"/>
                  </a:schemeClr>
                </a:solidFill>
              </a:rPr>
              <a:t>property(fig4, shape, box).</a:t>
            </a:r>
          </a:p>
          <a:p>
            <a:r>
              <a:rPr lang="en-US" dirty="0">
                <a:solidFill>
                  <a:schemeClr val="bg1">
                    <a:lumMod val="75000"/>
                  </a:schemeClr>
                </a:solidFill>
              </a:rPr>
              <a:t>property(fig4, size, large).</a:t>
            </a:r>
          </a:p>
          <a:p>
            <a:endParaRPr lang="en-US" dirty="0">
              <a:solidFill>
                <a:schemeClr val="bg1">
                  <a:lumMod val="75000"/>
                </a:schemeClr>
              </a:solidFill>
            </a:endParaRPr>
          </a:p>
          <a:p>
            <a:endParaRPr lang="en-US" dirty="0">
              <a:solidFill>
                <a:schemeClr val="bg1">
                  <a:lumMod val="75000"/>
                </a:schemeClr>
              </a:solidFill>
            </a:endParaRPr>
          </a:p>
        </p:txBody>
      </p:sp>
      <p:sp>
        <p:nvSpPr>
          <p:cNvPr id="24" name="TextBox 23">
            <a:extLst>
              <a:ext uri="{FF2B5EF4-FFF2-40B4-BE49-F238E27FC236}">
                <a16:creationId xmlns:a16="http://schemas.microsoft.com/office/drawing/2014/main" id="{90BB4E62-C7CE-444C-B9F7-1DD2BE18B97A}"/>
              </a:ext>
            </a:extLst>
          </p:cNvPr>
          <p:cNvSpPr txBox="1"/>
          <p:nvPr/>
        </p:nvSpPr>
        <p:spPr>
          <a:xfrm>
            <a:off x="6427026" y="4613602"/>
            <a:ext cx="5991835" cy="1938992"/>
          </a:xfrm>
          <a:prstGeom prst="rect">
            <a:avLst/>
          </a:prstGeom>
          <a:noFill/>
        </p:spPr>
        <p:txBody>
          <a:bodyPr wrap="square" rtlCol="0">
            <a:spAutoFit/>
          </a:bodyPr>
          <a:lstStyle/>
          <a:p>
            <a:r>
              <a:rPr lang="en-US" sz="1200" dirty="0">
                <a:solidFill>
                  <a:schemeClr val="bg1">
                    <a:lumMod val="75000"/>
                  </a:schemeClr>
                </a:solidFill>
                <a:latin typeface="Consolas" panose="020B0609020204030204" pitchFamily="49" charset="0"/>
                <a:cs typeface="Consolas" panose="020B0609020204030204" pitchFamily="49" charset="0"/>
              </a:rPr>
              <a:t>% Fig. X is unique </a:t>
            </a:r>
            <a:r>
              <a:rPr lang="en-US" sz="1200" dirty="0" err="1">
                <a:solidFill>
                  <a:schemeClr val="bg1">
                    <a:lumMod val="75000"/>
                  </a:schemeClr>
                </a:solidFill>
                <a:latin typeface="Consolas" panose="020B0609020204030204" pitchFamily="49" charset="0"/>
                <a:cs typeface="Consolas" panose="020B0609020204030204" pitchFamily="49" charset="0"/>
              </a:rPr>
              <a:t>wrt</a:t>
            </a:r>
            <a:r>
              <a:rPr lang="en-US" sz="1200" dirty="0">
                <a:solidFill>
                  <a:schemeClr val="bg1">
                    <a:lumMod val="75000"/>
                  </a:schemeClr>
                </a:solidFill>
                <a:latin typeface="Consolas" panose="020B0609020204030204" pitchFamily="49" charset="0"/>
                <a:cs typeface="Consolas" panose="020B0609020204030204" pitchFamily="49" charset="0"/>
              </a:rPr>
              <a:t> property P and value V, if there is no ..</a:t>
            </a:r>
          </a:p>
          <a:p>
            <a:r>
              <a:rPr lang="en-US" sz="1200" b="1" dirty="0">
                <a:solidFill>
                  <a:schemeClr val="bg1">
                    <a:lumMod val="75000"/>
                  </a:schemeClr>
                </a:solidFill>
                <a:latin typeface="Consolas" panose="020B0609020204030204" pitchFamily="49" charset="0"/>
                <a:cs typeface="Consolas" panose="020B0609020204030204" pitchFamily="49" charset="0"/>
              </a:rPr>
              <a:t>unique</a:t>
            </a:r>
            <a:r>
              <a:rPr lang="en-US" sz="1200" dirty="0">
                <a:solidFill>
                  <a:schemeClr val="bg1">
                    <a:lumMod val="75000"/>
                  </a:schemeClr>
                </a:solidFill>
                <a:latin typeface="Consolas" panose="020B0609020204030204" pitchFamily="49" charset="0"/>
                <a:cs typeface="Consolas" panose="020B0609020204030204" pitchFamily="49" charset="0"/>
              </a:rPr>
              <a:t>(F,P,V) :- property(F,P,V), </a:t>
            </a:r>
            <a:r>
              <a:rPr lang="en-US" sz="1200" b="1" dirty="0">
                <a:solidFill>
                  <a:schemeClr val="bg1">
                    <a:lumMod val="75000"/>
                  </a:schemeClr>
                </a:solidFill>
                <a:latin typeface="Consolas" panose="020B0609020204030204" pitchFamily="49" charset="0"/>
                <a:cs typeface="Consolas" panose="020B0609020204030204" pitchFamily="49" charset="0"/>
              </a:rPr>
              <a:t>not</a:t>
            </a:r>
            <a:r>
              <a:rPr lang="en-US" sz="1200" dirty="0">
                <a:solidFill>
                  <a:schemeClr val="bg1">
                    <a:lumMod val="75000"/>
                  </a:schemeClr>
                </a:solidFill>
                <a:latin typeface="Consolas" panose="020B0609020204030204" pitchFamily="49" charset="0"/>
                <a:cs typeface="Consolas" panose="020B0609020204030204" pitchFamily="49" charset="0"/>
              </a:rPr>
              <a:t> </a:t>
            </a:r>
            <a:r>
              <a:rPr lang="en-US" sz="1200"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 :- property(F,P,V), property(F2,P,V), F != F2. </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urier" pitchFamily="2" charset="0"/>
                <a:cs typeface="Consolas" panose="020B0609020204030204" pitchFamily="49" charset="0"/>
              </a:rPr>
              <a:t>% </a:t>
            </a:r>
            <a:r>
              <a:rPr lang="en-US" sz="1200" dirty="0" err="1">
                <a:solidFill>
                  <a:schemeClr val="bg1">
                    <a:lumMod val="75000"/>
                  </a:schemeClr>
                </a:solidFill>
                <a:latin typeface="Courier" pitchFamily="2" charset="0"/>
                <a:cs typeface="Consolas" panose="020B0609020204030204" pitchFamily="49" charset="0"/>
              </a:rPr>
              <a:t>clingo</a:t>
            </a:r>
            <a:r>
              <a:rPr lang="en-US" sz="1200" dirty="0">
                <a:solidFill>
                  <a:schemeClr val="bg1">
                    <a:lumMod val="75000"/>
                  </a:schemeClr>
                </a:solidFill>
                <a:latin typeface="Courier" pitchFamily="2" charset="0"/>
                <a:cs typeface="Consolas" panose="020B0609020204030204" pitchFamily="49" charset="0"/>
              </a:rPr>
              <a:t> -n0 example4.lp4 unique.lp4 </a:t>
            </a:r>
          </a:p>
          <a:p>
            <a:r>
              <a:rPr lang="en-US" sz="1200" b="1" dirty="0">
                <a:solidFill>
                  <a:schemeClr val="bg1">
                    <a:lumMod val="75000"/>
                  </a:schemeClr>
                </a:solidFill>
                <a:latin typeface="Courier" pitchFamily="2" charset="0"/>
                <a:cs typeface="Consolas" panose="020B0609020204030204" pitchFamily="49" charset="0"/>
              </a:rPr>
              <a:t>unique(fig1,size,small) </a:t>
            </a:r>
          </a:p>
          <a:p>
            <a:r>
              <a:rPr lang="en-US" sz="1200" b="1" dirty="0">
                <a:solidFill>
                  <a:schemeClr val="bg1">
                    <a:lumMod val="75000"/>
                  </a:schemeClr>
                </a:solidFill>
                <a:latin typeface="Courier" pitchFamily="2" charset="0"/>
                <a:cs typeface="Consolas" panose="020B0609020204030204" pitchFamily="49" charset="0"/>
              </a:rPr>
              <a:t>unique(fig2,color,green) </a:t>
            </a:r>
          </a:p>
          <a:p>
            <a:r>
              <a:rPr lang="en-US" sz="1200" b="1" dirty="0">
                <a:solidFill>
                  <a:schemeClr val="bg1">
                    <a:lumMod val="75000"/>
                  </a:schemeClr>
                </a:solidFill>
                <a:latin typeface="Courier" pitchFamily="2" charset="0"/>
                <a:cs typeface="Consolas" panose="020B0609020204030204" pitchFamily="49" charset="0"/>
              </a:rPr>
              <a:t>unique(fig3,shape,circle)</a:t>
            </a:r>
          </a:p>
        </p:txBody>
      </p:sp>
      <p:sp>
        <p:nvSpPr>
          <p:cNvPr id="4" name="TextBox 3">
            <a:extLst>
              <a:ext uri="{FF2B5EF4-FFF2-40B4-BE49-F238E27FC236}">
                <a16:creationId xmlns:a16="http://schemas.microsoft.com/office/drawing/2014/main" id="{55076F53-409B-CF49-B0D1-3C039E4EA0E0}"/>
              </a:ext>
            </a:extLst>
          </p:cNvPr>
          <p:cNvSpPr txBox="1"/>
          <p:nvPr/>
        </p:nvSpPr>
        <p:spPr>
          <a:xfrm>
            <a:off x="465265" y="100145"/>
            <a:ext cx="3019674" cy="6463308"/>
          </a:xfrm>
          <a:prstGeom prst="rect">
            <a:avLst/>
          </a:prstGeom>
          <a:noFill/>
        </p:spPr>
        <p:txBody>
          <a:bodyPr wrap="square" rtlCol="0">
            <a:spAutoFit/>
          </a:bodyPr>
          <a:lstStyle/>
          <a:p>
            <a:r>
              <a:rPr lang="en-US" dirty="0"/>
              <a:t>Character Matrix</a:t>
            </a:r>
          </a:p>
          <a:p>
            <a:r>
              <a:rPr lang="en-US" dirty="0"/>
              <a:t>      </a:t>
            </a:r>
            <a:r>
              <a:rPr lang="en-US" dirty="0" err="1"/>
              <a:t>isLarge</a:t>
            </a:r>
            <a:r>
              <a:rPr lang="en-US" dirty="0"/>
              <a:t> </a:t>
            </a:r>
            <a:r>
              <a:rPr lang="en-US" dirty="0" err="1"/>
              <a:t>isBox</a:t>
            </a:r>
            <a:r>
              <a:rPr lang="en-US" dirty="0"/>
              <a:t> </a:t>
            </a:r>
            <a:r>
              <a:rPr lang="en-US" dirty="0" err="1"/>
              <a:t>isRed</a:t>
            </a:r>
            <a:r>
              <a:rPr lang="en-US" dirty="0"/>
              <a:t> </a:t>
            </a:r>
          </a:p>
          <a:p>
            <a:r>
              <a:rPr lang="en-US" dirty="0"/>
              <a:t>1:   0 1 1</a:t>
            </a:r>
          </a:p>
          <a:p>
            <a:r>
              <a:rPr lang="en-US" dirty="0"/>
              <a:t>2:   1 1 0</a:t>
            </a:r>
          </a:p>
          <a:p>
            <a:r>
              <a:rPr lang="en-US" dirty="0"/>
              <a:t>3:   1 0 1</a:t>
            </a:r>
          </a:p>
          <a:p>
            <a:r>
              <a:rPr lang="en-US" b="1" dirty="0">
                <a:solidFill>
                  <a:srgbClr val="FF0000"/>
                </a:solidFill>
              </a:rPr>
              <a:t>4:   1 1 1 </a:t>
            </a:r>
          </a:p>
          <a:p>
            <a:endParaRPr lang="en-US" dirty="0"/>
          </a:p>
          <a:p>
            <a:endParaRPr lang="en-US" dirty="0"/>
          </a:p>
          <a:p>
            <a:r>
              <a:rPr lang="en-US" dirty="0"/>
              <a:t> </a:t>
            </a:r>
            <a:r>
              <a:rPr lang="en-US" dirty="0" err="1"/>
              <a:t>isSmall</a:t>
            </a:r>
            <a:r>
              <a:rPr lang="en-US" dirty="0"/>
              <a:t> </a:t>
            </a:r>
            <a:r>
              <a:rPr lang="en-US" dirty="0" err="1"/>
              <a:t>isCirc</a:t>
            </a:r>
            <a:r>
              <a:rPr lang="en-US" dirty="0"/>
              <a:t> </a:t>
            </a:r>
            <a:r>
              <a:rPr lang="en-US" dirty="0" err="1"/>
              <a:t>isGreen</a:t>
            </a:r>
            <a:endParaRPr lang="en-US" dirty="0"/>
          </a:p>
          <a:p>
            <a:r>
              <a:rPr lang="en-US" dirty="0"/>
              <a:t>1:   1 0 0</a:t>
            </a:r>
          </a:p>
          <a:p>
            <a:r>
              <a:rPr lang="en-US" dirty="0"/>
              <a:t>2:   0 0 1</a:t>
            </a:r>
          </a:p>
          <a:p>
            <a:r>
              <a:rPr lang="en-US" dirty="0"/>
              <a:t>3:   0 1 0 </a:t>
            </a:r>
          </a:p>
          <a:p>
            <a:r>
              <a:rPr lang="en-US" b="1" dirty="0">
                <a:solidFill>
                  <a:srgbClr val="FF0000"/>
                </a:solidFill>
              </a:rPr>
              <a:t>4:   0 0 0  </a:t>
            </a:r>
          </a:p>
          <a:p>
            <a:endParaRPr lang="en-US" dirty="0"/>
          </a:p>
          <a:p>
            <a:r>
              <a:rPr lang="en-US" dirty="0"/>
              <a:t> </a:t>
            </a:r>
            <a:r>
              <a:rPr lang="en-US" dirty="0" err="1"/>
              <a:t>isLarge</a:t>
            </a:r>
            <a:r>
              <a:rPr lang="en-US" dirty="0"/>
              <a:t> </a:t>
            </a:r>
            <a:r>
              <a:rPr lang="en-US" dirty="0" err="1"/>
              <a:t>isCirc</a:t>
            </a:r>
            <a:r>
              <a:rPr lang="en-US" dirty="0"/>
              <a:t> </a:t>
            </a:r>
            <a:r>
              <a:rPr lang="en-US" dirty="0" err="1"/>
              <a:t>isGreen</a:t>
            </a:r>
            <a:endParaRPr lang="en-US" dirty="0"/>
          </a:p>
          <a:p>
            <a:r>
              <a:rPr lang="en-US" dirty="0">
                <a:solidFill>
                  <a:srgbClr val="0432FF"/>
                </a:solidFill>
              </a:rPr>
              <a:t>1:   0 0 0</a:t>
            </a:r>
          </a:p>
          <a:p>
            <a:r>
              <a:rPr lang="en-US" dirty="0">
                <a:solidFill>
                  <a:srgbClr val="0432FF"/>
                </a:solidFill>
              </a:rPr>
              <a:t>2:   1 0 1</a:t>
            </a:r>
          </a:p>
          <a:p>
            <a:r>
              <a:rPr lang="en-US" dirty="0">
                <a:solidFill>
                  <a:srgbClr val="0432FF"/>
                </a:solidFill>
              </a:rPr>
              <a:t>3:   1 1 0 </a:t>
            </a:r>
          </a:p>
          <a:p>
            <a:r>
              <a:rPr lang="en-US" dirty="0">
                <a:solidFill>
                  <a:srgbClr val="0432FF"/>
                </a:solidFill>
              </a:rPr>
              <a:t>4:   1 0 0  </a:t>
            </a:r>
          </a:p>
          <a:p>
            <a:endParaRPr lang="en-US" dirty="0"/>
          </a:p>
          <a:p>
            <a:endParaRPr lang="en-US" dirty="0"/>
          </a:p>
          <a:p>
            <a:r>
              <a:rPr lang="en-US" dirty="0"/>
              <a:t>… 5 more combinations</a:t>
            </a:r>
          </a:p>
          <a:p>
            <a:r>
              <a:rPr lang="en-US" dirty="0"/>
              <a:t>GENERATE via ASP!  </a:t>
            </a:r>
          </a:p>
        </p:txBody>
      </p:sp>
    </p:spTree>
    <p:extLst>
      <p:ext uri="{BB962C8B-B14F-4D97-AF65-F5344CB8AC3E}">
        <p14:creationId xmlns:p14="http://schemas.microsoft.com/office/powerpoint/2010/main" val="1036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297FFD-21FA-EB4F-93E9-3342B135EDF9}"/>
              </a:ext>
            </a:extLst>
          </p:cNvPr>
          <p:cNvSpPr txBox="1"/>
          <p:nvPr/>
        </p:nvSpPr>
        <p:spPr>
          <a:xfrm>
            <a:off x="264934" y="0"/>
            <a:ext cx="3851031" cy="6986528"/>
          </a:xfrm>
          <a:prstGeom prst="rect">
            <a:avLst/>
          </a:prstGeom>
          <a:noFill/>
        </p:spPr>
        <p:txBody>
          <a:bodyPr wrap="square" rtlCol="0">
            <a:spAutoFit/>
          </a:bodyPr>
          <a:lstStyle/>
          <a:p>
            <a:r>
              <a:rPr lang="en-US" sz="1600" dirty="0"/>
              <a:t>Here we could argue that three of four figure are special.  Hmm.. </a:t>
            </a:r>
          </a:p>
          <a:p>
            <a:r>
              <a:rPr lang="en-US" sz="1600" dirty="0"/>
              <a:t>So (almost) everyone is special apart from fig4 (the big, red box).</a:t>
            </a:r>
          </a:p>
          <a:p>
            <a:r>
              <a:rPr lang="en-US" sz="1600" dirty="0"/>
              <a:t>Now that makes fig4 rather special and unique: it is the </a:t>
            </a:r>
            <a:r>
              <a:rPr lang="en-US" sz="1600" i="1" dirty="0"/>
              <a:t>only</a:t>
            </a:r>
            <a:r>
              <a:rPr lang="en-US" sz="1600" dirty="0"/>
              <a:t> that is </a:t>
            </a:r>
            <a:r>
              <a:rPr lang="en-US" sz="1600" i="1" dirty="0"/>
              <a:t>not</a:t>
            </a:r>
            <a:r>
              <a:rPr lang="en-US" sz="1600" dirty="0"/>
              <a:t> unique </a:t>
            </a:r>
            <a:r>
              <a:rPr lang="en-US" sz="1600" dirty="0" err="1"/>
              <a:t>w.r.t</a:t>
            </a:r>
            <a:r>
              <a:rPr lang="en-US" sz="1600" dirty="0"/>
              <a:t>. the given properties. So this makes fig4 	unique in another way.</a:t>
            </a:r>
          </a:p>
          <a:p>
            <a:br>
              <a:rPr lang="en-US" sz="1600" dirty="0"/>
            </a:br>
            <a:r>
              <a:rPr lang="en-US" sz="1600" dirty="0"/>
              <a:t>In fact, one could argue that each of the unique figures 1, 2, 3 is special in a “tribal” way: if </a:t>
            </a:r>
            <a:r>
              <a:rPr lang="en-US" sz="1600" i="1" dirty="0"/>
              <a:t>size</a:t>
            </a:r>
            <a:r>
              <a:rPr lang="en-US" sz="1600" dirty="0"/>
              <a:t> is “it” =&gt; fig1; if </a:t>
            </a:r>
            <a:r>
              <a:rPr lang="en-US" sz="1600" i="1" dirty="0"/>
              <a:t>color</a:t>
            </a:r>
            <a:r>
              <a:rPr lang="en-US" sz="1600" dirty="0"/>
              <a:t> is it =&gt; fig 2; if </a:t>
            </a:r>
            <a:r>
              <a:rPr lang="en-US" sz="1600" i="1" dirty="0"/>
              <a:t>shape</a:t>
            </a:r>
            <a:r>
              <a:rPr lang="en-US" sz="1600" dirty="0"/>
              <a:t> is it =&gt; fig3 is special. So each “tribe” (size, color, shape) has their special objects, but each formal argument for one of fig1..fig3 can be changed into one of another tribe simply by renaming the “holy properties” accordingly.</a:t>
            </a:r>
          </a:p>
          <a:p>
            <a:endParaRPr lang="en-US" sz="1600" dirty="0"/>
          </a:p>
          <a:p>
            <a:r>
              <a:rPr lang="en-US" sz="1600" dirty="0"/>
              <a:t>fig 4 is special in a different way …</a:t>
            </a:r>
          </a:p>
          <a:p>
            <a:r>
              <a:rPr lang="en-US" sz="1600" dirty="0"/>
              <a:t>The explanation / justifications / arguments fall in 2 classes: the isomorphic arguments for each of fig1,fig2,fig3, and the uniquely different argument for fig4.</a:t>
            </a:r>
          </a:p>
          <a:p>
            <a:endParaRPr lang="en-US" sz="1600" dirty="0"/>
          </a:p>
          <a:p>
            <a:r>
              <a:rPr lang="en-US" sz="1600" dirty="0"/>
              <a:t>fig4 is the most “intersectional” .. but with a twist: it’s the most “normal” .. </a:t>
            </a:r>
          </a:p>
          <a:p>
            <a:endParaRPr lang="en-US" sz="1600"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5655934" y="3033234"/>
            <a:ext cx="5991835" cy="341632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Which figure F is special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unique(F,_,_).</a:t>
            </a:r>
          </a:p>
          <a:p>
            <a:endParaRPr lang="en-US" sz="1200" dirty="0">
              <a:latin typeface="Consolas" panose="020B0609020204030204" pitchFamily="49" charset="0"/>
              <a:cs typeface="Consolas" panose="020B0609020204030204" pitchFamily="49" charset="0"/>
            </a:endParaRP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property(F,_,_),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special(F).</a:t>
            </a: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nsolas" panose="020B0609020204030204" pitchFamily="49" charset="0"/>
                <a:cs typeface="Consolas" panose="020B0609020204030204" pitchFamily="49" charset="0"/>
              </a:rPr>
              <a:t>$ </a:t>
            </a:r>
            <a:r>
              <a:rPr lang="en-US" sz="1200" dirty="0" err="1">
                <a:solidFill>
                  <a:schemeClr val="bg1">
                    <a:lumMod val="50000"/>
                  </a:schemeClr>
                </a:solidFill>
                <a:latin typeface="Consolas" panose="020B0609020204030204" pitchFamily="49" charset="0"/>
                <a:cs typeface="Consolas" panose="020B0609020204030204" pitchFamily="49" charset="0"/>
              </a:rPr>
              <a:t>clingo</a:t>
            </a:r>
            <a:r>
              <a:rPr lang="en-US" sz="1200" dirty="0">
                <a:solidFill>
                  <a:schemeClr val="bg1">
                    <a:lumMod val="50000"/>
                  </a:schemeClr>
                </a:solidFill>
                <a:latin typeface="Consolas" panose="020B0609020204030204" pitchFamily="49" charset="0"/>
                <a:cs typeface="Consolas" panose="020B0609020204030204" pitchFamily="49" charset="0"/>
              </a:rPr>
              <a:t> -n0 unique.lp4 example4.lp4 </a:t>
            </a:r>
          </a:p>
          <a:p>
            <a:r>
              <a:rPr lang="en-US" sz="1200" dirty="0">
                <a:solidFill>
                  <a:schemeClr val="bg1">
                    <a:lumMod val="50000"/>
                  </a:schemeClr>
                </a:solidFill>
                <a:latin typeface="Consolas" panose="020B0609020204030204" pitchFamily="49" charset="0"/>
                <a:cs typeface="Consolas" panose="020B0609020204030204" pitchFamily="49" charset="0"/>
              </a:rPr>
              <a:t>special(fig1) </a:t>
            </a:r>
          </a:p>
          <a:p>
            <a:r>
              <a:rPr lang="en-US" sz="1200" dirty="0">
                <a:solidFill>
                  <a:schemeClr val="bg1">
                    <a:lumMod val="50000"/>
                  </a:schemeClr>
                </a:solidFill>
                <a:latin typeface="Consolas" panose="020B0609020204030204" pitchFamily="49" charset="0"/>
                <a:cs typeface="Consolas" panose="020B0609020204030204" pitchFamily="49" charset="0"/>
              </a:rPr>
              <a:t>special(fig2) </a:t>
            </a:r>
          </a:p>
          <a:p>
            <a:r>
              <a:rPr lang="en-US" sz="1200" dirty="0">
                <a:solidFill>
                  <a:schemeClr val="bg1">
                    <a:lumMod val="50000"/>
                  </a:schemeClr>
                </a:solidFill>
                <a:latin typeface="Consolas" panose="020B0609020204030204" pitchFamily="49" charset="0"/>
                <a:cs typeface="Consolas" panose="020B0609020204030204" pitchFamily="49" charset="0"/>
              </a:rPr>
              <a:t>special(fig3)</a:t>
            </a:r>
          </a:p>
          <a:p>
            <a:r>
              <a:rPr lang="en-US" sz="1200" b="1" dirty="0">
                <a:latin typeface="Consolas" panose="020B0609020204030204" pitchFamily="49" charset="0"/>
                <a:cs typeface="Consolas" panose="020B0609020204030204" pitchFamily="49" charset="0"/>
              </a:rPr>
              <a:t>normal(fig4) </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08AB2E-312F-4645-94AC-3843C32C911B}"/>
              </a:ext>
            </a:extLst>
          </p:cNvPr>
          <p:cNvGrpSpPr/>
          <p:nvPr/>
        </p:nvGrpSpPr>
        <p:grpSpPr>
          <a:xfrm>
            <a:off x="593698" y="602390"/>
            <a:ext cx="2020007" cy="1733107"/>
            <a:chOff x="5119399" y="548219"/>
            <a:chExt cx="2020007" cy="1733107"/>
          </a:xfrm>
        </p:grpSpPr>
        <p:sp>
          <p:nvSpPr>
            <p:cNvPr id="3" name="Rectangle 2">
              <a:extLst>
                <a:ext uri="{FF2B5EF4-FFF2-40B4-BE49-F238E27FC236}">
                  <a16:creationId xmlns:a16="http://schemas.microsoft.com/office/drawing/2014/main" id="{072C6AD3-2F3A-2643-9967-90B95C4DF73D}"/>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33E41B3-2BCF-C94F-837C-87076898F1F8}"/>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419005-495D-DD4C-88EF-43DD1BBAE52F}"/>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64367AF-AC89-954B-829B-ACB8904E40F0}"/>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ECB374F6-00C0-264F-BA55-43B38C86F296}"/>
              </a:ext>
            </a:extLst>
          </p:cNvPr>
          <p:cNvGrpSpPr/>
          <p:nvPr/>
        </p:nvGrpSpPr>
        <p:grpSpPr>
          <a:xfrm>
            <a:off x="3965629" y="602390"/>
            <a:ext cx="2020009" cy="1790981"/>
            <a:chOff x="5119398" y="490345"/>
            <a:chExt cx="2020009" cy="1790981"/>
          </a:xfrm>
        </p:grpSpPr>
        <p:sp>
          <p:nvSpPr>
            <p:cNvPr id="8" name="Rectangle 7">
              <a:extLst>
                <a:ext uri="{FF2B5EF4-FFF2-40B4-BE49-F238E27FC236}">
                  <a16:creationId xmlns:a16="http://schemas.microsoft.com/office/drawing/2014/main" id="{78DE77D4-8886-9F43-963F-AB5E88AB9A38}"/>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49C620-3157-5A4C-8A36-97DC46F0094A}"/>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A180D-A964-7B45-9796-8985FA0E9D3E}"/>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4FFE10-577B-DB47-941C-92E7DDEBD9D1}"/>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BC2F331-2565-0144-831F-1EC929C87067}"/>
              </a:ext>
            </a:extLst>
          </p:cNvPr>
          <p:cNvGrpSpPr/>
          <p:nvPr/>
        </p:nvGrpSpPr>
        <p:grpSpPr>
          <a:xfrm>
            <a:off x="593695" y="3391285"/>
            <a:ext cx="2020009" cy="1733107"/>
            <a:chOff x="5119398" y="548219"/>
            <a:chExt cx="2020009" cy="1733107"/>
          </a:xfrm>
        </p:grpSpPr>
        <p:sp>
          <p:nvSpPr>
            <p:cNvPr id="13" name="Rectangle 12">
              <a:extLst>
                <a:ext uri="{FF2B5EF4-FFF2-40B4-BE49-F238E27FC236}">
                  <a16:creationId xmlns:a16="http://schemas.microsoft.com/office/drawing/2014/main" id="{85F3D94E-8813-F945-B221-7A2260C495D8}"/>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CC94E4-C454-6C47-8E47-11BAAE10C6CF}"/>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7509D2-709E-F647-8CF3-35D82D3CE2BC}"/>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B70569-BC17-7341-BCB4-EB05D5E4F409}"/>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DCC4DBD-A793-1044-9BFC-FFCCCFE8E929}"/>
              </a:ext>
            </a:extLst>
          </p:cNvPr>
          <p:cNvGrpSpPr/>
          <p:nvPr/>
        </p:nvGrpSpPr>
        <p:grpSpPr>
          <a:xfrm>
            <a:off x="3965629" y="3391285"/>
            <a:ext cx="2020009" cy="1733107"/>
            <a:chOff x="5119398" y="548219"/>
            <a:chExt cx="2020009" cy="1733107"/>
          </a:xfrm>
        </p:grpSpPr>
        <p:sp>
          <p:nvSpPr>
            <p:cNvPr id="18" name="Rectangle 17">
              <a:extLst>
                <a:ext uri="{FF2B5EF4-FFF2-40B4-BE49-F238E27FC236}">
                  <a16:creationId xmlns:a16="http://schemas.microsoft.com/office/drawing/2014/main" id="{85AEACCF-6F2C-D04B-98AD-7B5B372624BC}"/>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E9C17C-2D58-5244-84DC-A9B5930AA459}"/>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a:extLst>
                <a:ext uri="{FF2B5EF4-FFF2-40B4-BE49-F238E27FC236}">
                  <a16:creationId xmlns:a16="http://schemas.microsoft.com/office/drawing/2014/main" id="{364EC02E-D116-A243-91E6-BAF73496E0D2}"/>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7A870D-5862-D946-B855-4DBF6FB8CDDB}"/>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F05F9BC-0974-6F41-B2A3-93FA9EB83FC5}"/>
              </a:ext>
            </a:extLst>
          </p:cNvPr>
          <p:cNvCxnSpPr/>
          <p:nvPr/>
        </p:nvCxnSpPr>
        <p:spPr>
          <a:xfrm>
            <a:off x="0" y="2974694"/>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9E70F3-C2E2-1A4B-B2F8-C27865CBE8F0}"/>
              </a:ext>
            </a:extLst>
          </p:cNvPr>
          <p:cNvCxnSpPr/>
          <p:nvPr/>
        </p:nvCxnSpPr>
        <p:spPr>
          <a:xfrm>
            <a:off x="-1" y="5569352"/>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9FF925-ED71-1241-A2F0-F9B8198E6EF3}"/>
              </a:ext>
            </a:extLst>
          </p:cNvPr>
          <p:cNvCxnSpPr/>
          <p:nvPr/>
        </p:nvCxnSpPr>
        <p:spPr>
          <a:xfrm>
            <a:off x="-2" y="374248"/>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6A099-7352-9644-8E03-A3BDC81B53B7}"/>
              </a:ext>
            </a:extLst>
          </p:cNvPr>
          <p:cNvCxnSpPr>
            <a:cxnSpLocks/>
          </p:cNvCxnSpPr>
          <p:nvPr/>
        </p:nvCxnSpPr>
        <p:spPr>
          <a:xfrm>
            <a:off x="3449256"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5A550-31D9-6742-B9D6-6AE9DC06834D}"/>
              </a:ext>
            </a:extLst>
          </p:cNvPr>
          <p:cNvCxnSpPr>
            <a:cxnSpLocks/>
          </p:cNvCxnSpPr>
          <p:nvPr/>
        </p:nvCxnSpPr>
        <p:spPr>
          <a:xfrm>
            <a:off x="6423947"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A5C1CD-C452-C641-97F9-B99187FF7DBB}"/>
              </a:ext>
            </a:extLst>
          </p:cNvPr>
          <p:cNvSpPr txBox="1"/>
          <p:nvPr/>
        </p:nvSpPr>
        <p:spPr>
          <a:xfrm>
            <a:off x="2071571" y="5915376"/>
            <a:ext cx="3445623" cy="369332"/>
          </a:xfrm>
          <a:prstGeom prst="rect">
            <a:avLst/>
          </a:prstGeom>
          <a:noFill/>
        </p:spPr>
        <p:txBody>
          <a:bodyPr wrap="none" rtlCol="0">
            <a:spAutoFit/>
          </a:bodyPr>
          <a:lstStyle/>
          <a:p>
            <a:r>
              <a:rPr lang="en-US" i="1" dirty="0"/>
              <a:t>Couldn’t resist: the </a:t>
            </a:r>
            <a:r>
              <a:rPr lang="en-US" b="1" i="1" dirty="0"/>
              <a:t>Meta-WODB</a:t>
            </a:r>
            <a:r>
              <a:rPr lang="en-US" i="1" dirty="0"/>
              <a:t> … </a:t>
            </a:r>
          </a:p>
        </p:txBody>
      </p:sp>
      <p:sp>
        <p:nvSpPr>
          <p:cNvPr id="31" name="Rectangle 30">
            <a:extLst>
              <a:ext uri="{FF2B5EF4-FFF2-40B4-BE49-F238E27FC236}">
                <a16:creationId xmlns:a16="http://schemas.microsoft.com/office/drawing/2014/main" id="{7E7AD561-3C6D-7744-8B0E-ACDB1566877E}"/>
              </a:ext>
            </a:extLst>
          </p:cNvPr>
          <p:cNvSpPr/>
          <p:nvPr/>
        </p:nvSpPr>
        <p:spPr>
          <a:xfrm>
            <a:off x="7259500" y="663476"/>
            <a:ext cx="4578640" cy="4616648"/>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source run-</a:t>
            </a:r>
            <a:r>
              <a:rPr lang="en-US" sz="1400" dirty="0" err="1">
                <a:latin typeface="Consolas" panose="020B0609020204030204" pitchFamily="49" charset="0"/>
                <a:cs typeface="Consolas" panose="020B0609020204030204" pitchFamily="49" charset="0"/>
              </a:rPr>
              <a:t>wodb.sh</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example1.lp4 ***</a:t>
            </a:r>
          </a:p>
          <a:p>
            <a:r>
              <a:rPr lang="en-US" sz="1400" dirty="0">
                <a:latin typeface="Consolas" panose="020B0609020204030204" pitchFamily="49" charset="0"/>
                <a:cs typeface="Consolas" panose="020B0609020204030204" pitchFamily="49" charset="0"/>
              </a:rPr>
              <a:t>normal(fig1) normal(fig3)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example2.lp4 ***</a:t>
            </a:r>
          </a:p>
          <a:p>
            <a:r>
              <a:rPr lang="en-US" sz="1400" dirty="0">
                <a:latin typeface="Consolas" panose="020B0609020204030204" pitchFamily="49" charset="0"/>
                <a:cs typeface="Consolas" panose="020B0609020204030204" pitchFamily="49" charset="0"/>
              </a:rPr>
              <a:t>normal(fig1) 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example3.lp4 ***</a:t>
            </a:r>
          </a:p>
          <a:p>
            <a:r>
              <a:rPr lang="en-US" sz="1400" dirty="0">
                <a:latin typeface="Consolas" panose="020B0609020204030204" pitchFamily="49" charset="0"/>
                <a:cs typeface="Consolas" panose="020B0609020204030204" pitchFamily="49" charset="0"/>
              </a:rPr>
              <a:t>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example4.lp4 ***</a:t>
            </a:r>
          </a:p>
          <a:p>
            <a:r>
              <a:rPr lang="en-US" sz="1400" b="1" dirty="0">
                <a:solidFill>
                  <a:srgbClr val="C00000"/>
                </a:solidFill>
                <a:latin typeface="Consolas" panose="020B0609020204030204" pitchFamily="49" charset="0"/>
                <a:cs typeface="Consolas" panose="020B0609020204030204" pitchFamily="49" charset="0"/>
              </a:rPr>
              <a:t>normal</a:t>
            </a:r>
            <a:r>
              <a:rPr lang="en-US" sz="1400" dirty="0">
                <a:latin typeface="Consolas" panose="020B0609020204030204" pitchFamily="49" charset="0"/>
                <a:cs typeface="Consolas" panose="020B0609020204030204" pitchFamily="49" charset="0"/>
              </a:rPr>
              <a:t>(fig4) </a:t>
            </a:r>
          </a:p>
          <a:p>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31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EAC1-289D-9146-8B02-65D751993AC6}"/>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EAC59EB3-4159-D546-9A0C-7F7DE71AAF03}"/>
              </a:ext>
            </a:extLst>
          </p:cNvPr>
          <p:cNvSpPr>
            <a:spLocks noGrp="1"/>
          </p:cNvSpPr>
          <p:nvPr>
            <p:ph idx="1"/>
          </p:nvPr>
        </p:nvSpPr>
        <p:spPr/>
        <p:txBody>
          <a:bodyPr>
            <a:normAutofit fontScale="92500" lnSpcReduction="20000"/>
          </a:bodyPr>
          <a:lstStyle/>
          <a:p>
            <a:pPr marL="171450" indent="-171450"/>
            <a:r>
              <a:rPr lang="en-US" dirty="0"/>
              <a:t>Provide three simple, fairly unique cases, where WODB has an “obvious” solution</a:t>
            </a:r>
          </a:p>
          <a:p>
            <a:pPr marL="171450" indent="-171450"/>
            <a:r>
              <a:rPr lang="en-US" dirty="0"/>
              <a:t>Show how this obvious solution can be formalized and computed with a </a:t>
            </a:r>
            <a:r>
              <a:rPr lang="en-US" b="1" dirty="0"/>
              <a:t>query</a:t>
            </a:r>
          </a:p>
          <a:p>
            <a:pPr marL="171450" indent="-171450"/>
            <a:r>
              <a:rPr lang="en-US" dirty="0"/>
              <a:t>A query is a question about a concept. What’s the concept?</a:t>
            </a:r>
          </a:p>
          <a:p>
            <a:pPr marL="171450" indent="-171450"/>
            <a:r>
              <a:rPr lang="en-US" dirty="0"/>
              <a:t>Have a final (fourth) problem that challenges the previous solutions.</a:t>
            </a:r>
          </a:p>
          <a:p>
            <a:pPr marL="171450" indent="-171450"/>
            <a:r>
              <a:rPr lang="en-US" dirty="0"/>
              <a:t>What’s happened here?</a:t>
            </a:r>
          </a:p>
          <a:p>
            <a:pPr marL="171450" indent="-171450"/>
            <a:r>
              <a:rPr lang="en-US" dirty="0"/>
              <a:t>Use isomorphism between proofs/explanations for the first 3.</a:t>
            </a:r>
          </a:p>
          <a:p>
            <a:pPr marL="171450" indent="-171450"/>
            <a:r>
              <a:rPr lang="en-US" dirty="0"/>
              <a:t>Show the different nature of the proof/explanation of the 4</a:t>
            </a:r>
            <a:r>
              <a:rPr lang="en-US" baseline="30000" dirty="0"/>
              <a:t>th</a:t>
            </a:r>
            <a:r>
              <a:rPr lang="en-US" dirty="0"/>
              <a:t>.</a:t>
            </a:r>
          </a:p>
          <a:p>
            <a:pPr marL="171450" indent="-171450"/>
            <a:r>
              <a:rPr lang="en-US" dirty="0"/>
              <a:t>Create a “meta WODB” where the first 3 and the final 1 are the </a:t>
            </a:r>
            <a:r>
              <a:rPr lang="en-US" b="1" dirty="0"/>
              <a:t>members</a:t>
            </a:r>
            <a:r>
              <a:rPr lang="en-US" dirty="0"/>
              <a:t> of the puzzle. </a:t>
            </a:r>
          </a:p>
          <a:p>
            <a:endParaRPr lang="en-US" dirty="0"/>
          </a:p>
        </p:txBody>
      </p:sp>
    </p:spTree>
    <p:extLst>
      <p:ext uri="{BB962C8B-B14F-4D97-AF65-F5344CB8AC3E}">
        <p14:creationId xmlns:p14="http://schemas.microsoft.com/office/powerpoint/2010/main" val="330523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0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A query is a question about a concept</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r>
              <a:rPr lang="en-US" dirty="0"/>
              <a:t>An uncle is the brother of a parent, or the brother-in-law of a parent:</a:t>
            </a:r>
          </a:p>
          <a:p>
            <a:endParaRPr lang="en-US" dirty="0"/>
          </a:p>
          <a:p>
            <a:r>
              <a:rPr lang="en-US" dirty="0"/>
              <a:t>uncle(X,Y) :- parent(X,Z), brother(Z,Y).</a:t>
            </a:r>
          </a:p>
          <a:p>
            <a:r>
              <a:rPr lang="en-US" dirty="0"/>
              <a:t>uncle(X,Y) :- parent(X,Z), </a:t>
            </a:r>
            <a:r>
              <a:rPr lang="en-US" dirty="0" err="1"/>
              <a:t>brother_in_law</a:t>
            </a:r>
            <a:r>
              <a:rPr lang="en-US" dirty="0"/>
              <a:t>(Z,Y).</a:t>
            </a:r>
          </a:p>
          <a:p>
            <a:endParaRPr lang="en-US" dirty="0"/>
          </a:p>
        </p:txBody>
      </p:sp>
    </p:spTree>
    <p:extLst>
      <p:ext uri="{BB962C8B-B14F-4D97-AF65-F5344CB8AC3E}">
        <p14:creationId xmlns:p14="http://schemas.microsoft.com/office/powerpoint/2010/main" val="311642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WODB for Conceptual Modeling</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normAutofit fontScale="92500" lnSpcReduction="10000"/>
          </a:bodyPr>
          <a:lstStyle/>
          <a:p>
            <a:r>
              <a:rPr lang="en-US" dirty="0"/>
              <a:t>Model M consists of a schema S and an instance (database) D over S.</a:t>
            </a:r>
          </a:p>
          <a:p>
            <a:r>
              <a:rPr lang="en-US" dirty="0"/>
              <a:t>Step 1: What are the observables properties? What are the “invisible” properties? (“</a:t>
            </a:r>
            <a:r>
              <a:rPr lang="en-US" dirty="0" err="1"/>
              <a:t>ignorables</a:t>
            </a:r>
            <a:r>
              <a:rPr lang="en-US" dirty="0"/>
              <a:t>”)</a:t>
            </a:r>
          </a:p>
          <a:p>
            <a:pPr lvl="1"/>
            <a:r>
              <a:rPr lang="en-US" dirty="0"/>
              <a:t>e.g., observable properties P = { color, shape, size, …} </a:t>
            </a:r>
          </a:p>
          <a:p>
            <a:pPr lvl="1"/>
            <a:r>
              <a:rPr lang="en-US" dirty="0"/>
              <a:t>e.g., invisible/ignorable I = { ID, (relative) position, …} </a:t>
            </a:r>
          </a:p>
          <a:p>
            <a:pPr lvl="1"/>
            <a:r>
              <a:rPr lang="en-US" dirty="0">
                <a:sym typeface="Wingdings" pitchFamily="2" charset="2"/>
              </a:rPr>
              <a:t> Obtain a database schema S and for each situation/configuration/puzzle, a a DB instance D over S that represents the observables. </a:t>
            </a:r>
            <a:endParaRPr lang="en-US" dirty="0"/>
          </a:p>
          <a:p>
            <a:r>
              <a:rPr lang="en-US" dirty="0"/>
              <a:t>Step 2: Formalize what “doesn’t belong”, is “unlike the others”, or  “special”, by specifying a question (query) Q that retrieves the special, but not the “normal” figures.</a:t>
            </a:r>
          </a:p>
          <a:p>
            <a:r>
              <a:rPr lang="en-US" dirty="0"/>
              <a:t>Note: Now the problem can be solved by computing the answer A = Q(D).</a:t>
            </a:r>
          </a:p>
          <a:p>
            <a:pPr marL="0" indent="0">
              <a:buNone/>
            </a:pPr>
            <a:endParaRPr lang="en-US" dirty="0"/>
          </a:p>
          <a:p>
            <a:pPr lvl="1"/>
            <a:endParaRPr lang="en-US" dirty="0"/>
          </a:p>
        </p:txBody>
      </p:sp>
    </p:spTree>
    <p:extLst>
      <p:ext uri="{BB962C8B-B14F-4D97-AF65-F5344CB8AC3E}">
        <p14:creationId xmlns:p14="http://schemas.microsoft.com/office/powerpoint/2010/main" val="141388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80902"/>
            <a:ext cx="2781211" cy="4801314"/>
          </a:xfrm>
          <a:prstGeom prst="rect">
            <a:avLst/>
          </a:prstGeom>
          <a:noFill/>
        </p:spPr>
        <p:txBody>
          <a:bodyPr wrap="none" rtlCol="0">
            <a:spAutoFit/>
          </a:bodyPr>
          <a:lstStyle/>
          <a:p>
            <a:r>
              <a:rPr lang="en-US" dirty="0"/>
              <a:t>property(fig1, </a:t>
            </a:r>
            <a:r>
              <a:rPr lang="en-US" b="1" dirty="0"/>
              <a:t>color</a:t>
            </a:r>
            <a:r>
              <a:rPr lang="en-US" dirty="0"/>
              <a:t>, </a:t>
            </a:r>
            <a:r>
              <a:rPr lang="en-US" b="1" dirty="0">
                <a:solidFill>
                  <a:srgbClr val="FF0000"/>
                </a:solidFill>
              </a:rPr>
              <a:t>red</a:t>
            </a:r>
            <a:r>
              <a:rPr lang="en-US" dirty="0"/>
              <a:t>).</a:t>
            </a:r>
          </a:p>
          <a:p>
            <a:r>
              <a:rPr lang="en-US" dirty="0"/>
              <a:t>property(fig1, shape, box).</a:t>
            </a:r>
          </a:p>
          <a:p>
            <a:r>
              <a:rPr lang="en-US" dirty="0"/>
              <a:t>property(fig1, size, large).</a:t>
            </a:r>
          </a:p>
          <a:p>
            <a:endParaRPr lang="en-US" dirty="0"/>
          </a:p>
          <a:p>
            <a:r>
              <a:rPr lang="en-US" dirty="0"/>
              <a:t>property(fig</a:t>
            </a:r>
            <a:r>
              <a:rPr lang="en-US" b="1" dirty="0"/>
              <a:t>2, color, </a:t>
            </a:r>
            <a:r>
              <a:rPr lang="en-US" b="1" dirty="0">
                <a:solidFill>
                  <a:srgbClr val="00B050"/>
                </a:solidFill>
              </a:rPr>
              <a:t>green</a:t>
            </a:r>
            <a:r>
              <a:rPr lang="en-US" dirty="0"/>
              <a:t>).</a:t>
            </a:r>
          </a:p>
          <a:p>
            <a:r>
              <a:rPr lang="en-US" dirty="0"/>
              <a:t>property(fig2, shape, box).</a:t>
            </a:r>
          </a:p>
          <a:p>
            <a:r>
              <a:rPr lang="en-US" dirty="0"/>
              <a:t>property(fig2, size, large).</a:t>
            </a:r>
          </a:p>
          <a:p>
            <a:endParaRPr lang="en-US" dirty="0"/>
          </a:p>
          <a:p>
            <a:r>
              <a:rPr lang="en-US" dirty="0"/>
              <a:t>property(fig3, </a:t>
            </a:r>
            <a:r>
              <a:rPr lang="en-US" b="1" dirty="0"/>
              <a:t>color</a:t>
            </a:r>
            <a:r>
              <a:rPr lang="en-US" dirty="0"/>
              <a:t>, </a:t>
            </a:r>
            <a:r>
              <a:rPr lang="en-US" b="1" dirty="0">
                <a:solidFill>
                  <a:srgbClr val="FF0000"/>
                </a:solidFill>
              </a:rPr>
              <a:t>red</a:t>
            </a:r>
            <a:r>
              <a:rPr lang="en-US" dirty="0"/>
              <a:t>).</a:t>
            </a:r>
          </a:p>
          <a:p>
            <a:r>
              <a:rPr lang="en-US" dirty="0"/>
              <a:t>property(fig3, shape, box).</a:t>
            </a:r>
          </a:p>
          <a:p>
            <a:r>
              <a:rPr lang="en-US" dirty="0"/>
              <a:t>property(fig3, size, large).</a:t>
            </a:r>
          </a:p>
          <a:p>
            <a:endParaRPr lang="en-US" dirty="0"/>
          </a:p>
          <a:p>
            <a:r>
              <a:rPr lang="en-US" dirty="0"/>
              <a:t>property(fig4, </a:t>
            </a:r>
            <a:r>
              <a:rPr lang="en-US" b="1" dirty="0"/>
              <a:t>color</a:t>
            </a:r>
            <a:r>
              <a:rPr lang="en-US" dirty="0"/>
              <a:t>, </a:t>
            </a:r>
            <a:r>
              <a:rPr lang="en-US" b="1" dirty="0">
                <a:solidFill>
                  <a:srgbClr val="FF0000"/>
                </a:solidFill>
              </a:rPr>
              <a:t>red</a:t>
            </a:r>
            <a:r>
              <a:rPr lang="en-US" dirty="0"/>
              <a:t>).</a:t>
            </a:r>
          </a:p>
          <a:p>
            <a:r>
              <a:rPr lang="en-US" dirty="0"/>
              <a:t>property(fig4, shape, box).</a:t>
            </a:r>
          </a:p>
          <a:p>
            <a:r>
              <a:rPr lang="en-US" dirty="0"/>
              <a:t>property(fig4, size,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2030183"/>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4735117"/>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5924392"/>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unique(fig2,color,green)</a:t>
            </a:r>
          </a:p>
        </p:txBody>
      </p:sp>
      <p:sp>
        <p:nvSpPr>
          <p:cNvPr id="3" name="Title 2">
            <a:extLst>
              <a:ext uri="{FF2B5EF4-FFF2-40B4-BE49-F238E27FC236}">
                <a16:creationId xmlns:a16="http://schemas.microsoft.com/office/drawing/2014/main" id="{C0C3892A-1882-9D47-9AB3-CFA2A0AD0954}"/>
              </a:ext>
            </a:extLst>
          </p:cNvPr>
          <p:cNvSpPr>
            <a:spLocks noGrp="1"/>
          </p:cNvSpPr>
          <p:nvPr>
            <p:ph type="title"/>
          </p:nvPr>
        </p:nvSpPr>
        <p:spPr/>
        <p:txBody>
          <a:bodyPr/>
          <a:lstStyle/>
          <a:p>
            <a:r>
              <a:rPr lang="en-US" dirty="0"/>
              <a:t>Example 1: It’s so easy … </a:t>
            </a:r>
          </a:p>
        </p:txBody>
      </p:sp>
    </p:spTree>
    <p:extLst>
      <p:ext uri="{BB962C8B-B14F-4D97-AF65-F5344CB8AC3E}">
        <p14:creationId xmlns:p14="http://schemas.microsoft.com/office/powerpoint/2010/main" val="19337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80902"/>
            <a:ext cx="2235933" cy="4801314"/>
          </a:xfrm>
          <a:prstGeom prst="rect">
            <a:avLst/>
          </a:prstGeom>
          <a:noFill/>
        </p:spPr>
        <p:txBody>
          <a:bodyPr wrap="none" rtlCol="0">
            <a:spAutoFit/>
          </a:bodyPr>
          <a:lstStyle/>
          <a:p>
            <a:r>
              <a:rPr lang="en-US" dirty="0"/>
              <a:t>property(fig1, </a:t>
            </a:r>
            <a:r>
              <a:rPr lang="en-US" dirty="0">
                <a:solidFill>
                  <a:srgbClr val="FF0000"/>
                </a:solidFill>
              </a:rPr>
              <a:t>red</a:t>
            </a:r>
            <a:r>
              <a:rPr lang="en-US" dirty="0"/>
              <a:t>).</a:t>
            </a:r>
          </a:p>
          <a:p>
            <a:r>
              <a:rPr lang="en-US" dirty="0"/>
              <a:t>property(fig1, box).</a:t>
            </a:r>
          </a:p>
          <a:p>
            <a:r>
              <a:rPr lang="en-US" dirty="0"/>
              <a:t>property(fig1, large).</a:t>
            </a:r>
          </a:p>
          <a:p>
            <a:endParaRPr lang="en-US" dirty="0"/>
          </a:p>
          <a:p>
            <a:r>
              <a:rPr lang="en-US" dirty="0"/>
              <a:t>property(fig2, </a:t>
            </a:r>
            <a:r>
              <a:rPr lang="en-US" dirty="0">
                <a:solidFill>
                  <a:srgbClr val="00B050"/>
                </a:solidFill>
              </a:rPr>
              <a:t>green</a:t>
            </a:r>
            <a:r>
              <a:rPr lang="en-US" dirty="0"/>
              <a:t>).</a:t>
            </a:r>
          </a:p>
          <a:p>
            <a:r>
              <a:rPr lang="en-US" dirty="0"/>
              <a:t>property(fig2, box).</a:t>
            </a:r>
          </a:p>
          <a:p>
            <a:r>
              <a:rPr lang="en-US" dirty="0"/>
              <a:t>property(fig2, large).</a:t>
            </a:r>
          </a:p>
          <a:p>
            <a:endParaRPr lang="en-US" dirty="0"/>
          </a:p>
          <a:p>
            <a:r>
              <a:rPr lang="en-US" dirty="0"/>
              <a:t>property(fig3, </a:t>
            </a:r>
            <a:r>
              <a:rPr lang="en-US" dirty="0">
                <a:solidFill>
                  <a:srgbClr val="FF0000"/>
                </a:solidFill>
              </a:rPr>
              <a:t>red</a:t>
            </a:r>
            <a:r>
              <a:rPr lang="en-US" dirty="0"/>
              <a:t>).</a:t>
            </a:r>
          </a:p>
          <a:p>
            <a:r>
              <a:rPr lang="en-US" dirty="0"/>
              <a:t>property(fig3, box).</a:t>
            </a:r>
          </a:p>
          <a:p>
            <a:r>
              <a:rPr lang="en-US" dirty="0"/>
              <a:t>property(fig3, large).</a:t>
            </a:r>
          </a:p>
          <a:p>
            <a:endParaRPr lang="en-US" dirty="0"/>
          </a:p>
          <a:p>
            <a:r>
              <a:rPr lang="en-US" dirty="0"/>
              <a:t>property(fig4, </a:t>
            </a:r>
            <a:r>
              <a:rPr lang="en-US" dirty="0">
                <a:solidFill>
                  <a:srgbClr val="FF0000"/>
                </a:solidFill>
              </a:rPr>
              <a:t>red</a:t>
            </a:r>
            <a:r>
              <a:rPr lang="en-US" dirty="0"/>
              <a:t>).</a:t>
            </a:r>
          </a:p>
          <a:p>
            <a:r>
              <a:rPr lang="en-US" dirty="0"/>
              <a:t>property(fig4, box).</a:t>
            </a:r>
          </a:p>
          <a:p>
            <a:r>
              <a:rPr lang="en-US" dirty="0"/>
              <a:t>property(fig4,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2030183"/>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4735117"/>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5924392"/>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unique(fig2,green)</a:t>
            </a:r>
          </a:p>
        </p:txBody>
      </p:sp>
      <p:sp>
        <p:nvSpPr>
          <p:cNvPr id="3" name="Title 2">
            <a:extLst>
              <a:ext uri="{FF2B5EF4-FFF2-40B4-BE49-F238E27FC236}">
                <a16:creationId xmlns:a16="http://schemas.microsoft.com/office/drawing/2014/main" id="{C0C3892A-1882-9D47-9AB3-CFA2A0AD0954}"/>
              </a:ext>
            </a:extLst>
          </p:cNvPr>
          <p:cNvSpPr>
            <a:spLocks noGrp="1"/>
          </p:cNvSpPr>
          <p:nvPr>
            <p:ph type="title"/>
          </p:nvPr>
        </p:nvSpPr>
        <p:spPr/>
        <p:txBody>
          <a:bodyPr/>
          <a:lstStyle/>
          <a:p>
            <a:r>
              <a:rPr lang="en-US" dirty="0"/>
              <a:t>Example 1: It’s even easier … </a:t>
            </a:r>
            <a:br>
              <a:rPr lang="en-US" dirty="0"/>
            </a:br>
            <a:r>
              <a:rPr lang="en-US" sz="3600" dirty="0"/>
              <a:t>(drop property column; values suffice)    </a:t>
            </a:r>
            <a:endParaRPr lang="en-US" dirty="0"/>
          </a:p>
        </p:txBody>
      </p:sp>
      <p:sp>
        <p:nvSpPr>
          <p:cNvPr id="11" name="TextBox 10">
            <a:extLst>
              <a:ext uri="{FF2B5EF4-FFF2-40B4-BE49-F238E27FC236}">
                <a16:creationId xmlns:a16="http://schemas.microsoft.com/office/drawing/2014/main" id="{BBC324EE-E278-544A-A3EA-26C57377E086}"/>
              </a:ext>
            </a:extLst>
          </p:cNvPr>
          <p:cNvSpPr txBox="1"/>
          <p:nvPr/>
        </p:nvSpPr>
        <p:spPr>
          <a:xfrm>
            <a:off x="9082674" y="650252"/>
            <a:ext cx="2610202" cy="3139321"/>
          </a:xfrm>
          <a:prstGeom prst="rect">
            <a:avLst/>
          </a:prstGeom>
          <a:noFill/>
        </p:spPr>
        <p:txBody>
          <a:bodyPr wrap="none" rtlCol="0">
            <a:spAutoFit/>
          </a:bodyPr>
          <a:lstStyle/>
          <a:p>
            <a:r>
              <a:rPr lang="en-US" dirty="0">
                <a:solidFill>
                  <a:schemeClr val="bg1">
                    <a:lumMod val="75000"/>
                  </a:schemeClr>
                </a:solidFill>
              </a:rPr>
              <a:t>% We could add this</a:t>
            </a:r>
          </a:p>
          <a:p>
            <a:r>
              <a:rPr lang="en-US" dirty="0">
                <a:solidFill>
                  <a:schemeClr val="bg1">
                    <a:lumMod val="75000"/>
                  </a:schemeClr>
                </a:solidFill>
              </a:rPr>
              <a:t>% but don’t really need it.</a:t>
            </a:r>
          </a:p>
          <a:p>
            <a:endParaRPr lang="en-US" dirty="0">
              <a:solidFill>
                <a:schemeClr val="bg1">
                  <a:lumMod val="75000"/>
                </a:schemeClr>
              </a:solidFill>
            </a:endParaRPr>
          </a:p>
          <a:p>
            <a:r>
              <a:rPr lang="en-US" dirty="0">
                <a:solidFill>
                  <a:schemeClr val="bg1">
                    <a:lumMod val="75000"/>
                  </a:schemeClr>
                </a:solidFill>
              </a:rPr>
              <a:t>type(red, </a:t>
            </a:r>
            <a:r>
              <a:rPr lang="en-US" b="1" dirty="0">
                <a:solidFill>
                  <a:schemeClr val="bg1">
                    <a:lumMod val="75000"/>
                  </a:schemeClr>
                </a:solidFill>
              </a:rPr>
              <a:t>color</a:t>
            </a:r>
            <a:r>
              <a:rPr lang="en-US" dirty="0">
                <a:solidFill>
                  <a:schemeClr val="bg1">
                    <a:lumMod val="75000"/>
                  </a:schemeClr>
                </a:solidFill>
              </a:rPr>
              <a:t>).</a:t>
            </a:r>
          </a:p>
          <a:p>
            <a:r>
              <a:rPr lang="en-US" dirty="0">
                <a:solidFill>
                  <a:schemeClr val="bg1">
                    <a:lumMod val="75000"/>
                  </a:schemeClr>
                </a:solidFill>
              </a:rPr>
              <a:t>type(blue, </a:t>
            </a:r>
            <a:r>
              <a:rPr lang="en-US" b="1" dirty="0">
                <a:solidFill>
                  <a:schemeClr val="bg1">
                    <a:lumMod val="75000"/>
                  </a:schemeClr>
                </a:solidFill>
              </a:rPr>
              <a:t>color</a:t>
            </a:r>
            <a:r>
              <a:rPr lang="en-US" dirty="0">
                <a:solidFill>
                  <a:schemeClr val="bg1">
                    <a:lumMod val="75000"/>
                  </a:schemeClr>
                </a:solidFill>
              </a:rPr>
              <a:t>).</a:t>
            </a:r>
          </a:p>
          <a:p>
            <a:r>
              <a:rPr lang="en-US" dirty="0">
                <a:solidFill>
                  <a:schemeClr val="bg1">
                    <a:lumMod val="75000"/>
                  </a:schemeClr>
                </a:solidFill>
              </a:rPr>
              <a:t>type(small, </a:t>
            </a:r>
            <a:r>
              <a:rPr lang="en-US" b="1" dirty="0">
                <a:solidFill>
                  <a:schemeClr val="bg1">
                    <a:lumMod val="75000"/>
                  </a:schemeClr>
                </a:solidFill>
              </a:rPr>
              <a:t>size</a:t>
            </a:r>
            <a:r>
              <a:rPr lang="en-US" dirty="0">
                <a:solidFill>
                  <a:schemeClr val="bg1">
                    <a:lumMod val="75000"/>
                  </a:schemeClr>
                </a:solidFill>
              </a:rPr>
              <a:t>).</a:t>
            </a:r>
          </a:p>
          <a:p>
            <a:r>
              <a:rPr lang="en-US" dirty="0">
                <a:solidFill>
                  <a:schemeClr val="bg1">
                    <a:lumMod val="75000"/>
                  </a:schemeClr>
                </a:solidFill>
              </a:rPr>
              <a:t>type(large, </a:t>
            </a:r>
            <a:r>
              <a:rPr lang="en-US" b="1" dirty="0">
                <a:solidFill>
                  <a:schemeClr val="bg1">
                    <a:lumMod val="75000"/>
                  </a:schemeClr>
                </a:solidFill>
              </a:rPr>
              <a:t>size</a:t>
            </a:r>
            <a:r>
              <a:rPr lang="en-US" dirty="0">
                <a:solidFill>
                  <a:schemeClr val="bg1">
                    <a:lumMod val="75000"/>
                  </a:schemeClr>
                </a:solidFill>
              </a:rPr>
              <a:t>).</a:t>
            </a:r>
          </a:p>
          <a:p>
            <a:r>
              <a:rPr lang="en-US" dirty="0">
                <a:solidFill>
                  <a:schemeClr val="bg1">
                    <a:lumMod val="75000"/>
                  </a:schemeClr>
                </a:solidFill>
              </a:rPr>
              <a:t>type(box, </a:t>
            </a:r>
            <a:r>
              <a:rPr lang="en-US" b="1" dirty="0">
                <a:solidFill>
                  <a:schemeClr val="bg1">
                    <a:lumMod val="75000"/>
                  </a:schemeClr>
                </a:solidFill>
              </a:rPr>
              <a:t>shape</a:t>
            </a:r>
            <a:r>
              <a:rPr lang="en-US" dirty="0">
                <a:solidFill>
                  <a:schemeClr val="bg1">
                    <a:lumMod val="75000"/>
                  </a:schemeClr>
                </a:solidFill>
              </a:rPr>
              <a:t>).</a:t>
            </a:r>
          </a:p>
          <a:p>
            <a:r>
              <a:rPr lang="en-US" dirty="0">
                <a:solidFill>
                  <a:schemeClr val="bg1">
                    <a:lumMod val="75000"/>
                  </a:schemeClr>
                </a:solidFill>
              </a:rPr>
              <a:t>type(circle, </a:t>
            </a:r>
            <a:r>
              <a:rPr lang="en-US" b="1" dirty="0">
                <a:solidFill>
                  <a:schemeClr val="bg1">
                    <a:lumMod val="75000"/>
                  </a:schemeClr>
                </a:solidFill>
              </a:rPr>
              <a:t>shape</a:t>
            </a:r>
            <a:r>
              <a:rPr lang="en-US" dirty="0">
                <a:solidFill>
                  <a:schemeClr val="bg1">
                    <a:lumMod val="75000"/>
                  </a:schemeClr>
                </a:solidFill>
              </a:rPr>
              <a:t>).</a:t>
            </a:r>
          </a:p>
          <a:p>
            <a:endParaRPr lang="en-US" dirty="0"/>
          </a:p>
          <a:p>
            <a:endParaRPr lang="en-US" dirty="0"/>
          </a:p>
        </p:txBody>
      </p:sp>
    </p:spTree>
    <p:extLst>
      <p:ext uri="{BB962C8B-B14F-4D97-AF65-F5344CB8AC3E}">
        <p14:creationId xmlns:p14="http://schemas.microsoft.com/office/powerpoint/2010/main" val="4706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A32817-A134-0D4E-879C-485E62356353}"/>
              </a:ext>
            </a:extLst>
          </p:cNvPr>
          <p:cNvGrpSpPr/>
          <p:nvPr/>
        </p:nvGrpSpPr>
        <p:grpSpPr>
          <a:xfrm>
            <a:off x="5119398" y="2191822"/>
            <a:ext cx="2020009" cy="1790981"/>
            <a:chOff x="5119398" y="490345"/>
            <a:chExt cx="2020009" cy="1790981"/>
          </a:xfrm>
        </p:grpSpPr>
        <p:sp>
          <p:nvSpPr>
            <p:cNvPr id="10" name="Rectangle 9">
              <a:extLst>
                <a:ext uri="{FF2B5EF4-FFF2-40B4-BE49-F238E27FC236}">
                  <a16:creationId xmlns:a16="http://schemas.microsoft.com/office/drawing/2014/main" id="{88B1E9FC-E61C-A74B-A20A-0A5E6A186F9E}"/>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000415"/>
            <a:ext cx="2155655" cy="4247317"/>
          </a:xfrm>
          <a:prstGeom prst="rect">
            <a:avLst/>
          </a:prstGeom>
          <a:noFill/>
        </p:spPr>
        <p:txBody>
          <a:bodyPr wrap="none" rtlCol="0">
            <a:spAutoFit/>
          </a:bodyPr>
          <a:lstStyle/>
          <a:p>
            <a:r>
              <a:rPr lang="en-US" dirty="0"/>
              <a:t>property(fig1, red).</a:t>
            </a:r>
          </a:p>
          <a:p>
            <a:r>
              <a:rPr lang="en-US" dirty="0"/>
              <a:t>property(fig1, box).</a:t>
            </a:r>
          </a:p>
          <a:p>
            <a:r>
              <a:rPr lang="en-US" dirty="0"/>
              <a:t>property(fig1, large).</a:t>
            </a:r>
          </a:p>
          <a:p>
            <a:endParaRPr lang="en-US" dirty="0"/>
          </a:p>
          <a:p>
            <a:r>
              <a:rPr lang="en-US" dirty="0"/>
              <a:t>property(fig2, blue).</a:t>
            </a:r>
          </a:p>
          <a:p>
            <a:r>
              <a:rPr lang="en-US" dirty="0"/>
              <a:t>property(fig2, box).</a:t>
            </a:r>
          </a:p>
          <a:p>
            <a:r>
              <a:rPr lang="en-US" dirty="0"/>
              <a:t>property(fig2, large).</a:t>
            </a:r>
          </a:p>
          <a:p>
            <a:endParaRPr lang="en-US" dirty="0"/>
          </a:p>
          <a:p>
            <a:r>
              <a:rPr lang="en-US" dirty="0"/>
              <a:t>property(fig3, blue).</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954630"/>
            <a:ext cx="5991835" cy="156966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example2.lp4 unique.lp4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DB2EFC1-FF1C-B54A-BD7C-8CB2F919AF44}"/>
              </a:ext>
            </a:extLst>
          </p:cNvPr>
          <p:cNvSpPr>
            <a:spLocks noGrp="1"/>
          </p:cNvSpPr>
          <p:nvPr>
            <p:ph type="title"/>
          </p:nvPr>
        </p:nvSpPr>
        <p:spPr/>
        <p:txBody>
          <a:bodyPr/>
          <a:lstStyle/>
          <a:p>
            <a:r>
              <a:rPr lang="en-US" dirty="0"/>
              <a:t>Example 2: There’s still only one … </a:t>
            </a:r>
          </a:p>
        </p:txBody>
      </p:sp>
    </p:spTree>
    <p:extLst>
      <p:ext uri="{BB962C8B-B14F-4D97-AF65-F5344CB8AC3E}">
        <p14:creationId xmlns:p14="http://schemas.microsoft.com/office/powerpoint/2010/main" val="10862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35B615-0D32-6949-9348-0E05C6536150}"/>
              </a:ext>
            </a:extLst>
          </p:cNvPr>
          <p:cNvGrpSpPr/>
          <p:nvPr/>
        </p:nvGrpSpPr>
        <p:grpSpPr>
          <a:xfrm>
            <a:off x="5119398" y="2018202"/>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blue).</a:t>
            </a:r>
          </a:p>
          <a:p>
            <a:r>
              <a:rPr lang="en-US" dirty="0"/>
              <a:t>property(fig2, box).</a:t>
            </a:r>
          </a:p>
          <a:p>
            <a:r>
              <a:rPr lang="en-US" dirty="0"/>
              <a:t>property(fig2, large).</a:t>
            </a:r>
          </a:p>
          <a:p>
            <a:endParaRPr lang="en-US" dirty="0"/>
          </a:p>
          <a:p>
            <a:r>
              <a:rPr lang="en-US" dirty="0"/>
              <a:t>property(fig3, blue).</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who is unique here … ?</a:t>
            </a:r>
          </a:p>
        </p:txBody>
      </p:sp>
    </p:spTree>
    <p:extLst>
      <p:ext uri="{BB962C8B-B14F-4D97-AF65-F5344CB8AC3E}">
        <p14:creationId xmlns:p14="http://schemas.microsoft.com/office/powerpoint/2010/main" val="35197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EA4F45-58FF-0A4E-8A73-E089043BAD2A}"/>
              </a:ext>
            </a:extLst>
          </p:cNvPr>
          <p:cNvGrpSpPr/>
          <p:nvPr/>
        </p:nvGrpSpPr>
        <p:grpSpPr>
          <a:xfrm>
            <a:off x="6192807" y="2098812"/>
            <a:ext cx="2099025" cy="1733888"/>
            <a:chOff x="5090823" y="1999812"/>
            <a:chExt cx="2099025" cy="1733888"/>
          </a:xfrm>
        </p:grpSpPr>
        <p:sp>
          <p:nvSpPr>
            <p:cNvPr id="10" name="Rectangle 9">
              <a:extLst>
                <a:ext uri="{FF2B5EF4-FFF2-40B4-BE49-F238E27FC236}">
                  <a16:creationId xmlns:a16="http://schemas.microsoft.com/office/drawing/2014/main" id="{88B1E9FC-E61C-A74B-A20A-0A5E6A186F9E}"/>
                </a:ext>
              </a:extLst>
            </p:cNvPr>
            <p:cNvSpPr/>
            <p:nvPr/>
          </p:nvSpPr>
          <p:spPr>
            <a:xfrm>
              <a:off x="5263923" y="3194418"/>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A570C3FF-1D00-9841-9058-AA75D28DC163}"/>
                </a:ext>
              </a:extLst>
            </p:cNvPr>
            <p:cNvSpPr/>
            <p:nvPr/>
          </p:nvSpPr>
          <p:spPr>
            <a:xfrm>
              <a:off x="5090823" y="1999812"/>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77467" y="203188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1E039D96-646B-F842-A490-44A4095A7F55}"/>
                </a:ext>
              </a:extLst>
            </p:cNvPr>
            <p:cNvSpPr/>
            <p:nvPr/>
          </p:nvSpPr>
          <p:spPr>
            <a:xfrm>
              <a:off x="6477467" y="30213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blue).</a:t>
            </a:r>
          </a:p>
          <a:p>
            <a:r>
              <a:rPr lang="en-US" dirty="0"/>
              <a:t>property(fig1, large).</a:t>
            </a:r>
          </a:p>
          <a:p>
            <a:r>
              <a:rPr lang="en-US" dirty="0"/>
              <a:t>property(fig1, circle).</a:t>
            </a:r>
          </a:p>
          <a:p>
            <a:endParaRPr lang="en-US" dirty="0"/>
          </a:p>
          <a:p>
            <a:r>
              <a:rPr lang="en-US" dirty="0"/>
              <a:t>property(fig2, red).</a:t>
            </a:r>
          </a:p>
          <a:p>
            <a:r>
              <a:rPr lang="en-US" dirty="0"/>
              <a:t>property(fig2, large).</a:t>
            </a:r>
          </a:p>
          <a:p>
            <a:r>
              <a:rPr lang="en-US" dirty="0"/>
              <a:t>property(fig2, box).</a:t>
            </a:r>
          </a:p>
          <a:p>
            <a:endParaRPr lang="en-US" dirty="0"/>
          </a:p>
          <a:p>
            <a:r>
              <a:rPr lang="en-US" dirty="0"/>
              <a:t>property(fig3, red).</a:t>
            </a:r>
          </a:p>
          <a:p>
            <a:r>
              <a:rPr lang="en-US" dirty="0"/>
              <a:t>property(fig3, small).</a:t>
            </a:r>
          </a:p>
          <a:p>
            <a:r>
              <a:rPr lang="en-US" dirty="0"/>
              <a:t>property(fig3, box).</a:t>
            </a:r>
          </a:p>
          <a:p>
            <a:endParaRPr lang="en-US" dirty="0"/>
          </a:p>
          <a:p>
            <a:r>
              <a:rPr lang="en-US" dirty="0"/>
              <a:t>property(fig4, blue).</a:t>
            </a:r>
          </a:p>
          <a:p>
            <a:r>
              <a:rPr lang="en-US" dirty="0"/>
              <a:t>property(fig4, large).</a:t>
            </a:r>
          </a:p>
          <a:p>
            <a:r>
              <a:rPr lang="en-US" dirty="0"/>
              <a:t>property(fig4, box).</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circle/small, blue/red, large/box</a:t>
            </a:r>
          </a:p>
        </p:txBody>
      </p:sp>
      <p:grpSp>
        <p:nvGrpSpPr>
          <p:cNvPr id="12" name="Group 11">
            <a:extLst>
              <a:ext uri="{FF2B5EF4-FFF2-40B4-BE49-F238E27FC236}">
                <a16:creationId xmlns:a16="http://schemas.microsoft.com/office/drawing/2014/main" id="{D0FBF76D-F032-B84F-8B5A-9CAC306C21CA}"/>
              </a:ext>
            </a:extLst>
          </p:cNvPr>
          <p:cNvGrpSpPr/>
          <p:nvPr/>
        </p:nvGrpSpPr>
        <p:grpSpPr>
          <a:xfrm>
            <a:off x="2982190" y="2047471"/>
            <a:ext cx="2020009" cy="1733107"/>
            <a:chOff x="5119398" y="548219"/>
            <a:chExt cx="2020009" cy="1733107"/>
          </a:xfrm>
        </p:grpSpPr>
        <p:sp>
          <p:nvSpPr>
            <p:cNvPr id="13" name="Rectangle 12">
              <a:extLst>
                <a:ext uri="{FF2B5EF4-FFF2-40B4-BE49-F238E27FC236}">
                  <a16:creationId xmlns:a16="http://schemas.microsoft.com/office/drawing/2014/main" id="{C2EDD7F6-FD0A-234F-9339-16660120B7D9}"/>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BCDB1541-3B5B-1E49-BAD3-D52C2708D12E}"/>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C1F27FED-EEE6-5348-B070-082113B68FA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a:extLst>
                <a:ext uri="{FF2B5EF4-FFF2-40B4-BE49-F238E27FC236}">
                  <a16:creationId xmlns:a16="http://schemas.microsoft.com/office/drawing/2014/main" id="{22BA0075-4BC7-5C4F-83AC-BDA6DAFF3B4A}"/>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8" name="Rectangle 17">
            <a:extLst>
              <a:ext uri="{FF2B5EF4-FFF2-40B4-BE49-F238E27FC236}">
                <a16:creationId xmlns:a16="http://schemas.microsoft.com/office/drawing/2014/main" id="{E919A414-0B6D-4547-BD11-A0C894CB86E6}"/>
              </a:ext>
            </a:extLst>
          </p:cNvPr>
          <p:cNvSpPr/>
          <p:nvPr/>
        </p:nvSpPr>
        <p:spPr>
          <a:xfrm>
            <a:off x="9804076" y="337531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01CFBA3-8D75-3940-BB62-10368B5B474B}"/>
              </a:ext>
            </a:extLst>
          </p:cNvPr>
          <p:cNvSpPr/>
          <p:nvPr/>
        </p:nvSpPr>
        <p:spPr>
          <a:xfrm>
            <a:off x="9630044" y="2191652"/>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Rectangle 19">
            <a:extLst>
              <a:ext uri="{FF2B5EF4-FFF2-40B4-BE49-F238E27FC236}">
                <a16:creationId xmlns:a16="http://schemas.microsoft.com/office/drawing/2014/main" id="{2C38C0DF-005F-AE4E-98C3-BF75F16E88B3}"/>
              </a:ext>
            </a:extLst>
          </p:cNvPr>
          <p:cNvSpPr/>
          <p:nvPr/>
        </p:nvSpPr>
        <p:spPr>
          <a:xfrm>
            <a:off x="10923714" y="2191653"/>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Rectangle 20">
            <a:extLst>
              <a:ext uri="{FF2B5EF4-FFF2-40B4-BE49-F238E27FC236}">
                <a16:creationId xmlns:a16="http://schemas.microsoft.com/office/drawing/2014/main" id="{25F53DE6-DE2C-C24A-9F6C-7A8B99D95558}"/>
              </a:ext>
            </a:extLst>
          </p:cNvPr>
          <p:cNvSpPr/>
          <p:nvPr/>
        </p:nvSpPr>
        <p:spPr>
          <a:xfrm>
            <a:off x="10997609" y="3165546"/>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4890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blue).</a:t>
            </a:r>
          </a:p>
          <a:p>
            <a:r>
              <a:rPr lang="en-US" dirty="0"/>
              <a:t>property(fig1, large).</a:t>
            </a:r>
          </a:p>
          <a:p>
            <a:r>
              <a:rPr lang="en-US" dirty="0"/>
              <a:t>property(fig1, circle).</a:t>
            </a:r>
          </a:p>
          <a:p>
            <a:endParaRPr lang="en-US" dirty="0"/>
          </a:p>
          <a:p>
            <a:r>
              <a:rPr lang="en-US" dirty="0"/>
              <a:t>property(fig2, red).</a:t>
            </a:r>
          </a:p>
          <a:p>
            <a:r>
              <a:rPr lang="en-US" dirty="0"/>
              <a:t>property(fig2, large).</a:t>
            </a:r>
          </a:p>
          <a:p>
            <a:r>
              <a:rPr lang="en-US" dirty="0"/>
              <a:t>property(fig2, box).</a:t>
            </a:r>
          </a:p>
          <a:p>
            <a:endParaRPr lang="en-US" dirty="0"/>
          </a:p>
          <a:p>
            <a:r>
              <a:rPr lang="en-US" dirty="0"/>
              <a:t>property(fig3, red).</a:t>
            </a:r>
          </a:p>
          <a:p>
            <a:r>
              <a:rPr lang="en-US" dirty="0"/>
              <a:t>property(fig3, small).</a:t>
            </a:r>
          </a:p>
          <a:p>
            <a:r>
              <a:rPr lang="en-US" dirty="0"/>
              <a:t>property(fig3, box).</a:t>
            </a:r>
          </a:p>
          <a:p>
            <a:endParaRPr lang="en-US" dirty="0"/>
          </a:p>
          <a:p>
            <a:r>
              <a:rPr lang="en-US" dirty="0"/>
              <a:t>property(fig4, blue).</a:t>
            </a:r>
          </a:p>
          <a:p>
            <a:r>
              <a:rPr lang="en-US" dirty="0"/>
              <a:t>property(fig4, large).</a:t>
            </a:r>
          </a:p>
          <a:p>
            <a:r>
              <a:rPr lang="en-US" dirty="0"/>
              <a:t>property(fig4, box).</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circle/small, blue/red, large/box</a:t>
            </a:r>
          </a:p>
        </p:txBody>
      </p:sp>
      <p:sp>
        <p:nvSpPr>
          <p:cNvPr id="18" name="Rectangle 17">
            <a:extLst>
              <a:ext uri="{FF2B5EF4-FFF2-40B4-BE49-F238E27FC236}">
                <a16:creationId xmlns:a16="http://schemas.microsoft.com/office/drawing/2014/main" id="{E919A414-0B6D-4547-BD11-A0C894CB86E6}"/>
              </a:ext>
            </a:extLst>
          </p:cNvPr>
          <p:cNvSpPr/>
          <p:nvPr/>
        </p:nvSpPr>
        <p:spPr>
          <a:xfrm>
            <a:off x="9804076" y="3341786"/>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19" name="Oval 18">
            <a:extLst>
              <a:ext uri="{FF2B5EF4-FFF2-40B4-BE49-F238E27FC236}">
                <a16:creationId xmlns:a16="http://schemas.microsoft.com/office/drawing/2014/main" id="{401CFBA3-8D75-3940-BB62-10368B5B474B}"/>
              </a:ext>
            </a:extLst>
          </p:cNvPr>
          <p:cNvSpPr/>
          <p:nvPr/>
        </p:nvSpPr>
        <p:spPr>
          <a:xfrm>
            <a:off x="9630044" y="2191652"/>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20" name="Rectangle 19">
            <a:extLst>
              <a:ext uri="{FF2B5EF4-FFF2-40B4-BE49-F238E27FC236}">
                <a16:creationId xmlns:a16="http://schemas.microsoft.com/office/drawing/2014/main" id="{2C38C0DF-005F-AE4E-98C3-BF75F16E88B3}"/>
              </a:ext>
            </a:extLst>
          </p:cNvPr>
          <p:cNvSpPr/>
          <p:nvPr/>
        </p:nvSpPr>
        <p:spPr>
          <a:xfrm>
            <a:off x="10923714" y="2191653"/>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
        <p:nvSpPr>
          <p:cNvPr id="21" name="Rectangle 20">
            <a:extLst>
              <a:ext uri="{FF2B5EF4-FFF2-40B4-BE49-F238E27FC236}">
                <a16:creationId xmlns:a16="http://schemas.microsoft.com/office/drawing/2014/main" id="{25F53DE6-DE2C-C24A-9F6C-7A8B99D95558}"/>
              </a:ext>
            </a:extLst>
          </p:cNvPr>
          <p:cNvSpPr/>
          <p:nvPr/>
        </p:nvSpPr>
        <p:spPr>
          <a:xfrm>
            <a:off x="10923713" y="3171825"/>
            <a:ext cx="712381" cy="70610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a:t>
            </a:r>
          </a:p>
        </p:txBody>
      </p:sp>
    </p:spTree>
    <p:extLst>
      <p:ext uri="{BB962C8B-B14F-4D97-AF65-F5344CB8AC3E}">
        <p14:creationId xmlns:p14="http://schemas.microsoft.com/office/powerpoint/2010/main" val="382450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2099224"/>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849943"/>
            <a:ext cx="2200924"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green).</a:t>
            </a:r>
          </a:p>
          <a:p>
            <a:r>
              <a:rPr lang="en-US" dirty="0"/>
              <a:t>property(fig2, box).</a:t>
            </a:r>
          </a:p>
          <a:p>
            <a:r>
              <a:rPr lang="en-US" dirty="0"/>
              <a:t>property(fig2, large).</a:t>
            </a:r>
          </a:p>
          <a:p>
            <a:endParaRPr lang="en-US" dirty="0"/>
          </a:p>
          <a:p>
            <a:r>
              <a:rPr lang="en-US" dirty="0"/>
              <a:t>property(fig3, red).</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804158"/>
            <a:ext cx="5991835" cy="1938992"/>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unique(fig2,green)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47815922-51F6-084B-B251-636949D6694B}"/>
              </a:ext>
            </a:extLst>
          </p:cNvPr>
          <p:cNvSpPr>
            <a:spLocks noGrp="1"/>
          </p:cNvSpPr>
          <p:nvPr>
            <p:ph type="title"/>
          </p:nvPr>
        </p:nvSpPr>
        <p:spPr/>
        <p:txBody>
          <a:bodyPr/>
          <a:lstStyle/>
          <a:p>
            <a:r>
              <a:rPr lang="en-US" dirty="0"/>
              <a:t>Example 4: So special … </a:t>
            </a:r>
          </a:p>
        </p:txBody>
      </p:sp>
    </p:spTree>
    <p:extLst>
      <p:ext uri="{BB962C8B-B14F-4D97-AF65-F5344CB8AC3E}">
        <p14:creationId xmlns:p14="http://schemas.microsoft.com/office/powerpoint/2010/main" val="2181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6986</TotalTime>
  <Words>3620</Words>
  <Application>Microsoft Macintosh PowerPoint</Application>
  <PresentationFormat>Widescreen</PresentationFormat>
  <Paragraphs>450</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Courier</vt:lpstr>
      <vt:lpstr>Wingdings</vt:lpstr>
      <vt:lpstr>Office Theme</vt:lpstr>
      <vt:lpstr>Which One Doesn’t Belong (WODB)</vt:lpstr>
      <vt:lpstr>WODB for Conceptual Modeling</vt:lpstr>
      <vt:lpstr>Example 1: It’s so easy … </vt:lpstr>
      <vt:lpstr>Example 1: It’s even easier …  (drop property column; values suffice)    </vt:lpstr>
      <vt:lpstr>Example 2: There’s still only one … </vt:lpstr>
      <vt:lpstr>Example 3: who is unique here … ?</vt:lpstr>
      <vt:lpstr>Example 3: circle/small, blue/red, large/box</vt:lpstr>
      <vt:lpstr>Example 3: circle/small, blue/red, large/box</vt:lpstr>
      <vt:lpstr>Example 4: So special … </vt:lpstr>
      <vt:lpstr>Example 4: ... if (almost) everyone is special, who really does stand out? The only “unspecial” or “most normal” figure!</vt:lpstr>
      <vt:lpstr>Observations</vt:lpstr>
      <vt:lpstr>PowerPoint Presentation</vt:lpstr>
      <vt:lpstr>PowerPoint Presentation</vt:lpstr>
      <vt:lpstr>PowerPoint Presentation</vt:lpstr>
      <vt:lpstr>Some key points</vt:lpstr>
      <vt:lpstr>PowerPoint Presentation</vt:lpstr>
      <vt:lpstr>A query is a question about a concept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Ludaescher, Bertram</dc:creator>
  <cp:lastModifiedBy>Bertram Ludaescher</cp:lastModifiedBy>
  <cp:revision>92</cp:revision>
  <dcterms:created xsi:type="dcterms:W3CDTF">2020-06-27T14:50:53Z</dcterms:created>
  <dcterms:modified xsi:type="dcterms:W3CDTF">2020-07-31T10:53:33Z</dcterms:modified>
</cp:coreProperties>
</file>