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1" r:id="rId2"/>
    <p:sldId id="273" r:id="rId3"/>
    <p:sldId id="260" r:id="rId4"/>
    <p:sldId id="275" r:id="rId5"/>
    <p:sldId id="264" r:id="rId6"/>
    <p:sldId id="265" r:id="rId7"/>
    <p:sldId id="278" r:id="rId8"/>
    <p:sldId id="266" r:id="rId9"/>
    <p:sldId id="276" r:id="rId10"/>
    <p:sldId id="277" r:id="rId11"/>
    <p:sldId id="269" r:id="rId12"/>
    <p:sldId id="268" r:id="rId13"/>
    <p:sldId id="257" r:id="rId14"/>
    <p:sldId id="267" r:id="rId15"/>
    <p:sldId id="25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9"/>
    <p:restoredTop sz="75641"/>
  </p:normalViewPr>
  <p:slideViewPr>
    <p:cSldViewPr snapToGrid="0" snapToObjects="1">
      <p:cViewPr varScale="1">
        <p:scale>
          <a:sx n="90" d="100"/>
          <a:sy n="90" d="100"/>
        </p:scale>
        <p:origin x="1560" y="20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52BFEB-529B-5B4E-B2A3-75A70A3B81DC}" type="datetimeFigureOut">
              <a:rPr lang="en-US" smtClean="0"/>
              <a:t>7/22/20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C19A3-AC65-4B48-9D18-637C19446F37}" type="slidenum">
              <a:rPr lang="en-US" smtClean="0"/>
              <a:t>‹#›</a:t>
            </a:fld>
            <a:endParaRPr lang="en-US"/>
          </a:p>
        </p:txBody>
      </p:sp>
    </p:spTree>
    <p:extLst>
      <p:ext uri="{BB962C8B-B14F-4D97-AF65-F5344CB8AC3E}">
        <p14:creationId xmlns:p14="http://schemas.microsoft.com/office/powerpoint/2010/main" val="3873762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WODB: Which ones doesn’t belong?</a:t>
            </a:r>
          </a:p>
          <a:p>
            <a:r>
              <a:rPr lang="en-US" dirty="0"/>
              <a:t>First, the four figures are distinguishable (unless one is red-green colorblind .. see later) only in one property: color.</a:t>
            </a:r>
          </a:p>
          <a:p>
            <a:r>
              <a:rPr lang="en-US" dirty="0"/>
              <a:t>We </a:t>
            </a:r>
            <a:r>
              <a:rPr lang="en-US" b="1" dirty="0"/>
              <a:t>model</a:t>
            </a:r>
            <a:r>
              <a:rPr lang="en-US" dirty="0"/>
              <a:t> what is </a:t>
            </a:r>
            <a:r>
              <a:rPr lang="en-US" b="1" dirty="0"/>
              <a:t>observable </a:t>
            </a:r>
            <a:r>
              <a:rPr lang="en-US" b="0" dirty="0"/>
              <a:t>about figures using properties (color, shape, size) and values.</a:t>
            </a:r>
          </a:p>
          <a:p>
            <a:r>
              <a:rPr lang="en-US" dirty="0"/>
              <a:t>We can then formalize and solve the WODB problem using a database </a:t>
            </a:r>
            <a:r>
              <a:rPr lang="en-US" b="1" dirty="0"/>
              <a:t>query</a:t>
            </a:r>
            <a:r>
              <a:rPr lang="en-US" dirty="0"/>
              <a:t>: </a:t>
            </a:r>
          </a:p>
          <a:p>
            <a:r>
              <a:rPr lang="en-US" dirty="0"/>
              <a:t>Here we use the query that asks: what property(s) X have a property P with value V that is unique?</a:t>
            </a:r>
          </a:p>
          <a:p>
            <a:r>
              <a:rPr lang="en-US" dirty="0"/>
              <a:t>The answer is (unsurprisingly): figure 2 – it is the only figure that is unique </a:t>
            </a:r>
            <a:r>
              <a:rPr lang="en-US" dirty="0" err="1"/>
              <a:t>w.r.t</a:t>
            </a:r>
            <a:r>
              <a:rPr lang="en-US" dirty="0"/>
              <a:t>. a property (color) and value (green).</a:t>
            </a:r>
          </a:p>
          <a:p>
            <a:endParaRPr lang="en-US" dirty="0"/>
          </a:p>
          <a:p>
            <a:r>
              <a:rPr lang="en-US" dirty="0"/>
              <a:t>special(X) if exists property P </a:t>
            </a:r>
            <a:r>
              <a:rPr lang="en-US" dirty="0" err="1"/>
              <a:t>s.t.</a:t>
            </a:r>
            <a:r>
              <a:rPr lang="en-US" dirty="0"/>
              <a:t> </a:t>
            </a:r>
            <a:r>
              <a:rPr lang="en-US" dirty="0" err="1"/>
              <a:t>forall</a:t>
            </a:r>
            <a:r>
              <a:rPr lang="en-US" dirty="0"/>
              <a:t> X2: if X != X2 then not property(X2,P)</a:t>
            </a:r>
          </a:p>
        </p:txBody>
      </p:sp>
      <p:sp>
        <p:nvSpPr>
          <p:cNvPr id="4" name="Slide Number Placeholder 3"/>
          <p:cNvSpPr>
            <a:spLocks noGrp="1"/>
          </p:cNvSpPr>
          <p:nvPr>
            <p:ph type="sldNum" sz="quarter" idx="5"/>
          </p:nvPr>
        </p:nvSpPr>
        <p:spPr/>
        <p:txBody>
          <a:bodyPr/>
          <a:lstStyle/>
          <a:p>
            <a:fld id="{E7EC19A3-AC65-4B48-9D18-637C19446F37}" type="slidenum">
              <a:rPr lang="en-US" smtClean="0"/>
              <a:t>3</a:t>
            </a:fld>
            <a:endParaRPr lang="en-US"/>
          </a:p>
        </p:txBody>
      </p:sp>
    </p:spTree>
    <p:extLst>
      <p:ext uri="{BB962C8B-B14F-4D97-AF65-F5344CB8AC3E}">
        <p14:creationId xmlns:p14="http://schemas.microsoft.com/office/powerpoint/2010/main" val="2734239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WODB: Which ones doesn’t belong?</a:t>
            </a:r>
          </a:p>
          <a:p>
            <a:r>
              <a:rPr lang="en-US" dirty="0"/>
              <a:t>First, the four figures are distinguishable (unless one is red-green colorblind .. see later) only in one property: color.</a:t>
            </a:r>
          </a:p>
          <a:p>
            <a:r>
              <a:rPr lang="en-US" dirty="0"/>
              <a:t>We </a:t>
            </a:r>
            <a:r>
              <a:rPr lang="en-US" b="1" dirty="0"/>
              <a:t>model</a:t>
            </a:r>
            <a:r>
              <a:rPr lang="en-US" dirty="0"/>
              <a:t> what is </a:t>
            </a:r>
            <a:r>
              <a:rPr lang="en-US" b="1" dirty="0"/>
              <a:t>observable </a:t>
            </a:r>
            <a:r>
              <a:rPr lang="en-US" b="0" dirty="0"/>
              <a:t>about figures using properties (color, shape, size) and values.</a:t>
            </a:r>
          </a:p>
          <a:p>
            <a:r>
              <a:rPr lang="en-US" dirty="0"/>
              <a:t>We can then formalize and solve the WODB problem using a database </a:t>
            </a:r>
            <a:r>
              <a:rPr lang="en-US" b="1" dirty="0"/>
              <a:t>query</a:t>
            </a:r>
            <a:r>
              <a:rPr lang="en-US" dirty="0"/>
              <a:t>: </a:t>
            </a:r>
          </a:p>
          <a:p>
            <a:r>
              <a:rPr lang="en-US" dirty="0"/>
              <a:t>Here we use the query that asks: what property(s) X have a property P with value V that is unique?</a:t>
            </a:r>
          </a:p>
          <a:p>
            <a:r>
              <a:rPr lang="en-US" dirty="0"/>
              <a:t>The answer is (unsurprisingly): figure 2 – it is the only figure that is unique </a:t>
            </a:r>
            <a:r>
              <a:rPr lang="en-US" dirty="0" err="1"/>
              <a:t>w.r.t</a:t>
            </a:r>
            <a:r>
              <a:rPr lang="en-US" dirty="0"/>
              <a:t>. a property (color) and value (green).</a:t>
            </a:r>
          </a:p>
        </p:txBody>
      </p:sp>
      <p:sp>
        <p:nvSpPr>
          <p:cNvPr id="4" name="Slide Number Placeholder 3"/>
          <p:cNvSpPr>
            <a:spLocks noGrp="1"/>
          </p:cNvSpPr>
          <p:nvPr>
            <p:ph type="sldNum" sz="quarter" idx="5"/>
          </p:nvPr>
        </p:nvSpPr>
        <p:spPr/>
        <p:txBody>
          <a:bodyPr/>
          <a:lstStyle/>
          <a:p>
            <a:fld id="{E7EC19A3-AC65-4B48-9D18-637C19446F37}" type="slidenum">
              <a:rPr lang="en-US" smtClean="0"/>
              <a:t>4</a:t>
            </a:fld>
            <a:endParaRPr lang="en-US"/>
          </a:p>
        </p:txBody>
      </p:sp>
    </p:spTree>
    <p:extLst>
      <p:ext uri="{BB962C8B-B14F-4D97-AF65-F5344CB8AC3E}">
        <p14:creationId xmlns:p14="http://schemas.microsoft.com/office/powerpoint/2010/main" val="322874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WODB problem is similarly “obvious”: </a:t>
            </a:r>
          </a:p>
        </p:txBody>
      </p:sp>
      <p:sp>
        <p:nvSpPr>
          <p:cNvPr id="4" name="Slide Number Placeholder 3"/>
          <p:cNvSpPr>
            <a:spLocks noGrp="1"/>
          </p:cNvSpPr>
          <p:nvPr>
            <p:ph type="sldNum" sz="quarter" idx="5"/>
          </p:nvPr>
        </p:nvSpPr>
        <p:spPr/>
        <p:txBody>
          <a:bodyPr/>
          <a:lstStyle/>
          <a:p>
            <a:fld id="{E7EC19A3-AC65-4B48-9D18-637C19446F37}" type="slidenum">
              <a:rPr lang="en-US" smtClean="0"/>
              <a:t>5</a:t>
            </a:fld>
            <a:endParaRPr lang="en-US"/>
          </a:p>
        </p:txBody>
      </p:sp>
    </p:spTree>
    <p:extLst>
      <p:ext uri="{BB962C8B-B14F-4D97-AF65-F5344CB8AC3E}">
        <p14:creationId xmlns:p14="http://schemas.microsoft.com/office/powerpoint/2010/main" val="215048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Sahil’s automorphism code finds that fig1 </a:t>
            </a:r>
            <a:r>
              <a:rPr lang="en-US" dirty="0">
                <a:sym typeface="Wingdings" pitchFamily="2" charset="2"/>
              </a:rPr>
              <a:t> fig3 and fig2  fig4 under the permutation: blue/red, large/box, circle/small ..</a:t>
            </a:r>
          </a:p>
          <a:p>
            <a:r>
              <a:rPr lang="en-US" dirty="0">
                <a:sym typeface="Wingdings" pitchFamily="2" charset="2"/>
              </a:rPr>
              <a:t>ID Size Color Shape</a:t>
            </a:r>
          </a:p>
          <a:p>
            <a:r>
              <a:rPr lang="en-US" dirty="0">
                <a:sym typeface="Wingdings" pitchFamily="2" charset="2"/>
              </a:rPr>
              <a:t>fig1 is a small red box</a:t>
            </a:r>
          </a:p>
          <a:p>
            <a:r>
              <a:rPr lang="en-US" dirty="0">
                <a:sym typeface="Wingdings" pitchFamily="2" charset="2"/>
              </a:rPr>
              <a:t>fig2 is a large blue box</a:t>
            </a:r>
          </a:p>
          <a:p>
            <a:r>
              <a:rPr lang="en-US" dirty="0">
                <a:sym typeface="Wingdings" pitchFamily="2" charset="2"/>
              </a:rPr>
              <a:t>fig3 is a large blue circle</a:t>
            </a:r>
          </a:p>
          <a:p>
            <a:r>
              <a:rPr lang="en-US" dirty="0">
                <a:sym typeface="Wingdings" pitchFamily="2" charset="2"/>
              </a:rPr>
              <a:t>fig4 is a large red box</a:t>
            </a:r>
          </a:p>
          <a:p>
            <a:endParaRPr lang="en-US" dirty="0">
              <a:sym typeface="Wingdings" pitchFamily="2" charset="2"/>
            </a:endParaRPr>
          </a:p>
          <a:p>
            <a:r>
              <a:rPr lang="en-US" dirty="0">
                <a:sym typeface="Wingdings" pitchFamily="2" charset="2"/>
              </a:rPr>
              <a:t>ID Shape Color Size</a:t>
            </a:r>
          </a:p>
          <a:p>
            <a:r>
              <a:rPr lang="en-US" dirty="0">
                <a:sym typeface="Wingdings" pitchFamily="2" charset="2"/>
              </a:rPr>
              <a:t>fig3 is a circle blue large</a:t>
            </a:r>
          </a:p>
          <a:p>
            <a:r>
              <a:rPr lang="en-US" dirty="0">
                <a:sym typeface="Wingdings" pitchFamily="2" charset="2"/>
              </a:rPr>
              <a:t>fig4 is a box red large</a:t>
            </a:r>
          </a:p>
          <a:p>
            <a:r>
              <a:rPr lang="en-US" dirty="0">
                <a:sym typeface="Wingdings" pitchFamily="2" charset="2"/>
              </a:rPr>
              <a:t>fig1 is a box red small</a:t>
            </a:r>
          </a:p>
          <a:p>
            <a:r>
              <a:rPr lang="en-US" dirty="0">
                <a:sym typeface="Wingdings" pitchFamily="2" charset="2"/>
              </a:rPr>
              <a:t>fig2 is a box blue large</a:t>
            </a:r>
          </a:p>
          <a:p>
            <a:endParaRPr lang="en-US" dirty="0">
              <a:sym typeface="Wingdings" pitchFamily="2" charset="2"/>
            </a:endParaRPr>
          </a:p>
          <a:p>
            <a:endParaRPr lang="en-US" dirty="0"/>
          </a:p>
        </p:txBody>
      </p:sp>
      <p:sp>
        <p:nvSpPr>
          <p:cNvPr id="4" name="Slide Number Placeholder 3"/>
          <p:cNvSpPr>
            <a:spLocks noGrp="1"/>
          </p:cNvSpPr>
          <p:nvPr>
            <p:ph type="sldNum" sz="quarter" idx="5"/>
          </p:nvPr>
        </p:nvSpPr>
        <p:spPr/>
        <p:txBody>
          <a:bodyPr/>
          <a:lstStyle/>
          <a:p>
            <a:fld id="{E7EC19A3-AC65-4B48-9D18-637C19446F37}" type="slidenum">
              <a:rPr lang="en-US" smtClean="0"/>
              <a:t>6</a:t>
            </a:fld>
            <a:endParaRPr lang="en-US"/>
          </a:p>
        </p:txBody>
      </p:sp>
    </p:spTree>
    <p:extLst>
      <p:ext uri="{BB962C8B-B14F-4D97-AF65-F5344CB8AC3E}">
        <p14:creationId xmlns:p14="http://schemas.microsoft.com/office/powerpoint/2010/main" val="3892580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Sahil’s automorphism code finds that fig1 </a:t>
            </a:r>
            <a:r>
              <a:rPr lang="en-US" dirty="0">
                <a:sym typeface="Wingdings" pitchFamily="2" charset="2"/>
              </a:rPr>
              <a:t> fig3 and fig2  fig4 under the permutation: blue/red, large/box, circle/small ..</a:t>
            </a:r>
          </a:p>
          <a:p>
            <a:r>
              <a:rPr lang="en-US" dirty="0">
                <a:sym typeface="Wingdings" pitchFamily="2" charset="2"/>
              </a:rPr>
              <a:t>ID Size Color Shape</a:t>
            </a:r>
          </a:p>
          <a:p>
            <a:r>
              <a:rPr lang="en-US" dirty="0">
                <a:sym typeface="Wingdings" pitchFamily="2" charset="2"/>
              </a:rPr>
              <a:t>fig1 is a small red box</a:t>
            </a:r>
          </a:p>
          <a:p>
            <a:r>
              <a:rPr lang="en-US" dirty="0">
                <a:sym typeface="Wingdings" pitchFamily="2" charset="2"/>
              </a:rPr>
              <a:t>fig2 is a large blue box</a:t>
            </a:r>
          </a:p>
          <a:p>
            <a:r>
              <a:rPr lang="en-US" dirty="0">
                <a:sym typeface="Wingdings" pitchFamily="2" charset="2"/>
              </a:rPr>
              <a:t>fig3 is a large blue circle</a:t>
            </a:r>
          </a:p>
          <a:p>
            <a:r>
              <a:rPr lang="en-US" dirty="0">
                <a:sym typeface="Wingdings" pitchFamily="2" charset="2"/>
              </a:rPr>
              <a:t>fig4 is a large red box</a:t>
            </a:r>
          </a:p>
          <a:p>
            <a:endParaRPr lang="en-US" dirty="0">
              <a:sym typeface="Wingdings" pitchFamily="2" charset="2"/>
            </a:endParaRPr>
          </a:p>
          <a:p>
            <a:r>
              <a:rPr lang="en-US" dirty="0">
                <a:sym typeface="Wingdings" pitchFamily="2" charset="2"/>
              </a:rPr>
              <a:t>ID Shape Color Size</a:t>
            </a:r>
          </a:p>
          <a:p>
            <a:r>
              <a:rPr lang="en-US" dirty="0">
                <a:sym typeface="Wingdings" pitchFamily="2" charset="2"/>
              </a:rPr>
              <a:t>fig3 is a circle blue large</a:t>
            </a:r>
          </a:p>
          <a:p>
            <a:r>
              <a:rPr lang="en-US" dirty="0">
                <a:sym typeface="Wingdings" pitchFamily="2" charset="2"/>
              </a:rPr>
              <a:t>fig4 is a box red large</a:t>
            </a:r>
          </a:p>
          <a:p>
            <a:r>
              <a:rPr lang="en-US" dirty="0">
                <a:sym typeface="Wingdings" pitchFamily="2" charset="2"/>
              </a:rPr>
              <a:t>fig1 is a box red small</a:t>
            </a:r>
          </a:p>
          <a:p>
            <a:r>
              <a:rPr lang="en-US" dirty="0">
                <a:sym typeface="Wingdings" pitchFamily="2" charset="2"/>
              </a:rPr>
              <a:t>fig2 is a box blue large</a:t>
            </a:r>
          </a:p>
          <a:p>
            <a:endParaRPr lang="en-US" dirty="0">
              <a:sym typeface="Wingdings" pitchFamily="2" charset="2"/>
            </a:endParaRPr>
          </a:p>
          <a:p>
            <a:endParaRPr lang="en-US" dirty="0"/>
          </a:p>
        </p:txBody>
      </p:sp>
      <p:sp>
        <p:nvSpPr>
          <p:cNvPr id="4" name="Slide Number Placeholder 3"/>
          <p:cNvSpPr>
            <a:spLocks noGrp="1"/>
          </p:cNvSpPr>
          <p:nvPr>
            <p:ph type="sldNum" sz="quarter" idx="5"/>
          </p:nvPr>
        </p:nvSpPr>
        <p:spPr/>
        <p:txBody>
          <a:bodyPr/>
          <a:lstStyle/>
          <a:p>
            <a:fld id="{E7EC19A3-AC65-4B48-9D18-637C19446F37}" type="slidenum">
              <a:rPr lang="en-US" smtClean="0"/>
              <a:t>7</a:t>
            </a:fld>
            <a:endParaRPr lang="en-US"/>
          </a:p>
        </p:txBody>
      </p:sp>
    </p:spTree>
    <p:extLst>
      <p:ext uri="{BB962C8B-B14F-4D97-AF65-F5344CB8AC3E}">
        <p14:creationId xmlns:p14="http://schemas.microsoft.com/office/powerpoint/2010/main" val="1512115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Variant: for red-green color blind people: change all colors to grey and see what </a:t>
            </a:r>
            <a:r>
              <a:rPr lang="en-US"/>
              <a:t>you get!</a:t>
            </a:r>
          </a:p>
        </p:txBody>
      </p:sp>
      <p:sp>
        <p:nvSpPr>
          <p:cNvPr id="4" name="Slide Number Placeholder 3"/>
          <p:cNvSpPr>
            <a:spLocks noGrp="1"/>
          </p:cNvSpPr>
          <p:nvPr>
            <p:ph type="sldNum" sz="quarter" idx="5"/>
          </p:nvPr>
        </p:nvSpPr>
        <p:spPr/>
        <p:txBody>
          <a:bodyPr/>
          <a:lstStyle/>
          <a:p>
            <a:fld id="{E7EC19A3-AC65-4B48-9D18-637C19446F37}" type="slidenum">
              <a:rPr lang="en-US" smtClean="0"/>
              <a:t>8</a:t>
            </a:fld>
            <a:endParaRPr lang="en-US"/>
          </a:p>
        </p:txBody>
      </p:sp>
    </p:spTree>
    <p:extLst>
      <p:ext uri="{BB962C8B-B14F-4D97-AF65-F5344CB8AC3E}">
        <p14:creationId xmlns:p14="http://schemas.microsoft.com/office/powerpoint/2010/main" val="534793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Variant: for red-green color blind people: change all colors to grey and see what </a:t>
            </a:r>
            <a:r>
              <a:rPr lang="en-US"/>
              <a:t>you get!</a:t>
            </a:r>
          </a:p>
        </p:txBody>
      </p:sp>
      <p:sp>
        <p:nvSpPr>
          <p:cNvPr id="4" name="Slide Number Placeholder 3"/>
          <p:cNvSpPr>
            <a:spLocks noGrp="1"/>
          </p:cNvSpPr>
          <p:nvPr>
            <p:ph type="sldNum" sz="quarter" idx="5"/>
          </p:nvPr>
        </p:nvSpPr>
        <p:spPr/>
        <p:txBody>
          <a:bodyPr/>
          <a:lstStyle/>
          <a:p>
            <a:fld id="{E7EC19A3-AC65-4B48-9D18-637C19446F37}" type="slidenum">
              <a:rPr lang="en-US" smtClean="0"/>
              <a:t>9</a:t>
            </a:fld>
            <a:endParaRPr lang="en-US"/>
          </a:p>
        </p:txBody>
      </p:sp>
    </p:spTree>
    <p:extLst>
      <p:ext uri="{BB962C8B-B14F-4D97-AF65-F5344CB8AC3E}">
        <p14:creationId xmlns:p14="http://schemas.microsoft.com/office/powerpoint/2010/main" val="71176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Variant: for red-green color blind people: change all colors to grey and see what </a:t>
            </a:r>
            <a:r>
              <a:rPr lang="en-US"/>
              <a:t>you get!</a:t>
            </a:r>
          </a:p>
        </p:txBody>
      </p:sp>
      <p:sp>
        <p:nvSpPr>
          <p:cNvPr id="4" name="Slide Number Placeholder 3"/>
          <p:cNvSpPr>
            <a:spLocks noGrp="1"/>
          </p:cNvSpPr>
          <p:nvPr>
            <p:ph type="sldNum" sz="quarter" idx="5"/>
          </p:nvPr>
        </p:nvSpPr>
        <p:spPr/>
        <p:txBody>
          <a:bodyPr/>
          <a:lstStyle/>
          <a:p>
            <a:fld id="{E7EC19A3-AC65-4B48-9D18-637C19446F37}" type="slidenum">
              <a:rPr lang="en-US" smtClean="0"/>
              <a:t>11</a:t>
            </a:fld>
            <a:endParaRPr lang="en-US"/>
          </a:p>
        </p:txBody>
      </p:sp>
    </p:spTree>
    <p:extLst>
      <p:ext uri="{BB962C8B-B14F-4D97-AF65-F5344CB8AC3E}">
        <p14:creationId xmlns:p14="http://schemas.microsoft.com/office/powerpoint/2010/main" val="35998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5E6F-8D83-2748-8EBA-66C05ED1BE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9FA987-32E7-A349-AB41-62FDE71ACD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CD4AD9-36B6-0844-A444-F2F53A3D66AA}"/>
              </a:ext>
            </a:extLst>
          </p:cNvPr>
          <p:cNvSpPr>
            <a:spLocks noGrp="1"/>
          </p:cNvSpPr>
          <p:nvPr>
            <p:ph type="dt" sz="half" idx="10"/>
          </p:nvPr>
        </p:nvSpPr>
        <p:spPr/>
        <p:txBody>
          <a:bodyPr/>
          <a:lstStyle/>
          <a:p>
            <a:fld id="{DB1C08F3-D52C-D347-99D7-6B04B9BCB4D4}" type="datetimeFigureOut">
              <a:rPr lang="en-US" smtClean="0"/>
              <a:t>7/22/20</a:t>
            </a:fld>
            <a:endParaRPr lang="en-US"/>
          </a:p>
        </p:txBody>
      </p:sp>
      <p:sp>
        <p:nvSpPr>
          <p:cNvPr id="5" name="Footer Placeholder 4">
            <a:extLst>
              <a:ext uri="{FF2B5EF4-FFF2-40B4-BE49-F238E27FC236}">
                <a16:creationId xmlns:a16="http://schemas.microsoft.com/office/drawing/2014/main" id="{0D92B059-3869-5043-BF75-B81328DF3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6E81E-7660-9E4B-9EAF-3BEBD7F3A8A8}"/>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289263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AEF5-56BC-4742-8EB3-7354D69CC7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FE0CAE-D81D-D64E-B737-C0CD0856E3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FD08A-047C-8C42-AAF1-64956F8FD94E}"/>
              </a:ext>
            </a:extLst>
          </p:cNvPr>
          <p:cNvSpPr>
            <a:spLocks noGrp="1"/>
          </p:cNvSpPr>
          <p:nvPr>
            <p:ph type="dt" sz="half" idx="10"/>
          </p:nvPr>
        </p:nvSpPr>
        <p:spPr/>
        <p:txBody>
          <a:bodyPr/>
          <a:lstStyle/>
          <a:p>
            <a:fld id="{DB1C08F3-D52C-D347-99D7-6B04B9BCB4D4}" type="datetimeFigureOut">
              <a:rPr lang="en-US" smtClean="0"/>
              <a:t>7/22/20</a:t>
            </a:fld>
            <a:endParaRPr lang="en-US"/>
          </a:p>
        </p:txBody>
      </p:sp>
      <p:sp>
        <p:nvSpPr>
          <p:cNvPr id="5" name="Footer Placeholder 4">
            <a:extLst>
              <a:ext uri="{FF2B5EF4-FFF2-40B4-BE49-F238E27FC236}">
                <a16:creationId xmlns:a16="http://schemas.microsoft.com/office/drawing/2014/main" id="{90F41850-D25D-0B4F-83CB-897FC9C9C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60671-66EF-6E4B-A4E3-2BEF5AA4BE9B}"/>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313984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05ED29-C819-9840-B39A-DB82B79CA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4E7DD-709D-7141-8EC9-5A8E18F30EF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15DAB-1623-3640-A1C7-95330661E3B8}"/>
              </a:ext>
            </a:extLst>
          </p:cNvPr>
          <p:cNvSpPr>
            <a:spLocks noGrp="1"/>
          </p:cNvSpPr>
          <p:nvPr>
            <p:ph type="dt" sz="half" idx="10"/>
          </p:nvPr>
        </p:nvSpPr>
        <p:spPr/>
        <p:txBody>
          <a:bodyPr/>
          <a:lstStyle/>
          <a:p>
            <a:fld id="{DB1C08F3-D52C-D347-99D7-6B04B9BCB4D4}" type="datetimeFigureOut">
              <a:rPr lang="en-US" smtClean="0"/>
              <a:t>7/22/20</a:t>
            </a:fld>
            <a:endParaRPr lang="en-US"/>
          </a:p>
        </p:txBody>
      </p:sp>
      <p:sp>
        <p:nvSpPr>
          <p:cNvPr id="5" name="Footer Placeholder 4">
            <a:extLst>
              <a:ext uri="{FF2B5EF4-FFF2-40B4-BE49-F238E27FC236}">
                <a16:creationId xmlns:a16="http://schemas.microsoft.com/office/drawing/2014/main" id="{7AD9600F-11A2-AD4F-B7A0-118561471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1F0C7-9884-8D42-AA11-1868F726680C}"/>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2508044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81EF-06ED-0443-ADF8-34576F19B7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9DB5B6-3078-144F-B855-4008C77E6AD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4300F-8EFD-C647-9012-D63DB14B88AA}"/>
              </a:ext>
            </a:extLst>
          </p:cNvPr>
          <p:cNvSpPr>
            <a:spLocks noGrp="1"/>
          </p:cNvSpPr>
          <p:nvPr>
            <p:ph type="dt" sz="half" idx="10"/>
          </p:nvPr>
        </p:nvSpPr>
        <p:spPr/>
        <p:txBody>
          <a:bodyPr/>
          <a:lstStyle/>
          <a:p>
            <a:fld id="{DB1C08F3-D52C-D347-99D7-6B04B9BCB4D4}" type="datetimeFigureOut">
              <a:rPr lang="en-US" smtClean="0"/>
              <a:t>7/22/20</a:t>
            </a:fld>
            <a:endParaRPr lang="en-US"/>
          </a:p>
        </p:txBody>
      </p:sp>
      <p:sp>
        <p:nvSpPr>
          <p:cNvPr id="5" name="Footer Placeholder 4">
            <a:extLst>
              <a:ext uri="{FF2B5EF4-FFF2-40B4-BE49-F238E27FC236}">
                <a16:creationId xmlns:a16="http://schemas.microsoft.com/office/drawing/2014/main" id="{86BA5BB1-001A-114F-84CB-0EAA3554E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CA37C-9496-DA41-A96C-CB7A0092C72F}"/>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151026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5F0E-6C9D-D14C-B5D9-ACD76463A9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59E106-BAA3-EC45-82FD-B42D5B2E95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A4B209-1B8D-6140-9130-C96B686454FF}"/>
              </a:ext>
            </a:extLst>
          </p:cNvPr>
          <p:cNvSpPr>
            <a:spLocks noGrp="1"/>
          </p:cNvSpPr>
          <p:nvPr>
            <p:ph type="dt" sz="half" idx="10"/>
          </p:nvPr>
        </p:nvSpPr>
        <p:spPr/>
        <p:txBody>
          <a:bodyPr/>
          <a:lstStyle/>
          <a:p>
            <a:fld id="{DB1C08F3-D52C-D347-99D7-6B04B9BCB4D4}" type="datetimeFigureOut">
              <a:rPr lang="en-US" smtClean="0"/>
              <a:t>7/22/20</a:t>
            </a:fld>
            <a:endParaRPr lang="en-US"/>
          </a:p>
        </p:txBody>
      </p:sp>
      <p:sp>
        <p:nvSpPr>
          <p:cNvPr id="5" name="Footer Placeholder 4">
            <a:extLst>
              <a:ext uri="{FF2B5EF4-FFF2-40B4-BE49-F238E27FC236}">
                <a16:creationId xmlns:a16="http://schemas.microsoft.com/office/drawing/2014/main" id="{4F797D65-D2B8-E247-8952-F54054BED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DFEB0-6DE6-1E47-A075-C87D6C67D249}"/>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187370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26FAC-BDC4-9548-9CC4-790FB079A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77C301-F710-D045-B621-0BA77CC1291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556102-12BF-8546-8574-C5F472492B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B94D21-92C7-3242-8AD4-6940ECD8DEA3}"/>
              </a:ext>
            </a:extLst>
          </p:cNvPr>
          <p:cNvSpPr>
            <a:spLocks noGrp="1"/>
          </p:cNvSpPr>
          <p:nvPr>
            <p:ph type="dt" sz="half" idx="10"/>
          </p:nvPr>
        </p:nvSpPr>
        <p:spPr/>
        <p:txBody>
          <a:bodyPr/>
          <a:lstStyle/>
          <a:p>
            <a:fld id="{DB1C08F3-D52C-D347-99D7-6B04B9BCB4D4}" type="datetimeFigureOut">
              <a:rPr lang="en-US" smtClean="0"/>
              <a:t>7/22/20</a:t>
            </a:fld>
            <a:endParaRPr lang="en-US"/>
          </a:p>
        </p:txBody>
      </p:sp>
      <p:sp>
        <p:nvSpPr>
          <p:cNvPr id="6" name="Footer Placeholder 5">
            <a:extLst>
              <a:ext uri="{FF2B5EF4-FFF2-40B4-BE49-F238E27FC236}">
                <a16:creationId xmlns:a16="http://schemas.microsoft.com/office/drawing/2014/main" id="{0860E39E-E10E-D444-8DB4-3B5C608D6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08916-76DE-A44E-8CF0-751F9AFC08F4}"/>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101070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31B2-C5C4-EC47-A1DC-EF5157A833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DB7D2D-0622-444C-8C84-0C72EEC395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8DC9E8A-D9B8-9448-A76F-4D77E3C59CA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4A1B89-9FA5-C843-A7E6-6CAA0BDBE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BEB550-BCB1-524B-85D9-AC501402057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D20722-10DE-3B4B-B4E0-0025E4D9F110}"/>
              </a:ext>
            </a:extLst>
          </p:cNvPr>
          <p:cNvSpPr>
            <a:spLocks noGrp="1"/>
          </p:cNvSpPr>
          <p:nvPr>
            <p:ph type="dt" sz="half" idx="10"/>
          </p:nvPr>
        </p:nvSpPr>
        <p:spPr/>
        <p:txBody>
          <a:bodyPr/>
          <a:lstStyle/>
          <a:p>
            <a:fld id="{DB1C08F3-D52C-D347-99D7-6B04B9BCB4D4}" type="datetimeFigureOut">
              <a:rPr lang="en-US" smtClean="0"/>
              <a:t>7/22/20</a:t>
            </a:fld>
            <a:endParaRPr lang="en-US"/>
          </a:p>
        </p:txBody>
      </p:sp>
      <p:sp>
        <p:nvSpPr>
          <p:cNvPr id="8" name="Footer Placeholder 7">
            <a:extLst>
              <a:ext uri="{FF2B5EF4-FFF2-40B4-BE49-F238E27FC236}">
                <a16:creationId xmlns:a16="http://schemas.microsoft.com/office/drawing/2014/main" id="{AE8C9AB3-5740-5A40-A104-D10EEE9915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415604-8E19-8345-A5BD-F5320AA729DF}"/>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227392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5924-71E1-BC4A-90E3-00E1FF7D99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F15081-CD30-E743-8AFF-4962034D1940}"/>
              </a:ext>
            </a:extLst>
          </p:cNvPr>
          <p:cNvSpPr>
            <a:spLocks noGrp="1"/>
          </p:cNvSpPr>
          <p:nvPr>
            <p:ph type="dt" sz="half" idx="10"/>
          </p:nvPr>
        </p:nvSpPr>
        <p:spPr/>
        <p:txBody>
          <a:bodyPr/>
          <a:lstStyle/>
          <a:p>
            <a:fld id="{DB1C08F3-D52C-D347-99D7-6B04B9BCB4D4}" type="datetimeFigureOut">
              <a:rPr lang="en-US" smtClean="0"/>
              <a:t>7/22/20</a:t>
            </a:fld>
            <a:endParaRPr lang="en-US"/>
          </a:p>
        </p:txBody>
      </p:sp>
      <p:sp>
        <p:nvSpPr>
          <p:cNvPr id="4" name="Footer Placeholder 3">
            <a:extLst>
              <a:ext uri="{FF2B5EF4-FFF2-40B4-BE49-F238E27FC236}">
                <a16:creationId xmlns:a16="http://schemas.microsoft.com/office/drawing/2014/main" id="{51E3FCA8-4983-9E4B-9767-2AB169CE42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13D4C6-DE9E-0049-B615-7E74E03E1506}"/>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98596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39470-D2DE-A048-A537-B49CE5B33879}"/>
              </a:ext>
            </a:extLst>
          </p:cNvPr>
          <p:cNvSpPr>
            <a:spLocks noGrp="1"/>
          </p:cNvSpPr>
          <p:nvPr>
            <p:ph type="dt" sz="half" idx="10"/>
          </p:nvPr>
        </p:nvSpPr>
        <p:spPr/>
        <p:txBody>
          <a:bodyPr/>
          <a:lstStyle/>
          <a:p>
            <a:fld id="{DB1C08F3-D52C-D347-99D7-6B04B9BCB4D4}" type="datetimeFigureOut">
              <a:rPr lang="en-US" smtClean="0"/>
              <a:t>7/22/20</a:t>
            </a:fld>
            <a:endParaRPr lang="en-US"/>
          </a:p>
        </p:txBody>
      </p:sp>
      <p:sp>
        <p:nvSpPr>
          <p:cNvPr id="3" name="Footer Placeholder 2">
            <a:extLst>
              <a:ext uri="{FF2B5EF4-FFF2-40B4-BE49-F238E27FC236}">
                <a16:creationId xmlns:a16="http://schemas.microsoft.com/office/drawing/2014/main" id="{09F31FAE-E5E4-1F40-82AC-B7E955A06A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C4C917-30C2-9448-B4F7-FBD264C26EE6}"/>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3096775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80BF-F4D1-CB48-A11F-5495E2CC17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F40807-DFA2-E34B-BB25-48B58F4524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306147-15B3-2849-B004-BAD1E71C2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19A4A8-BF3F-1E4E-A504-ED0FF06AD980}"/>
              </a:ext>
            </a:extLst>
          </p:cNvPr>
          <p:cNvSpPr>
            <a:spLocks noGrp="1"/>
          </p:cNvSpPr>
          <p:nvPr>
            <p:ph type="dt" sz="half" idx="10"/>
          </p:nvPr>
        </p:nvSpPr>
        <p:spPr/>
        <p:txBody>
          <a:bodyPr/>
          <a:lstStyle/>
          <a:p>
            <a:fld id="{DB1C08F3-D52C-D347-99D7-6B04B9BCB4D4}" type="datetimeFigureOut">
              <a:rPr lang="en-US" smtClean="0"/>
              <a:t>7/22/20</a:t>
            </a:fld>
            <a:endParaRPr lang="en-US"/>
          </a:p>
        </p:txBody>
      </p:sp>
      <p:sp>
        <p:nvSpPr>
          <p:cNvPr id="6" name="Footer Placeholder 5">
            <a:extLst>
              <a:ext uri="{FF2B5EF4-FFF2-40B4-BE49-F238E27FC236}">
                <a16:creationId xmlns:a16="http://schemas.microsoft.com/office/drawing/2014/main" id="{A8216F9F-F1FE-9340-B32C-0F3358CFD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E98D1-90DF-344F-86DD-72DDA7D5A145}"/>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422657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7E32-4C50-524A-8BC9-486720CB2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FFE110-44EF-C64F-ADD5-E5B0BE263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B67E19-D6BC-3843-A54F-4012C3E30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F60DCF-D854-E042-9A0E-0E265DD23380}"/>
              </a:ext>
            </a:extLst>
          </p:cNvPr>
          <p:cNvSpPr>
            <a:spLocks noGrp="1"/>
          </p:cNvSpPr>
          <p:nvPr>
            <p:ph type="dt" sz="half" idx="10"/>
          </p:nvPr>
        </p:nvSpPr>
        <p:spPr/>
        <p:txBody>
          <a:bodyPr/>
          <a:lstStyle/>
          <a:p>
            <a:fld id="{DB1C08F3-D52C-D347-99D7-6B04B9BCB4D4}" type="datetimeFigureOut">
              <a:rPr lang="en-US" smtClean="0"/>
              <a:t>7/22/20</a:t>
            </a:fld>
            <a:endParaRPr lang="en-US"/>
          </a:p>
        </p:txBody>
      </p:sp>
      <p:sp>
        <p:nvSpPr>
          <p:cNvPr id="6" name="Footer Placeholder 5">
            <a:extLst>
              <a:ext uri="{FF2B5EF4-FFF2-40B4-BE49-F238E27FC236}">
                <a16:creationId xmlns:a16="http://schemas.microsoft.com/office/drawing/2014/main" id="{20057EE6-D70B-3643-AD9B-ECAE428D0E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A6EFD-2A06-C149-A3DB-1BC18E1451F7}"/>
              </a:ext>
            </a:extLst>
          </p:cNvPr>
          <p:cNvSpPr>
            <a:spLocks noGrp="1"/>
          </p:cNvSpPr>
          <p:nvPr>
            <p:ph type="sldNum" sz="quarter" idx="12"/>
          </p:nvPr>
        </p:nvSpPr>
        <p:spPr/>
        <p:txBody>
          <a:bodyPr/>
          <a:lstStyle/>
          <a:p>
            <a:fld id="{A4311A22-1652-DC4A-A937-C750E42D0D97}" type="slidenum">
              <a:rPr lang="en-US" smtClean="0"/>
              <a:t>‹#›</a:t>
            </a:fld>
            <a:endParaRPr lang="en-US"/>
          </a:p>
        </p:txBody>
      </p:sp>
    </p:spTree>
    <p:extLst>
      <p:ext uri="{BB962C8B-B14F-4D97-AF65-F5344CB8AC3E}">
        <p14:creationId xmlns:p14="http://schemas.microsoft.com/office/powerpoint/2010/main" val="3222129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1F402D-C54A-3B40-AE59-5711B8DFF5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FF1B56-2268-0740-B4D2-D0DD1FED9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C284D-7D51-2D4A-A418-CC1B1A7C2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C08F3-D52C-D347-99D7-6B04B9BCB4D4}" type="datetimeFigureOut">
              <a:rPr lang="en-US" smtClean="0"/>
              <a:t>7/22/20</a:t>
            </a:fld>
            <a:endParaRPr lang="en-US"/>
          </a:p>
        </p:txBody>
      </p:sp>
      <p:sp>
        <p:nvSpPr>
          <p:cNvPr id="5" name="Footer Placeholder 4">
            <a:extLst>
              <a:ext uri="{FF2B5EF4-FFF2-40B4-BE49-F238E27FC236}">
                <a16:creationId xmlns:a16="http://schemas.microsoft.com/office/drawing/2014/main" id="{82C6E375-818B-6645-B38D-9404C085F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3DE07B-AD31-2649-9DD0-070F210575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11A22-1652-DC4A-A937-C750E42D0D97}" type="slidenum">
              <a:rPr lang="en-US" smtClean="0"/>
              <a:t>‹#›</a:t>
            </a:fld>
            <a:endParaRPr lang="en-US"/>
          </a:p>
        </p:txBody>
      </p:sp>
    </p:spTree>
    <p:extLst>
      <p:ext uri="{BB962C8B-B14F-4D97-AF65-F5344CB8AC3E}">
        <p14:creationId xmlns:p14="http://schemas.microsoft.com/office/powerpoint/2010/main" val="3761852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tenhouse.com/content/which-one-doesnt-belong" TargetMode="External"/><Relationship Id="rId7" Type="http://schemas.openxmlformats.org/officeDocument/2006/relationships/hyperlink" Target="https://twitter.com/search?q=%23wodb&amp;src=typd" TargetMode="External"/><Relationship Id="rId2" Type="http://schemas.openxmlformats.org/officeDocument/2006/relationships/hyperlink" Target="http://wodb.ca/index.html" TargetMode="External"/><Relationship Id="rId1" Type="http://schemas.openxmlformats.org/officeDocument/2006/relationships/slideLayout" Target="../slideLayouts/slideLayout2.xml"/><Relationship Id="rId6" Type="http://schemas.openxmlformats.org/officeDocument/2006/relationships/hyperlink" Target="https://twitter.com/mcnally_gerry/status/1243582829507813376?s=20" TargetMode="External"/><Relationship Id="rId5" Type="http://schemas.openxmlformats.org/officeDocument/2006/relationships/hyperlink" Target="https://www.youtube.com/watch?v=lqegob0v9W8" TargetMode="External"/><Relationship Id="rId4" Type="http://schemas.openxmlformats.org/officeDocument/2006/relationships/hyperlink" Target="https://www.youtube.com/watch?v=rsRjQDrDnY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CF8C-DC87-5446-904A-586A589EB414}"/>
              </a:ext>
            </a:extLst>
          </p:cNvPr>
          <p:cNvSpPr>
            <a:spLocks noGrp="1"/>
          </p:cNvSpPr>
          <p:nvPr>
            <p:ph type="title"/>
          </p:nvPr>
        </p:nvSpPr>
        <p:spPr/>
        <p:txBody>
          <a:bodyPr/>
          <a:lstStyle/>
          <a:p>
            <a:r>
              <a:rPr lang="en-US" dirty="0"/>
              <a:t>Which One Doesn’t Belong (WODB)</a:t>
            </a:r>
          </a:p>
        </p:txBody>
      </p:sp>
      <p:sp>
        <p:nvSpPr>
          <p:cNvPr id="3" name="Content Placeholder 2">
            <a:extLst>
              <a:ext uri="{FF2B5EF4-FFF2-40B4-BE49-F238E27FC236}">
                <a16:creationId xmlns:a16="http://schemas.microsoft.com/office/drawing/2014/main" id="{BA479203-F5F5-F84D-A97C-2640E92B4FD5}"/>
              </a:ext>
            </a:extLst>
          </p:cNvPr>
          <p:cNvSpPr>
            <a:spLocks noGrp="1"/>
          </p:cNvSpPr>
          <p:nvPr>
            <p:ph idx="1"/>
          </p:nvPr>
        </p:nvSpPr>
        <p:spPr/>
        <p:txBody>
          <a:bodyPr>
            <a:normAutofit/>
          </a:bodyPr>
          <a:lstStyle/>
          <a:p>
            <a:r>
              <a:rPr lang="en-US" sz="2400" dirty="0"/>
              <a:t>WODB web site: </a:t>
            </a:r>
            <a:r>
              <a:rPr lang="en-US" sz="2400" dirty="0">
                <a:hlinkClick r:id="rId2"/>
              </a:rPr>
              <a:t>http://wodb.ca/index.html</a:t>
            </a:r>
            <a:endParaRPr lang="en-US" sz="2400" dirty="0"/>
          </a:p>
          <a:p>
            <a:r>
              <a:rPr lang="en-US" sz="2400" dirty="0"/>
              <a:t>A book: </a:t>
            </a:r>
            <a:r>
              <a:rPr lang="en-US" sz="2400" dirty="0">
                <a:hlinkClick r:id="rId3"/>
              </a:rPr>
              <a:t>https://www.stenhouse.com/content/which-one-doesnt-belong</a:t>
            </a:r>
            <a:r>
              <a:rPr lang="en-US" sz="2400" dirty="0"/>
              <a:t> </a:t>
            </a:r>
          </a:p>
          <a:p>
            <a:r>
              <a:rPr lang="en-US" sz="2400" dirty="0"/>
              <a:t>Sesame Street: One of these things is not like the others .. </a:t>
            </a:r>
          </a:p>
          <a:p>
            <a:pPr lvl="1"/>
            <a:r>
              <a:rPr lang="en-US" sz="2000" dirty="0"/>
              <a:t>Easy: </a:t>
            </a:r>
            <a:r>
              <a:rPr lang="en-US" sz="2000" dirty="0">
                <a:hlinkClick r:id="rId4"/>
              </a:rPr>
              <a:t>https://www.youtube.com/watch?v=rsRjQDrDnY8</a:t>
            </a:r>
            <a:r>
              <a:rPr lang="en-US" sz="2000" dirty="0"/>
              <a:t> </a:t>
            </a:r>
          </a:p>
          <a:p>
            <a:pPr lvl="1"/>
            <a:r>
              <a:rPr lang="en-US" sz="2000" dirty="0"/>
              <a:t>A bit more tricky: </a:t>
            </a:r>
            <a:r>
              <a:rPr lang="en-US" sz="2000" dirty="0">
                <a:hlinkClick r:id="rId5"/>
              </a:rPr>
              <a:t>https://www.youtube.com/watch?v=lqegob0v9W8</a:t>
            </a:r>
            <a:r>
              <a:rPr lang="en-US" sz="2000" dirty="0"/>
              <a:t> </a:t>
            </a:r>
          </a:p>
          <a:p>
            <a:r>
              <a:rPr lang="en-US" sz="2400" dirty="0"/>
              <a:t>Quite tricky: </a:t>
            </a:r>
          </a:p>
          <a:p>
            <a:pPr lvl="1"/>
            <a:r>
              <a:rPr lang="en-US" sz="2000" dirty="0">
                <a:hlinkClick r:id="rId6"/>
              </a:rPr>
              <a:t>https://twitter.com/mcnally_gerry/status/1243582829507813376?s=20</a:t>
            </a:r>
            <a:r>
              <a:rPr lang="en-US" sz="2000" dirty="0"/>
              <a:t> </a:t>
            </a:r>
          </a:p>
          <a:p>
            <a:pPr lvl="1"/>
            <a:r>
              <a:rPr lang="en-US" sz="2000" dirty="0">
                <a:hlinkClick r:id="rId7"/>
              </a:rPr>
              <a:t>https://twitter.com/search?q=%23wodb&amp;src=typd</a:t>
            </a:r>
            <a:r>
              <a:rPr lang="en-US" sz="2000" dirty="0"/>
              <a:t> </a:t>
            </a:r>
          </a:p>
        </p:txBody>
      </p:sp>
    </p:spTree>
    <p:extLst>
      <p:ext uri="{BB962C8B-B14F-4D97-AF65-F5344CB8AC3E}">
        <p14:creationId xmlns:p14="http://schemas.microsoft.com/office/powerpoint/2010/main" val="1910252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7EFF-2691-6648-B2AE-E051C85C613F}"/>
              </a:ext>
            </a:extLst>
          </p:cNvPr>
          <p:cNvSpPr>
            <a:spLocks noGrp="1"/>
          </p:cNvSpPr>
          <p:nvPr>
            <p:ph type="title"/>
          </p:nvPr>
        </p:nvSpPr>
        <p:spPr>
          <a:xfrm>
            <a:off x="838200" y="0"/>
            <a:ext cx="10515600" cy="1006998"/>
          </a:xfrm>
        </p:spPr>
        <p:txBody>
          <a:bodyPr>
            <a:normAutofit/>
          </a:bodyPr>
          <a:lstStyle/>
          <a:p>
            <a:r>
              <a:rPr lang="en-US" dirty="0"/>
              <a:t>Observations</a:t>
            </a:r>
          </a:p>
        </p:txBody>
      </p:sp>
      <p:sp>
        <p:nvSpPr>
          <p:cNvPr id="3" name="Content Placeholder 2">
            <a:extLst>
              <a:ext uri="{FF2B5EF4-FFF2-40B4-BE49-F238E27FC236}">
                <a16:creationId xmlns:a16="http://schemas.microsoft.com/office/drawing/2014/main" id="{7BDA2C3A-2010-FE47-9E31-D906B7FA7D43}"/>
              </a:ext>
            </a:extLst>
          </p:cNvPr>
          <p:cNvSpPr>
            <a:spLocks noGrp="1"/>
          </p:cNvSpPr>
          <p:nvPr>
            <p:ph idx="1"/>
          </p:nvPr>
        </p:nvSpPr>
        <p:spPr>
          <a:xfrm>
            <a:off x="838200" y="1006998"/>
            <a:ext cx="10515600" cy="4869023"/>
          </a:xfrm>
        </p:spPr>
        <p:txBody>
          <a:bodyPr>
            <a:normAutofit lnSpcReduction="10000"/>
          </a:bodyPr>
          <a:lstStyle/>
          <a:p>
            <a:r>
              <a:rPr lang="en-US" sz="2400" dirty="0"/>
              <a:t>A WODB puzzle can have </a:t>
            </a:r>
            <a:r>
              <a:rPr lang="en-US" sz="2400" b="1" dirty="0"/>
              <a:t>several</a:t>
            </a:r>
            <a:r>
              <a:rPr lang="en-US" sz="2400" dirty="0"/>
              <a:t> “right” answers.</a:t>
            </a:r>
          </a:p>
          <a:p>
            <a:r>
              <a:rPr lang="en-US" sz="2400" dirty="0"/>
              <a:t>To be comprehensible, answers need </a:t>
            </a:r>
            <a:r>
              <a:rPr lang="en-US" sz="2400" b="1" dirty="0"/>
              <a:t>justifications</a:t>
            </a:r>
            <a:r>
              <a:rPr lang="en-US" sz="2400" dirty="0"/>
              <a:t>. </a:t>
            </a:r>
          </a:p>
          <a:p>
            <a:r>
              <a:rPr lang="en-US" sz="2400" dirty="0"/>
              <a:t>Questions and answers become comprehensible via </a:t>
            </a:r>
            <a:r>
              <a:rPr lang="en-US" sz="2400" b="1" dirty="0"/>
              <a:t>queries:</a:t>
            </a:r>
            <a:endParaRPr lang="en-US" sz="2400" dirty="0"/>
          </a:p>
          <a:p>
            <a:pPr lvl="1"/>
            <a:r>
              <a:rPr lang="en-US" sz="2000" dirty="0"/>
              <a:t>queries </a:t>
            </a:r>
            <a:r>
              <a:rPr lang="en-US" sz="2000" b="1" dirty="0"/>
              <a:t>formalize</a:t>
            </a:r>
            <a:r>
              <a:rPr lang="en-US" sz="2000" dirty="0"/>
              <a:t> concepts: what is meant by a unique/special/… figure (and what isn’t meant .. )</a:t>
            </a:r>
          </a:p>
          <a:p>
            <a:pPr lvl="1"/>
            <a:r>
              <a:rPr lang="en-US" sz="2000" dirty="0"/>
              <a:t>answers to queries come with </a:t>
            </a:r>
            <a:r>
              <a:rPr lang="en-US" sz="2000" b="1" dirty="0"/>
              <a:t>derivations </a:t>
            </a:r>
            <a:r>
              <a:rPr lang="en-US" sz="2000" dirty="0"/>
              <a:t>(provenance)</a:t>
            </a:r>
            <a:r>
              <a:rPr lang="en-US" sz="2000" b="1" dirty="0"/>
              <a:t> </a:t>
            </a:r>
            <a:r>
              <a:rPr lang="en-US" sz="2000" dirty="0"/>
              <a:t>which provide the justification needed to understand the answer</a:t>
            </a:r>
          </a:p>
          <a:p>
            <a:r>
              <a:rPr lang="en-US" sz="2400" dirty="0"/>
              <a:t>Each query generates a </a:t>
            </a:r>
            <a:r>
              <a:rPr lang="en-US" sz="2400" b="1" dirty="0"/>
              <a:t>solution space.</a:t>
            </a:r>
            <a:endParaRPr lang="en-US" sz="2400" dirty="0"/>
          </a:p>
          <a:p>
            <a:r>
              <a:rPr lang="en-US" sz="2400" dirty="0"/>
              <a:t>For a given query (i.e., within a solution space), answers can be clustered into </a:t>
            </a:r>
            <a:r>
              <a:rPr lang="en-US" sz="2400" b="1" dirty="0"/>
              <a:t>equivalence classes</a:t>
            </a:r>
            <a:r>
              <a:rPr lang="en-US" sz="2400" dirty="0"/>
              <a:t>: </a:t>
            </a:r>
          </a:p>
          <a:p>
            <a:pPr lvl="1"/>
            <a:r>
              <a:rPr lang="en-US" sz="2000" dirty="0"/>
              <a:t>we disagree which one doesn’t belong, because we care about different properties </a:t>
            </a:r>
          </a:p>
          <a:p>
            <a:pPr lvl="1"/>
            <a:r>
              <a:rPr lang="en-US" sz="2000" dirty="0"/>
              <a:t>… but a minimal change will turn your argument into mine and vice versa!</a:t>
            </a:r>
          </a:p>
          <a:p>
            <a:r>
              <a:rPr lang="en-US" sz="2400" dirty="0"/>
              <a:t>Non-equivalent answers correspond to different </a:t>
            </a:r>
            <a:r>
              <a:rPr lang="en-US" sz="2400" b="1" dirty="0"/>
              <a:t>types</a:t>
            </a:r>
            <a:r>
              <a:rPr lang="en-US" sz="2400" b="1" i="1" dirty="0"/>
              <a:t> </a:t>
            </a:r>
            <a:r>
              <a:rPr lang="en-US" sz="2400" dirty="0"/>
              <a:t>of argument (not just different preferences)</a:t>
            </a:r>
          </a:p>
        </p:txBody>
      </p:sp>
    </p:spTree>
    <p:extLst>
      <p:ext uri="{BB962C8B-B14F-4D97-AF65-F5344CB8AC3E}">
        <p14:creationId xmlns:p14="http://schemas.microsoft.com/office/powerpoint/2010/main" val="270222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29804F1-EC99-6640-9898-8D1180320E91}"/>
              </a:ext>
            </a:extLst>
          </p:cNvPr>
          <p:cNvGrpSpPr/>
          <p:nvPr/>
        </p:nvGrpSpPr>
        <p:grpSpPr>
          <a:xfrm>
            <a:off x="5119398" y="548219"/>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B297FFD-21FA-EB4F-93E9-3342B135EDF9}"/>
              </a:ext>
            </a:extLst>
          </p:cNvPr>
          <p:cNvSpPr txBox="1"/>
          <p:nvPr/>
        </p:nvSpPr>
        <p:spPr>
          <a:xfrm>
            <a:off x="8773866" y="0"/>
            <a:ext cx="2825710" cy="4801314"/>
          </a:xfrm>
          <a:prstGeom prst="rect">
            <a:avLst/>
          </a:prstGeom>
          <a:noFill/>
        </p:spPr>
        <p:txBody>
          <a:bodyPr wrap="none" rtlCol="0">
            <a:spAutoFit/>
          </a:bodyPr>
          <a:lstStyle/>
          <a:p>
            <a:r>
              <a:rPr lang="en-US" dirty="0">
                <a:solidFill>
                  <a:schemeClr val="bg1">
                    <a:lumMod val="75000"/>
                  </a:schemeClr>
                </a:solidFill>
              </a:rPr>
              <a:t>property(fig1, color, red).</a:t>
            </a:r>
          </a:p>
          <a:p>
            <a:r>
              <a:rPr lang="en-US" dirty="0">
                <a:solidFill>
                  <a:schemeClr val="bg1">
                    <a:lumMod val="75000"/>
                  </a:schemeClr>
                </a:solidFill>
              </a:rPr>
              <a:t>property(fig1, shape, box).</a:t>
            </a:r>
          </a:p>
          <a:p>
            <a:r>
              <a:rPr lang="en-US" dirty="0">
                <a:solidFill>
                  <a:schemeClr val="bg1">
                    <a:lumMod val="75000"/>
                  </a:schemeClr>
                </a:solidFill>
              </a:rPr>
              <a:t>property(fig1, size, small).</a:t>
            </a:r>
          </a:p>
          <a:p>
            <a:endParaRPr lang="en-US" dirty="0">
              <a:solidFill>
                <a:schemeClr val="bg1">
                  <a:lumMod val="75000"/>
                </a:schemeClr>
              </a:solidFill>
            </a:endParaRPr>
          </a:p>
          <a:p>
            <a:r>
              <a:rPr lang="en-US" dirty="0">
                <a:solidFill>
                  <a:schemeClr val="bg1">
                    <a:lumMod val="75000"/>
                  </a:schemeClr>
                </a:solidFill>
              </a:rPr>
              <a:t>property(fig2, color, green).</a:t>
            </a:r>
          </a:p>
          <a:p>
            <a:r>
              <a:rPr lang="en-US" dirty="0">
                <a:solidFill>
                  <a:schemeClr val="bg1">
                    <a:lumMod val="75000"/>
                  </a:schemeClr>
                </a:solidFill>
              </a:rPr>
              <a:t>property(fig2, shape, box).</a:t>
            </a:r>
          </a:p>
          <a:p>
            <a:r>
              <a:rPr lang="en-US" dirty="0">
                <a:solidFill>
                  <a:schemeClr val="bg1">
                    <a:lumMod val="75000"/>
                  </a:schemeClr>
                </a:solidFill>
              </a:rPr>
              <a:t>property(fig2, size, large).</a:t>
            </a:r>
          </a:p>
          <a:p>
            <a:endParaRPr lang="en-US" dirty="0">
              <a:solidFill>
                <a:schemeClr val="bg1">
                  <a:lumMod val="75000"/>
                </a:schemeClr>
              </a:solidFill>
            </a:endParaRPr>
          </a:p>
          <a:p>
            <a:r>
              <a:rPr lang="en-US" dirty="0">
                <a:solidFill>
                  <a:schemeClr val="bg1">
                    <a:lumMod val="75000"/>
                  </a:schemeClr>
                </a:solidFill>
              </a:rPr>
              <a:t>property(fig3, color, red).</a:t>
            </a:r>
          </a:p>
          <a:p>
            <a:r>
              <a:rPr lang="en-US" dirty="0">
                <a:solidFill>
                  <a:schemeClr val="bg1">
                    <a:lumMod val="75000"/>
                  </a:schemeClr>
                </a:solidFill>
              </a:rPr>
              <a:t>property(fig3, shape, circle).</a:t>
            </a:r>
          </a:p>
          <a:p>
            <a:r>
              <a:rPr lang="en-US" dirty="0">
                <a:solidFill>
                  <a:schemeClr val="bg1">
                    <a:lumMod val="75000"/>
                  </a:schemeClr>
                </a:solidFill>
              </a:rPr>
              <a:t>property(fig3, size, large).</a:t>
            </a:r>
          </a:p>
          <a:p>
            <a:endParaRPr lang="en-US" dirty="0">
              <a:solidFill>
                <a:schemeClr val="bg1">
                  <a:lumMod val="75000"/>
                </a:schemeClr>
              </a:solidFill>
            </a:endParaRPr>
          </a:p>
          <a:p>
            <a:r>
              <a:rPr lang="en-US" dirty="0">
                <a:solidFill>
                  <a:schemeClr val="bg1">
                    <a:lumMod val="75000"/>
                  </a:schemeClr>
                </a:solidFill>
              </a:rPr>
              <a:t>property(fig4, color, red).</a:t>
            </a:r>
          </a:p>
          <a:p>
            <a:r>
              <a:rPr lang="en-US" dirty="0">
                <a:solidFill>
                  <a:schemeClr val="bg1">
                    <a:lumMod val="75000"/>
                  </a:schemeClr>
                </a:solidFill>
              </a:rPr>
              <a:t>property(fig4, shape, box).</a:t>
            </a:r>
          </a:p>
          <a:p>
            <a:r>
              <a:rPr lang="en-US" dirty="0">
                <a:solidFill>
                  <a:schemeClr val="bg1">
                    <a:lumMod val="75000"/>
                  </a:schemeClr>
                </a:solidFill>
              </a:rPr>
              <a:t>property(fig4, size, large).</a:t>
            </a:r>
          </a:p>
          <a:p>
            <a:endParaRPr lang="en-US" dirty="0">
              <a:solidFill>
                <a:schemeClr val="bg1">
                  <a:lumMod val="75000"/>
                </a:schemeClr>
              </a:solidFill>
            </a:endParaRPr>
          </a:p>
          <a:p>
            <a:endParaRPr lang="en-US" dirty="0">
              <a:solidFill>
                <a:schemeClr val="bg1">
                  <a:lumMod val="75000"/>
                </a:schemeClr>
              </a:solidFill>
            </a:endParaRPr>
          </a:p>
        </p:txBody>
      </p:sp>
      <p:sp>
        <p:nvSpPr>
          <p:cNvPr id="24" name="TextBox 23">
            <a:extLst>
              <a:ext uri="{FF2B5EF4-FFF2-40B4-BE49-F238E27FC236}">
                <a16:creationId xmlns:a16="http://schemas.microsoft.com/office/drawing/2014/main" id="{90BB4E62-C7CE-444C-B9F7-1DD2BE18B97A}"/>
              </a:ext>
            </a:extLst>
          </p:cNvPr>
          <p:cNvSpPr txBox="1"/>
          <p:nvPr/>
        </p:nvSpPr>
        <p:spPr>
          <a:xfrm>
            <a:off x="6427026" y="4613602"/>
            <a:ext cx="5991835" cy="1938992"/>
          </a:xfrm>
          <a:prstGeom prst="rect">
            <a:avLst/>
          </a:prstGeom>
          <a:noFill/>
        </p:spPr>
        <p:txBody>
          <a:bodyPr wrap="square" rtlCol="0">
            <a:spAutoFit/>
          </a:bodyPr>
          <a:lstStyle/>
          <a:p>
            <a:r>
              <a:rPr lang="en-US" sz="1200" dirty="0">
                <a:solidFill>
                  <a:schemeClr val="bg1">
                    <a:lumMod val="75000"/>
                  </a:schemeClr>
                </a:solidFill>
                <a:latin typeface="Consolas" panose="020B0609020204030204" pitchFamily="49" charset="0"/>
                <a:cs typeface="Consolas" panose="020B0609020204030204" pitchFamily="49" charset="0"/>
              </a:rPr>
              <a:t>% Fig. X is unique </a:t>
            </a:r>
            <a:r>
              <a:rPr lang="en-US" sz="1200" dirty="0" err="1">
                <a:solidFill>
                  <a:schemeClr val="bg1">
                    <a:lumMod val="75000"/>
                  </a:schemeClr>
                </a:solidFill>
                <a:latin typeface="Consolas" panose="020B0609020204030204" pitchFamily="49" charset="0"/>
                <a:cs typeface="Consolas" panose="020B0609020204030204" pitchFamily="49" charset="0"/>
              </a:rPr>
              <a:t>wrt</a:t>
            </a:r>
            <a:r>
              <a:rPr lang="en-US" sz="1200" dirty="0">
                <a:solidFill>
                  <a:schemeClr val="bg1">
                    <a:lumMod val="75000"/>
                  </a:schemeClr>
                </a:solidFill>
                <a:latin typeface="Consolas" panose="020B0609020204030204" pitchFamily="49" charset="0"/>
                <a:cs typeface="Consolas" panose="020B0609020204030204" pitchFamily="49" charset="0"/>
              </a:rPr>
              <a:t> property P and value V, if there is no ..</a:t>
            </a:r>
          </a:p>
          <a:p>
            <a:r>
              <a:rPr lang="en-US" sz="1200" b="1" dirty="0">
                <a:solidFill>
                  <a:schemeClr val="bg1">
                    <a:lumMod val="75000"/>
                  </a:schemeClr>
                </a:solidFill>
                <a:latin typeface="Consolas" panose="020B0609020204030204" pitchFamily="49" charset="0"/>
                <a:cs typeface="Consolas" panose="020B0609020204030204" pitchFamily="49" charset="0"/>
              </a:rPr>
              <a:t>unique</a:t>
            </a:r>
            <a:r>
              <a:rPr lang="en-US" sz="1200" dirty="0">
                <a:solidFill>
                  <a:schemeClr val="bg1">
                    <a:lumMod val="75000"/>
                  </a:schemeClr>
                </a:solidFill>
                <a:latin typeface="Consolas" panose="020B0609020204030204" pitchFamily="49" charset="0"/>
                <a:cs typeface="Consolas" panose="020B0609020204030204" pitchFamily="49" charset="0"/>
              </a:rPr>
              <a:t>(F,P,V) :- property(F,P,V), </a:t>
            </a:r>
            <a:r>
              <a:rPr lang="en-US" sz="1200" b="1" dirty="0">
                <a:solidFill>
                  <a:schemeClr val="bg1">
                    <a:lumMod val="75000"/>
                  </a:schemeClr>
                </a:solidFill>
                <a:latin typeface="Consolas" panose="020B0609020204030204" pitchFamily="49" charset="0"/>
                <a:cs typeface="Consolas" panose="020B0609020204030204" pitchFamily="49" charset="0"/>
              </a:rPr>
              <a:t>not</a:t>
            </a:r>
            <a:r>
              <a:rPr lang="en-US" sz="1200" dirty="0">
                <a:solidFill>
                  <a:schemeClr val="bg1">
                    <a:lumMod val="75000"/>
                  </a:schemeClr>
                </a:solidFill>
                <a:latin typeface="Consolas" panose="020B0609020204030204" pitchFamily="49" charset="0"/>
                <a:cs typeface="Consolas" panose="020B0609020204030204" pitchFamily="49" charset="0"/>
              </a:rPr>
              <a:t> </a:t>
            </a:r>
            <a:r>
              <a:rPr lang="en-US" sz="1200" dirty="0" err="1">
                <a:solidFill>
                  <a:schemeClr val="bg1">
                    <a:lumMod val="75000"/>
                  </a:schemeClr>
                </a:solidFill>
                <a:latin typeface="Consolas" panose="020B0609020204030204" pitchFamily="49" charset="0"/>
                <a:cs typeface="Consolas" panose="020B0609020204030204" pitchFamily="49" charset="0"/>
              </a:rPr>
              <a:t>exists_diff</a:t>
            </a:r>
            <a:r>
              <a:rPr lang="en-US" sz="1200" dirty="0">
                <a:solidFill>
                  <a:schemeClr val="bg1">
                    <a:lumMod val="75000"/>
                  </a:schemeClr>
                </a:solidFill>
                <a:latin typeface="Consolas" panose="020B0609020204030204" pitchFamily="49" charset="0"/>
                <a:cs typeface="Consolas" panose="020B0609020204030204" pitchFamily="49" charset="0"/>
              </a:rPr>
              <a:t>(F,P,V).</a:t>
            </a:r>
          </a:p>
          <a:p>
            <a:endParaRPr lang="en-US" sz="1200" dirty="0">
              <a:solidFill>
                <a:schemeClr val="bg1">
                  <a:lumMod val="75000"/>
                </a:schemeClr>
              </a:solidFill>
              <a:latin typeface="Consolas" panose="020B0609020204030204" pitchFamily="49" charset="0"/>
              <a:cs typeface="Consolas" panose="020B0609020204030204" pitchFamily="49" charset="0"/>
            </a:endParaRPr>
          </a:p>
          <a:p>
            <a:r>
              <a:rPr lang="en-US" sz="1200" dirty="0">
                <a:solidFill>
                  <a:schemeClr val="bg1">
                    <a:lumMod val="75000"/>
                  </a:schemeClr>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chemeClr val="bg1">
                    <a:lumMod val="75000"/>
                  </a:schemeClr>
                </a:solidFill>
                <a:latin typeface="Consolas" panose="020B0609020204030204" pitchFamily="49" charset="0"/>
                <a:cs typeface="Consolas" panose="020B0609020204030204" pitchFamily="49" charset="0"/>
              </a:rPr>
              <a:t>exists_diff</a:t>
            </a:r>
            <a:r>
              <a:rPr lang="en-US" sz="1200" dirty="0">
                <a:solidFill>
                  <a:schemeClr val="bg1">
                    <a:lumMod val="75000"/>
                  </a:schemeClr>
                </a:solidFill>
                <a:latin typeface="Consolas" panose="020B0609020204030204" pitchFamily="49" charset="0"/>
                <a:cs typeface="Consolas" panose="020B0609020204030204" pitchFamily="49" charset="0"/>
              </a:rPr>
              <a:t>(F,P,V) :- property(F,P,V), property(F2,P,V), F != F2. </a:t>
            </a:r>
          </a:p>
          <a:p>
            <a:endParaRPr lang="en-US" sz="1200" dirty="0">
              <a:solidFill>
                <a:schemeClr val="bg1">
                  <a:lumMod val="75000"/>
                </a:schemeClr>
              </a:solidFill>
              <a:latin typeface="Consolas" panose="020B0609020204030204" pitchFamily="49" charset="0"/>
              <a:cs typeface="Consolas" panose="020B0609020204030204" pitchFamily="49" charset="0"/>
            </a:endParaRPr>
          </a:p>
          <a:p>
            <a:r>
              <a:rPr lang="en-US" sz="1200" dirty="0">
                <a:solidFill>
                  <a:schemeClr val="bg1">
                    <a:lumMod val="75000"/>
                  </a:schemeClr>
                </a:solidFill>
                <a:latin typeface="Courier" pitchFamily="2" charset="0"/>
                <a:cs typeface="Consolas" panose="020B0609020204030204" pitchFamily="49" charset="0"/>
              </a:rPr>
              <a:t>% </a:t>
            </a:r>
            <a:r>
              <a:rPr lang="en-US" sz="1200" dirty="0" err="1">
                <a:solidFill>
                  <a:schemeClr val="bg1">
                    <a:lumMod val="75000"/>
                  </a:schemeClr>
                </a:solidFill>
                <a:latin typeface="Courier" pitchFamily="2" charset="0"/>
                <a:cs typeface="Consolas" panose="020B0609020204030204" pitchFamily="49" charset="0"/>
              </a:rPr>
              <a:t>clingo</a:t>
            </a:r>
            <a:r>
              <a:rPr lang="en-US" sz="1200" dirty="0">
                <a:solidFill>
                  <a:schemeClr val="bg1">
                    <a:lumMod val="75000"/>
                  </a:schemeClr>
                </a:solidFill>
                <a:latin typeface="Courier" pitchFamily="2" charset="0"/>
                <a:cs typeface="Consolas" panose="020B0609020204030204" pitchFamily="49" charset="0"/>
              </a:rPr>
              <a:t> -n0 example4.lp4 unique.lp4 </a:t>
            </a:r>
          </a:p>
          <a:p>
            <a:r>
              <a:rPr lang="en-US" sz="1200" b="1" dirty="0">
                <a:solidFill>
                  <a:schemeClr val="bg1">
                    <a:lumMod val="75000"/>
                  </a:schemeClr>
                </a:solidFill>
                <a:latin typeface="Courier" pitchFamily="2" charset="0"/>
                <a:cs typeface="Consolas" panose="020B0609020204030204" pitchFamily="49" charset="0"/>
              </a:rPr>
              <a:t>unique(fig1,size,small) </a:t>
            </a:r>
          </a:p>
          <a:p>
            <a:r>
              <a:rPr lang="en-US" sz="1200" b="1" dirty="0">
                <a:solidFill>
                  <a:schemeClr val="bg1">
                    <a:lumMod val="75000"/>
                  </a:schemeClr>
                </a:solidFill>
                <a:latin typeface="Courier" pitchFamily="2" charset="0"/>
                <a:cs typeface="Consolas" panose="020B0609020204030204" pitchFamily="49" charset="0"/>
              </a:rPr>
              <a:t>unique(fig2,color,green) </a:t>
            </a:r>
          </a:p>
          <a:p>
            <a:r>
              <a:rPr lang="en-US" sz="1200" b="1" dirty="0">
                <a:solidFill>
                  <a:schemeClr val="bg1">
                    <a:lumMod val="75000"/>
                  </a:schemeClr>
                </a:solidFill>
                <a:latin typeface="Courier" pitchFamily="2" charset="0"/>
                <a:cs typeface="Consolas" panose="020B0609020204030204" pitchFamily="49" charset="0"/>
              </a:rPr>
              <a:t>unique(fig3,shape,circle)</a:t>
            </a:r>
          </a:p>
        </p:txBody>
      </p:sp>
      <p:sp>
        <p:nvSpPr>
          <p:cNvPr id="4" name="TextBox 3">
            <a:extLst>
              <a:ext uri="{FF2B5EF4-FFF2-40B4-BE49-F238E27FC236}">
                <a16:creationId xmlns:a16="http://schemas.microsoft.com/office/drawing/2014/main" id="{55076F53-409B-CF49-B0D1-3C039E4EA0E0}"/>
              </a:ext>
            </a:extLst>
          </p:cNvPr>
          <p:cNvSpPr txBox="1"/>
          <p:nvPr/>
        </p:nvSpPr>
        <p:spPr>
          <a:xfrm>
            <a:off x="465265" y="100145"/>
            <a:ext cx="3019674" cy="6463308"/>
          </a:xfrm>
          <a:prstGeom prst="rect">
            <a:avLst/>
          </a:prstGeom>
          <a:noFill/>
        </p:spPr>
        <p:txBody>
          <a:bodyPr wrap="square" rtlCol="0">
            <a:spAutoFit/>
          </a:bodyPr>
          <a:lstStyle/>
          <a:p>
            <a:r>
              <a:rPr lang="en-US" dirty="0"/>
              <a:t>Character Matrix</a:t>
            </a:r>
          </a:p>
          <a:p>
            <a:r>
              <a:rPr lang="en-US" dirty="0"/>
              <a:t>      </a:t>
            </a:r>
            <a:r>
              <a:rPr lang="en-US" dirty="0" err="1"/>
              <a:t>isLarge</a:t>
            </a:r>
            <a:r>
              <a:rPr lang="en-US" dirty="0"/>
              <a:t> </a:t>
            </a:r>
            <a:r>
              <a:rPr lang="en-US" dirty="0" err="1"/>
              <a:t>isBox</a:t>
            </a:r>
            <a:r>
              <a:rPr lang="en-US" dirty="0"/>
              <a:t> </a:t>
            </a:r>
            <a:r>
              <a:rPr lang="en-US" dirty="0" err="1"/>
              <a:t>isRed</a:t>
            </a:r>
            <a:r>
              <a:rPr lang="en-US" dirty="0"/>
              <a:t> </a:t>
            </a:r>
          </a:p>
          <a:p>
            <a:r>
              <a:rPr lang="en-US" dirty="0"/>
              <a:t>1:   0 1 1</a:t>
            </a:r>
          </a:p>
          <a:p>
            <a:r>
              <a:rPr lang="en-US" dirty="0"/>
              <a:t>2:   1 1 0</a:t>
            </a:r>
          </a:p>
          <a:p>
            <a:r>
              <a:rPr lang="en-US" dirty="0"/>
              <a:t>3:   1 0 1</a:t>
            </a:r>
          </a:p>
          <a:p>
            <a:r>
              <a:rPr lang="en-US" b="1" dirty="0">
                <a:solidFill>
                  <a:srgbClr val="FF0000"/>
                </a:solidFill>
              </a:rPr>
              <a:t>4:   1 1 1 </a:t>
            </a:r>
          </a:p>
          <a:p>
            <a:endParaRPr lang="en-US" dirty="0"/>
          </a:p>
          <a:p>
            <a:endParaRPr lang="en-US" dirty="0"/>
          </a:p>
          <a:p>
            <a:r>
              <a:rPr lang="en-US" dirty="0"/>
              <a:t> </a:t>
            </a:r>
            <a:r>
              <a:rPr lang="en-US" dirty="0" err="1"/>
              <a:t>isSmall</a:t>
            </a:r>
            <a:r>
              <a:rPr lang="en-US" dirty="0"/>
              <a:t> </a:t>
            </a:r>
            <a:r>
              <a:rPr lang="en-US" dirty="0" err="1"/>
              <a:t>isCirc</a:t>
            </a:r>
            <a:r>
              <a:rPr lang="en-US" dirty="0"/>
              <a:t> </a:t>
            </a:r>
            <a:r>
              <a:rPr lang="en-US" dirty="0" err="1"/>
              <a:t>isGreen</a:t>
            </a:r>
            <a:endParaRPr lang="en-US" dirty="0"/>
          </a:p>
          <a:p>
            <a:r>
              <a:rPr lang="en-US" dirty="0"/>
              <a:t>1:   1 0 0</a:t>
            </a:r>
          </a:p>
          <a:p>
            <a:r>
              <a:rPr lang="en-US" dirty="0"/>
              <a:t>2:   0 0 1</a:t>
            </a:r>
          </a:p>
          <a:p>
            <a:r>
              <a:rPr lang="en-US" dirty="0"/>
              <a:t>3:   0 1 0 </a:t>
            </a:r>
          </a:p>
          <a:p>
            <a:r>
              <a:rPr lang="en-US" b="1" dirty="0">
                <a:solidFill>
                  <a:srgbClr val="FF0000"/>
                </a:solidFill>
              </a:rPr>
              <a:t>4:   0 0 0  </a:t>
            </a:r>
          </a:p>
          <a:p>
            <a:endParaRPr lang="en-US" dirty="0"/>
          </a:p>
          <a:p>
            <a:r>
              <a:rPr lang="en-US" dirty="0"/>
              <a:t> </a:t>
            </a:r>
            <a:r>
              <a:rPr lang="en-US" dirty="0" err="1"/>
              <a:t>isLarge</a:t>
            </a:r>
            <a:r>
              <a:rPr lang="en-US" dirty="0"/>
              <a:t> </a:t>
            </a:r>
            <a:r>
              <a:rPr lang="en-US" dirty="0" err="1"/>
              <a:t>isCirc</a:t>
            </a:r>
            <a:r>
              <a:rPr lang="en-US" dirty="0"/>
              <a:t> </a:t>
            </a:r>
            <a:r>
              <a:rPr lang="en-US" dirty="0" err="1"/>
              <a:t>isGreen</a:t>
            </a:r>
            <a:endParaRPr lang="en-US" dirty="0"/>
          </a:p>
          <a:p>
            <a:r>
              <a:rPr lang="en-US" dirty="0">
                <a:solidFill>
                  <a:srgbClr val="0432FF"/>
                </a:solidFill>
              </a:rPr>
              <a:t>1:   0 0 0</a:t>
            </a:r>
          </a:p>
          <a:p>
            <a:r>
              <a:rPr lang="en-US" dirty="0">
                <a:solidFill>
                  <a:srgbClr val="0432FF"/>
                </a:solidFill>
              </a:rPr>
              <a:t>2:   1 0 1</a:t>
            </a:r>
          </a:p>
          <a:p>
            <a:r>
              <a:rPr lang="en-US" dirty="0">
                <a:solidFill>
                  <a:srgbClr val="0432FF"/>
                </a:solidFill>
              </a:rPr>
              <a:t>3:   1 1 0 </a:t>
            </a:r>
          </a:p>
          <a:p>
            <a:r>
              <a:rPr lang="en-US" dirty="0">
                <a:solidFill>
                  <a:srgbClr val="0432FF"/>
                </a:solidFill>
              </a:rPr>
              <a:t>4:   1 0 0  </a:t>
            </a:r>
          </a:p>
          <a:p>
            <a:endParaRPr lang="en-US" dirty="0"/>
          </a:p>
          <a:p>
            <a:endParaRPr lang="en-US" dirty="0"/>
          </a:p>
          <a:p>
            <a:r>
              <a:rPr lang="en-US" dirty="0"/>
              <a:t>… 5 more combinations</a:t>
            </a:r>
          </a:p>
          <a:p>
            <a:r>
              <a:rPr lang="en-US" dirty="0"/>
              <a:t>GENERATE via ASP!  </a:t>
            </a:r>
          </a:p>
        </p:txBody>
      </p:sp>
    </p:spTree>
    <p:extLst>
      <p:ext uri="{BB962C8B-B14F-4D97-AF65-F5344CB8AC3E}">
        <p14:creationId xmlns:p14="http://schemas.microsoft.com/office/powerpoint/2010/main" val="103601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B297FFD-21FA-EB4F-93E9-3342B135EDF9}"/>
              </a:ext>
            </a:extLst>
          </p:cNvPr>
          <p:cNvSpPr txBox="1"/>
          <p:nvPr/>
        </p:nvSpPr>
        <p:spPr>
          <a:xfrm>
            <a:off x="264934" y="0"/>
            <a:ext cx="3851031" cy="6986528"/>
          </a:xfrm>
          <a:prstGeom prst="rect">
            <a:avLst/>
          </a:prstGeom>
          <a:noFill/>
        </p:spPr>
        <p:txBody>
          <a:bodyPr wrap="square" rtlCol="0">
            <a:spAutoFit/>
          </a:bodyPr>
          <a:lstStyle/>
          <a:p>
            <a:r>
              <a:rPr lang="en-US" sz="1600" dirty="0"/>
              <a:t>Here we could argue that three of four figure are special.  Hmm.. </a:t>
            </a:r>
          </a:p>
          <a:p>
            <a:r>
              <a:rPr lang="en-US" sz="1600" dirty="0"/>
              <a:t>So (almost) everyone is special apart from fig4 (the big, red box).</a:t>
            </a:r>
          </a:p>
          <a:p>
            <a:r>
              <a:rPr lang="en-US" sz="1600" dirty="0"/>
              <a:t>Now that makes fig4 rather special and unique: it is the </a:t>
            </a:r>
            <a:r>
              <a:rPr lang="en-US" sz="1600" i="1" dirty="0"/>
              <a:t>only</a:t>
            </a:r>
            <a:r>
              <a:rPr lang="en-US" sz="1600" dirty="0"/>
              <a:t> that is </a:t>
            </a:r>
            <a:r>
              <a:rPr lang="en-US" sz="1600" i="1" dirty="0"/>
              <a:t>not</a:t>
            </a:r>
            <a:r>
              <a:rPr lang="en-US" sz="1600" dirty="0"/>
              <a:t> unique </a:t>
            </a:r>
            <a:r>
              <a:rPr lang="en-US" sz="1600" dirty="0" err="1"/>
              <a:t>w.r.t</a:t>
            </a:r>
            <a:r>
              <a:rPr lang="en-US" sz="1600" dirty="0"/>
              <a:t>. the given properties. So this makes fig4 	unique in another way.</a:t>
            </a:r>
          </a:p>
          <a:p>
            <a:br>
              <a:rPr lang="en-US" sz="1600" dirty="0"/>
            </a:br>
            <a:r>
              <a:rPr lang="en-US" sz="1600" dirty="0"/>
              <a:t>In fact, one could argue that each of the unique figures 1, 2, 3 is special in a “tribal” way: if </a:t>
            </a:r>
            <a:r>
              <a:rPr lang="en-US" sz="1600" i="1" dirty="0"/>
              <a:t>size</a:t>
            </a:r>
            <a:r>
              <a:rPr lang="en-US" sz="1600" dirty="0"/>
              <a:t> is “it” =&gt; fig1; if </a:t>
            </a:r>
            <a:r>
              <a:rPr lang="en-US" sz="1600" i="1" dirty="0"/>
              <a:t>color</a:t>
            </a:r>
            <a:r>
              <a:rPr lang="en-US" sz="1600" dirty="0"/>
              <a:t> is it =&gt; fig 2; if </a:t>
            </a:r>
            <a:r>
              <a:rPr lang="en-US" sz="1600" i="1" dirty="0"/>
              <a:t>shape</a:t>
            </a:r>
            <a:r>
              <a:rPr lang="en-US" sz="1600" dirty="0"/>
              <a:t> is it =&gt; fig3 is special. So each “tribe” (size, color, shape) has their special objects, but each formal argument for one of fig1..fig3 can be changed into one of another tribe simply by renaming the “holy properties” accordingly.</a:t>
            </a:r>
          </a:p>
          <a:p>
            <a:endParaRPr lang="en-US" sz="1600" dirty="0"/>
          </a:p>
          <a:p>
            <a:r>
              <a:rPr lang="en-US" sz="1600" dirty="0"/>
              <a:t>fig 4 is special in a different way …</a:t>
            </a:r>
          </a:p>
          <a:p>
            <a:r>
              <a:rPr lang="en-US" sz="1600" dirty="0"/>
              <a:t>The explanation / justifications / arguments fall in 2 classes: the isomorphic arguments for each of fig1,fig2,fig3, and the uniquely different argument for fig4.</a:t>
            </a:r>
          </a:p>
          <a:p>
            <a:endParaRPr lang="en-US" sz="1600" dirty="0"/>
          </a:p>
          <a:p>
            <a:r>
              <a:rPr lang="en-US" sz="1600" dirty="0"/>
              <a:t>fig4 is the most “intersectional” .. but with a twist: it’s the most “normal” .. </a:t>
            </a:r>
          </a:p>
          <a:p>
            <a:endParaRPr lang="en-US" sz="1600" dirty="0"/>
          </a:p>
        </p:txBody>
      </p:sp>
      <p:sp>
        <p:nvSpPr>
          <p:cNvPr id="24" name="TextBox 23">
            <a:extLst>
              <a:ext uri="{FF2B5EF4-FFF2-40B4-BE49-F238E27FC236}">
                <a16:creationId xmlns:a16="http://schemas.microsoft.com/office/drawing/2014/main" id="{90BB4E62-C7CE-444C-B9F7-1DD2BE18B97A}"/>
              </a:ext>
            </a:extLst>
          </p:cNvPr>
          <p:cNvSpPr txBox="1"/>
          <p:nvPr/>
        </p:nvSpPr>
        <p:spPr>
          <a:xfrm>
            <a:off x="5655934" y="3033234"/>
            <a:ext cx="5991835" cy="3416320"/>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Which figure F is special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some property / value)</a:t>
            </a:r>
          </a:p>
          <a:p>
            <a:r>
              <a:rPr lang="en-US" sz="1200" b="1" dirty="0">
                <a:solidFill>
                  <a:srgbClr val="0432FF"/>
                </a:solidFill>
                <a:latin typeface="Consolas" panose="020B0609020204030204" pitchFamily="49" charset="0"/>
                <a:cs typeface="Consolas" panose="020B0609020204030204" pitchFamily="49" charset="0"/>
              </a:rPr>
              <a:t>special</a:t>
            </a:r>
            <a:r>
              <a:rPr lang="en-US" sz="1200" dirty="0">
                <a:latin typeface="Consolas" panose="020B0609020204030204" pitchFamily="49" charset="0"/>
                <a:cs typeface="Consolas" panose="020B0609020204030204" pitchFamily="49" charset="0"/>
              </a:rPr>
              <a:t>(F) :- unique(F,_,_).</a:t>
            </a:r>
          </a:p>
          <a:p>
            <a:endParaRPr lang="en-US" sz="1200" dirty="0">
              <a:latin typeface="Consolas" panose="020B0609020204030204" pitchFamily="49" charset="0"/>
              <a:cs typeface="Consolas" panose="020B0609020204030204" pitchFamily="49" charset="0"/>
            </a:endParaRPr>
          </a:p>
          <a:p>
            <a:r>
              <a:rPr lang="en-US" sz="1200" b="1" dirty="0">
                <a:solidFill>
                  <a:srgbClr val="0432FF"/>
                </a:solidFill>
                <a:latin typeface="Consolas" panose="020B0609020204030204" pitchFamily="49" charset="0"/>
                <a:cs typeface="Consolas" panose="020B0609020204030204" pitchFamily="49" charset="0"/>
              </a:rPr>
              <a:t>normal</a:t>
            </a:r>
            <a:r>
              <a:rPr lang="en-US" sz="1200" dirty="0">
                <a:latin typeface="Consolas" panose="020B0609020204030204" pitchFamily="49" charset="0"/>
                <a:cs typeface="Consolas" panose="020B0609020204030204" pitchFamily="49" charset="0"/>
              </a:rPr>
              <a:t>(F) :- property(F,_,_),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special(F).</a:t>
            </a:r>
          </a:p>
          <a:p>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nsolas" panose="020B0609020204030204" pitchFamily="49" charset="0"/>
                <a:cs typeface="Consolas" panose="020B0609020204030204" pitchFamily="49" charset="0"/>
              </a:rPr>
              <a:t>$ </a:t>
            </a:r>
            <a:r>
              <a:rPr lang="en-US" sz="1200" dirty="0" err="1">
                <a:solidFill>
                  <a:schemeClr val="bg1">
                    <a:lumMod val="50000"/>
                  </a:schemeClr>
                </a:solidFill>
                <a:latin typeface="Consolas" panose="020B0609020204030204" pitchFamily="49" charset="0"/>
                <a:cs typeface="Consolas" panose="020B0609020204030204" pitchFamily="49" charset="0"/>
              </a:rPr>
              <a:t>clingo</a:t>
            </a:r>
            <a:r>
              <a:rPr lang="en-US" sz="1200" dirty="0">
                <a:solidFill>
                  <a:schemeClr val="bg1">
                    <a:lumMod val="50000"/>
                  </a:schemeClr>
                </a:solidFill>
                <a:latin typeface="Consolas" panose="020B0609020204030204" pitchFamily="49" charset="0"/>
                <a:cs typeface="Consolas" panose="020B0609020204030204" pitchFamily="49" charset="0"/>
              </a:rPr>
              <a:t> -n0 unique.lp4 example4.lp4 </a:t>
            </a:r>
          </a:p>
          <a:p>
            <a:r>
              <a:rPr lang="en-US" sz="1200" dirty="0">
                <a:solidFill>
                  <a:schemeClr val="bg1">
                    <a:lumMod val="50000"/>
                  </a:schemeClr>
                </a:solidFill>
                <a:latin typeface="Consolas" panose="020B0609020204030204" pitchFamily="49" charset="0"/>
                <a:cs typeface="Consolas" panose="020B0609020204030204" pitchFamily="49" charset="0"/>
              </a:rPr>
              <a:t>special(fig1) </a:t>
            </a:r>
          </a:p>
          <a:p>
            <a:r>
              <a:rPr lang="en-US" sz="1200" dirty="0">
                <a:solidFill>
                  <a:schemeClr val="bg1">
                    <a:lumMod val="50000"/>
                  </a:schemeClr>
                </a:solidFill>
                <a:latin typeface="Consolas" panose="020B0609020204030204" pitchFamily="49" charset="0"/>
                <a:cs typeface="Consolas" panose="020B0609020204030204" pitchFamily="49" charset="0"/>
              </a:rPr>
              <a:t>special(fig2) </a:t>
            </a:r>
          </a:p>
          <a:p>
            <a:r>
              <a:rPr lang="en-US" sz="1200" dirty="0">
                <a:solidFill>
                  <a:schemeClr val="bg1">
                    <a:lumMod val="50000"/>
                  </a:schemeClr>
                </a:solidFill>
                <a:latin typeface="Consolas" panose="020B0609020204030204" pitchFamily="49" charset="0"/>
                <a:cs typeface="Consolas" panose="020B0609020204030204" pitchFamily="49" charset="0"/>
              </a:rPr>
              <a:t>special(fig3)</a:t>
            </a:r>
          </a:p>
          <a:p>
            <a:r>
              <a:rPr lang="en-US" sz="1200" b="1" dirty="0">
                <a:latin typeface="Consolas" panose="020B0609020204030204" pitchFamily="49" charset="0"/>
                <a:cs typeface="Consolas" panose="020B0609020204030204" pitchFamily="49" charset="0"/>
              </a:rPr>
              <a:t>normal(fig4) </a:t>
            </a:r>
          </a:p>
          <a:p>
            <a:endParaRPr lang="en-US"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6278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D08AB2E-312F-4645-94AC-3843C32C911B}"/>
              </a:ext>
            </a:extLst>
          </p:cNvPr>
          <p:cNvGrpSpPr/>
          <p:nvPr/>
        </p:nvGrpSpPr>
        <p:grpSpPr>
          <a:xfrm>
            <a:off x="593698" y="602390"/>
            <a:ext cx="2020007" cy="1733107"/>
            <a:chOff x="5119399" y="548219"/>
            <a:chExt cx="2020007" cy="1733107"/>
          </a:xfrm>
        </p:grpSpPr>
        <p:sp>
          <p:nvSpPr>
            <p:cNvPr id="3" name="Rectangle 2">
              <a:extLst>
                <a:ext uri="{FF2B5EF4-FFF2-40B4-BE49-F238E27FC236}">
                  <a16:creationId xmlns:a16="http://schemas.microsoft.com/office/drawing/2014/main" id="{072C6AD3-2F3A-2643-9967-90B95C4DF73D}"/>
                </a:ext>
              </a:extLst>
            </p:cNvPr>
            <p:cNvSpPr/>
            <p:nvPr/>
          </p:nvSpPr>
          <p:spPr>
            <a:xfrm>
              <a:off x="5119399" y="548219"/>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33E41B3-2BCF-C94F-837C-87076898F1F8}"/>
                </a:ext>
              </a:extLst>
            </p:cNvPr>
            <p:cNvSpPr/>
            <p:nvPr/>
          </p:nvSpPr>
          <p:spPr>
            <a:xfrm>
              <a:off x="6427024"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7419005-495D-DD4C-88EF-43DD1BBAE52F}"/>
                </a:ext>
              </a:extLst>
            </p:cNvPr>
            <p:cNvSpPr/>
            <p:nvPr/>
          </p:nvSpPr>
          <p:spPr>
            <a:xfrm>
              <a:off x="6427025" y="548219"/>
              <a:ext cx="712381" cy="7123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64367AF-AC89-954B-829B-ACB8904E40F0}"/>
                </a:ext>
              </a:extLst>
            </p:cNvPr>
            <p:cNvSpPr/>
            <p:nvPr/>
          </p:nvSpPr>
          <p:spPr>
            <a:xfrm>
              <a:off x="5119399"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ECB374F6-00C0-264F-BA55-43B38C86F296}"/>
              </a:ext>
            </a:extLst>
          </p:cNvPr>
          <p:cNvGrpSpPr/>
          <p:nvPr/>
        </p:nvGrpSpPr>
        <p:grpSpPr>
          <a:xfrm>
            <a:off x="3965629" y="602390"/>
            <a:ext cx="2020009" cy="1790981"/>
            <a:chOff x="5119398" y="490345"/>
            <a:chExt cx="2020009" cy="1790981"/>
          </a:xfrm>
        </p:grpSpPr>
        <p:sp>
          <p:nvSpPr>
            <p:cNvPr id="8" name="Rectangle 7">
              <a:extLst>
                <a:ext uri="{FF2B5EF4-FFF2-40B4-BE49-F238E27FC236}">
                  <a16:creationId xmlns:a16="http://schemas.microsoft.com/office/drawing/2014/main" id="{78DE77D4-8886-9F43-963F-AB5E88AB9A38}"/>
                </a:ext>
              </a:extLst>
            </p:cNvPr>
            <p:cNvSpPr/>
            <p:nvPr/>
          </p:nvSpPr>
          <p:spPr>
            <a:xfrm>
              <a:off x="5119399" y="4903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A49C620-3157-5A4C-8A36-97DC46F0094A}"/>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0AA180D-A964-7B45-9796-8985FA0E9D3E}"/>
                </a:ext>
              </a:extLst>
            </p:cNvPr>
            <p:cNvSpPr/>
            <p:nvPr/>
          </p:nvSpPr>
          <p:spPr>
            <a:xfrm>
              <a:off x="6427026" y="1568944"/>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64FFE10-577B-DB47-941C-92E7DDEBD9D1}"/>
                </a:ext>
              </a:extLst>
            </p:cNvPr>
            <p:cNvSpPr/>
            <p:nvPr/>
          </p:nvSpPr>
          <p:spPr>
            <a:xfrm>
              <a:off x="6427026" y="490345"/>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5BC2F331-2565-0144-831F-1EC929C87067}"/>
              </a:ext>
            </a:extLst>
          </p:cNvPr>
          <p:cNvGrpSpPr/>
          <p:nvPr/>
        </p:nvGrpSpPr>
        <p:grpSpPr>
          <a:xfrm>
            <a:off x="593695" y="3391285"/>
            <a:ext cx="2020009" cy="1733107"/>
            <a:chOff x="5119398" y="548219"/>
            <a:chExt cx="2020009" cy="1733107"/>
          </a:xfrm>
        </p:grpSpPr>
        <p:sp>
          <p:nvSpPr>
            <p:cNvPr id="13" name="Rectangle 12">
              <a:extLst>
                <a:ext uri="{FF2B5EF4-FFF2-40B4-BE49-F238E27FC236}">
                  <a16:creationId xmlns:a16="http://schemas.microsoft.com/office/drawing/2014/main" id="{85F3D94E-8813-F945-B221-7A2260C495D8}"/>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1CC94E4-C454-6C47-8E47-11BAAE10C6CF}"/>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7509D2-709E-F647-8CF3-35D82D3CE2BC}"/>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B70569-BC17-7341-BCB4-EB05D5E4F409}"/>
                </a:ext>
              </a:extLst>
            </p:cNvPr>
            <p:cNvSpPr/>
            <p:nvPr/>
          </p:nvSpPr>
          <p:spPr>
            <a:xfrm>
              <a:off x="6427026" y="548219"/>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4DCC4DBD-A793-1044-9BFC-FFCCCFE8E929}"/>
              </a:ext>
            </a:extLst>
          </p:cNvPr>
          <p:cNvGrpSpPr/>
          <p:nvPr/>
        </p:nvGrpSpPr>
        <p:grpSpPr>
          <a:xfrm>
            <a:off x="3965629" y="3391285"/>
            <a:ext cx="2020009" cy="1733107"/>
            <a:chOff x="5119398" y="548219"/>
            <a:chExt cx="2020009" cy="1733107"/>
          </a:xfrm>
        </p:grpSpPr>
        <p:sp>
          <p:nvSpPr>
            <p:cNvPr id="18" name="Rectangle 17">
              <a:extLst>
                <a:ext uri="{FF2B5EF4-FFF2-40B4-BE49-F238E27FC236}">
                  <a16:creationId xmlns:a16="http://schemas.microsoft.com/office/drawing/2014/main" id="{85AEACCF-6F2C-D04B-98AD-7B5B372624BC}"/>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AE9C17C-2D58-5244-84DC-A9B5930AA459}"/>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0" name="Rectangle 19">
              <a:extLst>
                <a:ext uri="{FF2B5EF4-FFF2-40B4-BE49-F238E27FC236}">
                  <a16:creationId xmlns:a16="http://schemas.microsoft.com/office/drawing/2014/main" id="{364EC02E-D116-A243-91E6-BAF73496E0D2}"/>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97A870D-5862-D946-B855-4DBF6FB8CDDB}"/>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a:extLst>
              <a:ext uri="{FF2B5EF4-FFF2-40B4-BE49-F238E27FC236}">
                <a16:creationId xmlns:a16="http://schemas.microsoft.com/office/drawing/2014/main" id="{AF05F9BC-0974-6F41-B2A3-93FA9EB83FC5}"/>
              </a:ext>
            </a:extLst>
          </p:cNvPr>
          <p:cNvCxnSpPr/>
          <p:nvPr/>
        </p:nvCxnSpPr>
        <p:spPr>
          <a:xfrm>
            <a:off x="0" y="2974694"/>
            <a:ext cx="642394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9E70F3-C2E2-1A4B-B2F8-C27865CBE8F0}"/>
              </a:ext>
            </a:extLst>
          </p:cNvPr>
          <p:cNvCxnSpPr/>
          <p:nvPr/>
        </p:nvCxnSpPr>
        <p:spPr>
          <a:xfrm>
            <a:off x="-1" y="5569352"/>
            <a:ext cx="642394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E9FF925-ED71-1241-A2F0-F9B8198E6EF3}"/>
              </a:ext>
            </a:extLst>
          </p:cNvPr>
          <p:cNvCxnSpPr/>
          <p:nvPr/>
        </p:nvCxnSpPr>
        <p:spPr>
          <a:xfrm>
            <a:off x="-2" y="374248"/>
            <a:ext cx="6423949"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A46A099-7352-9644-8E03-A3BDC81B53B7}"/>
              </a:ext>
            </a:extLst>
          </p:cNvPr>
          <p:cNvCxnSpPr>
            <a:cxnSpLocks/>
          </p:cNvCxnSpPr>
          <p:nvPr/>
        </p:nvCxnSpPr>
        <p:spPr>
          <a:xfrm>
            <a:off x="3449256" y="374248"/>
            <a:ext cx="0" cy="519510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55A550-31D9-6742-B9D6-6AE9DC06834D}"/>
              </a:ext>
            </a:extLst>
          </p:cNvPr>
          <p:cNvCxnSpPr>
            <a:cxnSpLocks/>
          </p:cNvCxnSpPr>
          <p:nvPr/>
        </p:nvCxnSpPr>
        <p:spPr>
          <a:xfrm>
            <a:off x="6423947" y="374248"/>
            <a:ext cx="0" cy="519510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1A5C1CD-C452-C641-97F9-B99187FF7DBB}"/>
              </a:ext>
            </a:extLst>
          </p:cNvPr>
          <p:cNvSpPr txBox="1"/>
          <p:nvPr/>
        </p:nvSpPr>
        <p:spPr>
          <a:xfrm>
            <a:off x="2071571" y="5915376"/>
            <a:ext cx="3445623" cy="369332"/>
          </a:xfrm>
          <a:prstGeom prst="rect">
            <a:avLst/>
          </a:prstGeom>
          <a:noFill/>
        </p:spPr>
        <p:txBody>
          <a:bodyPr wrap="none" rtlCol="0">
            <a:spAutoFit/>
          </a:bodyPr>
          <a:lstStyle/>
          <a:p>
            <a:r>
              <a:rPr lang="en-US" i="1" dirty="0"/>
              <a:t>Couldn’t resist: the </a:t>
            </a:r>
            <a:r>
              <a:rPr lang="en-US" b="1" i="1" dirty="0"/>
              <a:t>Meta-WODB</a:t>
            </a:r>
            <a:r>
              <a:rPr lang="en-US" i="1" dirty="0"/>
              <a:t> … </a:t>
            </a:r>
          </a:p>
        </p:txBody>
      </p:sp>
      <p:sp>
        <p:nvSpPr>
          <p:cNvPr id="31" name="Rectangle 30">
            <a:extLst>
              <a:ext uri="{FF2B5EF4-FFF2-40B4-BE49-F238E27FC236}">
                <a16:creationId xmlns:a16="http://schemas.microsoft.com/office/drawing/2014/main" id="{7E7AD561-3C6D-7744-8B0E-ACDB1566877E}"/>
              </a:ext>
            </a:extLst>
          </p:cNvPr>
          <p:cNvSpPr/>
          <p:nvPr/>
        </p:nvSpPr>
        <p:spPr>
          <a:xfrm>
            <a:off x="7259500" y="663476"/>
            <a:ext cx="4578640" cy="4616648"/>
          </a:xfrm>
          <a:prstGeom prst="rect">
            <a:avLst/>
          </a:prstGeom>
        </p:spPr>
        <p:txBody>
          <a:bodyPr wrap="square">
            <a:spAutoFit/>
          </a:bodyPr>
          <a:lstStyle/>
          <a:p>
            <a:r>
              <a:rPr lang="en-US" sz="1400" dirty="0">
                <a:latin typeface="Consolas" panose="020B0609020204030204" pitchFamily="49" charset="0"/>
                <a:cs typeface="Consolas" panose="020B0609020204030204" pitchFamily="49" charset="0"/>
              </a:rPr>
              <a:t>$ source run-</a:t>
            </a:r>
            <a:r>
              <a:rPr lang="en-US" sz="1400" dirty="0" err="1">
                <a:latin typeface="Consolas" panose="020B0609020204030204" pitchFamily="49" charset="0"/>
                <a:cs typeface="Consolas" panose="020B0609020204030204" pitchFamily="49" charset="0"/>
              </a:rPr>
              <a:t>wodb.sh</a:t>
            </a:r>
            <a:r>
              <a:rPr lang="en-US" sz="1400" dirty="0">
                <a:latin typeface="Consolas" panose="020B0609020204030204" pitchFamily="49" charset="0"/>
                <a:cs typeface="Consolas" panose="020B0609020204030204" pitchFamily="49" charset="0"/>
              </a:rPr>
              <a:t> </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example1.lp4 ***</a:t>
            </a:r>
          </a:p>
          <a:p>
            <a:r>
              <a:rPr lang="en-US" sz="1400" dirty="0">
                <a:latin typeface="Consolas" panose="020B0609020204030204" pitchFamily="49" charset="0"/>
                <a:cs typeface="Consolas" panose="020B0609020204030204" pitchFamily="49" charset="0"/>
              </a:rPr>
              <a:t>normal(fig1) normal(fig3) normal(fig4) </a:t>
            </a:r>
          </a:p>
          <a:p>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(fig2)</a:t>
            </a: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example2.lp4 ***</a:t>
            </a:r>
          </a:p>
          <a:p>
            <a:r>
              <a:rPr lang="en-US" sz="1400" dirty="0">
                <a:latin typeface="Consolas" panose="020B0609020204030204" pitchFamily="49" charset="0"/>
                <a:cs typeface="Consolas" panose="020B0609020204030204" pitchFamily="49" charset="0"/>
              </a:rPr>
              <a:t>normal(fig1) normal(fig2) normal(fig4) </a:t>
            </a:r>
          </a:p>
          <a:p>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(fig3)</a:t>
            </a: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example3.lp4 ***</a:t>
            </a:r>
          </a:p>
          <a:p>
            <a:r>
              <a:rPr lang="en-US" sz="1400" dirty="0">
                <a:latin typeface="Consolas" panose="020B0609020204030204" pitchFamily="49" charset="0"/>
                <a:cs typeface="Consolas" panose="020B0609020204030204" pitchFamily="49" charset="0"/>
              </a:rPr>
              <a:t>normal(fig2) normal(fig4) </a:t>
            </a:r>
          </a:p>
          <a:p>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(fig1) </a:t>
            </a:r>
            <a:r>
              <a:rPr lang="en-US" sz="1400" b="1"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(fig3)</a:t>
            </a:r>
          </a:p>
          <a:p>
            <a:endParaRPr lang="en-US" sz="1400" dirty="0">
              <a:latin typeface="Consolas" panose="020B0609020204030204" pitchFamily="49" charset="0"/>
              <a:cs typeface="Consolas" panose="020B0609020204030204" pitchFamily="49" charset="0"/>
            </a:endParaRP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Processing example4.lp4 ***</a:t>
            </a:r>
          </a:p>
          <a:p>
            <a:r>
              <a:rPr lang="en-US" sz="1400" b="1" dirty="0">
                <a:solidFill>
                  <a:srgbClr val="C00000"/>
                </a:solidFill>
                <a:latin typeface="Consolas" panose="020B0609020204030204" pitchFamily="49" charset="0"/>
                <a:cs typeface="Consolas" panose="020B0609020204030204" pitchFamily="49" charset="0"/>
              </a:rPr>
              <a:t>normal</a:t>
            </a:r>
            <a:r>
              <a:rPr lang="en-US" sz="1400" dirty="0">
                <a:latin typeface="Consolas" panose="020B0609020204030204" pitchFamily="49" charset="0"/>
                <a:cs typeface="Consolas" panose="020B0609020204030204" pitchFamily="49" charset="0"/>
              </a:rPr>
              <a:t>(fig4) </a:t>
            </a:r>
          </a:p>
          <a:p>
            <a:r>
              <a:rPr lang="en-US" sz="1400"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(fig1) </a:t>
            </a:r>
            <a:r>
              <a:rPr lang="en-US" sz="1400"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(fig2) </a:t>
            </a:r>
            <a:r>
              <a:rPr lang="en-US" sz="1400" dirty="0">
                <a:solidFill>
                  <a:srgbClr val="0432FF"/>
                </a:solidFill>
                <a:latin typeface="Consolas" panose="020B0609020204030204" pitchFamily="49" charset="0"/>
                <a:cs typeface="Consolas" panose="020B0609020204030204" pitchFamily="49" charset="0"/>
              </a:rPr>
              <a:t>special</a:t>
            </a:r>
            <a:r>
              <a:rPr lang="en-US" sz="1400" dirty="0">
                <a:latin typeface="Consolas" panose="020B0609020204030204" pitchFamily="49" charset="0"/>
                <a:cs typeface="Consolas" panose="020B0609020204030204" pitchFamily="49" charset="0"/>
              </a:rPr>
              <a:t>(fig3)</a:t>
            </a:r>
          </a:p>
          <a:p>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8312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EAC1-289D-9146-8B02-65D751993AC6}"/>
              </a:ext>
            </a:extLst>
          </p:cNvPr>
          <p:cNvSpPr>
            <a:spLocks noGrp="1"/>
          </p:cNvSpPr>
          <p:nvPr>
            <p:ph type="title"/>
          </p:nvPr>
        </p:nvSpPr>
        <p:spPr/>
        <p:txBody>
          <a:bodyPr/>
          <a:lstStyle/>
          <a:p>
            <a:r>
              <a:rPr lang="en-US" dirty="0"/>
              <a:t>Some key points</a:t>
            </a:r>
          </a:p>
        </p:txBody>
      </p:sp>
      <p:sp>
        <p:nvSpPr>
          <p:cNvPr id="3" name="Content Placeholder 2">
            <a:extLst>
              <a:ext uri="{FF2B5EF4-FFF2-40B4-BE49-F238E27FC236}">
                <a16:creationId xmlns:a16="http://schemas.microsoft.com/office/drawing/2014/main" id="{EAC59EB3-4159-D546-9A0C-7F7DE71AAF03}"/>
              </a:ext>
            </a:extLst>
          </p:cNvPr>
          <p:cNvSpPr>
            <a:spLocks noGrp="1"/>
          </p:cNvSpPr>
          <p:nvPr>
            <p:ph idx="1"/>
          </p:nvPr>
        </p:nvSpPr>
        <p:spPr/>
        <p:txBody>
          <a:bodyPr>
            <a:normAutofit fontScale="92500" lnSpcReduction="20000"/>
          </a:bodyPr>
          <a:lstStyle/>
          <a:p>
            <a:pPr marL="171450" indent="-171450"/>
            <a:r>
              <a:rPr lang="en-US" dirty="0"/>
              <a:t>Provide three simple, fairly unique cases, where WODB has an “obvious” solution</a:t>
            </a:r>
          </a:p>
          <a:p>
            <a:pPr marL="171450" indent="-171450"/>
            <a:r>
              <a:rPr lang="en-US" dirty="0"/>
              <a:t>Show how this obvious solution can be formalized and computed with a </a:t>
            </a:r>
            <a:r>
              <a:rPr lang="en-US" b="1" dirty="0"/>
              <a:t>query</a:t>
            </a:r>
          </a:p>
          <a:p>
            <a:pPr marL="171450" indent="-171450"/>
            <a:r>
              <a:rPr lang="en-US" dirty="0"/>
              <a:t>A query is a question about a concept. What’s the concept?</a:t>
            </a:r>
          </a:p>
          <a:p>
            <a:pPr marL="171450" indent="-171450"/>
            <a:r>
              <a:rPr lang="en-US" dirty="0"/>
              <a:t>Have a final (fourth) problem that challenges the previous solutions.</a:t>
            </a:r>
          </a:p>
          <a:p>
            <a:pPr marL="171450" indent="-171450"/>
            <a:r>
              <a:rPr lang="en-US" dirty="0"/>
              <a:t>What’s happened here?</a:t>
            </a:r>
          </a:p>
          <a:p>
            <a:pPr marL="171450" indent="-171450"/>
            <a:r>
              <a:rPr lang="en-US" dirty="0"/>
              <a:t>Use isomorphism between proofs/explanations for the first 3.</a:t>
            </a:r>
          </a:p>
          <a:p>
            <a:pPr marL="171450" indent="-171450"/>
            <a:r>
              <a:rPr lang="en-US" dirty="0"/>
              <a:t>Show the different nature of the proof/explanation of the 4</a:t>
            </a:r>
            <a:r>
              <a:rPr lang="en-US" baseline="30000" dirty="0"/>
              <a:t>th</a:t>
            </a:r>
            <a:r>
              <a:rPr lang="en-US" dirty="0"/>
              <a:t>.</a:t>
            </a:r>
          </a:p>
          <a:p>
            <a:pPr marL="171450" indent="-171450"/>
            <a:r>
              <a:rPr lang="en-US" dirty="0"/>
              <a:t>Create a “meta WODB” where the first 3 and the final 1 are the </a:t>
            </a:r>
            <a:r>
              <a:rPr lang="en-US" b="1" dirty="0"/>
              <a:t>members</a:t>
            </a:r>
            <a:r>
              <a:rPr lang="en-US" dirty="0"/>
              <a:t> of the puzzle. </a:t>
            </a:r>
          </a:p>
          <a:p>
            <a:endParaRPr lang="en-US" dirty="0"/>
          </a:p>
        </p:txBody>
      </p:sp>
    </p:spTree>
    <p:extLst>
      <p:ext uri="{BB962C8B-B14F-4D97-AF65-F5344CB8AC3E}">
        <p14:creationId xmlns:p14="http://schemas.microsoft.com/office/powerpoint/2010/main" val="3305232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1804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CF8C-DC87-5446-904A-586A589EB414}"/>
              </a:ext>
            </a:extLst>
          </p:cNvPr>
          <p:cNvSpPr>
            <a:spLocks noGrp="1"/>
          </p:cNvSpPr>
          <p:nvPr>
            <p:ph type="title"/>
          </p:nvPr>
        </p:nvSpPr>
        <p:spPr/>
        <p:txBody>
          <a:bodyPr/>
          <a:lstStyle/>
          <a:p>
            <a:r>
              <a:rPr lang="en-US" dirty="0"/>
              <a:t>A query is a question about a concept</a:t>
            </a:r>
          </a:p>
        </p:txBody>
      </p:sp>
      <p:sp>
        <p:nvSpPr>
          <p:cNvPr id="3" name="Content Placeholder 2">
            <a:extLst>
              <a:ext uri="{FF2B5EF4-FFF2-40B4-BE49-F238E27FC236}">
                <a16:creationId xmlns:a16="http://schemas.microsoft.com/office/drawing/2014/main" id="{BA479203-F5F5-F84D-A97C-2640E92B4FD5}"/>
              </a:ext>
            </a:extLst>
          </p:cNvPr>
          <p:cNvSpPr>
            <a:spLocks noGrp="1"/>
          </p:cNvSpPr>
          <p:nvPr>
            <p:ph idx="1"/>
          </p:nvPr>
        </p:nvSpPr>
        <p:spPr/>
        <p:txBody>
          <a:bodyPr/>
          <a:lstStyle/>
          <a:p>
            <a:r>
              <a:rPr lang="en-US" dirty="0"/>
              <a:t>An uncle is the brother of a parent, or the brother-in-law of a parent:</a:t>
            </a:r>
          </a:p>
          <a:p>
            <a:endParaRPr lang="en-US" dirty="0"/>
          </a:p>
          <a:p>
            <a:r>
              <a:rPr lang="en-US" dirty="0"/>
              <a:t>uncle(X,Y) :- parent(X,Z), brother(Z,Y).</a:t>
            </a:r>
          </a:p>
          <a:p>
            <a:r>
              <a:rPr lang="en-US" dirty="0"/>
              <a:t>uncle(X,Y) :- parent(X,Z), </a:t>
            </a:r>
            <a:r>
              <a:rPr lang="en-US" dirty="0" err="1"/>
              <a:t>brother_in_law</a:t>
            </a:r>
            <a:r>
              <a:rPr lang="en-US" dirty="0"/>
              <a:t>(Z,Y).</a:t>
            </a:r>
          </a:p>
          <a:p>
            <a:endParaRPr lang="en-US" dirty="0"/>
          </a:p>
        </p:txBody>
      </p:sp>
    </p:spTree>
    <p:extLst>
      <p:ext uri="{BB962C8B-B14F-4D97-AF65-F5344CB8AC3E}">
        <p14:creationId xmlns:p14="http://schemas.microsoft.com/office/powerpoint/2010/main" val="311642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CF8C-DC87-5446-904A-586A589EB414}"/>
              </a:ext>
            </a:extLst>
          </p:cNvPr>
          <p:cNvSpPr>
            <a:spLocks noGrp="1"/>
          </p:cNvSpPr>
          <p:nvPr>
            <p:ph type="title"/>
          </p:nvPr>
        </p:nvSpPr>
        <p:spPr/>
        <p:txBody>
          <a:bodyPr/>
          <a:lstStyle/>
          <a:p>
            <a:r>
              <a:rPr lang="en-US" dirty="0"/>
              <a:t>WODB for Conceptual Modeling</a:t>
            </a:r>
          </a:p>
        </p:txBody>
      </p:sp>
      <p:sp>
        <p:nvSpPr>
          <p:cNvPr id="3" name="Content Placeholder 2">
            <a:extLst>
              <a:ext uri="{FF2B5EF4-FFF2-40B4-BE49-F238E27FC236}">
                <a16:creationId xmlns:a16="http://schemas.microsoft.com/office/drawing/2014/main" id="{BA479203-F5F5-F84D-A97C-2640E92B4FD5}"/>
              </a:ext>
            </a:extLst>
          </p:cNvPr>
          <p:cNvSpPr>
            <a:spLocks noGrp="1"/>
          </p:cNvSpPr>
          <p:nvPr>
            <p:ph idx="1"/>
          </p:nvPr>
        </p:nvSpPr>
        <p:spPr/>
        <p:txBody>
          <a:bodyPr>
            <a:normAutofit fontScale="92500" lnSpcReduction="10000"/>
          </a:bodyPr>
          <a:lstStyle/>
          <a:p>
            <a:r>
              <a:rPr lang="en-US" dirty="0"/>
              <a:t>Model M consists of a schema S and an instance (database) D over S.</a:t>
            </a:r>
          </a:p>
          <a:p>
            <a:r>
              <a:rPr lang="en-US" dirty="0"/>
              <a:t>Step 1: What are the observables properties? What are the “invisible” properties? (“</a:t>
            </a:r>
            <a:r>
              <a:rPr lang="en-US" dirty="0" err="1"/>
              <a:t>ignorables</a:t>
            </a:r>
            <a:r>
              <a:rPr lang="en-US" dirty="0"/>
              <a:t>”)</a:t>
            </a:r>
          </a:p>
          <a:p>
            <a:pPr lvl="1"/>
            <a:r>
              <a:rPr lang="en-US" dirty="0"/>
              <a:t>e.g., observable properties P = { color, shape, size, …} </a:t>
            </a:r>
          </a:p>
          <a:p>
            <a:pPr lvl="1"/>
            <a:r>
              <a:rPr lang="en-US" dirty="0"/>
              <a:t>e.g., invisible/ignorable I = { ID, (relative) position, …} </a:t>
            </a:r>
          </a:p>
          <a:p>
            <a:pPr lvl="1"/>
            <a:r>
              <a:rPr lang="en-US" dirty="0">
                <a:sym typeface="Wingdings" pitchFamily="2" charset="2"/>
              </a:rPr>
              <a:t> Obtain a database schema S and for each situation/configuration/puzzle, a a DB instance D over S that represents the observables. </a:t>
            </a:r>
            <a:endParaRPr lang="en-US" dirty="0"/>
          </a:p>
          <a:p>
            <a:r>
              <a:rPr lang="en-US" dirty="0"/>
              <a:t>Step 2: Formalize what “doesn’t belong”, is “unlike the others”, or  “special”, by specifying a question (query) Q that retrieves the special, but not the “normal” figures.</a:t>
            </a:r>
          </a:p>
          <a:p>
            <a:r>
              <a:rPr lang="en-US" dirty="0"/>
              <a:t>Note: Now the problem can be solved by computing the answer A = Q(D).</a:t>
            </a:r>
          </a:p>
          <a:p>
            <a:pPr marL="0" indent="0">
              <a:buNone/>
            </a:pPr>
            <a:endParaRPr lang="en-US" dirty="0"/>
          </a:p>
          <a:p>
            <a:pPr lvl="1"/>
            <a:endParaRPr lang="en-US" dirty="0"/>
          </a:p>
        </p:txBody>
      </p:sp>
    </p:spTree>
    <p:extLst>
      <p:ext uri="{BB962C8B-B14F-4D97-AF65-F5344CB8AC3E}">
        <p14:creationId xmlns:p14="http://schemas.microsoft.com/office/powerpoint/2010/main" val="1413884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297FFD-21FA-EB4F-93E9-3342B135EDF9}"/>
              </a:ext>
            </a:extLst>
          </p:cNvPr>
          <p:cNvSpPr txBox="1"/>
          <p:nvPr/>
        </p:nvSpPr>
        <p:spPr>
          <a:xfrm>
            <a:off x="756139" y="1780902"/>
            <a:ext cx="2781211" cy="4801314"/>
          </a:xfrm>
          <a:prstGeom prst="rect">
            <a:avLst/>
          </a:prstGeom>
          <a:noFill/>
        </p:spPr>
        <p:txBody>
          <a:bodyPr wrap="none" rtlCol="0">
            <a:spAutoFit/>
          </a:bodyPr>
          <a:lstStyle/>
          <a:p>
            <a:r>
              <a:rPr lang="en-US" dirty="0"/>
              <a:t>property(fig1, </a:t>
            </a:r>
            <a:r>
              <a:rPr lang="en-US" b="1" dirty="0"/>
              <a:t>color</a:t>
            </a:r>
            <a:r>
              <a:rPr lang="en-US" dirty="0"/>
              <a:t>, </a:t>
            </a:r>
            <a:r>
              <a:rPr lang="en-US" b="1" dirty="0">
                <a:solidFill>
                  <a:srgbClr val="FF0000"/>
                </a:solidFill>
              </a:rPr>
              <a:t>red</a:t>
            </a:r>
            <a:r>
              <a:rPr lang="en-US" dirty="0"/>
              <a:t>).</a:t>
            </a:r>
          </a:p>
          <a:p>
            <a:r>
              <a:rPr lang="en-US" dirty="0"/>
              <a:t>property(fig1, shape, box).</a:t>
            </a:r>
          </a:p>
          <a:p>
            <a:r>
              <a:rPr lang="en-US" dirty="0"/>
              <a:t>property(fig1, size, large).</a:t>
            </a:r>
          </a:p>
          <a:p>
            <a:endParaRPr lang="en-US" dirty="0"/>
          </a:p>
          <a:p>
            <a:r>
              <a:rPr lang="en-US" dirty="0"/>
              <a:t>property(fig</a:t>
            </a:r>
            <a:r>
              <a:rPr lang="en-US" b="1" dirty="0"/>
              <a:t>2, color, </a:t>
            </a:r>
            <a:r>
              <a:rPr lang="en-US" b="1" dirty="0">
                <a:solidFill>
                  <a:srgbClr val="00B050"/>
                </a:solidFill>
              </a:rPr>
              <a:t>green</a:t>
            </a:r>
            <a:r>
              <a:rPr lang="en-US" dirty="0"/>
              <a:t>).</a:t>
            </a:r>
          </a:p>
          <a:p>
            <a:r>
              <a:rPr lang="en-US" dirty="0"/>
              <a:t>property(fig2, shape, box).</a:t>
            </a:r>
          </a:p>
          <a:p>
            <a:r>
              <a:rPr lang="en-US" dirty="0"/>
              <a:t>property(fig2, size, large).</a:t>
            </a:r>
          </a:p>
          <a:p>
            <a:endParaRPr lang="en-US" dirty="0"/>
          </a:p>
          <a:p>
            <a:r>
              <a:rPr lang="en-US" dirty="0"/>
              <a:t>property(fig3, </a:t>
            </a:r>
            <a:r>
              <a:rPr lang="en-US" b="1" dirty="0"/>
              <a:t>color</a:t>
            </a:r>
            <a:r>
              <a:rPr lang="en-US" dirty="0"/>
              <a:t>, </a:t>
            </a:r>
            <a:r>
              <a:rPr lang="en-US" b="1" dirty="0">
                <a:solidFill>
                  <a:srgbClr val="FF0000"/>
                </a:solidFill>
              </a:rPr>
              <a:t>red</a:t>
            </a:r>
            <a:r>
              <a:rPr lang="en-US" dirty="0"/>
              <a:t>).</a:t>
            </a:r>
          </a:p>
          <a:p>
            <a:r>
              <a:rPr lang="en-US" dirty="0"/>
              <a:t>property(fig3, shape, box).</a:t>
            </a:r>
          </a:p>
          <a:p>
            <a:r>
              <a:rPr lang="en-US" dirty="0"/>
              <a:t>property(fig3, size, large).</a:t>
            </a:r>
          </a:p>
          <a:p>
            <a:endParaRPr lang="en-US" dirty="0"/>
          </a:p>
          <a:p>
            <a:r>
              <a:rPr lang="en-US" dirty="0"/>
              <a:t>property(fig4, </a:t>
            </a:r>
            <a:r>
              <a:rPr lang="en-US" b="1" dirty="0"/>
              <a:t>color</a:t>
            </a:r>
            <a:r>
              <a:rPr lang="en-US" dirty="0"/>
              <a:t>, </a:t>
            </a:r>
            <a:r>
              <a:rPr lang="en-US" b="1" dirty="0">
                <a:solidFill>
                  <a:srgbClr val="FF0000"/>
                </a:solidFill>
              </a:rPr>
              <a:t>red</a:t>
            </a:r>
            <a:r>
              <a:rPr lang="en-US" dirty="0"/>
              <a:t>).</a:t>
            </a:r>
          </a:p>
          <a:p>
            <a:r>
              <a:rPr lang="en-US" dirty="0"/>
              <a:t>property(fig4, shape, box).</a:t>
            </a:r>
          </a:p>
          <a:p>
            <a:r>
              <a:rPr lang="en-US" dirty="0"/>
              <a:t>property(fig4, size, large).</a:t>
            </a:r>
          </a:p>
          <a:p>
            <a:endParaRPr lang="en-US" dirty="0"/>
          </a:p>
          <a:p>
            <a:endParaRPr lang="en-US" dirty="0"/>
          </a:p>
        </p:txBody>
      </p:sp>
      <p:grpSp>
        <p:nvGrpSpPr>
          <p:cNvPr id="8" name="Group 7">
            <a:extLst>
              <a:ext uri="{FF2B5EF4-FFF2-40B4-BE49-F238E27FC236}">
                <a16:creationId xmlns:a16="http://schemas.microsoft.com/office/drawing/2014/main" id="{6B686CC4-D473-AC44-8E66-72BFEF4459B7}"/>
              </a:ext>
            </a:extLst>
          </p:cNvPr>
          <p:cNvGrpSpPr/>
          <p:nvPr/>
        </p:nvGrpSpPr>
        <p:grpSpPr>
          <a:xfrm>
            <a:off x="5119399" y="2030183"/>
            <a:ext cx="2020007" cy="1733107"/>
            <a:chOff x="5119399" y="548219"/>
            <a:chExt cx="2020007" cy="1733107"/>
          </a:xfrm>
        </p:grpSpPr>
        <p:sp>
          <p:nvSpPr>
            <p:cNvPr id="10" name="Rectangle 9">
              <a:extLst>
                <a:ext uri="{FF2B5EF4-FFF2-40B4-BE49-F238E27FC236}">
                  <a16:creationId xmlns:a16="http://schemas.microsoft.com/office/drawing/2014/main" id="{88B1E9FC-E61C-A74B-A20A-0A5E6A186F9E}"/>
                </a:ext>
              </a:extLst>
            </p:cNvPr>
            <p:cNvSpPr/>
            <p:nvPr/>
          </p:nvSpPr>
          <p:spPr>
            <a:xfrm>
              <a:off x="5119399" y="548219"/>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Rectangle 21">
              <a:extLst>
                <a:ext uri="{FF2B5EF4-FFF2-40B4-BE49-F238E27FC236}">
                  <a16:creationId xmlns:a16="http://schemas.microsoft.com/office/drawing/2014/main" id="{A93A280D-6F59-7946-AD82-034A1841B283}"/>
                </a:ext>
              </a:extLst>
            </p:cNvPr>
            <p:cNvSpPr/>
            <p:nvPr/>
          </p:nvSpPr>
          <p:spPr>
            <a:xfrm>
              <a:off x="6427024"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a:extLst>
                <a:ext uri="{FF2B5EF4-FFF2-40B4-BE49-F238E27FC236}">
                  <a16:creationId xmlns:a16="http://schemas.microsoft.com/office/drawing/2014/main" id="{1E039D96-646B-F842-A490-44A4095A7F55}"/>
                </a:ext>
              </a:extLst>
            </p:cNvPr>
            <p:cNvSpPr/>
            <p:nvPr/>
          </p:nvSpPr>
          <p:spPr>
            <a:xfrm>
              <a:off x="6427025" y="548219"/>
              <a:ext cx="712381" cy="7123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Rectangle 24">
              <a:extLst>
                <a:ext uri="{FF2B5EF4-FFF2-40B4-BE49-F238E27FC236}">
                  <a16:creationId xmlns:a16="http://schemas.microsoft.com/office/drawing/2014/main" id="{C72E03D4-1AFD-AB4F-A0DB-F378C27F0237}"/>
                </a:ext>
              </a:extLst>
            </p:cNvPr>
            <p:cNvSpPr/>
            <p:nvPr/>
          </p:nvSpPr>
          <p:spPr>
            <a:xfrm>
              <a:off x="5119399"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sp>
        <p:nvSpPr>
          <p:cNvPr id="26" name="TextBox 25">
            <a:extLst>
              <a:ext uri="{FF2B5EF4-FFF2-40B4-BE49-F238E27FC236}">
                <a16:creationId xmlns:a16="http://schemas.microsoft.com/office/drawing/2014/main" id="{3E18226D-EC8F-7C47-B1E8-A670A27014F5}"/>
              </a:ext>
            </a:extLst>
          </p:cNvPr>
          <p:cNvSpPr txBox="1"/>
          <p:nvPr/>
        </p:nvSpPr>
        <p:spPr>
          <a:xfrm>
            <a:off x="4193931" y="4735117"/>
            <a:ext cx="5991835" cy="1015663"/>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(F,P,V) :- property(F,P,V),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(F,P,V) :- property(F,P,V), property(F2,P,V), F != F2. </a:t>
            </a:r>
          </a:p>
        </p:txBody>
      </p:sp>
      <p:sp>
        <p:nvSpPr>
          <p:cNvPr id="27" name="TextBox 26">
            <a:extLst>
              <a:ext uri="{FF2B5EF4-FFF2-40B4-BE49-F238E27FC236}">
                <a16:creationId xmlns:a16="http://schemas.microsoft.com/office/drawing/2014/main" id="{15222EAC-6C24-9A46-B737-05C1F1A4785E}"/>
              </a:ext>
            </a:extLst>
          </p:cNvPr>
          <p:cNvSpPr txBox="1"/>
          <p:nvPr/>
        </p:nvSpPr>
        <p:spPr>
          <a:xfrm>
            <a:off x="4193930" y="5924392"/>
            <a:ext cx="5991835" cy="461665"/>
          </a:xfrm>
          <a:prstGeom prst="rect">
            <a:avLst/>
          </a:prstGeom>
          <a:noFill/>
        </p:spPr>
        <p:txBody>
          <a:bodyPr wrap="square" rtlCol="0">
            <a:spAutoFit/>
          </a:bodyPr>
          <a:lstStyle/>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example1.lp4 unique.lp4 </a:t>
            </a:r>
          </a:p>
          <a:p>
            <a:r>
              <a:rPr lang="en-US" sz="1200" b="1" dirty="0">
                <a:solidFill>
                  <a:schemeClr val="bg1">
                    <a:lumMod val="50000"/>
                  </a:schemeClr>
                </a:solidFill>
                <a:latin typeface="Courier" pitchFamily="2" charset="0"/>
                <a:cs typeface="Consolas" panose="020B0609020204030204" pitchFamily="49" charset="0"/>
              </a:rPr>
              <a:t>unique(fig2,color,green)</a:t>
            </a:r>
          </a:p>
        </p:txBody>
      </p:sp>
      <p:sp>
        <p:nvSpPr>
          <p:cNvPr id="3" name="Title 2">
            <a:extLst>
              <a:ext uri="{FF2B5EF4-FFF2-40B4-BE49-F238E27FC236}">
                <a16:creationId xmlns:a16="http://schemas.microsoft.com/office/drawing/2014/main" id="{C0C3892A-1882-9D47-9AB3-CFA2A0AD0954}"/>
              </a:ext>
            </a:extLst>
          </p:cNvPr>
          <p:cNvSpPr>
            <a:spLocks noGrp="1"/>
          </p:cNvSpPr>
          <p:nvPr>
            <p:ph type="title"/>
          </p:nvPr>
        </p:nvSpPr>
        <p:spPr/>
        <p:txBody>
          <a:bodyPr/>
          <a:lstStyle/>
          <a:p>
            <a:r>
              <a:rPr lang="en-US" dirty="0"/>
              <a:t>Example 1: It’s so easy … </a:t>
            </a:r>
          </a:p>
        </p:txBody>
      </p:sp>
    </p:spTree>
    <p:extLst>
      <p:ext uri="{BB962C8B-B14F-4D97-AF65-F5344CB8AC3E}">
        <p14:creationId xmlns:p14="http://schemas.microsoft.com/office/powerpoint/2010/main" val="193379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297FFD-21FA-EB4F-93E9-3342B135EDF9}"/>
              </a:ext>
            </a:extLst>
          </p:cNvPr>
          <p:cNvSpPr txBox="1"/>
          <p:nvPr/>
        </p:nvSpPr>
        <p:spPr>
          <a:xfrm>
            <a:off x="756139" y="1780902"/>
            <a:ext cx="2235933" cy="4801314"/>
          </a:xfrm>
          <a:prstGeom prst="rect">
            <a:avLst/>
          </a:prstGeom>
          <a:noFill/>
        </p:spPr>
        <p:txBody>
          <a:bodyPr wrap="none" rtlCol="0">
            <a:spAutoFit/>
          </a:bodyPr>
          <a:lstStyle/>
          <a:p>
            <a:r>
              <a:rPr lang="en-US" dirty="0"/>
              <a:t>property(fig1, </a:t>
            </a:r>
            <a:r>
              <a:rPr lang="en-US" dirty="0">
                <a:solidFill>
                  <a:srgbClr val="FF0000"/>
                </a:solidFill>
              </a:rPr>
              <a:t>red</a:t>
            </a:r>
            <a:r>
              <a:rPr lang="en-US" dirty="0"/>
              <a:t>).</a:t>
            </a:r>
          </a:p>
          <a:p>
            <a:r>
              <a:rPr lang="en-US" dirty="0"/>
              <a:t>property(fig1, box).</a:t>
            </a:r>
          </a:p>
          <a:p>
            <a:r>
              <a:rPr lang="en-US" dirty="0"/>
              <a:t>property(fig1, large).</a:t>
            </a:r>
          </a:p>
          <a:p>
            <a:endParaRPr lang="en-US" dirty="0"/>
          </a:p>
          <a:p>
            <a:r>
              <a:rPr lang="en-US" dirty="0"/>
              <a:t>property(fig2, </a:t>
            </a:r>
            <a:r>
              <a:rPr lang="en-US" dirty="0">
                <a:solidFill>
                  <a:srgbClr val="00B050"/>
                </a:solidFill>
              </a:rPr>
              <a:t>green</a:t>
            </a:r>
            <a:r>
              <a:rPr lang="en-US" dirty="0"/>
              <a:t>).</a:t>
            </a:r>
          </a:p>
          <a:p>
            <a:r>
              <a:rPr lang="en-US" dirty="0"/>
              <a:t>property(fig2, box).</a:t>
            </a:r>
          </a:p>
          <a:p>
            <a:r>
              <a:rPr lang="en-US" dirty="0"/>
              <a:t>property(fig2, large).</a:t>
            </a:r>
          </a:p>
          <a:p>
            <a:endParaRPr lang="en-US" dirty="0"/>
          </a:p>
          <a:p>
            <a:r>
              <a:rPr lang="en-US" dirty="0"/>
              <a:t>property(fig3, </a:t>
            </a:r>
            <a:r>
              <a:rPr lang="en-US" dirty="0">
                <a:solidFill>
                  <a:srgbClr val="FF0000"/>
                </a:solidFill>
              </a:rPr>
              <a:t>red</a:t>
            </a:r>
            <a:r>
              <a:rPr lang="en-US" dirty="0"/>
              <a:t>).</a:t>
            </a:r>
          </a:p>
          <a:p>
            <a:r>
              <a:rPr lang="en-US" dirty="0"/>
              <a:t>property(fig3, box).</a:t>
            </a:r>
          </a:p>
          <a:p>
            <a:r>
              <a:rPr lang="en-US" dirty="0"/>
              <a:t>property(fig3, large).</a:t>
            </a:r>
          </a:p>
          <a:p>
            <a:endParaRPr lang="en-US" dirty="0"/>
          </a:p>
          <a:p>
            <a:r>
              <a:rPr lang="en-US" dirty="0"/>
              <a:t>property(fig4, </a:t>
            </a:r>
            <a:r>
              <a:rPr lang="en-US" dirty="0">
                <a:solidFill>
                  <a:srgbClr val="FF0000"/>
                </a:solidFill>
              </a:rPr>
              <a:t>red</a:t>
            </a:r>
            <a:r>
              <a:rPr lang="en-US" dirty="0"/>
              <a:t>).</a:t>
            </a:r>
          </a:p>
          <a:p>
            <a:r>
              <a:rPr lang="en-US" dirty="0"/>
              <a:t>property(fig4, box).</a:t>
            </a:r>
          </a:p>
          <a:p>
            <a:r>
              <a:rPr lang="en-US" dirty="0"/>
              <a:t>property(fig4, large).</a:t>
            </a:r>
          </a:p>
          <a:p>
            <a:endParaRPr lang="en-US" dirty="0"/>
          </a:p>
          <a:p>
            <a:endParaRPr lang="en-US" dirty="0"/>
          </a:p>
        </p:txBody>
      </p:sp>
      <p:grpSp>
        <p:nvGrpSpPr>
          <p:cNvPr id="8" name="Group 7">
            <a:extLst>
              <a:ext uri="{FF2B5EF4-FFF2-40B4-BE49-F238E27FC236}">
                <a16:creationId xmlns:a16="http://schemas.microsoft.com/office/drawing/2014/main" id="{6B686CC4-D473-AC44-8E66-72BFEF4459B7}"/>
              </a:ext>
            </a:extLst>
          </p:cNvPr>
          <p:cNvGrpSpPr/>
          <p:nvPr/>
        </p:nvGrpSpPr>
        <p:grpSpPr>
          <a:xfrm>
            <a:off x="5119399" y="2030183"/>
            <a:ext cx="2020007" cy="1733107"/>
            <a:chOff x="5119399" y="548219"/>
            <a:chExt cx="2020007" cy="1733107"/>
          </a:xfrm>
        </p:grpSpPr>
        <p:sp>
          <p:nvSpPr>
            <p:cNvPr id="10" name="Rectangle 9">
              <a:extLst>
                <a:ext uri="{FF2B5EF4-FFF2-40B4-BE49-F238E27FC236}">
                  <a16:creationId xmlns:a16="http://schemas.microsoft.com/office/drawing/2014/main" id="{88B1E9FC-E61C-A74B-A20A-0A5E6A186F9E}"/>
                </a:ext>
              </a:extLst>
            </p:cNvPr>
            <p:cNvSpPr/>
            <p:nvPr/>
          </p:nvSpPr>
          <p:spPr>
            <a:xfrm>
              <a:off x="5119399" y="548219"/>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Rectangle 21">
              <a:extLst>
                <a:ext uri="{FF2B5EF4-FFF2-40B4-BE49-F238E27FC236}">
                  <a16:creationId xmlns:a16="http://schemas.microsoft.com/office/drawing/2014/main" id="{A93A280D-6F59-7946-AD82-034A1841B283}"/>
                </a:ext>
              </a:extLst>
            </p:cNvPr>
            <p:cNvSpPr/>
            <p:nvPr/>
          </p:nvSpPr>
          <p:spPr>
            <a:xfrm>
              <a:off x="6427024"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a:extLst>
                <a:ext uri="{FF2B5EF4-FFF2-40B4-BE49-F238E27FC236}">
                  <a16:creationId xmlns:a16="http://schemas.microsoft.com/office/drawing/2014/main" id="{1E039D96-646B-F842-A490-44A4095A7F55}"/>
                </a:ext>
              </a:extLst>
            </p:cNvPr>
            <p:cNvSpPr/>
            <p:nvPr/>
          </p:nvSpPr>
          <p:spPr>
            <a:xfrm>
              <a:off x="6427025" y="548219"/>
              <a:ext cx="712381" cy="7123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Rectangle 24">
              <a:extLst>
                <a:ext uri="{FF2B5EF4-FFF2-40B4-BE49-F238E27FC236}">
                  <a16:creationId xmlns:a16="http://schemas.microsoft.com/office/drawing/2014/main" id="{C72E03D4-1AFD-AB4F-A0DB-F378C27F0237}"/>
                </a:ext>
              </a:extLst>
            </p:cNvPr>
            <p:cNvSpPr/>
            <p:nvPr/>
          </p:nvSpPr>
          <p:spPr>
            <a:xfrm>
              <a:off x="5119399"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grpSp>
      <p:sp>
        <p:nvSpPr>
          <p:cNvPr id="26" name="TextBox 25">
            <a:extLst>
              <a:ext uri="{FF2B5EF4-FFF2-40B4-BE49-F238E27FC236}">
                <a16:creationId xmlns:a16="http://schemas.microsoft.com/office/drawing/2014/main" id="{3E18226D-EC8F-7C47-B1E8-A670A27014F5}"/>
              </a:ext>
            </a:extLst>
          </p:cNvPr>
          <p:cNvSpPr txBox="1"/>
          <p:nvPr/>
        </p:nvSpPr>
        <p:spPr>
          <a:xfrm>
            <a:off x="4193931" y="4735117"/>
            <a:ext cx="5991835" cy="1015663"/>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(F,V) :- property(F,V),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 :- property(F,V), property(F2,V), F != F2. </a:t>
            </a:r>
          </a:p>
        </p:txBody>
      </p:sp>
      <p:sp>
        <p:nvSpPr>
          <p:cNvPr id="27" name="TextBox 26">
            <a:extLst>
              <a:ext uri="{FF2B5EF4-FFF2-40B4-BE49-F238E27FC236}">
                <a16:creationId xmlns:a16="http://schemas.microsoft.com/office/drawing/2014/main" id="{15222EAC-6C24-9A46-B737-05C1F1A4785E}"/>
              </a:ext>
            </a:extLst>
          </p:cNvPr>
          <p:cNvSpPr txBox="1"/>
          <p:nvPr/>
        </p:nvSpPr>
        <p:spPr>
          <a:xfrm>
            <a:off x="4193930" y="5924392"/>
            <a:ext cx="5991835" cy="461665"/>
          </a:xfrm>
          <a:prstGeom prst="rect">
            <a:avLst/>
          </a:prstGeom>
          <a:noFill/>
        </p:spPr>
        <p:txBody>
          <a:bodyPr wrap="square" rtlCol="0">
            <a:spAutoFit/>
          </a:bodyPr>
          <a:lstStyle/>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example1.lp4 unique.lp4 </a:t>
            </a:r>
          </a:p>
          <a:p>
            <a:r>
              <a:rPr lang="en-US" sz="1200" b="1" dirty="0">
                <a:solidFill>
                  <a:schemeClr val="bg1">
                    <a:lumMod val="50000"/>
                  </a:schemeClr>
                </a:solidFill>
                <a:latin typeface="Courier" pitchFamily="2" charset="0"/>
                <a:cs typeface="Consolas" panose="020B0609020204030204" pitchFamily="49" charset="0"/>
              </a:rPr>
              <a:t>unique(fig2,green)</a:t>
            </a:r>
          </a:p>
        </p:txBody>
      </p:sp>
      <p:sp>
        <p:nvSpPr>
          <p:cNvPr id="3" name="Title 2">
            <a:extLst>
              <a:ext uri="{FF2B5EF4-FFF2-40B4-BE49-F238E27FC236}">
                <a16:creationId xmlns:a16="http://schemas.microsoft.com/office/drawing/2014/main" id="{C0C3892A-1882-9D47-9AB3-CFA2A0AD0954}"/>
              </a:ext>
            </a:extLst>
          </p:cNvPr>
          <p:cNvSpPr>
            <a:spLocks noGrp="1"/>
          </p:cNvSpPr>
          <p:nvPr>
            <p:ph type="title"/>
          </p:nvPr>
        </p:nvSpPr>
        <p:spPr/>
        <p:txBody>
          <a:bodyPr/>
          <a:lstStyle/>
          <a:p>
            <a:r>
              <a:rPr lang="en-US" dirty="0"/>
              <a:t>Example 1: It’s even easier … </a:t>
            </a:r>
            <a:br>
              <a:rPr lang="en-US" dirty="0"/>
            </a:br>
            <a:r>
              <a:rPr lang="en-US" sz="3600" dirty="0"/>
              <a:t>(drop property column; values suffice)    </a:t>
            </a:r>
            <a:endParaRPr lang="en-US" dirty="0"/>
          </a:p>
        </p:txBody>
      </p:sp>
      <p:sp>
        <p:nvSpPr>
          <p:cNvPr id="11" name="TextBox 10">
            <a:extLst>
              <a:ext uri="{FF2B5EF4-FFF2-40B4-BE49-F238E27FC236}">
                <a16:creationId xmlns:a16="http://schemas.microsoft.com/office/drawing/2014/main" id="{BBC324EE-E278-544A-A3EA-26C57377E086}"/>
              </a:ext>
            </a:extLst>
          </p:cNvPr>
          <p:cNvSpPr txBox="1"/>
          <p:nvPr/>
        </p:nvSpPr>
        <p:spPr>
          <a:xfrm>
            <a:off x="9082674" y="650252"/>
            <a:ext cx="2610202" cy="3139321"/>
          </a:xfrm>
          <a:prstGeom prst="rect">
            <a:avLst/>
          </a:prstGeom>
          <a:noFill/>
        </p:spPr>
        <p:txBody>
          <a:bodyPr wrap="none" rtlCol="0">
            <a:spAutoFit/>
          </a:bodyPr>
          <a:lstStyle/>
          <a:p>
            <a:r>
              <a:rPr lang="en-US" dirty="0">
                <a:solidFill>
                  <a:schemeClr val="bg1">
                    <a:lumMod val="75000"/>
                  </a:schemeClr>
                </a:solidFill>
              </a:rPr>
              <a:t>% We could add this</a:t>
            </a:r>
          </a:p>
          <a:p>
            <a:r>
              <a:rPr lang="en-US" dirty="0">
                <a:solidFill>
                  <a:schemeClr val="bg1">
                    <a:lumMod val="75000"/>
                  </a:schemeClr>
                </a:solidFill>
              </a:rPr>
              <a:t>% but don’t really need it.</a:t>
            </a:r>
          </a:p>
          <a:p>
            <a:endParaRPr lang="en-US" dirty="0">
              <a:solidFill>
                <a:schemeClr val="bg1">
                  <a:lumMod val="75000"/>
                </a:schemeClr>
              </a:solidFill>
            </a:endParaRPr>
          </a:p>
          <a:p>
            <a:r>
              <a:rPr lang="en-US" dirty="0">
                <a:solidFill>
                  <a:schemeClr val="bg1">
                    <a:lumMod val="75000"/>
                  </a:schemeClr>
                </a:solidFill>
              </a:rPr>
              <a:t>type(red, </a:t>
            </a:r>
            <a:r>
              <a:rPr lang="en-US" b="1" dirty="0">
                <a:solidFill>
                  <a:schemeClr val="bg1">
                    <a:lumMod val="75000"/>
                  </a:schemeClr>
                </a:solidFill>
              </a:rPr>
              <a:t>color</a:t>
            </a:r>
            <a:r>
              <a:rPr lang="en-US" dirty="0">
                <a:solidFill>
                  <a:schemeClr val="bg1">
                    <a:lumMod val="75000"/>
                  </a:schemeClr>
                </a:solidFill>
              </a:rPr>
              <a:t>).</a:t>
            </a:r>
          </a:p>
          <a:p>
            <a:r>
              <a:rPr lang="en-US" dirty="0">
                <a:solidFill>
                  <a:schemeClr val="bg1">
                    <a:lumMod val="75000"/>
                  </a:schemeClr>
                </a:solidFill>
              </a:rPr>
              <a:t>type(blue, </a:t>
            </a:r>
            <a:r>
              <a:rPr lang="en-US" b="1" dirty="0">
                <a:solidFill>
                  <a:schemeClr val="bg1">
                    <a:lumMod val="75000"/>
                  </a:schemeClr>
                </a:solidFill>
              </a:rPr>
              <a:t>color</a:t>
            </a:r>
            <a:r>
              <a:rPr lang="en-US" dirty="0">
                <a:solidFill>
                  <a:schemeClr val="bg1">
                    <a:lumMod val="75000"/>
                  </a:schemeClr>
                </a:solidFill>
              </a:rPr>
              <a:t>).</a:t>
            </a:r>
          </a:p>
          <a:p>
            <a:r>
              <a:rPr lang="en-US" dirty="0">
                <a:solidFill>
                  <a:schemeClr val="bg1">
                    <a:lumMod val="75000"/>
                  </a:schemeClr>
                </a:solidFill>
              </a:rPr>
              <a:t>type(small, </a:t>
            </a:r>
            <a:r>
              <a:rPr lang="en-US" b="1" dirty="0">
                <a:solidFill>
                  <a:schemeClr val="bg1">
                    <a:lumMod val="75000"/>
                  </a:schemeClr>
                </a:solidFill>
              </a:rPr>
              <a:t>size</a:t>
            </a:r>
            <a:r>
              <a:rPr lang="en-US" dirty="0">
                <a:solidFill>
                  <a:schemeClr val="bg1">
                    <a:lumMod val="75000"/>
                  </a:schemeClr>
                </a:solidFill>
              </a:rPr>
              <a:t>).</a:t>
            </a:r>
          </a:p>
          <a:p>
            <a:r>
              <a:rPr lang="en-US" dirty="0">
                <a:solidFill>
                  <a:schemeClr val="bg1">
                    <a:lumMod val="75000"/>
                  </a:schemeClr>
                </a:solidFill>
              </a:rPr>
              <a:t>type(large, </a:t>
            </a:r>
            <a:r>
              <a:rPr lang="en-US" b="1" dirty="0">
                <a:solidFill>
                  <a:schemeClr val="bg1">
                    <a:lumMod val="75000"/>
                  </a:schemeClr>
                </a:solidFill>
              </a:rPr>
              <a:t>size</a:t>
            </a:r>
            <a:r>
              <a:rPr lang="en-US" dirty="0">
                <a:solidFill>
                  <a:schemeClr val="bg1">
                    <a:lumMod val="75000"/>
                  </a:schemeClr>
                </a:solidFill>
              </a:rPr>
              <a:t>).</a:t>
            </a:r>
          </a:p>
          <a:p>
            <a:r>
              <a:rPr lang="en-US" dirty="0">
                <a:solidFill>
                  <a:schemeClr val="bg1">
                    <a:lumMod val="75000"/>
                  </a:schemeClr>
                </a:solidFill>
              </a:rPr>
              <a:t>type(box, </a:t>
            </a:r>
            <a:r>
              <a:rPr lang="en-US" b="1" dirty="0">
                <a:solidFill>
                  <a:schemeClr val="bg1">
                    <a:lumMod val="75000"/>
                  </a:schemeClr>
                </a:solidFill>
              </a:rPr>
              <a:t>shape</a:t>
            </a:r>
            <a:r>
              <a:rPr lang="en-US" dirty="0">
                <a:solidFill>
                  <a:schemeClr val="bg1">
                    <a:lumMod val="75000"/>
                  </a:schemeClr>
                </a:solidFill>
              </a:rPr>
              <a:t>).</a:t>
            </a:r>
          </a:p>
          <a:p>
            <a:r>
              <a:rPr lang="en-US" dirty="0">
                <a:solidFill>
                  <a:schemeClr val="bg1">
                    <a:lumMod val="75000"/>
                  </a:schemeClr>
                </a:solidFill>
              </a:rPr>
              <a:t>type(circle, </a:t>
            </a:r>
            <a:r>
              <a:rPr lang="en-US" b="1" dirty="0">
                <a:solidFill>
                  <a:schemeClr val="bg1">
                    <a:lumMod val="75000"/>
                  </a:schemeClr>
                </a:solidFill>
              </a:rPr>
              <a:t>shape</a:t>
            </a:r>
            <a:r>
              <a:rPr lang="en-US" dirty="0">
                <a:solidFill>
                  <a:schemeClr val="bg1">
                    <a:lumMod val="75000"/>
                  </a:schemeClr>
                </a:solidFill>
              </a:rPr>
              <a:t>).</a:t>
            </a:r>
          </a:p>
          <a:p>
            <a:endParaRPr lang="en-US" dirty="0"/>
          </a:p>
          <a:p>
            <a:endParaRPr lang="en-US" dirty="0"/>
          </a:p>
        </p:txBody>
      </p:sp>
    </p:spTree>
    <p:extLst>
      <p:ext uri="{BB962C8B-B14F-4D97-AF65-F5344CB8AC3E}">
        <p14:creationId xmlns:p14="http://schemas.microsoft.com/office/powerpoint/2010/main" val="47065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p:bldP spid="2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9A32817-A134-0D4E-879C-485E62356353}"/>
              </a:ext>
            </a:extLst>
          </p:cNvPr>
          <p:cNvGrpSpPr/>
          <p:nvPr/>
        </p:nvGrpSpPr>
        <p:grpSpPr>
          <a:xfrm>
            <a:off x="5119398" y="2191822"/>
            <a:ext cx="2020009" cy="1790981"/>
            <a:chOff x="5119398" y="490345"/>
            <a:chExt cx="2020009" cy="1790981"/>
          </a:xfrm>
        </p:grpSpPr>
        <p:sp>
          <p:nvSpPr>
            <p:cNvPr id="10" name="Rectangle 9">
              <a:extLst>
                <a:ext uri="{FF2B5EF4-FFF2-40B4-BE49-F238E27FC236}">
                  <a16:creationId xmlns:a16="http://schemas.microsoft.com/office/drawing/2014/main" id="{88B1E9FC-E61C-A74B-A20A-0A5E6A186F9E}"/>
                </a:ext>
              </a:extLst>
            </p:cNvPr>
            <p:cNvSpPr/>
            <p:nvPr/>
          </p:nvSpPr>
          <p:spPr>
            <a:xfrm>
              <a:off x="5119399" y="4903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4"/>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a:extLst>
                <a:ext uri="{FF2B5EF4-FFF2-40B4-BE49-F238E27FC236}">
                  <a16:creationId xmlns:a16="http://schemas.microsoft.com/office/drawing/2014/main" id="{1E039D96-646B-F842-A490-44A4095A7F55}"/>
                </a:ext>
              </a:extLst>
            </p:cNvPr>
            <p:cNvSpPr/>
            <p:nvPr/>
          </p:nvSpPr>
          <p:spPr>
            <a:xfrm>
              <a:off x="6427026" y="490345"/>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2000415"/>
            <a:ext cx="2155655" cy="4247317"/>
          </a:xfrm>
          <a:prstGeom prst="rect">
            <a:avLst/>
          </a:prstGeom>
          <a:noFill/>
        </p:spPr>
        <p:txBody>
          <a:bodyPr wrap="none" rtlCol="0">
            <a:spAutoFit/>
          </a:bodyPr>
          <a:lstStyle/>
          <a:p>
            <a:r>
              <a:rPr lang="en-US" dirty="0"/>
              <a:t>property(fig1, red).</a:t>
            </a:r>
          </a:p>
          <a:p>
            <a:r>
              <a:rPr lang="en-US" dirty="0"/>
              <a:t>property(fig1, box).</a:t>
            </a:r>
          </a:p>
          <a:p>
            <a:r>
              <a:rPr lang="en-US" dirty="0"/>
              <a:t>property(fig1, large).</a:t>
            </a:r>
          </a:p>
          <a:p>
            <a:endParaRPr lang="en-US" dirty="0"/>
          </a:p>
          <a:p>
            <a:r>
              <a:rPr lang="en-US" dirty="0"/>
              <a:t>property(fig2, blue).</a:t>
            </a:r>
          </a:p>
          <a:p>
            <a:r>
              <a:rPr lang="en-US" dirty="0"/>
              <a:t>property(fig2, box).</a:t>
            </a:r>
          </a:p>
          <a:p>
            <a:r>
              <a:rPr lang="en-US" dirty="0"/>
              <a:t>property(fig2, large).</a:t>
            </a:r>
          </a:p>
          <a:p>
            <a:endParaRPr lang="en-US" dirty="0"/>
          </a:p>
          <a:p>
            <a:r>
              <a:rPr lang="en-US" dirty="0"/>
              <a:t>property(fig3, blue).</a:t>
            </a:r>
          </a:p>
          <a:p>
            <a:r>
              <a:rPr lang="en-US" dirty="0"/>
              <a:t>property(fig3, circle).</a:t>
            </a:r>
          </a:p>
          <a:p>
            <a:r>
              <a:rPr lang="en-US" dirty="0"/>
              <a:t>property(fig3, large).</a:t>
            </a:r>
          </a:p>
          <a:p>
            <a:endParaRPr lang="en-US" dirty="0"/>
          </a:p>
          <a:p>
            <a:r>
              <a:rPr lang="en-US" dirty="0"/>
              <a:t>property(fig4, red).</a:t>
            </a:r>
          </a:p>
          <a:p>
            <a:r>
              <a:rPr lang="en-US" dirty="0"/>
              <a:t>property(fig4, box).</a:t>
            </a:r>
          </a:p>
          <a:p>
            <a:r>
              <a:rPr lang="en-US" dirty="0"/>
              <a:t>property(fig4, large).</a:t>
            </a:r>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4954630"/>
            <a:ext cx="5991835" cy="1569660"/>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(F,V) :- property(F,V),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 :- property(F,V), property(F2,V),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example2.lp4 unique.lp4 </a:t>
            </a:r>
          </a:p>
          <a:p>
            <a:r>
              <a:rPr lang="en-US" sz="1200" b="1" dirty="0">
                <a:solidFill>
                  <a:schemeClr val="bg1">
                    <a:lumMod val="50000"/>
                  </a:schemeClr>
                </a:solidFill>
                <a:latin typeface="Courier" pitchFamily="2" charset="0"/>
                <a:cs typeface="Consolas" panose="020B0609020204030204" pitchFamily="49" charset="0"/>
              </a:rPr>
              <a:t>unique(fig3,circle)</a:t>
            </a:r>
          </a:p>
        </p:txBody>
      </p:sp>
      <p:sp>
        <p:nvSpPr>
          <p:cNvPr id="4" name="Title 3">
            <a:extLst>
              <a:ext uri="{FF2B5EF4-FFF2-40B4-BE49-F238E27FC236}">
                <a16:creationId xmlns:a16="http://schemas.microsoft.com/office/drawing/2014/main" id="{DDB2EFC1-FF1C-B54A-BD7C-8CB2F919AF44}"/>
              </a:ext>
            </a:extLst>
          </p:cNvPr>
          <p:cNvSpPr>
            <a:spLocks noGrp="1"/>
          </p:cNvSpPr>
          <p:nvPr>
            <p:ph type="title"/>
          </p:nvPr>
        </p:nvSpPr>
        <p:spPr/>
        <p:txBody>
          <a:bodyPr/>
          <a:lstStyle/>
          <a:p>
            <a:r>
              <a:rPr lang="en-US" dirty="0"/>
              <a:t>Example 2: There’s still only one … </a:t>
            </a:r>
          </a:p>
        </p:txBody>
      </p:sp>
    </p:spTree>
    <p:extLst>
      <p:ext uri="{BB962C8B-B14F-4D97-AF65-F5344CB8AC3E}">
        <p14:creationId xmlns:p14="http://schemas.microsoft.com/office/powerpoint/2010/main" val="108628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935B615-0D32-6949-9348-0E05C6536150}"/>
              </a:ext>
            </a:extLst>
          </p:cNvPr>
          <p:cNvGrpSpPr/>
          <p:nvPr/>
        </p:nvGrpSpPr>
        <p:grpSpPr>
          <a:xfrm>
            <a:off x="5119398" y="2018202"/>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1768921"/>
            <a:ext cx="2155655" cy="4247317"/>
          </a:xfrm>
          <a:prstGeom prst="rect">
            <a:avLst/>
          </a:prstGeom>
          <a:noFill/>
        </p:spPr>
        <p:txBody>
          <a:bodyPr wrap="none" rtlCol="0">
            <a:spAutoFit/>
          </a:bodyPr>
          <a:lstStyle/>
          <a:p>
            <a:r>
              <a:rPr lang="en-US" dirty="0"/>
              <a:t>property(fig1, red).</a:t>
            </a:r>
          </a:p>
          <a:p>
            <a:r>
              <a:rPr lang="en-US" dirty="0"/>
              <a:t>property(fig1, box).</a:t>
            </a:r>
          </a:p>
          <a:p>
            <a:r>
              <a:rPr lang="en-US" dirty="0"/>
              <a:t>property(fig1, small).</a:t>
            </a:r>
          </a:p>
          <a:p>
            <a:endParaRPr lang="en-US" dirty="0"/>
          </a:p>
          <a:p>
            <a:r>
              <a:rPr lang="en-US" dirty="0"/>
              <a:t>property(fig2, blue).</a:t>
            </a:r>
          </a:p>
          <a:p>
            <a:r>
              <a:rPr lang="en-US" dirty="0"/>
              <a:t>property(fig2, box).</a:t>
            </a:r>
          </a:p>
          <a:p>
            <a:r>
              <a:rPr lang="en-US" dirty="0"/>
              <a:t>property(fig2, large).</a:t>
            </a:r>
          </a:p>
          <a:p>
            <a:endParaRPr lang="en-US" dirty="0"/>
          </a:p>
          <a:p>
            <a:r>
              <a:rPr lang="en-US" dirty="0"/>
              <a:t>property(fig3, blue).</a:t>
            </a:r>
          </a:p>
          <a:p>
            <a:r>
              <a:rPr lang="en-US" dirty="0"/>
              <a:t>property(fig3, circle).</a:t>
            </a:r>
          </a:p>
          <a:p>
            <a:r>
              <a:rPr lang="en-US" dirty="0"/>
              <a:t>property(fig3, large).</a:t>
            </a:r>
          </a:p>
          <a:p>
            <a:endParaRPr lang="en-US" dirty="0"/>
          </a:p>
          <a:p>
            <a:r>
              <a:rPr lang="en-US" dirty="0"/>
              <a:t>property(fig4, red).</a:t>
            </a:r>
          </a:p>
          <a:p>
            <a:r>
              <a:rPr lang="en-US" dirty="0"/>
              <a:t>property(fig4, box).</a:t>
            </a:r>
          </a:p>
          <a:p>
            <a:r>
              <a:rPr lang="en-US" dirty="0"/>
              <a:t>property(fig4, large).</a:t>
            </a:r>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4723136"/>
            <a:ext cx="5991835" cy="1754326"/>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(F,V) :- property(F,V),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 :- property(F,V), property(F2,V),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example3.lp4 unique.lp4 </a:t>
            </a:r>
          </a:p>
          <a:p>
            <a:r>
              <a:rPr lang="en-US" sz="1200" b="1" dirty="0">
                <a:solidFill>
                  <a:schemeClr val="bg1">
                    <a:lumMod val="50000"/>
                  </a:schemeClr>
                </a:solidFill>
                <a:latin typeface="Courier" pitchFamily="2" charset="0"/>
                <a:cs typeface="Consolas" panose="020B0609020204030204" pitchFamily="49" charset="0"/>
              </a:rPr>
              <a:t>unique(fig1,small) </a:t>
            </a:r>
          </a:p>
          <a:p>
            <a:r>
              <a:rPr lang="en-US" sz="1200" b="1" dirty="0">
                <a:solidFill>
                  <a:schemeClr val="bg1">
                    <a:lumMod val="50000"/>
                  </a:schemeClr>
                </a:solidFill>
                <a:latin typeface="Courier" pitchFamily="2" charset="0"/>
                <a:cs typeface="Consolas" panose="020B0609020204030204" pitchFamily="49" charset="0"/>
              </a:rPr>
              <a:t>unique(fig3,circle)</a:t>
            </a:r>
          </a:p>
        </p:txBody>
      </p:sp>
      <p:sp>
        <p:nvSpPr>
          <p:cNvPr id="4" name="Title 3">
            <a:extLst>
              <a:ext uri="{FF2B5EF4-FFF2-40B4-BE49-F238E27FC236}">
                <a16:creationId xmlns:a16="http://schemas.microsoft.com/office/drawing/2014/main" id="{DACECA17-F28A-D34C-A18A-1B1D31320F45}"/>
              </a:ext>
            </a:extLst>
          </p:cNvPr>
          <p:cNvSpPr>
            <a:spLocks noGrp="1"/>
          </p:cNvSpPr>
          <p:nvPr>
            <p:ph type="title"/>
          </p:nvPr>
        </p:nvSpPr>
        <p:spPr/>
        <p:txBody>
          <a:bodyPr/>
          <a:lstStyle/>
          <a:p>
            <a:r>
              <a:rPr lang="en-US" dirty="0"/>
              <a:t>Example 3: who is unique here … ?</a:t>
            </a:r>
          </a:p>
        </p:txBody>
      </p:sp>
    </p:spTree>
    <p:extLst>
      <p:ext uri="{BB962C8B-B14F-4D97-AF65-F5344CB8AC3E}">
        <p14:creationId xmlns:p14="http://schemas.microsoft.com/office/powerpoint/2010/main" val="351974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FEA4F45-58FF-0A4E-8A73-E089043BAD2A}"/>
              </a:ext>
            </a:extLst>
          </p:cNvPr>
          <p:cNvGrpSpPr/>
          <p:nvPr/>
        </p:nvGrpSpPr>
        <p:grpSpPr>
          <a:xfrm>
            <a:off x="6192807" y="2098812"/>
            <a:ext cx="2099025" cy="1733888"/>
            <a:chOff x="5090823" y="1999812"/>
            <a:chExt cx="2099025" cy="1733888"/>
          </a:xfrm>
        </p:grpSpPr>
        <p:sp>
          <p:nvSpPr>
            <p:cNvPr id="10" name="Rectangle 9">
              <a:extLst>
                <a:ext uri="{FF2B5EF4-FFF2-40B4-BE49-F238E27FC236}">
                  <a16:creationId xmlns:a16="http://schemas.microsoft.com/office/drawing/2014/main" id="{88B1E9FC-E61C-A74B-A20A-0A5E6A186F9E}"/>
                </a:ext>
              </a:extLst>
            </p:cNvPr>
            <p:cNvSpPr/>
            <p:nvPr/>
          </p:nvSpPr>
          <p:spPr>
            <a:xfrm>
              <a:off x="5263923" y="3194418"/>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1" name="Oval 10">
              <a:extLst>
                <a:ext uri="{FF2B5EF4-FFF2-40B4-BE49-F238E27FC236}">
                  <a16:creationId xmlns:a16="http://schemas.microsoft.com/office/drawing/2014/main" id="{A570C3FF-1D00-9841-9058-AA75D28DC163}"/>
                </a:ext>
              </a:extLst>
            </p:cNvPr>
            <p:cNvSpPr/>
            <p:nvPr/>
          </p:nvSpPr>
          <p:spPr>
            <a:xfrm>
              <a:off x="5090823" y="1999812"/>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2" name="Rectangle 21">
              <a:extLst>
                <a:ext uri="{FF2B5EF4-FFF2-40B4-BE49-F238E27FC236}">
                  <a16:creationId xmlns:a16="http://schemas.microsoft.com/office/drawing/2014/main" id="{A93A280D-6F59-7946-AD82-034A1841B283}"/>
                </a:ext>
              </a:extLst>
            </p:cNvPr>
            <p:cNvSpPr/>
            <p:nvPr/>
          </p:nvSpPr>
          <p:spPr>
            <a:xfrm>
              <a:off x="6477467" y="203188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Rectangle 22">
              <a:extLst>
                <a:ext uri="{FF2B5EF4-FFF2-40B4-BE49-F238E27FC236}">
                  <a16:creationId xmlns:a16="http://schemas.microsoft.com/office/drawing/2014/main" id="{1E039D96-646B-F842-A490-44A4095A7F55}"/>
                </a:ext>
              </a:extLst>
            </p:cNvPr>
            <p:cNvSpPr/>
            <p:nvPr/>
          </p:nvSpPr>
          <p:spPr>
            <a:xfrm>
              <a:off x="6477467" y="3021319"/>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1768921"/>
            <a:ext cx="2155655" cy="4247317"/>
          </a:xfrm>
          <a:prstGeom prst="rect">
            <a:avLst/>
          </a:prstGeom>
          <a:noFill/>
        </p:spPr>
        <p:txBody>
          <a:bodyPr wrap="none" rtlCol="0">
            <a:spAutoFit/>
          </a:bodyPr>
          <a:lstStyle/>
          <a:p>
            <a:r>
              <a:rPr lang="en-US" dirty="0"/>
              <a:t>property(fig1, blue).</a:t>
            </a:r>
          </a:p>
          <a:p>
            <a:r>
              <a:rPr lang="en-US" dirty="0"/>
              <a:t>property(fig1, large).</a:t>
            </a:r>
          </a:p>
          <a:p>
            <a:r>
              <a:rPr lang="en-US" dirty="0"/>
              <a:t>property(fig1, circle).</a:t>
            </a:r>
          </a:p>
          <a:p>
            <a:endParaRPr lang="en-US" dirty="0"/>
          </a:p>
          <a:p>
            <a:r>
              <a:rPr lang="en-US" dirty="0"/>
              <a:t>property(fig2, red).</a:t>
            </a:r>
          </a:p>
          <a:p>
            <a:r>
              <a:rPr lang="en-US" dirty="0"/>
              <a:t>property(fig2, large).</a:t>
            </a:r>
          </a:p>
          <a:p>
            <a:r>
              <a:rPr lang="en-US" dirty="0"/>
              <a:t>property(fig2, box).</a:t>
            </a:r>
          </a:p>
          <a:p>
            <a:endParaRPr lang="en-US" dirty="0"/>
          </a:p>
          <a:p>
            <a:r>
              <a:rPr lang="en-US" dirty="0"/>
              <a:t>property(fig3, red).</a:t>
            </a:r>
          </a:p>
          <a:p>
            <a:r>
              <a:rPr lang="en-US" dirty="0"/>
              <a:t>property(fig3, small).</a:t>
            </a:r>
          </a:p>
          <a:p>
            <a:r>
              <a:rPr lang="en-US" dirty="0"/>
              <a:t>property(fig3, box).</a:t>
            </a:r>
          </a:p>
          <a:p>
            <a:endParaRPr lang="en-US" dirty="0"/>
          </a:p>
          <a:p>
            <a:r>
              <a:rPr lang="en-US" dirty="0"/>
              <a:t>property(fig4, blue).</a:t>
            </a:r>
          </a:p>
          <a:p>
            <a:r>
              <a:rPr lang="en-US" dirty="0"/>
              <a:t>property(fig4, large).</a:t>
            </a:r>
          </a:p>
          <a:p>
            <a:r>
              <a:rPr lang="en-US" dirty="0"/>
              <a:t>property(fig4, box).</a:t>
            </a:r>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4723136"/>
            <a:ext cx="5991835" cy="1754326"/>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(F,V) :- property(F,V),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 :- property(F,V), property(F2,V),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example3.lp4 unique.lp4 </a:t>
            </a:r>
          </a:p>
          <a:p>
            <a:r>
              <a:rPr lang="en-US" sz="1200" b="1" dirty="0">
                <a:solidFill>
                  <a:schemeClr val="bg1">
                    <a:lumMod val="50000"/>
                  </a:schemeClr>
                </a:solidFill>
                <a:latin typeface="Courier" pitchFamily="2" charset="0"/>
                <a:cs typeface="Consolas" panose="020B0609020204030204" pitchFamily="49" charset="0"/>
              </a:rPr>
              <a:t>unique(fig1,small) </a:t>
            </a:r>
          </a:p>
          <a:p>
            <a:r>
              <a:rPr lang="en-US" sz="1200" b="1" dirty="0">
                <a:solidFill>
                  <a:schemeClr val="bg1">
                    <a:lumMod val="50000"/>
                  </a:schemeClr>
                </a:solidFill>
                <a:latin typeface="Courier" pitchFamily="2" charset="0"/>
                <a:cs typeface="Consolas" panose="020B0609020204030204" pitchFamily="49" charset="0"/>
              </a:rPr>
              <a:t>unique(fig3,circle)</a:t>
            </a:r>
          </a:p>
        </p:txBody>
      </p:sp>
      <p:sp>
        <p:nvSpPr>
          <p:cNvPr id="4" name="Title 3">
            <a:extLst>
              <a:ext uri="{FF2B5EF4-FFF2-40B4-BE49-F238E27FC236}">
                <a16:creationId xmlns:a16="http://schemas.microsoft.com/office/drawing/2014/main" id="{DACECA17-F28A-D34C-A18A-1B1D31320F45}"/>
              </a:ext>
            </a:extLst>
          </p:cNvPr>
          <p:cNvSpPr>
            <a:spLocks noGrp="1"/>
          </p:cNvSpPr>
          <p:nvPr>
            <p:ph type="title"/>
          </p:nvPr>
        </p:nvSpPr>
        <p:spPr/>
        <p:txBody>
          <a:bodyPr/>
          <a:lstStyle/>
          <a:p>
            <a:r>
              <a:rPr lang="en-US" dirty="0"/>
              <a:t>Example 3: circle/small, blue/red, large/box</a:t>
            </a:r>
          </a:p>
        </p:txBody>
      </p:sp>
      <p:grpSp>
        <p:nvGrpSpPr>
          <p:cNvPr id="12" name="Group 11">
            <a:extLst>
              <a:ext uri="{FF2B5EF4-FFF2-40B4-BE49-F238E27FC236}">
                <a16:creationId xmlns:a16="http://schemas.microsoft.com/office/drawing/2014/main" id="{D0FBF76D-F032-B84F-8B5A-9CAC306C21CA}"/>
              </a:ext>
            </a:extLst>
          </p:cNvPr>
          <p:cNvGrpSpPr/>
          <p:nvPr/>
        </p:nvGrpSpPr>
        <p:grpSpPr>
          <a:xfrm>
            <a:off x="2982190" y="2047471"/>
            <a:ext cx="2020009" cy="1733107"/>
            <a:chOff x="5119398" y="548219"/>
            <a:chExt cx="2020009" cy="1733107"/>
          </a:xfrm>
        </p:grpSpPr>
        <p:sp>
          <p:nvSpPr>
            <p:cNvPr id="13" name="Rectangle 12">
              <a:extLst>
                <a:ext uri="{FF2B5EF4-FFF2-40B4-BE49-F238E27FC236}">
                  <a16:creationId xmlns:a16="http://schemas.microsoft.com/office/drawing/2014/main" id="{C2EDD7F6-FD0A-234F-9339-16660120B7D9}"/>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4" name="Oval 13">
              <a:extLst>
                <a:ext uri="{FF2B5EF4-FFF2-40B4-BE49-F238E27FC236}">
                  <a16:creationId xmlns:a16="http://schemas.microsoft.com/office/drawing/2014/main" id="{BCDB1541-3B5B-1E49-BAD3-D52C2708D12E}"/>
                </a:ext>
              </a:extLst>
            </p:cNvPr>
            <p:cNvSpPr/>
            <p:nvPr/>
          </p:nvSpPr>
          <p:spPr>
            <a:xfrm>
              <a:off x="5119398" y="1568944"/>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5" name="Rectangle 14">
              <a:extLst>
                <a:ext uri="{FF2B5EF4-FFF2-40B4-BE49-F238E27FC236}">
                  <a16:creationId xmlns:a16="http://schemas.microsoft.com/office/drawing/2014/main" id="{C1F27FED-EEE6-5348-B070-082113B68FA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6" name="Rectangle 15">
              <a:extLst>
                <a:ext uri="{FF2B5EF4-FFF2-40B4-BE49-F238E27FC236}">
                  <a16:creationId xmlns:a16="http://schemas.microsoft.com/office/drawing/2014/main" id="{22BA0075-4BC7-5C4F-83AC-BDA6DAFF3B4A}"/>
                </a:ext>
              </a:extLst>
            </p:cNvPr>
            <p:cNvSpPr/>
            <p:nvPr/>
          </p:nvSpPr>
          <p:spPr>
            <a:xfrm>
              <a:off x="6427026" y="548219"/>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18" name="Rectangle 17">
            <a:extLst>
              <a:ext uri="{FF2B5EF4-FFF2-40B4-BE49-F238E27FC236}">
                <a16:creationId xmlns:a16="http://schemas.microsoft.com/office/drawing/2014/main" id="{E919A414-0B6D-4547-BD11-A0C894CB86E6}"/>
              </a:ext>
            </a:extLst>
          </p:cNvPr>
          <p:cNvSpPr/>
          <p:nvPr/>
        </p:nvSpPr>
        <p:spPr>
          <a:xfrm>
            <a:off x="9804076" y="337531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9" name="Oval 18">
            <a:extLst>
              <a:ext uri="{FF2B5EF4-FFF2-40B4-BE49-F238E27FC236}">
                <a16:creationId xmlns:a16="http://schemas.microsoft.com/office/drawing/2014/main" id="{401CFBA3-8D75-3940-BB62-10368B5B474B}"/>
              </a:ext>
            </a:extLst>
          </p:cNvPr>
          <p:cNvSpPr/>
          <p:nvPr/>
        </p:nvSpPr>
        <p:spPr>
          <a:xfrm>
            <a:off x="9630044" y="2191652"/>
            <a:ext cx="712382" cy="712382"/>
          </a:xfrm>
          <a:prstGeom prst="ellipse">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Rectangle 19">
            <a:extLst>
              <a:ext uri="{FF2B5EF4-FFF2-40B4-BE49-F238E27FC236}">
                <a16:creationId xmlns:a16="http://schemas.microsoft.com/office/drawing/2014/main" id="{2C38C0DF-005F-AE4E-98C3-BF75F16E88B3}"/>
              </a:ext>
            </a:extLst>
          </p:cNvPr>
          <p:cNvSpPr/>
          <p:nvPr/>
        </p:nvSpPr>
        <p:spPr>
          <a:xfrm>
            <a:off x="10923714" y="2191653"/>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1" name="Rectangle 20">
            <a:extLst>
              <a:ext uri="{FF2B5EF4-FFF2-40B4-BE49-F238E27FC236}">
                <a16:creationId xmlns:a16="http://schemas.microsoft.com/office/drawing/2014/main" id="{25F53DE6-DE2C-C24A-9F6C-7A8B99D95558}"/>
              </a:ext>
            </a:extLst>
          </p:cNvPr>
          <p:cNvSpPr/>
          <p:nvPr/>
        </p:nvSpPr>
        <p:spPr>
          <a:xfrm>
            <a:off x="10997609" y="3165546"/>
            <a:ext cx="712381" cy="712381"/>
          </a:xfrm>
          <a:prstGeom prst="rect">
            <a:avLst/>
          </a:prstGeom>
          <a:solidFill>
            <a:srgbClr val="04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48906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29804F1-EC99-6640-9898-8D1180320E91}"/>
              </a:ext>
            </a:extLst>
          </p:cNvPr>
          <p:cNvGrpSpPr/>
          <p:nvPr/>
        </p:nvGrpSpPr>
        <p:grpSpPr>
          <a:xfrm>
            <a:off x="5119398" y="2099224"/>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1849943"/>
            <a:ext cx="2200924" cy="4247317"/>
          </a:xfrm>
          <a:prstGeom prst="rect">
            <a:avLst/>
          </a:prstGeom>
          <a:noFill/>
        </p:spPr>
        <p:txBody>
          <a:bodyPr wrap="none" rtlCol="0">
            <a:spAutoFit/>
          </a:bodyPr>
          <a:lstStyle/>
          <a:p>
            <a:r>
              <a:rPr lang="en-US" dirty="0"/>
              <a:t>property(fig1, red).</a:t>
            </a:r>
          </a:p>
          <a:p>
            <a:r>
              <a:rPr lang="en-US" dirty="0"/>
              <a:t>property(fig1, box).</a:t>
            </a:r>
          </a:p>
          <a:p>
            <a:r>
              <a:rPr lang="en-US" dirty="0"/>
              <a:t>property(fig1, small).</a:t>
            </a:r>
          </a:p>
          <a:p>
            <a:endParaRPr lang="en-US" dirty="0"/>
          </a:p>
          <a:p>
            <a:r>
              <a:rPr lang="en-US" dirty="0"/>
              <a:t>property(fig2, green).</a:t>
            </a:r>
          </a:p>
          <a:p>
            <a:r>
              <a:rPr lang="en-US" dirty="0"/>
              <a:t>property(fig2, box).</a:t>
            </a:r>
          </a:p>
          <a:p>
            <a:r>
              <a:rPr lang="en-US" dirty="0"/>
              <a:t>property(fig2, large).</a:t>
            </a:r>
          </a:p>
          <a:p>
            <a:endParaRPr lang="en-US" dirty="0"/>
          </a:p>
          <a:p>
            <a:r>
              <a:rPr lang="en-US" dirty="0"/>
              <a:t>property(fig3, red).</a:t>
            </a:r>
          </a:p>
          <a:p>
            <a:r>
              <a:rPr lang="en-US" dirty="0"/>
              <a:t>property(fig3, circle).</a:t>
            </a:r>
          </a:p>
          <a:p>
            <a:r>
              <a:rPr lang="en-US" dirty="0"/>
              <a:t>property(fig3, large).</a:t>
            </a:r>
          </a:p>
          <a:p>
            <a:endParaRPr lang="en-US" dirty="0"/>
          </a:p>
          <a:p>
            <a:r>
              <a:rPr lang="en-US" dirty="0"/>
              <a:t>property(fig4, red).</a:t>
            </a:r>
          </a:p>
          <a:p>
            <a:r>
              <a:rPr lang="en-US" dirty="0"/>
              <a:t>property(fig4, box).</a:t>
            </a:r>
          </a:p>
          <a:p>
            <a:r>
              <a:rPr lang="en-US" dirty="0"/>
              <a:t>property(fig4, large).</a:t>
            </a:r>
          </a:p>
        </p:txBody>
      </p:sp>
      <p:sp>
        <p:nvSpPr>
          <p:cNvPr id="24" name="TextBox 23">
            <a:extLst>
              <a:ext uri="{FF2B5EF4-FFF2-40B4-BE49-F238E27FC236}">
                <a16:creationId xmlns:a16="http://schemas.microsoft.com/office/drawing/2014/main" id="{90BB4E62-C7CE-444C-B9F7-1DD2BE18B97A}"/>
              </a:ext>
            </a:extLst>
          </p:cNvPr>
          <p:cNvSpPr txBox="1"/>
          <p:nvPr/>
        </p:nvSpPr>
        <p:spPr>
          <a:xfrm>
            <a:off x="4193931" y="4804158"/>
            <a:ext cx="5991835" cy="1938992"/>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(F,V) :- property(F,V),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 :- property(F,V), property(F2,V), F != F2. </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example4.lp4 unique.lp4 </a:t>
            </a:r>
          </a:p>
          <a:p>
            <a:r>
              <a:rPr lang="en-US" sz="1200" b="1" dirty="0">
                <a:solidFill>
                  <a:schemeClr val="bg1">
                    <a:lumMod val="50000"/>
                  </a:schemeClr>
                </a:solidFill>
                <a:latin typeface="Courier" pitchFamily="2" charset="0"/>
                <a:cs typeface="Consolas" panose="020B0609020204030204" pitchFamily="49" charset="0"/>
              </a:rPr>
              <a:t>unique(fig1,small) </a:t>
            </a:r>
          </a:p>
          <a:p>
            <a:r>
              <a:rPr lang="en-US" sz="1200" b="1" dirty="0">
                <a:solidFill>
                  <a:schemeClr val="bg1">
                    <a:lumMod val="50000"/>
                  </a:schemeClr>
                </a:solidFill>
                <a:latin typeface="Courier" pitchFamily="2" charset="0"/>
                <a:cs typeface="Consolas" panose="020B0609020204030204" pitchFamily="49" charset="0"/>
              </a:rPr>
              <a:t>unique(fig2,green) </a:t>
            </a:r>
          </a:p>
          <a:p>
            <a:r>
              <a:rPr lang="en-US" sz="1200" b="1" dirty="0">
                <a:solidFill>
                  <a:schemeClr val="bg1">
                    <a:lumMod val="50000"/>
                  </a:schemeClr>
                </a:solidFill>
                <a:latin typeface="Courier" pitchFamily="2" charset="0"/>
                <a:cs typeface="Consolas" panose="020B0609020204030204" pitchFamily="49" charset="0"/>
              </a:rPr>
              <a:t>unique(fig3,circle)</a:t>
            </a:r>
          </a:p>
        </p:txBody>
      </p:sp>
      <p:sp>
        <p:nvSpPr>
          <p:cNvPr id="4" name="Title 3">
            <a:extLst>
              <a:ext uri="{FF2B5EF4-FFF2-40B4-BE49-F238E27FC236}">
                <a16:creationId xmlns:a16="http://schemas.microsoft.com/office/drawing/2014/main" id="{47815922-51F6-084B-B251-636949D6694B}"/>
              </a:ext>
            </a:extLst>
          </p:cNvPr>
          <p:cNvSpPr>
            <a:spLocks noGrp="1"/>
          </p:cNvSpPr>
          <p:nvPr>
            <p:ph type="title"/>
          </p:nvPr>
        </p:nvSpPr>
        <p:spPr/>
        <p:txBody>
          <a:bodyPr/>
          <a:lstStyle/>
          <a:p>
            <a:r>
              <a:rPr lang="en-US" dirty="0"/>
              <a:t>Example 4: So special … </a:t>
            </a:r>
          </a:p>
        </p:txBody>
      </p:sp>
    </p:spTree>
    <p:extLst>
      <p:ext uri="{BB962C8B-B14F-4D97-AF65-F5344CB8AC3E}">
        <p14:creationId xmlns:p14="http://schemas.microsoft.com/office/powerpoint/2010/main" val="218151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29804F1-EC99-6640-9898-8D1180320E91}"/>
              </a:ext>
            </a:extLst>
          </p:cNvPr>
          <p:cNvGrpSpPr/>
          <p:nvPr/>
        </p:nvGrpSpPr>
        <p:grpSpPr>
          <a:xfrm>
            <a:off x="6832452" y="1416317"/>
            <a:ext cx="2020009" cy="1733107"/>
            <a:chOff x="5119398" y="548219"/>
            <a:chExt cx="2020009" cy="1733107"/>
          </a:xfrm>
        </p:grpSpPr>
        <p:sp>
          <p:nvSpPr>
            <p:cNvPr id="10" name="Rectangle 9">
              <a:extLst>
                <a:ext uri="{FF2B5EF4-FFF2-40B4-BE49-F238E27FC236}">
                  <a16:creationId xmlns:a16="http://schemas.microsoft.com/office/drawing/2014/main" id="{88B1E9FC-E61C-A74B-A20A-0A5E6A186F9E}"/>
                </a:ext>
              </a:extLst>
            </p:cNvPr>
            <p:cNvSpPr/>
            <p:nvPr/>
          </p:nvSpPr>
          <p:spPr>
            <a:xfrm>
              <a:off x="5289753" y="715273"/>
              <a:ext cx="366181" cy="3661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570C3FF-1D00-9841-9058-AA75D28DC163}"/>
                </a:ext>
              </a:extLst>
            </p:cNvPr>
            <p:cNvSpPr/>
            <p:nvPr/>
          </p:nvSpPr>
          <p:spPr>
            <a:xfrm>
              <a:off x="5119398" y="1568944"/>
              <a:ext cx="712382" cy="71238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2" name="Rectangle 21">
              <a:extLst>
                <a:ext uri="{FF2B5EF4-FFF2-40B4-BE49-F238E27FC236}">
                  <a16:creationId xmlns:a16="http://schemas.microsoft.com/office/drawing/2014/main" id="{A93A280D-6F59-7946-AD82-034A1841B283}"/>
                </a:ext>
              </a:extLst>
            </p:cNvPr>
            <p:cNvSpPr/>
            <p:nvPr/>
          </p:nvSpPr>
          <p:spPr>
            <a:xfrm>
              <a:off x="6427026" y="1568945"/>
              <a:ext cx="712381" cy="7123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039D96-646B-F842-A490-44A4095A7F55}"/>
                </a:ext>
              </a:extLst>
            </p:cNvPr>
            <p:cNvSpPr/>
            <p:nvPr/>
          </p:nvSpPr>
          <p:spPr>
            <a:xfrm>
              <a:off x="6427026" y="548219"/>
              <a:ext cx="712381" cy="7123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B297FFD-21FA-EB4F-93E9-3342B135EDF9}"/>
              </a:ext>
            </a:extLst>
          </p:cNvPr>
          <p:cNvSpPr txBox="1"/>
          <p:nvPr/>
        </p:nvSpPr>
        <p:spPr>
          <a:xfrm>
            <a:off x="756139" y="1849943"/>
            <a:ext cx="2200924" cy="4247317"/>
          </a:xfrm>
          <a:prstGeom prst="rect">
            <a:avLst/>
          </a:prstGeom>
          <a:noFill/>
        </p:spPr>
        <p:txBody>
          <a:bodyPr wrap="none" rtlCol="0">
            <a:spAutoFit/>
          </a:bodyPr>
          <a:lstStyle/>
          <a:p>
            <a:r>
              <a:rPr lang="en-US" dirty="0"/>
              <a:t>property(fig1, red).</a:t>
            </a:r>
          </a:p>
          <a:p>
            <a:r>
              <a:rPr lang="en-US" dirty="0"/>
              <a:t>property(fig1, box).</a:t>
            </a:r>
          </a:p>
          <a:p>
            <a:r>
              <a:rPr lang="en-US" dirty="0"/>
              <a:t>property(fig1, small).</a:t>
            </a:r>
          </a:p>
          <a:p>
            <a:endParaRPr lang="en-US" dirty="0"/>
          </a:p>
          <a:p>
            <a:r>
              <a:rPr lang="en-US" dirty="0"/>
              <a:t>property(fig2, green).</a:t>
            </a:r>
          </a:p>
          <a:p>
            <a:r>
              <a:rPr lang="en-US" dirty="0"/>
              <a:t>property(fig2, box).</a:t>
            </a:r>
          </a:p>
          <a:p>
            <a:r>
              <a:rPr lang="en-US" dirty="0"/>
              <a:t>property(fig2, large).</a:t>
            </a:r>
          </a:p>
          <a:p>
            <a:endParaRPr lang="en-US" dirty="0"/>
          </a:p>
          <a:p>
            <a:r>
              <a:rPr lang="en-US" dirty="0"/>
              <a:t>property(fig3, red).</a:t>
            </a:r>
          </a:p>
          <a:p>
            <a:r>
              <a:rPr lang="en-US" dirty="0"/>
              <a:t>property(fig3, circle).</a:t>
            </a:r>
          </a:p>
          <a:p>
            <a:r>
              <a:rPr lang="en-US" dirty="0"/>
              <a:t>property(fig3, large).</a:t>
            </a:r>
          </a:p>
          <a:p>
            <a:endParaRPr lang="en-US" dirty="0"/>
          </a:p>
          <a:p>
            <a:r>
              <a:rPr lang="en-US" dirty="0"/>
              <a:t>property(fig4, red).</a:t>
            </a:r>
          </a:p>
          <a:p>
            <a:r>
              <a:rPr lang="en-US" dirty="0"/>
              <a:t>property(fig4, box).</a:t>
            </a:r>
          </a:p>
          <a:p>
            <a:r>
              <a:rPr lang="en-US" dirty="0"/>
              <a:t>property(fig4, large).</a:t>
            </a:r>
          </a:p>
        </p:txBody>
      </p:sp>
      <p:sp>
        <p:nvSpPr>
          <p:cNvPr id="24" name="TextBox 23">
            <a:extLst>
              <a:ext uri="{FF2B5EF4-FFF2-40B4-BE49-F238E27FC236}">
                <a16:creationId xmlns:a16="http://schemas.microsoft.com/office/drawing/2014/main" id="{90BB4E62-C7CE-444C-B9F7-1DD2BE18B97A}"/>
              </a:ext>
            </a:extLst>
          </p:cNvPr>
          <p:cNvSpPr txBox="1"/>
          <p:nvPr/>
        </p:nvSpPr>
        <p:spPr>
          <a:xfrm>
            <a:off x="4189979" y="3179890"/>
            <a:ext cx="5991835" cy="3600986"/>
          </a:xfrm>
          <a:prstGeom prst="rect">
            <a:avLst/>
          </a:prstGeom>
          <a:noFill/>
        </p:spPr>
        <p:txBody>
          <a:bodyPr wrap="square" rtlCol="0">
            <a:spAutoFit/>
          </a:bodyPr>
          <a:lstStyle/>
          <a:p>
            <a:r>
              <a:rPr lang="en-US" sz="1200" dirty="0">
                <a:solidFill>
                  <a:srgbClr val="C00000"/>
                </a:solidFill>
                <a:latin typeface="Consolas" panose="020B0609020204030204" pitchFamily="49" charset="0"/>
                <a:cs typeface="Consolas" panose="020B0609020204030204" pitchFamily="49" charset="0"/>
              </a:rPr>
              <a:t>% Fig. X is unique </a:t>
            </a:r>
            <a:r>
              <a:rPr lang="en-US" sz="1200" dirty="0" err="1">
                <a:solidFill>
                  <a:srgbClr val="C00000"/>
                </a:solidFill>
                <a:latin typeface="Consolas" panose="020B0609020204030204" pitchFamily="49" charset="0"/>
                <a:cs typeface="Consolas" panose="020B0609020204030204" pitchFamily="49" charset="0"/>
              </a:rPr>
              <a:t>wrt</a:t>
            </a:r>
            <a:r>
              <a:rPr lang="en-US" sz="1200" dirty="0">
                <a:solidFill>
                  <a:srgbClr val="C00000"/>
                </a:solidFill>
                <a:latin typeface="Consolas" panose="020B0609020204030204" pitchFamily="49" charset="0"/>
                <a:cs typeface="Consolas" panose="020B0609020204030204" pitchFamily="49" charset="0"/>
              </a:rPr>
              <a:t> property P and value V, if there is no ..</a:t>
            </a:r>
          </a:p>
          <a:p>
            <a:r>
              <a:rPr lang="en-US" sz="1200" b="1" dirty="0">
                <a:solidFill>
                  <a:srgbClr val="0432FF"/>
                </a:solidFill>
                <a:latin typeface="Consolas" panose="020B0609020204030204" pitchFamily="49" charset="0"/>
                <a:cs typeface="Consolas" panose="020B0609020204030204" pitchFamily="49" charset="0"/>
              </a:rPr>
              <a:t>unique</a:t>
            </a:r>
            <a:r>
              <a:rPr lang="en-US" sz="1200" dirty="0">
                <a:latin typeface="Consolas" panose="020B0609020204030204" pitchFamily="49" charset="0"/>
                <a:cs typeface="Consolas" panose="020B0609020204030204" pitchFamily="49" charset="0"/>
              </a:rPr>
              <a:t>(F,V) :- property(F,V), </a:t>
            </a:r>
            <a:r>
              <a:rPr lang="en-US" sz="1200" b="1" dirty="0">
                <a:latin typeface="Consolas" panose="020B0609020204030204" pitchFamily="49" charset="0"/>
                <a:cs typeface="Consolas" panose="020B0609020204030204" pitchFamily="49" charset="0"/>
              </a:rPr>
              <a:t>not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a:t>
            </a:r>
          </a:p>
          <a:p>
            <a:endParaRPr lang="en-US" sz="1200" dirty="0">
              <a:latin typeface="Consolas" panose="020B0609020204030204" pitchFamily="49" charset="0"/>
              <a:cs typeface="Consolas" panose="020B0609020204030204" pitchFamily="49" charset="0"/>
            </a:endParaRPr>
          </a:p>
          <a:p>
            <a:r>
              <a:rPr lang="en-US" sz="1200" dirty="0">
                <a:solidFill>
                  <a:srgbClr val="C00000"/>
                </a:solidFill>
                <a:latin typeface="Consolas" panose="020B0609020204030204" pitchFamily="49" charset="0"/>
                <a:cs typeface="Consolas" panose="020B0609020204030204" pitchFamily="49" charset="0"/>
              </a:rPr>
              <a:t>% .. other figure Y that has the same property/value pair: </a:t>
            </a:r>
          </a:p>
          <a:p>
            <a:r>
              <a:rPr lang="en-US" sz="1200" b="1" dirty="0" err="1">
                <a:solidFill>
                  <a:srgbClr val="0432FF"/>
                </a:solidFill>
                <a:latin typeface="Consolas" panose="020B0609020204030204" pitchFamily="49" charset="0"/>
                <a:cs typeface="Consolas" panose="020B0609020204030204" pitchFamily="49" charset="0"/>
              </a:rPr>
              <a:t>exists_diff</a:t>
            </a:r>
            <a:r>
              <a:rPr lang="en-US" sz="1200" dirty="0">
                <a:latin typeface="Consolas" panose="020B0609020204030204" pitchFamily="49" charset="0"/>
                <a:cs typeface="Consolas" panose="020B0609020204030204" pitchFamily="49" charset="0"/>
              </a:rPr>
              <a:t>(F,V) :- property(F,V), property(F2,V), F != F2. </a:t>
            </a:r>
          </a:p>
          <a:p>
            <a:endParaRPr lang="en-US" sz="1200" dirty="0">
              <a:latin typeface="Consolas" panose="020B0609020204030204" pitchFamily="49" charset="0"/>
              <a:cs typeface="Consolas" panose="020B0609020204030204" pitchFamily="49" charset="0"/>
            </a:endParaRPr>
          </a:p>
          <a:p>
            <a:r>
              <a:rPr lang="en-US" sz="1200" dirty="0">
                <a:solidFill>
                  <a:srgbClr val="FF0000"/>
                </a:solidFill>
                <a:latin typeface="Consolas" panose="020B0609020204030204" pitchFamily="49" charset="0"/>
                <a:cs typeface="Consolas" panose="020B0609020204030204" pitchFamily="49" charset="0"/>
              </a:rPr>
              <a:t>% Which figure F is special (</a:t>
            </a:r>
            <a:r>
              <a:rPr lang="en-US" sz="1200" dirty="0" err="1">
                <a:solidFill>
                  <a:srgbClr val="FF0000"/>
                </a:solidFill>
                <a:latin typeface="Consolas" panose="020B0609020204030204" pitchFamily="49" charset="0"/>
                <a:cs typeface="Consolas" panose="020B0609020204030204" pitchFamily="49" charset="0"/>
              </a:rPr>
              <a:t>wrt</a:t>
            </a:r>
            <a:r>
              <a:rPr lang="en-US" sz="1200" dirty="0">
                <a:solidFill>
                  <a:srgbClr val="FF0000"/>
                </a:solidFill>
                <a:latin typeface="Consolas" panose="020B0609020204030204" pitchFamily="49" charset="0"/>
                <a:cs typeface="Consolas" panose="020B0609020204030204" pitchFamily="49" charset="0"/>
              </a:rPr>
              <a:t> some property / value)</a:t>
            </a:r>
          </a:p>
          <a:p>
            <a:r>
              <a:rPr lang="en-US" sz="1200" b="1" dirty="0">
                <a:solidFill>
                  <a:srgbClr val="0432FF"/>
                </a:solidFill>
                <a:latin typeface="Consolas" panose="020B0609020204030204" pitchFamily="49" charset="0"/>
                <a:cs typeface="Consolas" panose="020B0609020204030204" pitchFamily="49" charset="0"/>
              </a:rPr>
              <a:t>special</a:t>
            </a:r>
            <a:r>
              <a:rPr lang="en-US" sz="1200" dirty="0">
                <a:latin typeface="Consolas" panose="020B0609020204030204" pitchFamily="49" charset="0"/>
                <a:cs typeface="Consolas" panose="020B0609020204030204" pitchFamily="49" charset="0"/>
              </a:rPr>
              <a:t>(F) :- unique(F,_).</a:t>
            </a:r>
          </a:p>
          <a:p>
            <a:r>
              <a:rPr lang="en-US" sz="1200" b="1" dirty="0">
                <a:solidFill>
                  <a:srgbClr val="0432FF"/>
                </a:solidFill>
                <a:latin typeface="Consolas" panose="020B0609020204030204" pitchFamily="49" charset="0"/>
                <a:cs typeface="Consolas" panose="020B0609020204030204" pitchFamily="49" charset="0"/>
              </a:rPr>
              <a:t>normal</a:t>
            </a:r>
            <a:r>
              <a:rPr lang="en-US" sz="1200" dirty="0">
                <a:latin typeface="Consolas" panose="020B0609020204030204" pitchFamily="49" charset="0"/>
                <a:cs typeface="Consolas" panose="020B0609020204030204" pitchFamily="49" charset="0"/>
              </a:rPr>
              <a:t>(F) :- property(F,_), not special(F).</a:t>
            </a:r>
          </a:p>
          <a:p>
            <a:endParaRPr lang="en-US" sz="1200" dirty="0">
              <a:latin typeface="Consolas" panose="020B0609020204030204" pitchFamily="49" charset="0"/>
              <a:cs typeface="Consolas" panose="020B0609020204030204" pitchFamily="49" charset="0"/>
            </a:endParaRPr>
          </a:p>
          <a:p>
            <a:r>
              <a:rPr lang="en-US" sz="1200" dirty="0">
                <a:solidFill>
                  <a:schemeClr val="bg1">
                    <a:lumMod val="50000"/>
                  </a:schemeClr>
                </a:solidFill>
                <a:latin typeface="Courier" pitchFamily="2" charset="0"/>
                <a:cs typeface="Consolas" panose="020B0609020204030204" pitchFamily="49" charset="0"/>
              </a:rPr>
              <a:t>% </a:t>
            </a:r>
            <a:r>
              <a:rPr lang="en-US" sz="1200" dirty="0" err="1">
                <a:solidFill>
                  <a:schemeClr val="bg1">
                    <a:lumMod val="50000"/>
                  </a:schemeClr>
                </a:solidFill>
                <a:latin typeface="Courier" pitchFamily="2" charset="0"/>
                <a:cs typeface="Consolas" panose="020B0609020204030204" pitchFamily="49" charset="0"/>
              </a:rPr>
              <a:t>clingo</a:t>
            </a:r>
            <a:r>
              <a:rPr lang="en-US" sz="1200" dirty="0">
                <a:solidFill>
                  <a:schemeClr val="bg1">
                    <a:lumMod val="50000"/>
                  </a:schemeClr>
                </a:solidFill>
                <a:latin typeface="Courier" pitchFamily="2" charset="0"/>
                <a:cs typeface="Consolas" panose="020B0609020204030204" pitchFamily="49" charset="0"/>
              </a:rPr>
              <a:t> -n0 example4.lp4 unique.lp4 </a:t>
            </a:r>
          </a:p>
          <a:p>
            <a:r>
              <a:rPr lang="en-US" sz="1200" b="1" dirty="0">
                <a:solidFill>
                  <a:schemeClr val="bg1">
                    <a:lumMod val="50000"/>
                  </a:schemeClr>
                </a:solidFill>
                <a:latin typeface="Courier" pitchFamily="2" charset="0"/>
                <a:cs typeface="Consolas" panose="020B0609020204030204" pitchFamily="49" charset="0"/>
              </a:rPr>
              <a:t>unique(fig1,small) </a:t>
            </a:r>
          </a:p>
          <a:p>
            <a:r>
              <a:rPr lang="en-US" sz="1200" b="1" dirty="0">
                <a:solidFill>
                  <a:schemeClr val="bg1">
                    <a:lumMod val="50000"/>
                  </a:schemeClr>
                </a:solidFill>
                <a:latin typeface="Courier" pitchFamily="2" charset="0"/>
                <a:cs typeface="Consolas" panose="020B0609020204030204" pitchFamily="49" charset="0"/>
              </a:rPr>
              <a:t>unique(fig2,green) </a:t>
            </a:r>
          </a:p>
          <a:p>
            <a:r>
              <a:rPr lang="en-US" sz="1200" b="1" dirty="0">
                <a:solidFill>
                  <a:schemeClr val="bg1">
                    <a:lumMod val="50000"/>
                  </a:schemeClr>
                </a:solidFill>
                <a:latin typeface="Courier" pitchFamily="2" charset="0"/>
                <a:cs typeface="Consolas" panose="020B0609020204030204" pitchFamily="49" charset="0"/>
              </a:rPr>
              <a:t>unique(fig3,circle)</a:t>
            </a:r>
          </a:p>
          <a:p>
            <a:r>
              <a:rPr lang="en-US" sz="1200" b="1" dirty="0">
                <a:solidFill>
                  <a:srgbClr val="0432FF"/>
                </a:solidFill>
                <a:latin typeface="Consolas" panose="020B0609020204030204" pitchFamily="49" charset="0"/>
                <a:cs typeface="Consolas" panose="020B0609020204030204" pitchFamily="49" charset="0"/>
              </a:rPr>
              <a:t>special(fig1) </a:t>
            </a:r>
          </a:p>
          <a:p>
            <a:r>
              <a:rPr lang="en-US" sz="1200" b="1" dirty="0">
                <a:solidFill>
                  <a:srgbClr val="0432FF"/>
                </a:solidFill>
                <a:latin typeface="Consolas" panose="020B0609020204030204" pitchFamily="49" charset="0"/>
                <a:cs typeface="Consolas" panose="020B0609020204030204" pitchFamily="49" charset="0"/>
              </a:rPr>
              <a:t>special(fig2) </a:t>
            </a:r>
          </a:p>
          <a:p>
            <a:r>
              <a:rPr lang="en-US" sz="1200" b="1" dirty="0">
                <a:solidFill>
                  <a:srgbClr val="0432FF"/>
                </a:solidFill>
                <a:latin typeface="Consolas" panose="020B0609020204030204" pitchFamily="49" charset="0"/>
                <a:cs typeface="Consolas" panose="020B0609020204030204" pitchFamily="49" charset="0"/>
              </a:rPr>
              <a:t>special(fig3)</a:t>
            </a:r>
          </a:p>
          <a:p>
            <a:r>
              <a:rPr lang="en-US" sz="1200" b="1" dirty="0">
                <a:solidFill>
                  <a:srgbClr val="FF0000"/>
                </a:solidFill>
                <a:latin typeface="Consolas" panose="020B0609020204030204" pitchFamily="49" charset="0"/>
                <a:cs typeface="Consolas" panose="020B0609020204030204" pitchFamily="49" charset="0"/>
              </a:rPr>
              <a:t>normal(fig4) </a:t>
            </a:r>
          </a:p>
          <a:p>
            <a:endParaRPr lang="en-US" sz="1200" b="1" dirty="0">
              <a:solidFill>
                <a:schemeClr val="bg1">
                  <a:lumMod val="50000"/>
                </a:schemeClr>
              </a:solidFill>
              <a:latin typeface="Courier" pitchFamily="2" charset="0"/>
              <a:cs typeface="Consolas" panose="020B0609020204030204" pitchFamily="49" charset="0"/>
            </a:endParaRPr>
          </a:p>
        </p:txBody>
      </p:sp>
      <p:sp>
        <p:nvSpPr>
          <p:cNvPr id="4" name="Title 3">
            <a:extLst>
              <a:ext uri="{FF2B5EF4-FFF2-40B4-BE49-F238E27FC236}">
                <a16:creationId xmlns:a16="http://schemas.microsoft.com/office/drawing/2014/main" id="{47815922-51F6-084B-B251-636949D6694B}"/>
              </a:ext>
            </a:extLst>
          </p:cNvPr>
          <p:cNvSpPr>
            <a:spLocks noGrp="1"/>
          </p:cNvSpPr>
          <p:nvPr>
            <p:ph type="title"/>
          </p:nvPr>
        </p:nvSpPr>
        <p:spPr>
          <a:xfrm>
            <a:off x="838200" y="115380"/>
            <a:ext cx="10515600" cy="1325563"/>
          </a:xfrm>
        </p:spPr>
        <p:txBody>
          <a:bodyPr>
            <a:normAutofit fontScale="90000"/>
          </a:bodyPr>
          <a:lstStyle/>
          <a:p>
            <a:r>
              <a:rPr lang="en-US" dirty="0"/>
              <a:t>Example 4: </a:t>
            </a:r>
            <a:r>
              <a:rPr lang="en-US" sz="3600" dirty="0"/>
              <a:t>... if (almost) everyone is special, who really does stand out? The only “</a:t>
            </a:r>
            <a:r>
              <a:rPr lang="en-US" sz="3600" dirty="0" err="1"/>
              <a:t>unspecial</a:t>
            </a:r>
            <a:r>
              <a:rPr lang="en-US" sz="3600" dirty="0"/>
              <a:t>” or “most normal” figure!</a:t>
            </a:r>
            <a:endParaRPr lang="en-US" dirty="0"/>
          </a:p>
        </p:txBody>
      </p:sp>
    </p:spTree>
    <p:extLst>
      <p:ext uri="{BB962C8B-B14F-4D97-AF65-F5344CB8AC3E}">
        <p14:creationId xmlns:p14="http://schemas.microsoft.com/office/powerpoint/2010/main" val="178283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6983</TotalTime>
  <Words>3344</Words>
  <Application>Microsoft Macintosh PowerPoint</Application>
  <PresentationFormat>Widescreen</PresentationFormat>
  <Paragraphs>408</Paragraphs>
  <Slides>16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Consolas</vt:lpstr>
      <vt:lpstr>Courier</vt:lpstr>
      <vt:lpstr>Wingdings</vt:lpstr>
      <vt:lpstr>Office Theme</vt:lpstr>
      <vt:lpstr>Which One Doesn’t Belong (WODB)</vt:lpstr>
      <vt:lpstr>WODB for Conceptual Modeling</vt:lpstr>
      <vt:lpstr>Example 1: It’s so easy … </vt:lpstr>
      <vt:lpstr>Example 1: It’s even easier …  (drop property column; values suffice)    </vt:lpstr>
      <vt:lpstr>Example 2: There’s still only one … </vt:lpstr>
      <vt:lpstr>Example 3: who is unique here … ?</vt:lpstr>
      <vt:lpstr>Example 3: circle/small, blue/red, large/box</vt:lpstr>
      <vt:lpstr>Example 4: So special … </vt:lpstr>
      <vt:lpstr>Example 4: ... if (almost) everyone is special, who really does stand out? The only “unspecial” or “most normal” figure!</vt:lpstr>
      <vt:lpstr>Observations</vt:lpstr>
      <vt:lpstr>PowerPoint Presentation</vt:lpstr>
      <vt:lpstr>PowerPoint Presentation</vt:lpstr>
      <vt:lpstr>PowerPoint Presentation</vt:lpstr>
      <vt:lpstr>Some key points</vt:lpstr>
      <vt:lpstr>PowerPoint Presentation</vt:lpstr>
      <vt:lpstr>A query is a question about a concept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Ludaescher, Bertram</dc:creator>
  <cp:lastModifiedBy>Bertram Ludaescher</cp:lastModifiedBy>
  <cp:revision>90</cp:revision>
  <dcterms:created xsi:type="dcterms:W3CDTF">2020-06-27T14:50:53Z</dcterms:created>
  <dcterms:modified xsi:type="dcterms:W3CDTF">2020-07-22T17:49:02Z</dcterms:modified>
</cp:coreProperties>
</file>