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1" r:id="rId2"/>
    <p:sldId id="282" r:id="rId3"/>
    <p:sldId id="283" r:id="rId4"/>
    <p:sldId id="289" r:id="rId5"/>
    <p:sldId id="290" r:id="rId6"/>
    <p:sldId id="291" r:id="rId7"/>
    <p:sldId id="260" r:id="rId8"/>
    <p:sldId id="275" r:id="rId9"/>
    <p:sldId id="264" r:id="rId10"/>
    <p:sldId id="265" r:id="rId11"/>
    <p:sldId id="293" r:id="rId12"/>
    <p:sldId id="266" r:id="rId13"/>
    <p:sldId id="276" r:id="rId14"/>
    <p:sldId id="257" r:id="rId15"/>
    <p:sldId id="277" r:id="rId16"/>
    <p:sldId id="294" r:id="rId17"/>
    <p:sldId id="269" r:id="rId18"/>
    <p:sldId id="271" r:id="rId19"/>
    <p:sldId id="296" r:id="rId20"/>
    <p:sldId id="258" r:id="rId21"/>
    <p:sldId id="261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2"/>
    <p:restoredTop sz="75641"/>
  </p:normalViewPr>
  <p:slideViewPr>
    <p:cSldViewPr snapToGrid="0" snapToObjects="1">
      <p:cViewPr varScale="1">
        <p:scale>
          <a:sx n="90" d="100"/>
          <a:sy n="90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BFEB-529B-5B4E-B2A3-75A70A3B81DC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C19A3-AC65-4B48-9D18-637C1944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WODB: Which ones doesn’t belong?</a:t>
            </a:r>
          </a:p>
          <a:p>
            <a:r>
              <a:rPr lang="en-US" dirty="0"/>
              <a:t>First, the four figures are distinguishable (unless one is red-green colorblind .. see later) only in one property: color.</a:t>
            </a:r>
          </a:p>
          <a:p>
            <a:r>
              <a:rPr lang="en-US" dirty="0"/>
              <a:t>We </a:t>
            </a:r>
            <a:r>
              <a:rPr lang="en-US" b="1" dirty="0"/>
              <a:t>model</a:t>
            </a:r>
            <a:r>
              <a:rPr lang="en-US" dirty="0"/>
              <a:t> what is </a:t>
            </a:r>
            <a:r>
              <a:rPr lang="en-US" b="1" dirty="0"/>
              <a:t>observable </a:t>
            </a:r>
            <a:r>
              <a:rPr lang="en-US" b="0" dirty="0"/>
              <a:t>about figures using properties (color, shape, size) and values.</a:t>
            </a:r>
          </a:p>
          <a:p>
            <a:r>
              <a:rPr lang="en-US" dirty="0"/>
              <a:t>We can then formalize and solve the WODB problem using a database </a:t>
            </a:r>
            <a:r>
              <a:rPr lang="en-US" b="1" dirty="0"/>
              <a:t>query</a:t>
            </a:r>
            <a:r>
              <a:rPr lang="en-US" dirty="0"/>
              <a:t>: </a:t>
            </a:r>
          </a:p>
          <a:p>
            <a:r>
              <a:rPr lang="en-US" dirty="0"/>
              <a:t>Here we use the query that asks: what property(s) X have a property P with value V that is unique?</a:t>
            </a:r>
          </a:p>
          <a:p>
            <a:r>
              <a:rPr lang="en-US" dirty="0"/>
              <a:t>The answer is (unsurprisingly): figure 2 – it is the only figure that is unique </a:t>
            </a:r>
            <a:r>
              <a:rPr lang="en-US" dirty="0" err="1"/>
              <a:t>w.r.t</a:t>
            </a:r>
            <a:r>
              <a:rPr lang="en-US" dirty="0"/>
              <a:t>. a property (color) and value (green).</a:t>
            </a:r>
          </a:p>
          <a:p>
            <a:endParaRPr lang="en-US" dirty="0"/>
          </a:p>
          <a:p>
            <a:r>
              <a:rPr lang="en-US" dirty="0"/>
              <a:t>special(X) if exists property P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forall</a:t>
            </a:r>
            <a:r>
              <a:rPr lang="en-US" dirty="0"/>
              <a:t> X2: if X != X2 then not property(X2,P)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9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dialogue needs to be continued, I think 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6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glimpse of the argument that B makes to M: your trick assumes the right choice of characters … else you can’t pick out the outlier..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WODB problem is similarly “obvious”: Here, in Ex.2, fig1 and fig4 (the two red squares) are indistinguishable, i.e., no matter what query Q you run, you either get both figures or none of the two.</a:t>
            </a:r>
          </a:p>
          <a:p>
            <a:r>
              <a:rPr lang="en-US" dirty="0"/>
              <a:t>Both fig2 and fig3 can be picked out with special query, e.g., “is there a blue box?” yields fig2.</a:t>
            </a:r>
          </a:p>
          <a:p>
            <a:r>
              <a:rPr lang="en-US" dirty="0"/>
              <a:t>However only fig3 is unique in the sense defined by the given query (it’s the only circle).</a:t>
            </a:r>
          </a:p>
          <a:p>
            <a:r>
              <a:rPr lang="en-US" dirty="0"/>
              <a:t>In contrast, fig2 is neither the only box, nor they only blue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Sahil’s automorphism code finds that fig1 </a:t>
            </a:r>
            <a:r>
              <a:rPr lang="en-US" dirty="0">
                <a:sym typeface="Wingdings" pitchFamily="2" charset="2"/>
              </a:rPr>
              <a:t> fig3 and fig2  fig4 under the permutation: blue/red, large/box, circle/small ..</a:t>
            </a:r>
          </a:p>
          <a:p>
            <a:r>
              <a:rPr lang="en-US" dirty="0">
                <a:sym typeface="Wingdings" pitchFamily="2" charset="2"/>
              </a:rPr>
              <a:t>ID Size Color Shape</a:t>
            </a:r>
          </a:p>
          <a:p>
            <a:r>
              <a:rPr lang="en-US" dirty="0">
                <a:sym typeface="Wingdings" pitchFamily="2" charset="2"/>
              </a:rPr>
              <a:t>fig1 is a small red box</a:t>
            </a:r>
          </a:p>
          <a:p>
            <a:r>
              <a:rPr lang="en-US" dirty="0">
                <a:sym typeface="Wingdings" pitchFamily="2" charset="2"/>
              </a:rPr>
              <a:t>fig2 is a large blue box</a:t>
            </a:r>
          </a:p>
          <a:p>
            <a:r>
              <a:rPr lang="en-US" dirty="0">
                <a:sym typeface="Wingdings" pitchFamily="2" charset="2"/>
              </a:rPr>
              <a:t>fig3 is a large blue circle</a:t>
            </a:r>
          </a:p>
          <a:p>
            <a:r>
              <a:rPr lang="en-US" dirty="0">
                <a:sym typeface="Wingdings" pitchFamily="2" charset="2"/>
              </a:rPr>
              <a:t>fig4 is a large red box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ID Shape Color Size</a:t>
            </a:r>
          </a:p>
          <a:p>
            <a:r>
              <a:rPr lang="en-US" dirty="0">
                <a:sym typeface="Wingdings" pitchFamily="2" charset="2"/>
              </a:rPr>
              <a:t>fig3 is a circle blue large</a:t>
            </a:r>
          </a:p>
          <a:p>
            <a:r>
              <a:rPr lang="en-US" dirty="0">
                <a:sym typeface="Wingdings" pitchFamily="2" charset="2"/>
              </a:rPr>
              <a:t>fig4 is a box red large</a:t>
            </a:r>
          </a:p>
          <a:p>
            <a:r>
              <a:rPr lang="en-US" dirty="0">
                <a:sym typeface="Wingdings" pitchFamily="2" charset="2"/>
              </a:rPr>
              <a:t>fig1 is a box red small</a:t>
            </a:r>
          </a:p>
          <a:p>
            <a:r>
              <a:rPr lang="en-US" dirty="0">
                <a:sym typeface="Wingdings" pitchFamily="2" charset="2"/>
              </a:rPr>
              <a:t>fig2 is a box blue large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Sahil’s automorphism code finds that fig1 </a:t>
            </a:r>
            <a:r>
              <a:rPr lang="en-US" dirty="0">
                <a:sym typeface="Wingdings" pitchFamily="2" charset="2"/>
              </a:rPr>
              <a:t> fig3 and fig2  fig4 under the permutation: blue/red, large/box, circle/small ..</a:t>
            </a:r>
          </a:p>
          <a:p>
            <a:r>
              <a:rPr lang="en-US" dirty="0">
                <a:sym typeface="Wingdings" pitchFamily="2" charset="2"/>
              </a:rPr>
              <a:t>ID Size Color Shape</a:t>
            </a:r>
          </a:p>
          <a:p>
            <a:r>
              <a:rPr lang="en-US" dirty="0">
                <a:sym typeface="Wingdings" pitchFamily="2" charset="2"/>
              </a:rPr>
              <a:t>fig1 is a small red box</a:t>
            </a:r>
          </a:p>
          <a:p>
            <a:r>
              <a:rPr lang="en-US" dirty="0">
                <a:sym typeface="Wingdings" pitchFamily="2" charset="2"/>
              </a:rPr>
              <a:t>fig2 is a large blue box</a:t>
            </a:r>
          </a:p>
          <a:p>
            <a:r>
              <a:rPr lang="en-US" dirty="0">
                <a:sym typeface="Wingdings" pitchFamily="2" charset="2"/>
              </a:rPr>
              <a:t>fig3 is a large blue circle</a:t>
            </a:r>
          </a:p>
          <a:p>
            <a:r>
              <a:rPr lang="en-US" dirty="0">
                <a:sym typeface="Wingdings" pitchFamily="2" charset="2"/>
              </a:rPr>
              <a:t>fig4 is a large red box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ID Shape Color Size</a:t>
            </a:r>
          </a:p>
          <a:p>
            <a:r>
              <a:rPr lang="en-US" dirty="0">
                <a:sym typeface="Wingdings" pitchFamily="2" charset="2"/>
              </a:rPr>
              <a:t>fig3 is a circle blue large</a:t>
            </a:r>
          </a:p>
          <a:p>
            <a:r>
              <a:rPr lang="en-US" dirty="0">
                <a:sym typeface="Wingdings" pitchFamily="2" charset="2"/>
              </a:rPr>
              <a:t>fig4 is a box red large</a:t>
            </a:r>
          </a:p>
          <a:p>
            <a:r>
              <a:rPr lang="en-US" dirty="0">
                <a:sym typeface="Wingdings" pitchFamily="2" charset="2"/>
              </a:rPr>
              <a:t>fig1 is a box red small</a:t>
            </a:r>
          </a:p>
          <a:p>
            <a:r>
              <a:rPr lang="en-US" dirty="0">
                <a:sym typeface="Wingdings" pitchFamily="2" charset="2"/>
              </a:rPr>
              <a:t>fig2 is a box blue large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7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challenge example: almost every figure is unique. Only one figure isn’t. That makes it “uniquely non-unique” ;-)</a:t>
            </a:r>
          </a:p>
          <a:p>
            <a:r>
              <a:rPr lang="en-US" dirty="0"/>
              <a:t>Just like in the koan 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9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everyone is “special” (with some uniqueness argument), then the only non-special (”most normal” / “most boring”) figure is ”meta-special” ..</a:t>
            </a:r>
          </a:p>
          <a:p>
            <a:r>
              <a:rPr lang="en-US" dirty="0"/>
              <a:t>That’s Fig. 4 here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be </a:t>
            </a:r>
            <a:r>
              <a:rPr lang="en-US" i="1" dirty="0"/>
              <a:t>too</a:t>
            </a:r>
            <a:r>
              <a:rPr lang="en-US" dirty="0"/>
              <a:t> meta … </a:t>
            </a:r>
          </a:p>
          <a:p>
            <a:r>
              <a:rPr lang="en-US" dirty="0"/>
              <a:t>Maybe the lower left is outlier, since it has 2 special/unique and 2 non-special/normal figures.</a:t>
            </a:r>
          </a:p>
          <a:p>
            <a:r>
              <a:rPr lang="en-US" dirty="0"/>
              <a:t>Or the lower right (my favorite) since it has 3 special and 1 meta-special figure..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90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5E6F-8D83-2748-8EBA-66C05ED1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A987-32E7-A349-AB41-62FDE71A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4AD9-36B6-0844-A444-F2F53A3D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8EDD-8CDB-9E44-8917-A8C43F4597EE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B059-3869-5043-BF75-B81328D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E81E-7660-9E4B-9EAF-3BEBD7F3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AEF5-56BC-4742-8EB3-7354D69C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E0CAE-D81D-D64E-B737-C0CD0856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D08A-047C-8C42-AAF1-64956F8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881-33B4-3142-8BB8-079F9F318585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1850-D25D-0B4F-83CB-897FC9C9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0671-66EF-6E4B-A4E3-2BEF5AA4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5ED29-C819-9840-B39A-DB82B79CA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4E7DD-709D-7141-8EC9-5A8E18F3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5DAB-1623-3640-A1C7-95330661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46A8-E9B1-B74F-8347-9E61ED81D139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600F-11A2-AD4F-B7A0-11856147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F0C7-9884-8D42-AA11-1868F726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81EF-06ED-0443-ADF8-34576F1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B5B6-3078-144F-B855-4008C77E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300F-8EFD-C647-9012-D63DB14B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E9E1-0A23-864C-8FE2-B14AE79D64A1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5BB1-001A-114F-84CB-0EAA3554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A37C-9496-DA41-A96C-CB7A0092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5F0E-6C9D-D14C-B5D9-ACD76463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E106-BAA3-EC45-82FD-B42D5B2E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B209-1B8D-6140-9130-C96B6864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66FD-D765-9245-9368-1CE32C5A0A7C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7D65-D2B8-E247-8952-F54054BE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FEB0-6DE6-1E47-A075-C87D6C67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6FAC-BDC4-9548-9CC4-790FB079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C301-F710-D045-B621-0BA77CC1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6102-12BF-8546-8574-C5F47249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94D21-92C7-3242-8AD4-6940ECD8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A0E2-B0EF-BB4C-886A-7E975EB0E054}" type="datetime1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0E39E-E10E-D444-8DB4-3B5C608D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8916-76DE-A44E-8CF0-751F9AFC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31B2-C5C4-EC47-A1DC-EF5157A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7D2D-0622-444C-8C84-0C72EEC3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9E8A-D9B8-9448-A76F-4D77E3C5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A1B89-9FA5-C843-A7E6-6CAA0BDBE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EB550-BCB1-524B-85D9-AC501402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20722-10DE-3B4B-B4E0-0025E4D9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59C8-7813-6A48-BF73-A230AE29F4F9}" type="datetime1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C9AB3-5740-5A40-A104-D10EEE99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15604-8E19-8345-A5BD-F5320AA7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5924-71E1-BC4A-90E3-00E1FF7D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15081-CD30-E743-8AFF-4962034D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3A78-6309-1D45-8583-D25BE30C3186}" type="datetime1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3FCA8-4983-9E4B-9767-2AB169CE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3D4C6-DE9E-0049-B615-7E74E03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39470-D2DE-A048-A537-B49CE5B3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8000-9F05-DF41-AC68-797FC1813172}" type="datetime1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31FAE-E5E4-1F40-82AC-B7E955A0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4C917-30C2-9448-B4F7-FBD264C2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0BF-F4D1-CB48-A11F-5495E2C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0807-DFA2-E34B-BB25-48B58F45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06147-15B3-2849-B004-BAD1E71C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9A4A8-BF3F-1E4E-A504-ED0FF06A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674-D968-3A49-913D-5DB9D687EB5B}" type="datetime1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6F9F-F1FE-9340-B32C-0F3358CF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E98D1-90DF-344F-86DD-72DDA7D5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7E32-4C50-524A-8BC9-486720CB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FE110-44EF-C64F-ADD5-E5B0BE263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67E19-D6BC-3843-A54F-4012C3E3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60DCF-D854-E042-9A0E-0E265DD2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020C-778A-1945-B033-73ED6BE7DF9A}" type="datetime1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7EE6-D70B-3643-AD9B-ECAE428D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A6EFD-2A06-C149-A3DB-1BC18E1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2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F402D-C54A-3B40-AE59-5711B8DF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1B56-2268-0740-B4D2-D0DD1FED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284D-7D51-2D4A-A418-CC1B1A7C2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AABD-2380-0449-B744-CA1B3DDF3B78}" type="datetime1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E375-818B-6645-B38D-9404C085F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E07B-AD31-2649-9DD0-070F21057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.pdf"/><Relationship Id="rId1" Type="http://schemas.openxmlformats.org/officeDocument/2006/relationships/slideLayout" Target="../slideLayouts/slideLayout1.xml"/><Relationship Id="rId9" Type="http://schemas.openxmlformats.org/officeDocument/2006/relationships/hyperlink" Target="https://github.com/sig-cm/JCDL-20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earch?q=%23wodb&amp;src=typd" TargetMode="External"/><Relationship Id="rId3" Type="http://schemas.openxmlformats.org/officeDocument/2006/relationships/hyperlink" Target="http://wodb.ca/index.html" TargetMode="External"/><Relationship Id="rId7" Type="http://schemas.openxmlformats.org/officeDocument/2006/relationships/hyperlink" Target="https://twitter.com/mcnally_gerry/status/1243582829507813376?s=20" TargetMode="External"/><Relationship Id="rId2" Type="http://schemas.openxmlformats.org/officeDocument/2006/relationships/hyperlink" Target="https://github.com/idaks/WOD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qegob0v9W8" TargetMode="External"/><Relationship Id="rId5" Type="http://schemas.openxmlformats.org/officeDocument/2006/relationships/hyperlink" Target="https://www.youtube.com/watch?v=rsRjQDrDnY8" TargetMode="External"/><Relationship Id="rId4" Type="http://schemas.openxmlformats.org/officeDocument/2006/relationships/hyperlink" Target="https://www.stenhouse.com/content/which-one-doesnt-belo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idaks/WODB/blob/master/automorphisms/Automorphism%20Exps%20ID-V.ipynb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6883-2C06-7848-B33A-353AB5EF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588"/>
            <a:ext cx="12192000" cy="2328862"/>
          </a:xfrm>
        </p:spPr>
        <p:txBody>
          <a:bodyPr>
            <a:normAutofit/>
          </a:bodyPr>
          <a:lstStyle/>
          <a:p>
            <a:r>
              <a:rPr lang="en-US" b="1" dirty="0"/>
              <a:t>Which Model Does Not Belong? </a:t>
            </a:r>
            <a:br>
              <a:rPr lang="en-US" dirty="0"/>
            </a:br>
            <a:r>
              <a:rPr lang="en-US" sz="4400" dirty="0"/>
              <a:t> A Dialogue </a:t>
            </a:r>
            <a:r>
              <a:rPr lang="en-US" sz="4000" dirty="0"/>
              <a:t>(Monologue?)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0F141-76E2-424D-8CF1-45586C81C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6075"/>
            <a:ext cx="9144000" cy="2371725"/>
          </a:xfrm>
        </p:spPr>
        <p:txBody>
          <a:bodyPr>
            <a:normAutofit/>
          </a:bodyPr>
          <a:lstStyle/>
          <a:p>
            <a:r>
              <a:rPr lang="en-US" sz="2800" b="1" dirty="0"/>
              <a:t>Michael R. </a:t>
            </a:r>
            <a:r>
              <a:rPr lang="en-US" sz="2800" b="1" dirty="0" err="1"/>
              <a:t>Gryk</a:t>
            </a:r>
            <a:r>
              <a:rPr lang="en-US" sz="2800" b="1" dirty="0"/>
              <a:t>   &amp;   Bertram T. Ludäscher</a:t>
            </a:r>
          </a:p>
          <a:p>
            <a:endParaRPr lang="en-US" dirty="0"/>
          </a:p>
          <a:p>
            <a:r>
              <a:rPr lang="en-US" i="1" dirty="0"/>
              <a:t>Center for Informatics Research in Science &amp; Scholarship (CIRSS)</a:t>
            </a:r>
          </a:p>
          <a:p>
            <a:r>
              <a:rPr lang="en-US" i="1" dirty="0"/>
              <a:t>School of Information Sciences</a:t>
            </a:r>
          </a:p>
          <a:p>
            <a:r>
              <a:rPr lang="en-US" i="1" dirty="0"/>
              <a:t>University of Illinois, Urbana-Champaign</a:t>
            </a:r>
          </a:p>
        </p:txBody>
      </p:sp>
      <p:pic>
        <p:nvPicPr>
          <p:cNvPr id="4" name="Picture 3" descr="010_INFO_1Color_CMYK.eps">
            <a:extLst>
              <a:ext uri="{FF2B5EF4-FFF2-40B4-BE49-F238E27FC236}">
                <a16:creationId xmlns:a16="http://schemas.microsoft.com/office/drawing/2014/main" id="{0840B183-80FB-6543-8CEB-E6FAF2FF28CE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28600" y="6153727"/>
            <a:ext cx="3048000" cy="554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D98A3B-D475-8544-A232-D2A6F5171D44}"/>
              </a:ext>
            </a:extLst>
          </p:cNvPr>
          <p:cNvSpPr/>
          <p:nvPr/>
        </p:nvSpPr>
        <p:spPr>
          <a:xfrm>
            <a:off x="8717743" y="5969243"/>
            <a:ext cx="33911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JCDL </a:t>
            </a:r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SIG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CM Workshop on </a:t>
            </a:r>
          </a:p>
          <a:p>
            <a:pPr algn="r"/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Conceptual Modeling </a:t>
            </a:r>
            <a:endParaRPr lang="en-US" sz="1400" b="0" i="1" dirty="0">
              <a:solidFill>
                <a:schemeClr val="bg1">
                  <a:lumMod val="65000"/>
                </a:schemeClr>
              </a:solidFill>
              <a:effectLst/>
              <a:latin typeface="Helvetica" pitchFamily="2" charset="0"/>
            </a:endParaRPr>
          </a:p>
          <a:p>
            <a:pPr algn="r"/>
            <a:r>
              <a:rPr lang="en-US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itchFamily="2" charset="0"/>
              </a:rPr>
              <a:t>August 1,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35EF4-6810-D94C-98D2-4E055CAD579B}"/>
              </a:ext>
            </a:extLst>
          </p:cNvPr>
          <p:cNvSpPr/>
          <p:nvPr/>
        </p:nvSpPr>
        <p:spPr>
          <a:xfrm>
            <a:off x="4236452" y="6388100"/>
            <a:ext cx="371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https://github.com/sig-cm/JCDL-2020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4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35B615-0D32-6949-9348-0E05C6536150}"/>
              </a:ext>
            </a:extLst>
          </p:cNvPr>
          <p:cNvGrpSpPr/>
          <p:nvPr/>
        </p:nvGrpSpPr>
        <p:grpSpPr>
          <a:xfrm>
            <a:off x="5119398" y="2018202"/>
            <a:ext cx="2020009" cy="1733107"/>
            <a:chOff x="5119398" y="548219"/>
            <a:chExt cx="2020009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1768921"/>
            <a:ext cx="21556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red).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small).</a:t>
            </a:r>
          </a:p>
          <a:p>
            <a:endParaRPr lang="en-US" dirty="0"/>
          </a:p>
          <a:p>
            <a:r>
              <a:rPr lang="en-US" dirty="0"/>
              <a:t>property(fig2, blue).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blue).</a:t>
            </a:r>
          </a:p>
          <a:p>
            <a:r>
              <a:rPr lang="en-US" dirty="0"/>
              <a:t>property(fig3, circle).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red).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ECA17-F28A-D34C-A18A-1B1D3132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who is unique here …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F6768-A285-B147-8018-F233D3B0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3FDD4-492F-414F-A71F-79F2EE9EE875}"/>
              </a:ext>
            </a:extLst>
          </p:cNvPr>
          <p:cNvSpPr txBox="1"/>
          <p:nvPr/>
        </p:nvSpPr>
        <p:spPr>
          <a:xfrm>
            <a:off x="4058665" y="4248035"/>
            <a:ext cx="78318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another(X,V).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 -n0 example3.lp4 unique.lp4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unique(fig1,small)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unique(fig3,circle)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2D655CF-DD25-B84E-8004-DEA9BE3675C9}"/>
              </a:ext>
            </a:extLst>
          </p:cNvPr>
          <p:cNvSpPr/>
          <p:nvPr/>
        </p:nvSpPr>
        <p:spPr>
          <a:xfrm>
            <a:off x="9612532" y="4320008"/>
            <a:ext cx="2247644" cy="1946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BA95D3-471B-254E-922E-DBD18E83CD85}"/>
              </a:ext>
            </a:extLst>
          </p:cNvPr>
          <p:cNvSpPr/>
          <p:nvPr/>
        </p:nvSpPr>
        <p:spPr>
          <a:xfrm>
            <a:off x="9654279" y="1013334"/>
            <a:ext cx="2205897" cy="2039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99AFDE-D4F7-E54F-B2CB-7A28699A77CD}"/>
              </a:ext>
            </a:extLst>
          </p:cNvPr>
          <p:cNvSpPr/>
          <p:nvPr/>
        </p:nvSpPr>
        <p:spPr>
          <a:xfrm>
            <a:off x="4993051" y="1013334"/>
            <a:ext cx="2205897" cy="20463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EDF50C-E9A7-F84B-AD11-A6F0EB0DD3AC}"/>
              </a:ext>
            </a:extLst>
          </p:cNvPr>
          <p:cNvSpPr/>
          <p:nvPr/>
        </p:nvSpPr>
        <p:spPr>
          <a:xfrm>
            <a:off x="307099" y="1006138"/>
            <a:ext cx="2205897" cy="20463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7B71A11F-F275-0848-90C5-808A6A4D482A}"/>
              </a:ext>
            </a:extLst>
          </p:cNvPr>
          <p:cNvSpPr/>
          <p:nvPr/>
        </p:nvSpPr>
        <p:spPr>
          <a:xfrm>
            <a:off x="2406302" y="1654992"/>
            <a:ext cx="2626987" cy="64633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02DD2-D1F3-1548-9B9C-E2977105B37B}"/>
              </a:ext>
            </a:extLst>
          </p:cNvPr>
          <p:cNvGrpSpPr/>
          <p:nvPr/>
        </p:nvGrpSpPr>
        <p:grpSpPr>
          <a:xfrm>
            <a:off x="9700651" y="1141708"/>
            <a:ext cx="2099025" cy="1733888"/>
            <a:chOff x="9700651" y="1141708"/>
            <a:chExt cx="2099025" cy="17338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9873751" y="2336314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9700651" y="1141708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11087295" y="1173781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11087295" y="2163215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ACECA17-F28A-D34C-A18A-1B1D3132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7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3&amp;4: circle/small, blue/red, large/box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BF76D-F032-B84F-8B5A-9CAC306C21CA}"/>
              </a:ext>
            </a:extLst>
          </p:cNvPr>
          <p:cNvGrpSpPr/>
          <p:nvPr/>
        </p:nvGrpSpPr>
        <p:grpSpPr>
          <a:xfrm>
            <a:off x="365928" y="1142099"/>
            <a:ext cx="2020009" cy="1733107"/>
            <a:chOff x="5119398" y="548219"/>
            <a:chExt cx="2020009" cy="17331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EDD7F6-FD0A-234F-9339-16660120B7D9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DB1541-3B5B-1E49-BAD3-D52C2708D12E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F27FED-EEE6-5348-B070-082113B68FA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BA0075-4BC7-5C4F-83AC-BDA6DAFF3B4A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A307B9-7BE7-1140-AF2B-5D2E99C6CBF9}"/>
              </a:ext>
            </a:extLst>
          </p:cNvPr>
          <p:cNvGrpSpPr/>
          <p:nvPr/>
        </p:nvGrpSpPr>
        <p:grpSpPr>
          <a:xfrm>
            <a:off x="9719730" y="4420575"/>
            <a:ext cx="2079946" cy="1686275"/>
            <a:chOff x="9630044" y="2191652"/>
            <a:chExt cx="2079946" cy="16862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19A414-0B6D-4547-BD11-A0C894CB86E6}"/>
                </a:ext>
              </a:extLst>
            </p:cNvPr>
            <p:cNvSpPr/>
            <p:nvPr/>
          </p:nvSpPr>
          <p:spPr>
            <a:xfrm>
              <a:off x="9804076" y="337531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1CFBA3-8D75-3940-BB62-10368B5B474B}"/>
                </a:ext>
              </a:extLst>
            </p:cNvPr>
            <p:cNvSpPr/>
            <p:nvPr/>
          </p:nvSpPr>
          <p:spPr>
            <a:xfrm>
              <a:off x="9630044" y="2191652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8C0DF-005F-AE4E-98C3-BF75F16E88B3}"/>
                </a:ext>
              </a:extLst>
            </p:cNvPr>
            <p:cNvSpPr/>
            <p:nvPr/>
          </p:nvSpPr>
          <p:spPr>
            <a:xfrm>
              <a:off x="10923714" y="2191653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F53DE6-DE2C-C24A-9F6C-7A8B99D95558}"/>
                </a:ext>
              </a:extLst>
            </p:cNvPr>
            <p:cNvSpPr/>
            <p:nvPr/>
          </p:nvSpPr>
          <p:spPr>
            <a:xfrm>
              <a:off x="10997609" y="3165546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BACA79-7B9E-1F49-A03B-D33E2638C88D}"/>
              </a:ext>
            </a:extLst>
          </p:cNvPr>
          <p:cNvGrpSpPr/>
          <p:nvPr/>
        </p:nvGrpSpPr>
        <p:grpSpPr>
          <a:xfrm>
            <a:off x="5033290" y="1142099"/>
            <a:ext cx="2020009" cy="1733107"/>
            <a:chOff x="5119398" y="548219"/>
            <a:chExt cx="2020009" cy="17331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97BF93-4347-BD45-AEB0-F18E522797FF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98D6A3-78CB-FE48-BF52-3CC20A16450B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0BB30E-5759-DF47-8525-4253E44F98D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CF9130-FF11-0F4B-9D96-5E2E05C8E59F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C9FA28-A60F-314C-961A-2B2A458D101F}"/>
              </a:ext>
            </a:extLst>
          </p:cNvPr>
          <p:cNvSpPr txBox="1"/>
          <p:nvPr/>
        </p:nvSpPr>
        <p:spPr>
          <a:xfrm>
            <a:off x="3060199" y="1496025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</a:t>
            </a:r>
            <a:r>
              <a:rPr lang="en-US" dirty="0">
                <a:sym typeface="Wingdings" pitchFamily="2" charset="2"/>
              </a:rPr>
              <a:t> blue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63EE1-E79E-1D47-8555-27A0597558B1}"/>
              </a:ext>
            </a:extLst>
          </p:cNvPr>
          <p:cNvSpPr txBox="1"/>
          <p:nvPr/>
        </p:nvSpPr>
        <p:spPr>
          <a:xfrm>
            <a:off x="7733210" y="1211604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  <a:r>
              <a:rPr lang="en-US" dirty="0">
                <a:sym typeface="Wingdings" pitchFamily="2" charset="2"/>
              </a:rPr>
              <a:t> circle</a:t>
            </a:r>
          </a:p>
          <a:p>
            <a:pPr algn="ctr"/>
            <a:r>
              <a:rPr lang="en-US" dirty="0"/>
              <a:t>large </a:t>
            </a:r>
            <a:r>
              <a:rPr lang="en-US" dirty="0">
                <a:sym typeface="Wingdings" pitchFamily="2" charset="2"/>
              </a:rPr>
              <a:t> box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D81029-5C5B-3B45-99AB-77F1C7A238B7}"/>
              </a:ext>
            </a:extLst>
          </p:cNvPr>
          <p:cNvSpPr txBox="1"/>
          <p:nvPr/>
        </p:nvSpPr>
        <p:spPr>
          <a:xfrm>
            <a:off x="10846757" y="3334228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o1 </a:t>
            </a:r>
            <a:r>
              <a:rPr lang="en-US" dirty="0">
                <a:sym typeface="Wingdings" pitchFamily="2" charset="2"/>
              </a:rPr>
              <a:t> o3</a:t>
            </a:r>
          </a:p>
          <a:p>
            <a:r>
              <a:rPr lang="en-US" dirty="0">
                <a:sym typeface="Wingdings" pitchFamily="2" charset="2"/>
              </a:rPr>
              <a:t>o2  o4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BCCBC-0A69-2845-91F3-260E039C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28" y="2937406"/>
            <a:ext cx="4501943" cy="39127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8BA17A31-6F10-CD46-930C-B8F81C103153}"/>
              </a:ext>
            </a:extLst>
          </p:cNvPr>
          <p:cNvSpPr/>
          <p:nvPr/>
        </p:nvSpPr>
        <p:spPr>
          <a:xfrm rot="1104882">
            <a:off x="2386850" y="3521606"/>
            <a:ext cx="7483153" cy="646331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9A42F-98E4-BB42-B24E-2F82C859F553}"/>
              </a:ext>
            </a:extLst>
          </p:cNvPr>
          <p:cNvSpPr txBox="1"/>
          <p:nvPr/>
        </p:nvSpPr>
        <p:spPr>
          <a:xfrm>
            <a:off x="4153708" y="5486652"/>
            <a:ext cx="390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ASP output of automorphism map: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7F99C-3633-3241-BCE2-167891EDCFDE}"/>
              </a:ext>
            </a:extLst>
          </p:cNvPr>
          <p:cNvSpPr/>
          <p:nvPr/>
        </p:nvSpPr>
        <p:spPr>
          <a:xfrm>
            <a:off x="4003539" y="5769386"/>
            <a:ext cx="60723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m(t(o3,blue),t(o1,red)) m(t(o3,large),t(o1,box)) m(t(o3,circle),t(o1,small)) m(t(o4,red),t(o2,blue)) m(t(o4,large),t(o2,box)) m(t(o4,box),t(o2,large)) m(t(o1,red),t(o3,blue)) m(t(o1,small),t(o3,circle)) m(t(o1,box),t(o3,large)) m(t(o2,blue),t(o4,red)) m(t(o2,large),t(o4,box)) m(t(o2,box),t(o4,large))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blue,red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large,box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circle,small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red,blue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box,large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small,circle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m(o3,o1) m(o4,o2) m(o1,o3) m(o2,o4)</a:t>
            </a: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E49654F8-E381-ED4F-BA17-434729989D9A}"/>
              </a:ext>
            </a:extLst>
          </p:cNvPr>
          <p:cNvSpPr/>
          <p:nvPr/>
        </p:nvSpPr>
        <p:spPr>
          <a:xfrm>
            <a:off x="7198949" y="1713341"/>
            <a:ext cx="2501702" cy="64633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4F5C4E5B-E694-D74E-AC2C-FF658CA45D48}"/>
              </a:ext>
            </a:extLst>
          </p:cNvPr>
          <p:cNvSpPr/>
          <p:nvPr/>
        </p:nvSpPr>
        <p:spPr>
          <a:xfrm rot="5400000">
            <a:off x="9877691" y="3387418"/>
            <a:ext cx="1546356" cy="64633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C6174-7F27-DE46-8688-AFBB24381A5C}"/>
              </a:ext>
            </a:extLst>
          </p:cNvPr>
          <p:cNvSpPr txBox="1"/>
          <p:nvPr/>
        </p:nvSpPr>
        <p:spPr>
          <a:xfrm rot="1095974">
            <a:off x="2548681" y="3629252"/>
            <a:ext cx="709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Automorphism: {</a:t>
            </a:r>
            <a:r>
              <a:rPr lang="en-US" dirty="0" err="1"/>
              <a:t>red</a:t>
            </a:r>
            <a:r>
              <a:rPr lang="en-US" dirty="0" err="1">
                <a:sym typeface="Wingdings" pitchFamily="2" charset="2"/>
              </a:rPr>
              <a:t>blue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smallcircle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largebox</a:t>
            </a:r>
            <a:r>
              <a:rPr lang="en-US" dirty="0">
                <a:sym typeface="Wingdings" pitchFamily="2" charset="2"/>
              </a:rPr>
              <a:t>, o1o3, o2o4}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424EAD-2D50-6D46-A24A-2395CD8C2C7A}"/>
              </a:ext>
            </a:extLst>
          </p:cNvPr>
          <p:cNvSpPr txBox="1"/>
          <p:nvPr/>
        </p:nvSpPr>
        <p:spPr>
          <a:xfrm>
            <a:off x="146720" y="6126443"/>
            <a:ext cx="2649943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PWE visualization of the automorphism</a:t>
            </a:r>
          </a:p>
        </p:txBody>
      </p:sp>
    </p:spTree>
    <p:extLst>
      <p:ext uri="{BB962C8B-B14F-4D97-AF65-F5344CB8AC3E}">
        <p14:creationId xmlns:p14="http://schemas.microsoft.com/office/powerpoint/2010/main" val="54352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9804F1-EC99-6640-9898-8D1180320E91}"/>
              </a:ext>
            </a:extLst>
          </p:cNvPr>
          <p:cNvGrpSpPr/>
          <p:nvPr/>
        </p:nvGrpSpPr>
        <p:grpSpPr>
          <a:xfrm>
            <a:off x="9109507" y="1750148"/>
            <a:ext cx="2020009" cy="1733107"/>
            <a:chOff x="5119398" y="548219"/>
            <a:chExt cx="2020009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1849943"/>
            <a:ext cx="22009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red).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small).</a:t>
            </a:r>
          </a:p>
          <a:p>
            <a:endParaRPr lang="en-US" dirty="0"/>
          </a:p>
          <a:p>
            <a:r>
              <a:rPr lang="en-US" dirty="0"/>
              <a:t>property(fig2, green).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red).</a:t>
            </a:r>
          </a:p>
          <a:p>
            <a:r>
              <a:rPr lang="en-US" dirty="0"/>
              <a:t>property(fig3, circle).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red).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BB4E62-C7CE-444C-B9F7-1DD2BE18B97A}"/>
              </a:ext>
            </a:extLst>
          </p:cNvPr>
          <p:cNvSpPr txBox="1"/>
          <p:nvPr/>
        </p:nvSpPr>
        <p:spPr>
          <a:xfrm>
            <a:off x="4088070" y="3542715"/>
            <a:ext cx="6760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cs typeface="Consolas" panose="020B0609020204030204" pitchFamily="49" charset="0"/>
              </a:rPr>
              <a:t>unique</a:t>
            </a:r>
            <a:r>
              <a:rPr lang="en-US" sz="1600" dirty="0">
                <a:cs typeface="Consolas" panose="020B0609020204030204" pitchFamily="49" charset="0"/>
              </a:rPr>
              <a:t>(X,V) :- property(X,V), </a:t>
            </a:r>
            <a:r>
              <a:rPr lang="en-US" sz="1600" b="1" dirty="0">
                <a:cs typeface="Consolas" panose="020B0609020204030204" pitchFamily="49" charset="0"/>
              </a:rPr>
              <a:t>not</a:t>
            </a:r>
            <a:r>
              <a:rPr lang="en-US" sz="1600" dirty="0">
                <a:cs typeface="Consolas" panose="020B0609020204030204" pitchFamily="49" charset="0"/>
              </a:rPr>
              <a:t> another(X,V).</a:t>
            </a: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cs typeface="Consolas" panose="020B0609020204030204" pitchFamily="49" charset="0"/>
              </a:rPr>
              <a:t>another</a:t>
            </a:r>
            <a:r>
              <a:rPr lang="en-US" sz="1600" dirty="0"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cs typeface="Consolas" panose="020B0609020204030204" pitchFamily="49" charset="0"/>
              </a:rPr>
              <a:t> -n0 example4.lp4 unique.lp4 </a:t>
            </a:r>
          </a:p>
          <a:p>
            <a:r>
              <a:rPr lang="en-US" sz="1600" b="1" dirty="0">
                <a:solidFill>
                  <a:srgbClr val="7030A0"/>
                </a:solidFill>
                <a:cs typeface="Consolas" panose="020B0609020204030204" pitchFamily="49" charset="0"/>
              </a:rPr>
              <a:t>unique(fig1,small) </a:t>
            </a:r>
          </a:p>
          <a:p>
            <a:r>
              <a:rPr lang="en-US" sz="1600" b="1" dirty="0">
                <a:solidFill>
                  <a:srgbClr val="7030A0"/>
                </a:solidFill>
                <a:cs typeface="Consolas" panose="020B0609020204030204" pitchFamily="49" charset="0"/>
              </a:rPr>
              <a:t>unique(fig2,green) </a:t>
            </a:r>
          </a:p>
          <a:p>
            <a:r>
              <a:rPr lang="en-US" sz="1600" b="1" dirty="0">
                <a:solidFill>
                  <a:srgbClr val="7030A0"/>
                </a:solidFill>
                <a:cs typeface="Consolas" panose="020B0609020204030204" pitchFamily="49" charset="0"/>
              </a:rPr>
              <a:t>unique(fig3,circle)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815922-51F6-084B-B251-636949D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5: You’re oh so special (not!?) …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6725-A0A9-C24D-B7F5-937F2EA2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572829" y="1440943"/>
            <a:ext cx="22009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red).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small).</a:t>
            </a:r>
          </a:p>
          <a:p>
            <a:endParaRPr lang="en-US" dirty="0"/>
          </a:p>
          <a:p>
            <a:r>
              <a:rPr lang="en-US" dirty="0"/>
              <a:t>property(fig2, green).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red).</a:t>
            </a:r>
          </a:p>
          <a:p>
            <a:r>
              <a:rPr lang="en-US" dirty="0"/>
              <a:t>property(fig3, circle).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red).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BB4E62-C7CE-444C-B9F7-1DD2BE18B97A}"/>
              </a:ext>
            </a:extLst>
          </p:cNvPr>
          <p:cNvSpPr txBox="1"/>
          <p:nvPr/>
        </p:nvSpPr>
        <p:spPr>
          <a:xfrm>
            <a:off x="3165231" y="1502688"/>
            <a:ext cx="64082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% Fig. X is unique </a:t>
            </a:r>
            <a:r>
              <a:rPr lang="en-US" dirty="0" err="1">
                <a:solidFill>
                  <a:srgbClr val="C00000"/>
                </a:solidFill>
                <a:cs typeface="Consolas" panose="020B0609020204030204" pitchFamily="49" charset="0"/>
              </a:rPr>
              <a:t>wrt</a:t>
            </a:r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unique</a:t>
            </a:r>
            <a:r>
              <a:rPr lang="en-US" dirty="0">
                <a:cs typeface="Consolas" panose="020B0609020204030204" pitchFamily="49" charset="0"/>
              </a:rPr>
              <a:t>(X,V) :- property(X,V), </a:t>
            </a:r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another(X,V).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another</a:t>
            </a:r>
            <a:r>
              <a:rPr lang="en-US" dirty="0"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% Which figure X is special (</a:t>
            </a:r>
            <a:r>
              <a:rPr lang="en-US" dirty="0" err="1">
                <a:solidFill>
                  <a:srgbClr val="C00000"/>
                </a:solidFill>
                <a:cs typeface="Consolas" panose="020B0609020204030204" pitchFamily="49" charset="0"/>
              </a:rPr>
              <a:t>wrt</a:t>
            </a:r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 some property / value)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special</a:t>
            </a:r>
            <a:r>
              <a:rPr lang="en-US" dirty="0">
                <a:cs typeface="Consolas" panose="020B0609020204030204" pitchFamily="49" charset="0"/>
              </a:rPr>
              <a:t>(X) :- unique(X,_).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normal</a:t>
            </a:r>
            <a:r>
              <a:rPr lang="en-US" dirty="0">
                <a:cs typeface="Consolas" panose="020B0609020204030204" pitchFamily="49" charset="0"/>
              </a:rPr>
              <a:t>(X) :- property(X,_), not special(X).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cs typeface="Consolas" panose="020B0609020204030204" pitchFamily="49" charset="0"/>
              </a:rPr>
              <a:t>% </a:t>
            </a:r>
            <a:r>
              <a:rPr lang="en-US" dirty="0" err="1">
                <a:solidFill>
                  <a:srgbClr val="7030A0"/>
                </a:solidFill>
                <a:cs typeface="Consolas" panose="020B0609020204030204" pitchFamily="49" charset="0"/>
              </a:rPr>
              <a:t>clingo</a:t>
            </a:r>
            <a:r>
              <a:rPr lang="en-US" dirty="0">
                <a:solidFill>
                  <a:srgbClr val="7030A0"/>
                </a:solidFill>
                <a:cs typeface="Consolas" panose="020B0609020204030204" pitchFamily="49" charset="0"/>
              </a:rPr>
              <a:t> -n0 example5.lp4 unique.lp4 </a:t>
            </a:r>
          </a:p>
          <a:p>
            <a:r>
              <a:rPr lang="en-US" b="1" dirty="0">
                <a:solidFill>
                  <a:srgbClr val="7030A0"/>
                </a:solidFill>
                <a:cs typeface="Consolas" panose="020B0609020204030204" pitchFamily="49" charset="0"/>
              </a:rPr>
              <a:t>unique(fig1,small) </a:t>
            </a:r>
          </a:p>
          <a:p>
            <a:r>
              <a:rPr lang="en-US" b="1" dirty="0">
                <a:solidFill>
                  <a:srgbClr val="7030A0"/>
                </a:solidFill>
                <a:cs typeface="Consolas" panose="020B0609020204030204" pitchFamily="49" charset="0"/>
              </a:rPr>
              <a:t>unique(fig2,green) </a:t>
            </a:r>
          </a:p>
          <a:p>
            <a:r>
              <a:rPr lang="en-US" b="1" dirty="0">
                <a:solidFill>
                  <a:srgbClr val="7030A0"/>
                </a:solidFill>
                <a:cs typeface="Consolas" panose="020B0609020204030204" pitchFamily="49" charset="0"/>
              </a:rPr>
              <a:t>unique(fig3,circle)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special(fig1) 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special(fig2) 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special(fig3)</a:t>
            </a:r>
          </a:p>
          <a:p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normal(fig4) 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815922-51F6-084B-B251-636949D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5: </a:t>
            </a:r>
            <a:r>
              <a:rPr lang="en-US" sz="3600" b="1" dirty="0"/>
              <a:t>... if (almost) everyone is special, who really does stand out? The only “</a:t>
            </a:r>
            <a:r>
              <a:rPr lang="en-US" sz="3600" b="1" dirty="0" err="1"/>
              <a:t>unspecial</a:t>
            </a:r>
            <a:r>
              <a:rPr lang="en-US" sz="3600" b="1" dirty="0"/>
              <a:t>” or “most normal” figure!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1BBE1-D15B-C24A-A91B-3F3B77A5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40F039-7B93-C94A-9AA5-0DE975970B53}"/>
              </a:ext>
            </a:extLst>
          </p:cNvPr>
          <p:cNvGrpSpPr/>
          <p:nvPr/>
        </p:nvGrpSpPr>
        <p:grpSpPr>
          <a:xfrm>
            <a:off x="9109507" y="1750148"/>
            <a:ext cx="2020009" cy="1733107"/>
            <a:chOff x="5119398" y="548219"/>
            <a:chExt cx="2020009" cy="17331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9EE3EF-1C2F-D246-95C6-EAAFFB826FA0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691C02-EFB4-8E4B-9379-B3715D4C82B4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7FAF96-7294-E14C-887C-0DEF185D408F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FB5F35-609C-BB47-9A98-8A9046465B28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83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08AB2E-312F-4645-94AC-3843C32C911B}"/>
              </a:ext>
            </a:extLst>
          </p:cNvPr>
          <p:cNvGrpSpPr/>
          <p:nvPr/>
        </p:nvGrpSpPr>
        <p:grpSpPr>
          <a:xfrm>
            <a:off x="593698" y="602390"/>
            <a:ext cx="2020007" cy="1733107"/>
            <a:chOff x="5119399" y="548219"/>
            <a:chExt cx="2020007" cy="17331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2C6AD3-2F3A-2643-9967-90B95C4DF73D}"/>
                </a:ext>
              </a:extLst>
            </p:cNvPr>
            <p:cNvSpPr/>
            <p:nvPr/>
          </p:nvSpPr>
          <p:spPr>
            <a:xfrm>
              <a:off x="5119399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E41B3-2BCF-C94F-837C-87076898F1F8}"/>
                </a:ext>
              </a:extLst>
            </p:cNvPr>
            <p:cNvSpPr/>
            <p:nvPr/>
          </p:nvSpPr>
          <p:spPr>
            <a:xfrm>
              <a:off x="6427024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19005-495D-DD4C-88EF-43DD1BBAE52F}"/>
                </a:ext>
              </a:extLst>
            </p:cNvPr>
            <p:cNvSpPr/>
            <p:nvPr/>
          </p:nvSpPr>
          <p:spPr>
            <a:xfrm>
              <a:off x="6427025" y="548219"/>
              <a:ext cx="712381" cy="71238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4367AF-AC89-954B-829B-ACB8904E40F0}"/>
                </a:ext>
              </a:extLst>
            </p:cNvPr>
            <p:cNvSpPr/>
            <p:nvPr/>
          </p:nvSpPr>
          <p:spPr>
            <a:xfrm>
              <a:off x="5119399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B374F6-00C0-264F-BA55-43B38C86F296}"/>
              </a:ext>
            </a:extLst>
          </p:cNvPr>
          <p:cNvGrpSpPr/>
          <p:nvPr/>
        </p:nvGrpSpPr>
        <p:grpSpPr>
          <a:xfrm>
            <a:off x="3965629" y="602390"/>
            <a:ext cx="2020009" cy="1790981"/>
            <a:chOff x="5119398" y="490345"/>
            <a:chExt cx="2020009" cy="17909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DE77D4-8886-9F43-963F-AB5E88AB9A38}"/>
                </a:ext>
              </a:extLst>
            </p:cNvPr>
            <p:cNvSpPr/>
            <p:nvPr/>
          </p:nvSpPr>
          <p:spPr>
            <a:xfrm>
              <a:off x="5119399" y="4903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49C620-3157-5A4C-8A36-97DC46F0094A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AA180D-A964-7B45-9796-8985FA0E9D3E}"/>
                </a:ext>
              </a:extLst>
            </p:cNvPr>
            <p:cNvSpPr/>
            <p:nvPr/>
          </p:nvSpPr>
          <p:spPr>
            <a:xfrm>
              <a:off x="6427026" y="1568944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4FFE10-577B-DB47-941C-92E7DDEBD9D1}"/>
                </a:ext>
              </a:extLst>
            </p:cNvPr>
            <p:cNvSpPr/>
            <p:nvPr/>
          </p:nvSpPr>
          <p:spPr>
            <a:xfrm>
              <a:off x="6427026" y="490345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C2F331-2565-0144-831F-1EC929C87067}"/>
              </a:ext>
            </a:extLst>
          </p:cNvPr>
          <p:cNvGrpSpPr/>
          <p:nvPr/>
        </p:nvGrpSpPr>
        <p:grpSpPr>
          <a:xfrm>
            <a:off x="593695" y="3391285"/>
            <a:ext cx="2020009" cy="1733107"/>
            <a:chOff x="5119398" y="548219"/>
            <a:chExt cx="2020009" cy="17331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F3D94E-8813-F945-B221-7A2260C495D8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CC94E4-C454-6C47-8E47-11BAAE10C6CF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7509D2-709E-F647-8CF3-35D82D3CE2BC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B70569-BC17-7341-BCB4-EB05D5E4F409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CC4DBD-A793-1044-9BFC-FFCCCFE8E929}"/>
              </a:ext>
            </a:extLst>
          </p:cNvPr>
          <p:cNvGrpSpPr/>
          <p:nvPr/>
        </p:nvGrpSpPr>
        <p:grpSpPr>
          <a:xfrm>
            <a:off x="3965629" y="3391285"/>
            <a:ext cx="2020009" cy="1733107"/>
            <a:chOff x="5119398" y="548219"/>
            <a:chExt cx="2020009" cy="17331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AEACCF-6F2C-D04B-98AD-7B5B372624BC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E9C17C-2D58-5244-84DC-A9B5930AA459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4EC02E-D116-A243-91E6-BAF73496E0D2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7A870D-5862-D946-B855-4DBF6FB8CDDB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05F9BC-0974-6F41-B2A3-93FA9EB83FC5}"/>
              </a:ext>
            </a:extLst>
          </p:cNvPr>
          <p:cNvCxnSpPr/>
          <p:nvPr/>
        </p:nvCxnSpPr>
        <p:spPr>
          <a:xfrm>
            <a:off x="0" y="2974694"/>
            <a:ext cx="64239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9E70F3-C2E2-1A4B-B2F8-C27865CBE8F0}"/>
              </a:ext>
            </a:extLst>
          </p:cNvPr>
          <p:cNvCxnSpPr/>
          <p:nvPr/>
        </p:nvCxnSpPr>
        <p:spPr>
          <a:xfrm>
            <a:off x="-1" y="5569352"/>
            <a:ext cx="64239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9FF925-ED71-1241-A2F0-F9B8198E6EF3}"/>
              </a:ext>
            </a:extLst>
          </p:cNvPr>
          <p:cNvCxnSpPr/>
          <p:nvPr/>
        </p:nvCxnSpPr>
        <p:spPr>
          <a:xfrm>
            <a:off x="-2" y="374248"/>
            <a:ext cx="64239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46A099-7352-9644-8E03-A3BDC81B53B7}"/>
              </a:ext>
            </a:extLst>
          </p:cNvPr>
          <p:cNvCxnSpPr>
            <a:cxnSpLocks/>
          </p:cNvCxnSpPr>
          <p:nvPr/>
        </p:nvCxnSpPr>
        <p:spPr>
          <a:xfrm>
            <a:off x="3449256" y="374248"/>
            <a:ext cx="0" cy="51951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55A550-31D9-6742-B9D6-6AE9DC06834D}"/>
              </a:ext>
            </a:extLst>
          </p:cNvPr>
          <p:cNvCxnSpPr>
            <a:cxnSpLocks/>
          </p:cNvCxnSpPr>
          <p:nvPr/>
        </p:nvCxnSpPr>
        <p:spPr>
          <a:xfrm>
            <a:off x="6423947" y="374248"/>
            <a:ext cx="0" cy="51951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A5C1CD-C452-C641-97F9-B99187FF7DBB}"/>
              </a:ext>
            </a:extLst>
          </p:cNvPr>
          <p:cNvSpPr txBox="1"/>
          <p:nvPr/>
        </p:nvSpPr>
        <p:spPr>
          <a:xfrm>
            <a:off x="2071571" y="5915376"/>
            <a:ext cx="7386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Couldn’t resist: Voila!  Behold the </a:t>
            </a:r>
            <a:r>
              <a:rPr lang="en-US" sz="2800" b="1" i="1" dirty="0"/>
              <a:t>Meta-WODB</a:t>
            </a:r>
            <a:r>
              <a:rPr lang="en-US" sz="2800" i="1" dirty="0"/>
              <a:t> …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AD561-3C6D-7744-8B0E-ACDB1566877E}"/>
              </a:ext>
            </a:extLst>
          </p:cNvPr>
          <p:cNvSpPr/>
          <p:nvPr/>
        </p:nvSpPr>
        <p:spPr>
          <a:xfrm>
            <a:off x="7259500" y="663476"/>
            <a:ext cx="45786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source run-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wodb.sh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*** Processing example1.lp4 ***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normal(fig1) normal(fig3) normal(fig4) </a:t>
            </a:r>
          </a:p>
          <a:p>
            <a:r>
              <a:rPr lang="en-US" sz="1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(fig2)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*** Processing example2.lp4 ***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normal(fig1) normal(fig2) normal(fig4) </a:t>
            </a:r>
          </a:p>
          <a:p>
            <a:r>
              <a:rPr lang="en-US" sz="1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(fig3)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*** Processing example3.lp4 ***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normal(fig2) normal(fig4) </a:t>
            </a:r>
          </a:p>
          <a:p>
            <a:r>
              <a:rPr lang="en-US" sz="1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(fig1) </a:t>
            </a:r>
            <a:r>
              <a:rPr lang="en-US" sz="1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(fig3)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*** Processing example4.lp4 ***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(fig4) </a:t>
            </a:r>
          </a:p>
          <a:p>
            <a:r>
              <a:rPr 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(fig1) </a:t>
            </a:r>
            <a:r>
              <a:rPr 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(fig2) </a:t>
            </a:r>
            <a:r>
              <a:rPr 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(fig3)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D0472D4-B1C5-B34A-9B50-FF25A46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7EFF-2691-6648-B2AE-E051C85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6998"/>
          </a:xfrm>
        </p:spPr>
        <p:txBody>
          <a:bodyPr>
            <a:normAutofit/>
          </a:bodyPr>
          <a:lstStyle/>
          <a:p>
            <a:r>
              <a:rPr lang="en-US" b="1" dirty="0"/>
              <a:t>Observations/ Preliminary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2C3A-2010-FE47-9E31-D906B7FA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3" y="1016469"/>
            <a:ext cx="11201401" cy="55921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WODB puzzle can have </a:t>
            </a:r>
            <a:r>
              <a:rPr lang="en-US" sz="2400" b="1" dirty="0"/>
              <a:t>several</a:t>
            </a:r>
            <a:r>
              <a:rPr lang="en-US" sz="2400" dirty="0"/>
              <a:t> “right” answers.</a:t>
            </a:r>
          </a:p>
          <a:p>
            <a:r>
              <a:rPr lang="en-US" sz="2400" dirty="0"/>
              <a:t>To be comprehensible, answers need </a:t>
            </a:r>
            <a:r>
              <a:rPr lang="en-US" sz="2400" b="1" dirty="0"/>
              <a:t>justifications</a:t>
            </a:r>
            <a:r>
              <a:rPr lang="en-US" sz="2400" dirty="0"/>
              <a:t>. </a:t>
            </a:r>
          </a:p>
          <a:p>
            <a:r>
              <a:rPr lang="en-US" sz="2400" dirty="0"/>
              <a:t>Questions and answers become comprehensible via </a:t>
            </a:r>
            <a:r>
              <a:rPr lang="en-US" sz="2400" b="1" dirty="0"/>
              <a:t>queries:</a:t>
            </a:r>
            <a:endParaRPr lang="en-US" sz="2400" dirty="0"/>
          </a:p>
          <a:p>
            <a:pPr lvl="1"/>
            <a:r>
              <a:rPr lang="en-US" sz="2000" dirty="0"/>
              <a:t>queries </a:t>
            </a:r>
            <a:r>
              <a:rPr lang="en-US" sz="2000" b="1" dirty="0"/>
              <a:t>formalize</a:t>
            </a:r>
            <a:r>
              <a:rPr lang="en-US" sz="2000" dirty="0"/>
              <a:t> concepts: what is </a:t>
            </a:r>
            <a:r>
              <a:rPr lang="en-US" sz="2000" i="1" dirty="0"/>
              <a:t>meant</a:t>
            </a:r>
            <a:r>
              <a:rPr lang="en-US" sz="2000" dirty="0"/>
              <a:t> by a unique/special/… figure (and what </a:t>
            </a:r>
            <a:r>
              <a:rPr lang="en-US" sz="2000" i="1" dirty="0"/>
              <a:t>isn’t</a:t>
            </a:r>
            <a:r>
              <a:rPr lang="en-US" sz="2000" dirty="0"/>
              <a:t> meant .. )</a:t>
            </a:r>
          </a:p>
          <a:p>
            <a:pPr lvl="1"/>
            <a:r>
              <a:rPr lang="en-US" sz="2000" dirty="0"/>
              <a:t>answers to queries come with </a:t>
            </a:r>
            <a:r>
              <a:rPr lang="en-US" sz="2000" b="1" dirty="0">
                <a:solidFill>
                  <a:srgbClr val="C00000"/>
                </a:solidFill>
              </a:rPr>
              <a:t>derivations</a:t>
            </a:r>
            <a:r>
              <a:rPr lang="en-US" sz="2000" b="1" dirty="0"/>
              <a:t> </a:t>
            </a:r>
            <a:r>
              <a:rPr lang="en-US" sz="2000" dirty="0"/>
              <a:t>(a form of </a:t>
            </a:r>
            <a:r>
              <a:rPr lang="en-US" sz="2000" i="1" dirty="0"/>
              <a:t>provenance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  <a:r>
              <a:rPr lang="en-US" sz="2000" dirty="0"/>
              <a:t>which provide the </a:t>
            </a:r>
            <a:r>
              <a:rPr lang="en-US" sz="2000" b="1" dirty="0">
                <a:solidFill>
                  <a:srgbClr val="C00000"/>
                </a:solidFill>
              </a:rPr>
              <a:t>justification</a:t>
            </a:r>
            <a:r>
              <a:rPr lang="en-US" sz="2000" dirty="0"/>
              <a:t> needed to understand the answer</a:t>
            </a:r>
          </a:p>
          <a:p>
            <a:r>
              <a:rPr lang="en-US" sz="2400" dirty="0"/>
              <a:t>Each query generates a possible </a:t>
            </a:r>
            <a:r>
              <a:rPr lang="en-US" sz="2400" b="1" dirty="0"/>
              <a:t>solution space.</a:t>
            </a:r>
            <a:endParaRPr lang="en-US" sz="2400" dirty="0"/>
          </a:p>
          <a:p>
            <a:r>
              <a:rPr lang="en-US" sz="2400" dirty="0"/>
              <a:t>For a given query (i.e., within a solution space), answers can be </a:t>
            </a:r>
            <a:r>
              <a:rPr lang="en-US" sz="2400" b="1" dirty="0"/>
              <a:t>clustered</a:t>
            </a:r>
            <a:r>
              <a:rPr lang="en-US" sz="2400" dirty="0"/>
              <a:t> into </a:t>
            </a:r>
            <a:r>
              <a:rPr lang="en-US" sz="2400" b="1" dirty="0">
                <a:solidFill>
                  <a:srgbClr val="C00000"/>
                </a:solidFill>
              </a:rPr>
              <a:t>equivalence classes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we disagree which one doesn’t belong, because </a:t>
            </a:r>
            <a:r>
              <a:rPr lang="en-US" sz="2000" b="1" dirty="0">
                <a:solidFill>
                  <a:srgbClr val="C00000"/>
                </a:solidFill>
              </a:rPr>
              <a:t>we care about different properties </a:t>
            </a:r>
          </a:p>
          <a:p>
            <a:pPr lvl="1"/>
            <a:r>
              <a:rPr lang="en-US" sz="2000" dirty="0"/>
              <a:t>… but if a </a:t>
            </a:r>
            <a:r>
              <a:rPr lang="en-US" sz="2000" b="1" dirty="0"/>
              <a:t>minimal change </a:t>
            </a:r>
            <a:r>
              <a:rPr lang="en-US" sz="2000" dirty="0"/>
              <a:t>will turn your argument into mine and vice versa </a:t>
            </a:r>
            <a:r>
              <a:rPr lang="en-US" sz="2000" dirty="0">
                <a:sym typeface="Wingdings" pitchFamily="2" charset="2"/>
              </a:rPr>
              <a:t> same equivalence class!</a:t>
            </a:r>
            <a:endParaRPr lang="en-US" sz="2000" dirty="0"/>
          </a:p>
          <a:p>
            <a:r>
              <a:rPr lang="en-US" sz="2400" dirty="0"/>
              <a:t>Non-equivalent answers correspond to different </a:t>
            </a:r>
            <a:r>
              <a:rPr lang="en-US" sz="2400" b="1" dirty="0">
                <a:solidFill>
                  <a:srgbClr val="C00000"/>
                </a:solidFill>
              </a:rPr>
              <a:t>types</a:t>
            </a:r>
            <a:r>
              <a:rPr lang="en-US" sz="2400" b="1" i="1" dirty="0"/>
              <a:t> </a:t>
            </a:r>
            <a:r>
              <a:rPr lang="en-US" sz="2400" dirty="0"/>
              <a:t>of </a:t>
            </a:r>
            <a:r>
              <a:rPr lang="en-US" sz="2400" b="1" dirty="0"/>
              <a:t>argument</a:t>
            </a:r>
            <a:r>
              <a:rPr lang="en-US" sz="2400" dirty="0"/>
              <a:t> (not just different preferences)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WODB</a:t>
            </a:r>
            <a:r>
              <a:rPr lang="en-US" sz="2400" dirty="0"/>
              <a:t> is a great </a:t>
            </a:r>
            <a:r>
              <a:rPr lang="en-US" sz="2400" b="1" dirty="0">
                <a:solidFill>
                  <a:srgbClr val="C00000"/>
                </a:solidFill>
              </a:rPr>
              <a:t>educational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tool</a:t>
            </a:r>
            <a:r>
              <a:rPr lang="en-US" sz="2400" dirty="0"/>
              <a:t> for CM!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ASP</a:t>
            </a:r>
            <a:r>
              <a:rPr lang="en-US" sz="2400" dirty="0"/>
              <a:t> (= </a:t>
            </a:r>
            <a:r>
              <a:rPr lang="en-US" sz="2400" dirty="0" err="1"/>
              <a:t>Datalog</a:t>
            </a:r>
            <a:r>
              <a:rPr lang="en-US" sz="2400" dirty="0"/>
              <a:t> Queries + </a:t>
            </a:r>
            <a:r>
              <a:rPr lang="en-US" sz="2400" dirty="0" err="1"/>
              <a:t>Generate&amp;Test</a:t>
            </a:r>
            <a:r>
              <a:rPr lang="en-US" sz="2400" dirty="0"/>
              <a:t> / Constraints) is a </a:t>
            </a:r>
            <a:r>
              <a:rPr lang="en-US" sz="2400" b="1" dirty="0">
                <a:solidFill>
                  <a:srgbClr val="C00000"/>
                </a:solidFill>
              </a:rPr>
              <a:t>power tool </a:t>
            </a:r>
            <a:r>
              <a:rPr lang="en-US" sz="2400" dirty="0"/>
              <a:t>for CM! </a:t>
            </a:r>
          </a:p>
          <a:p>
            <a:r>
              <a:rPr lang="en-US" sz="2400" b="1" dirty="0"/>
              <a:t>Possible World Explorer (</a:t>
            </a:r>
            <a:r>
              <a:rPr lang="en-US" sz="2400" b="1" dirty="0">
                <a:solidFill>
                  <a:srgbClr val="C00000"/>
                </a:solidFill>
              </a:rPr>
              <a:t>PWE</a:t>
            </a:r>
            <a:r>
              <a:rPr lang="en-US" sz="2400" b="1" dirty="0"/>
              <a:t>) </a:t>
            </a:r>
            <a:r>
              <a:rPr lang="en-US" sz="2400" dirty="0"/>
              <a:t>combines ASP + Python/</a:t>
            </a:r>
            <a:r>
              <a:rPr lang="en-US" sz="2400" dirty="0" err="1"/>
              <a:t>Jupyter</a:t>
            </a:r>
            <a:r>
              <a:rPr lang="en-US" sz="2400" dirty="0"/>
              <a:t> Notebooks: </a:t>
            </a:r>
            <a:r>
              <a:rPr lang="en-US" sz="2400" b="1" dirty="0">
                <a:solidFill>
                  <a:srgbClr val="C00000"/>
                </a:solidFill>
              </a:rPr>
              <a:t>CM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super powers</a:t>
            </a:r>
            <a:r>
              <a:rPr lang="en-US" sz="24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C203-F87C-7146-9D2A-D89905C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A0C2B-7680-3342-BD56-C1BADFD5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101889"/>
            <a:ext cx="10515600" cy="1325563"/>
          </a:xfrm>
        </p:spPr>
        <p:txBody>
          <a:bodyPr/>
          <a:lstStyle/>
          <a:p>
            <a:r>
              <a:rPr lang="en-US" b="1" dirty="0"/>
              <a:t>3. M’s Story </a:t>
            </a:r>
            <a:r>
              <a:rPr lang="en-US" sz="4000" i="1" dirty="0"/>
              <a:t>(cont’d) </a:t>
            </a: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874C7-534E-854C-B2D7-82866CFD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02E67-3D41-F649-BDD6-0BA4766A0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7" y="978983"/>
            <a:ext cx="5014252" cy="2802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62142-1E06-D74C-87FD-66F78B940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7" y="4109516"/>
            <a:ext cx="5383069" cy="2611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FC7C7-1D86-D340-85A0-B0A82ADF4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781" y="233965"/>
            <a:ext cx="4599887" cy="6122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62F36E-6A13-2149-9FF8-16F0C7AF6E27}"/>
              </a:ext>
            </a:extLst>
          </p:cNvPr>
          <p:cNvSpPr txBox="1"/>
          <p:nvPr/>
        </p:nvSpPr>
        <p:spPr>
          <a:xfrm>
            <a:off x="5470254" y="3391592"/>
            <a:ext cx="1981598" cy="3046988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The “binary trick” !?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Is it really </a:t>
            </a:r>
            <a:r>
              <a:rPr lang="en-US" sz="1600" b="1" i="1" dirty="0">
                <a:solidFill>
                  <a:srgbClr val="C00000"/>
                </a:solidFill>
              </a:rPr>
              <a:t>needed</a:t>
            </a:r>
            <a:r>
              <a:rPr lang="en-US" sz="1600" b="1" dirty="0">
                <a:solidFill>
                  <a:srgbClr val="C00000"/>
                </a:solidFill>
              </a:rPr>
              <a:t> to find the meta-special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(B has questions or even doubts … 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FYI: There are other solution methods e.g.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FCA </a:t>
            </a:r>
            <a:r>
              <a:rPr lang="en-US" sz="1600" dirty="0">
                <a:solidFill>
                  <a:srgbClr val="C00000"/>
                </a:solidFill>
              </a:rPr>
              <a:t>(Formal Concept Analysis) </a:t>
            </a:r>
          </a:p>
        </p:txBody>
      </p:sp>
    </p:spTree>
    <p:extLst>
      <p:ext uri="{BB962C8B-B14F-4D97-AF65-F5344CB8AC3E}">
        <p14:creationId xmlns:p14="http://schemas.microsoft.com/office/powerpoint/2010/main" val="231036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9804F1-EC99-6640-9898-8D1180320E91}"/>
              </a:ext>
            </a:extLst>
          </p:cNvPr>
          <p:cNvGrpSpPr/>
          <p:nvPr/>
        </p:nvGrpSpPr>
        <p:grpSpPr>
          <a:xfrm>
            <a:off x="4992480" y="2430763"/>
            <a:ext cx="2020009" cy="1733107"/>
            <a:chOff x="5119398" y="548219"/>
            <a:chExt cx="2020009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8610600" y="1462039"/>
            <a:ext cx="282571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property(fig1, color, red).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property(fig1, shape, box).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property(fig1, size, small).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property(fig2, color, green).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property(fig2, shape, box).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property(fig2, size, large).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property(fig3, color, red).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property(fig3, shape, circle).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property(fig3, size, large).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property(fig4, color, red).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property(fig4, shape, box).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property(fig4, size, large).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76F53-409B-CF49-B0D1-3C039E4EA0E0}"/>
              </a:ext>
            </a:extLst>
          </p:cNvPr>
          <p:cNvSpPr txBox="1"/>
          <p:nvPr/>
        </p:nvSpPr>
        <p:spPr>
          <a:xfrm>
            <a:off x="374696" y="394692"/>
            <a:ext cx="301967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 Matrix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err="1"/>
              <a:t>isLarge</a:t>
            </a:r>
            <a:r>
              <a:rPr lang="en-US" b="1" dirty="0"/>
              <a:t> </a:t>
            </a:r>
            <a:r>
              <a:rPr lang="en-US" b="1" dirty="0" err="1"/>
              <a:t>isBox</a:t>
            </a:r>
            <a:r>
              <a:rPr lang="en-US" b="1" dirty="0"/>
              <a:t> </a:t>
            </a:r>
            <a:r>
              <a:rPr lang="en-US" b="1" dirty="0" err="1"/>
              <a:t>isRed</a:t>
            </a:r>
            <a:r>
              <a:rPr lang="en-US" b="1" dirty="0"/>
              <a:t> </a:t>
            </a:r>
          </a:p>
          <a:p>
            <a:r>
              <a:rPr lang="en-US" dirty="0"/>
              <a:t>1:   0 1 1</a:t>
            </a:r>
          </a:p>
          <a:p>
            <a:r>
              <a:rPr lang="en-US" dirty="0"/>
              <a:t>2:   1 1 0</a:t>
            </a:r>
          </a:p>
          <a:p>
            <a:r>
              <a:rPr lang="en-US" dirty="0"/>
              <a:t>3:   1 0 1</a:t>
            </a:r>
          </a:p>
          <a:p>
            <a:r>
              <a:rPr lang="en-US" b="1" dirty="0">
                <a:solidFill>
                  <a:srgbClr val="C00000"/>
                </a:solidFill>
              </a:rPr>
              <a:t>4:   1 1 1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b="1" dirty="0" err="1">
                <a:solidFill>
                  <a:srgbClr val="0432FF"/>
                </a:solidFill>
              </a:rPr>
              <a:t>isSmall</a:t>
            </a:r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b="1" dirty="0" err="1">
                <a:solidFill>
                  <a:srgbClr val="0432FF"/>
                </a:solidFill>
              </a:rPr>
              <a:t>isCirc</a:t>
            </a:r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b="1" dirty="0" err="1">
                <a:solidFill>
                  <a:srgbClr val="0432FF"/>
                </a:solidFill>
              </a:rPr>
              <a:t>isGreen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dirty="0"/>
              <a:t>1:   1 0 0</a:t>
            </a:r>
          </a:p>
          <a:p>
            <a:r>
              <a:rPr lang="en-US" dirty="0"/>
              <a:t>2:   0 0 1</a:t>
            </a:r>
          </a:p>
          <a:p>
            <a:r>
              <a:rPr lang="en-US" dirty="0"/>
              <a:t>3:   0 1 0 </a:t>
            </a:r>
          </a:p>
          <a:p>
            <a:r>
              <a:rPr lang="en-US" b="1" dirty="0">
                <a:solidFill>
                  <a:srgbClr val="0432FF"/>
                </a:solidFill>
              </a:rPr>
              <a:t>4:   0 0 0  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isLarge</a:t>
            </a:r>
            <a:r>
              <a:rPr lang="en-US" b="1" dirty="0"/>
              <a:t> </a:t>
            </a:r>
            <a:r>
              <a:rPr lang="en-US" b="1" dirty="0" err="1"/>
              <a:t>isCirc</a:t>
            </a:r>
            <a:r>
              <a:rPr lang="en-US" b="1" dirty="0"/>
              <a:t> </a:t>
            </a:r>
            <a:r>
              <a:rPr lang="en-US" b="1" dirty="0" err="1"/>
              <a:t>isGreen</a:t>
            </a:r>
            <a:endParaRPr lang="en-US" b="1" dirty="0"/>
          </a:p>
          <a:p>
            <a:r>
              <a:rPr lang="en-US" dirty="0">
                <a:solidFill>
                  <a:srgbClr val="0432FF"/>
                </a:solidFill>
              </a:rPr>
              <a:t>1:   0 0 0</a:t>
            </a:r>
          </a:p>
          <a:p>
            <a:r>
              <a:rPr lang="en-US" dirty="0">
                <a:solidFill>
                  <a:srgbClr val="0432FF"/>
                </a:solidFill>
              </a:rPr>
              <a:t>2:   1 0 1</a:t>
            </a:r>
          </a:p>
          <a:p>
            <a:r>
              <a:rPr lang="en-US" dirty="0">
                <a:solidFill>
                  <a:srgbClr val="0432FF"/>
                </a:solidFill>
              </a:rPr>
              <a:t>3:   1 1 0 </a:t>
            </a:r>
          </a:p>
          <a:p>
            <a:r>
              <a:rPr lang="en-US" dirty="0">
                <a:solidFill>
                  <a:srgbClr val="0432FF"/>
                </a:solidFill>
              </a:rPr>
              <a:t>4:   1 0 0  </a:t>
            </a:r>
          </a:p>
          <a:p>
            <a:endParaRPr lang="en-US" dirty="0"/>
          </a:p>
          <a:p>
            <a:r>
              <a:rPr lang="en-US" dirty="0"/>
              <a:t>… 5 more combinations</a:t>
            </a:r>
          </a:p>
          <a:p>
            <a:r>
              <a:rPr lang="en-US" dirty="0"/>
              <a:t>(can generate all via ASP …)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1B3E8-6211-AB45-9FA0-1231386C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6F796-2329-394B-A612-ACAFDC48A228}"/>
              </a:ext>
            </a:extLst>
          </p:cNvPr>
          <p:cNvSpPr txBox="1"/>
          <p:nvPr/>
        </p:nvSpPr>
        <p:spPr>
          <a:xfrm>
            <a:off x="3049238" y="291824"/>
            <a:ext cx="6416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3. M’s Story (Cont’d) </a:t>
            </a:r>
          </a:p>
          <a:p>
            <a:r>
              <a:rPr lang="en-US" sz="3200" i="1" dirty="0"/>
              <a:t>.. B responds with more questions 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B30BF-3DFF-964C-9164-8BDA9FD8D4AC}"/>
              </a:ext>
            </a:extLst>
          </p:cNvPr>
          <p:cNvSpPr txBox="1"/>
          <p:nvPr/>
        </p:nvSpPr>
        <p:spPr>
          <a:xfrm>
            <a:off x="1383409" y="1471910"/>
            <a:ext cx="197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Here the matrix works great to find WODB: 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“1 1 1” stands out!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8E459-C5F1-C543-B724-4DAA9B4DAA35}"/>
              </a:ext>
            </a:extLst>
          </p:cNvPr>
          <p:cNvSpPr txBox="1"/>
          <p:nvPr/>
        </p:nvSpPr>
        <p:spPr>
          <a:xfrm>
            <a:off x="1383409" y="3451488"/>
            <a:ext cx="155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… still OK: the “0 0 0” stands out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C28B8-E70B-7140-96B3-1751F12A7F9D}"/>
              </a:ext>
            </a:extLst>
          </p:cNvPr>
          <p:cNvSpPr txBox="1"/>
          <p:nvPr/>
        </p:nvSpPr>
        <p:spPr>
          <a:xfrm>
            <a:off x="1383408" y="4854464"/>
            <a:ext cx="166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… but what about here? Now #4 does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stand out .. </a:t>
            </a:r>
          </a:p>
        </p:txBody>
      </p:sp>
    </p:spTree>
    <p:extLst>
      <p:ext uri="{BB962C8B-B14F-4D97-AF65-F5344CB8AC3E}">
        <p14:creationId xmlns:p14="http://schemas.microsoft.com/office/powerpoint/2010/main" val="10360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F8C-DC87-5446-904A-586A589E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9203-F5F5-F84D-A97C-2640E92B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WODB/ASP/PWE Source code: </a:t>
            </a:r>
            <a:r>
              <a:rPr lang="en-US" sz="2400" b="1" dirty="0">
                <a:hlinkClick r:id="rId2"/>
              </a:rPr>
              <a:t>https://github.com/idaks/WODB</a:t>
            </a:r>
            <a:r>
              <a:rPr lang="en-US" sz="2400" b="1" dirty="0"/>
              <a:t> </a:t>
            </a:r>
          </a:p>
          <a:p>
            <a:endParaRPr lang="en-US" sz="2400" b="1" dirty="0"/>
          </a:p>
          <a:p>
            <a:r>
              <a:rPr lang="en-US" sz="2400" dirty="0"/>
              <a:t>WODB web site: </a:t>
            </a:r>
            <a:r>
              <a:rPr lang="en-US" sz="2400" dirty="0">
                <a:hlinkClick r:id="rId3"/>
              </a:rPr>
              <a:t>http://wodb.ca/index.html</a:t>
            </a:r>
            <a:endParaRPr lang="en-US" sz="2400" dirty="0"/>
          </a:p>
          <a:p>
            <a:r>
              <a:rPr lang="en-US" sz="2400" dirty="0"/>
              <a:t>A book: </a:t>
            </a:r>
            <a:r>
              <a:rPr lang="en-US" sz="2400" dirty="0">
                <a:hlinkClick r:id="rId4"/>
              </a:rPr>
              <a:t>https://www.stenhouse.com/content/which-one-doesnt-belong</a:t>
            </a:r>
            <a:r>
              <a:rPr lang="en-US" sz="2400" dirty="0"/>
              <a:t> </a:t>
            </a:r>
          </a:p>
          <a:p>
            <a:r>
              <a:rPr lang="en-US" sz="2400" dirty="0"/>
              <a:t>Sesame Street: One of these things is not like the others .. </a:t>
            </a:r>
          </a:p>
          <a:p>
            <a:pPr lvl="1"/>
            <a:r>
              <a:rPr lang="en-US" sz="2000" dirty="0"/>
              <a:t>Easy: </a:t>
            </a:r>
            <a:r>
              <a:rPr lang="en-US" sz="2000" dirty="0">
                <a:hlinkClick r:id="rId5"/>
              </a:rPr>
              <a:t>https://www.youtube.com/watch?v=rsRjQDrDnY8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A bit more tricky: </a:t>
            </a:r>
            <a:r>
              <a:rPr lang="en-US" sz="2000" dirty="0">
                <a:hlinkClick r:id="rId6"/>
              </a:rPr>
              <a:t>https://www.youtube.com/watch?v=lqegob0v9W8</a:t>
            </a:r>
            <a:r>
              <a:rPr lang="en-US" sz="2000" dirty="0"/>
              <a:t> </a:t>
            </a:r>
          </a:p>
          <a:p>
            <a:r>
              <a:rPr lang="en-US" sz="2400" dirty="0"/>
              <a:t>Quite tricky: </a:t>
            </a:r>
          </a:p>
          <a:p>
            <a:pPr lvl="1"/>
            <a:r>
              <a:rPr lang="en-US" sz="2000" dirty="0">
                <a:hlinkClick r:id="rId7"/>
              </a:rPr>
              <a:t>https://twitter.com/mcnally_gerry/status/1243582829507813376?s=20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8"/>
              </a:rPr>
              <a:t>https://twitter.com/search?q=%23wodb&amp;src=typd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9C372-FDB8-8045-BBF6-573F566D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B3C089-62F5-0D45-9378-3980B0684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CC80DE-0665-E749-B729-AA2128535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(additional fun stuff ahead ..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FC0FB-E056-5249-8666-B434B283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51B3488-3B06-4D48-9A4E-A45F3094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4917"/>
          <a:stretch/>
        </p:blipFill>
        <p:spPr>
          <a:xfrm>
            <a:off x="-1" y="0"/>
            <a:ext cx="12187381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FC8D1C-CCDA-1944-B1E4-1ABED084E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25" y="429495"/>
            <a:ext cx="6915150" cy="6179128"/>
          </a:xfrm>
        </p:spPr>
        <p:txBody>
          <a:bodyPr>
            <a:normAutofit fontScale="92500"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B: Tell me my student, which of these pots is unlike the others?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M: The </a:t>
            </a:r>
            <a:r>
              <a:rPr lang="en-US" sz="2400" b="1" i="1" dirty="0">
                <a:solidFill>
                  <a:srgbClr val="C00000"/>
                </a:solidFill>
              </a:rPr>
              <a:t>silver</a:t>
            </a:r>
            <a:r>
              <a:rPr lang="en-US" sz="2400" i="1" dirty="0">
                <a:solidFill>
                  <a:srgbClr val="C00000"/>
                </a:solidFill>
              </a:rPr>
              <a:t> one of course. The </a:t>
            </a:r>
            <a:r>
              <a:rPr lang="en-US" sz="2400" b="1" i="1" dirty="0">
                <a:solidFill>
                  <a:srgbClr val="C00000"/>
                </a:solidFill>
              </a:rPr>
              <a:t>others</a:t>
            </a:r>
            <a:r>
              <a:rPr lang="en-US" sz="2400" i="1" dirty="0">
                <a:solidFill>
                  <a:srgbClr val="C00000"/>
                </a:solidFill>
              </a:rPr>
              <a:t> are made of </a:t>
            </a:r>
            <a:r>
              <a:rPr lang="en-US" sz="2400" b="1" i="1" dirty="0">
                <a:solidFill>
                  <a:srgbClr val="C00000"/>
                </a:solidFill>
              </a:rPr>
              <a:t>gold</a:t>
            </a:r>
            <a:r>
              <a:rPr lang="en-US" sz="2400" i="1" dirty="0">
                <a:solidFill>
                  <a:srgbClr val="C00000"/>
                </a:solidFill>
              </a:rPr>
              <a:t>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B: Please </a:t>
            </a:r>
            <a:r>
              <a:rPr lang="en-US" sz="2400" b="1" i="1" dirty="0">
                <a:solidFill>
                  <a:srgbClr val="C00000"/>
                </a:solidFill>
              </a:rPr>
              <a:t>hoist</a:t>
            </a:r>
            <a:r>
              <a:rPr lang="en-US" sz="2400" i="1" dirty="0">
                <a:solidFill>
                  <a:srgbClr val="C00000"/>
                </a:solidFill>
              </a:rPr>
              <a:t> each one above your head.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M: Ah, master. I beg forgiveness. The one </a:t>
            </a:r>
            <a:r>
              <a:rPr lang="en-US" sz="2400" b="1" i="1" dirty="0">
                <a:solidFill>
                  <a:srgbClr val="C00000"/>
                </a:solidFill>
              </a:rPr>
              <a:t>without handles</a:t>
            </a:r>
            <a:r>
              <a:rPr lang="en-US" sz="2400" i="1" dirty="0">
                <a:solidFill>
                  <a:srgbClr val="C00000"/>
                </a:solidFill>
              </a:rPr>
              <a:t> is truly unique.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B: Would you please use them to </a:t>
            </a:r>
            <a:r>
              <a:rPr lang="en-US" sz="2400" b="1" i="1" dirty="0">
                <a:solidFill>
                  <a:srgbClr val="C00000"/>
                </a:solidFill>
              </a:rPr>
              <a:t>milk the cow</a:t>
            </a:r>
            <a:r>
              <a:rPr lang="en-US" sz="2400" i="1" dirty="0">
                <a:solidFill>
                  <a:srgbClr val="C00000"/>
                </a:solidFill>
              </a:rPr>
              <a:t>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M: Once again master, I have changed my mind. The </a:t>
            </a:r>
            <a:r>
              <a:rPr lang="en-US" sz="2400" b="1" i="1" dirty="0">
                <a:solidFill>
                  <a:srgbClr val="C00000"/>
                </a:solidFill>
              </a:rPr>
              <a:t>smaller</a:t>
            </a:r>
            <a:r>
              <a:rPr lang="en-US" sz="2400" i="1" dirty="0">
                <a:solidFill>
                  <a:srgbClr val="C00000"/>
                </a:solidFill>
              </a:rPr>
              <a:t> one is inferior.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B: Several times I have given you a task and each time you have made a different choice. </a:t>
            </a:r>
            <a:r>
              <a:rPr lang="en-US" sz="2400" b="1" i="1" dirty="0">
                <a:solidFill>
                  <a:srgbClr val="C00000"/>
                </a:solidFill>
              </a:rPr>
              <a:t>What task could I assign which would convince you to choose the large, handled pot of gold?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M: There is no such task, master. </a:t>
            </a:r>
            <a:r>
              <a:rPr lang="en-US" sz="2400" b="1" i="1" dirty="0">
                <a:solidFill>
                  <a:srgbClr val="C00000"/>
                </a:solidFill>
              </a:rPr>
              <a:t>That pot is not unique in any way.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B: … Isn’t it the only pot of that kind … grasshopper??  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B4731E5F-12FC-9746-9A58-D3CC5E7B0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057720"/>
            <a:ext cx="4476750" cy="541235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monk was summoned to the Buddha’s chamber.  </a:t>
            </a:r>
          </a:p>
          <a:p>
            <a:r>
              <a:rPr lang="en-US" sz="2400" dirty="0"/>
              <a:t>Upon a table were </a:t>
            </a:r>
            <a:r>
              <a:rPr lang="en-US" sz="2400" b="1" dirty="0"/>
              <a:t>four</a:t>
            </a:r>
            <a:r>
              <a:rPr lang="en-US" sz="2400" dirty="0"/>
              <a:t> pots: three gold and one silver. 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first</a:t>
            </a:r>
            <a:r>
              <a:rPr lang="en-US" sz="2400" dirty="0"/>
              <a:t> </a:t>
            </a:r>
            <a:r>
              <a:rPr lang="en-US" sz="2400" b="1" dirty="0"/>
              <a:t>gold</a:t>
            </a:r>
            <a:r>
              <a:rPr lang="en-US" sz="2400" dirty="0"/>
              <a:t> </a:t>
            </a:r>
            <a:r>
              <a:rPr lang="en-US" sz="2400" b="1" dirty="0"/>
              <a:t>pot</a:t>
            </a:r>
            <a:r>
              <a:rPr lang="en-US" sz="2400" dirty="0"/>
              <a:t> was large with ornate handles. 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second</a:t>
            </a:r>
            <a:r>
              <a:rPr lang="en-US" sz="2400" dirty="0"/>
              <a:t> could have been its younger sibling, sharing the same shape and handles yet of a </a:t>
            </a:r>
            <a:r>
              <a:rPr lang="en-US" sz="2400" b="1" dirty="0"/>
              <a:t>diminutive</a:t>
            </a:r>
            <a:r>
              <a:rPr lang="en-US" sz="2400" dirty="0"/>
              <a:t> size. 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third</a:t>
            </a:r>
            <a:r>
              <a:rPr lang="en-US" sz="2400" dirty="0"/>
              <a:t> was as big as the first but had </a:t>
            </a:r>
            <a:r>
              <a:rPr lang="en-US" sz="2400" b="1" dirty="0"/>
              <a:t>no handles</a:t>
            </a:r>
            <a:r>
              <a:rPr lang="en-US" sz="2400" dirty="0"/>
              <a:t>. 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silver pot </a:t>
            </a:r>
            <a:r>
              <a:rPr lang="en-US" sz="2400" dirty="0"/>
              <a:t>was large with handles.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F1A1A-C227-274D-8C16-1B0582D4A9A4}"/>
              </a:ext>
            </a:extLst>
          </p:cNvPr>
          <p:cNvSpPr txBox="1"/>
          <p:nvPr/>
        </p:nvSpPr>
        <p:spPr>
          <a:xfrm>
            <a:off x="195263" y="120441"/>
            <a:ext cx="291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Introduction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4BAC29-9177-B349-9170-A7EB4176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Enjoy WODB! Challenge Example …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9996" y="3219057"/>
            <a:ext cx="5425293" cy="1019456"/>
            <a:chOff x="6943997" y="5712149"/>
            <a:chExt cx="4913734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6943997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 1     </a:t>
              </a: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6079" y="5712149"/>
              <a:ext cx="777777" cy="923330"/>
            </a:xfrm>
            <a:prstGeom prst="rect">
              <a:avLst/>
            </a:prstGeom>
            <a:solidFill>
              <a:srgbClr val="06F500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 2    </a:t>
              </a:r>
            </a:p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371066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 4     </a:t>
              </a:r>
            </a:p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03147" y="5989148"/>
              <a:ext cx="354584" cy="369332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155261" y="5716614"/>
              <a:ext cx="914400" cy="914400"/>
            </a:xfrm>
            <a:prstGeom prst="ellipse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44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/>
              <a:t>Which </a:t>
            </a:r>
            <a:r>
              <a:rPr lang="en-US" sz="6000" b="1" dirty="0"/>
              <a:t>one doesn’t belong?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01017" y="1884243"/>
            <a:ext cx="5425293" cy="1019456"/>
            <a:chOff x="6943997" y="5712149"/>
            <a:chExt cx="4913734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6943997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 1     </a:t>
              </a: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6079" y="5712149"/>
              <a:ext cx="777777" cy="923330"/>
            </a:xfrm>
            <a:prstGeom prst="rect">
              <a:avLst/>
            </a:prstGeom>
            <a:solidFill>
              <a:srgbClr val="06F500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 2    </a:t>
              </a:r>
            </a:p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371066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 4     </a:t>
              </a:r>
            </a:p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03147" y="5989148"/>
              <a:ext cx="354584" cy="369332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155261" y="5716614"/>
              <a:ext cx="914400" cy="914400"/>
            </a:xfrm>
            <a:prstGeom prst="ellipse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B5D427-1341-C443-BBE4-68E717584FF9}"/>
              </a:ext>
            </a:extLst>
          </p:cNvPr>
          <p:cNvSpPr txBox="1"/>
          <p:nvPr/>
        </p:nvSpPr>
        <p:spPr>
          <a:xfrm>
            <a:off x="1564278" y="3647090"/>
            <a:ext cx="906344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Typical justification:</a:t>
            </a:r>
          </a:p>
          <a:p>
            <a:endParaRPr lang="en-US" sz="2400" dirty="0"/>
          </a:p>
          <a:p>
            <a:r>
              <a:rPr lang="en-US" sz="2400" b="1" dirty="0"/>
              <a:t>Figure X doesn’t belong because it’s the only figure having property P:</a:t>
            </a:r>
          </a:p>
          <a:p>
            <a:endParaRPr lang="en-US" sz="2400" b="1" dirty="0"/>
          </a:p>
          <a:p>
            <a:r>
              <a:rPr lang="en-US" sz="20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(X)   :-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has_prop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(X,P),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another(X,P).</a:t>
            </a:r>
          </a:p>
          <a:p>
            <a:r>
              <a:rPr lang="en-US" sz="20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(X,P) :-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has_prop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(X,P),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has_prop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(Y,P), X != Y.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.. but this doesn’t work here… (why not?)</a:t>
            </a:r>
          </a:p>
        </p:txBody>
      </p:sp>
    </p:spTree>
    <p:extLst>
      <p:ext uri="{BB962C8B-B14F-4D97-AF65-F5344CB8AC3E}">
        <p14:creationId xmlns:p14="http://schemas.microsoft.com/office/powerpoint/2010/main" val="339265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13" y="225631"/>
            <a:ext cx="7076965" cy="63624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84498" y="1234042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432FF"/>
                </a:solidFill>
              </a:rPr>
              <a:t>R</a:t>
            </a:r>
            <a:r>
              <a:rPr lang="en-US" sz="2000" i="1" dirty="0">
                <a:solidFill>
                  <a:srgbClr val="0432FF"/>
                </a:solidFill>
              </a:rPr>
              <a:t>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1114" y="1234042"/>
            <a:ext cx="913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432FF"/>
                </a:solidFill>
              </a:rPr>
              <a:t>S</a:t>
            </a:r>
            <a:r>
              <a:rPr lang="en-US" sz="2000" i="1" dirty="0">
                <a:solidFill>
                  <a:srgbClr val="0432FF"/>
                </a:solidFill>
              </a:rPr>
              <a:t>quare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79806" y="123404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432FF"/>
                </a:solidFill>
              </a:rPr>
              <a:t>B</a:t>
            </a:r>
            <a:r>
              <a:rPr lang="en-US" sz="2000" i="1" dirty="0">
                <a:solidFill>
                  <a:srgbClr val="0432FF"/>
                </a:solidFill>
              </a:rPr>
              <a:t>order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32144" y="123404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432FF"/>
                </a:solidFill>
              </a:rPr>
              <a:t>L</a:t>
            </a:r>
            <a:r>
              <a:rPr lang="en-US" sz="2000" i="1" dirty="0">
                <a:solidFill>
                  <a:srgbClr val="0432FF"/>
                </a:solidFill>
              </a:rPr>
              <a:t>arge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06199" y="1906624"/>
            <a:ext cx="4913734" cy="923330"/>
            <a:chOff x="6943997" y="5712149"/>
            <a:chExt cx="4913734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6943997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 1     </a:t>
              </a:r>
            </a:p>
            <a:p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76079" y="5712149"/>
              <a:ext cx="777777" cy="923330"/>
            </a:xfrm>
            <a:prstGeom prst="rect">
              <a:avLst/>
            </a:prstGeom>
            <a:solidFill>
              <a:srgbClr val="06F500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 2    </a:t>
              </a:r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71066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 4     </a:t>
              </a:r>
            </a:p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03147" y="5989148"/>
              <a:ext cx="354584" cy="369332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155261" y="5716614"/>
              <a:ext cx="914400" cy="914400"/>
            </a:xfrm>
            <a:prstGeom prst="ellipse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232558" y="122148"/>
            <a:ext cx="10515600" cy="1325563"/>
          </a:xfrm>
        </p:spPr>
        <p:txBody>
          <a:bodyPr/>
          <a:lstStyle/>
          <a:p>
            <a:r>
              <a:rPr lang="en-US" b="1" dirty="0"/>
              <a:t>WODB? FCA to the rescue..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109476" y="1205924"/>
            <a:ext cx="5480235" cy="562395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Which of the 5 figures doesn’t belong?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/>
          </a:p>
          <a:p>
            <a:r>
              <a:rPr lang="en-US" sz="2400" b="1" i="1" dirty="0"/>
              <a:t>F</a:t>
            </a:r>
            <a:r>
              <a:rPr lang="en-US" sz="2400" i="1" dirty="0"/>
              <a:t>ormal </a:t>
            </a:r>
            <a:r>
              <a:rPr lang="en-US" sz="2400" b="1" i="1" dirty="0"/>
              <a:t>C</a:t>
            </a:r>
            <a:r>
              <a:rPr lang="en-US" sz="2400" i="1" dirty="0"/>
              <a:t>oncept </a:t>
            </a:r>
            <a:r>
              <a:rPr lang="en-US" sz="2400" b="1" i="1" dirty="0"/>
              <a:t>A</a:t>
            </a:r>
            <a:r>
              <a:rPr lang="en-US" sz="2400" i="1" dirty="0"/>
              <a:t>nalysis </a:t>
            </a:r>
            <a:r>
              <a:rPr lang="en-US" sz="2400" dirty="0"/>
              <a:t>can tell!</a:t>
            </a:r>
          </a:p>
          <a:p>
            <a:endParaRPr lang="en-US" sz="2400" dirty="0"/>
          </a:p>
          <a:p>
            <a:r>
              <a:rPr lang="en-US" sz="2400" dirty="0"/>
              <a:t>Figures 2,3,4,5 all have </a:t>
            </a:r>
            <a:r>
              <a:rPr lang="is-IS" sz="2400" dirty="0"/>
              <a:t>…</a:t>
            </a:r>
            <a:endParaRPr lang="en-US" sz="2400" dirty="0"/>
          </a:p>
          <a:p>
            <a:pPr lvl="1"/>
            <a:r>
              <a:rPr lang="en-US" sz="2000" dirty="0"/>
              <a:t>have 3 out of 4 </a:t>
            </a:r>
            <a:r>
              <a:rPr lang="en-US" sz="2000" dirty="0">
                <a:solidFill>
                  <a:srgbClr val="0432FF"/>
                </a:solidFill>
              </a:rPr>
              <a:t>common properties</a:t>
            </a:r>
          </a:p>
          <a:p>
            <a:pPr lvl="1"/>
            <a:r>
              <a:rPr lang="en-US" sz="2000" dirty="0"/>
              <a:t>have 1 out of 4 </a:t>
            </a:r>
            <a:r>
              <a:rPr lang="en-US" sz="2000" dirty="0">
                <a:solidFill>
                  <a:srgbClr val="C00000"/>
                </a:solidFill>
              </a:rPr>
              <a:t>“special” properties</a:t>
            </a:r>
          </a:p>
          <a:p>
            <a:endParaRPr lang="en-US" sz="2400" dirty="0"/>
          </a:p>
          <a:p>
            <a:r>
              <a:rPr lang="en-US" sz="2400" dirty="0"/>
              <a:t>Figure 1 is special because it </a:t>
            </a:r>
            <a:r>
              <a:rPr lang="is-IS" sz="2400" dirty="0"/>
              <a:t>…</a:t>
            </a:r>
          </a:p>
          <a:p>
            <a:pPr lvl="1"/>
            <a:r>
              <a:rPr lang="en-US" sz="2000" dirty="0"/>
              <a:t>h</a:t>
            </a:r>
            <a:r>
              <a:rPr lang="is-IS" sz="2000" dirty="0"/>
              <a:t>as 4 out of 4 </a:t>
            </a:r>
            <a:r>
              <a:rPr lang="is-IS" sz="2000" dirty="0">
                <a:solidFill>
                  <a:srgbClr val="0432FF"/>
                </a:solidFill>
              </a:rPr>
              <a:t>common properties</a:t>
            </a:r>
          </a:p>
          <a:p>
            <a:pPr lvl="1"/>
            <a:r>
              <a:rPr lang="is-IS" sz="2000" dirty="0"/>
              <a:t>has 0 out of 4 </a:t>
            </a:r>
            <a:r>
              <a:rPr lang="is-IS" sz="2000" dirty="0">
                <a:solidFill>
                  <a:srgbClr val="C00000"/>
                </a:solidFill>
              </a:rPr>
              <a:t>“special” properties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7847" y="5135528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not</a:t>
            </a:r>
            <a:r>
              <a:rPr lang="en-US" sz="2000" i="1" dirty="0">
                <a:solidFill>
                  <a:srgbClr val="C00000"/>
                </a:solidFill>
              </a:rPr>
              <a:t>-Large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50069" y="5135528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not</a:t>
            </a:r>
            <a:r>
              <a:rPr lang="en-US" sz="2000" i="1" dirty="0">
                <a:solidFill>
                  <a:srgbClr val="C00000"/>
                </a:solidFill>
              </a:rPr>
              <a:t>-Border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96689" y="5135528"/>
            <a:ext cx="1337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not</a:t>
            </a:r>
            <a:r>
              <a:rPr lang="en-US" sz="2000" i="1" dirty="0">
                <a:solidFill>
                  <a:srgbClr val="C00000"/>
                </a:solidFill>
              </a:rPr>
              <a:t>-Square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01263" y="5135528"/>
            <a:ext cx="96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not</a:t>
            </a:r>
            <a:r>
              <a:rPr lang="en-US" sz="2000" i="1" dirty="0">
                <a:solidFill>
                  <a:srgbClr val="C00000"/>
                </a:solidFill>
              </a:rPr>
              <a:t>-red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8FEA7-317C-DF47-8AB7-D569530F7512}"/>
              </a:ext>
            </a:extLst>
          </p:cNvPr>
          <p:cNvSpPr txBox="1"/>
          <p:nvPr/>
        </p:nvSpPr>
        <p:spPr>
          <a:xfrm>
            <a:off x="9537358" y="5631771"/>
            <a:ext cx="2648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We can understand the justification easily using a </a:t>
            </a:r>
            <a:r>
              <a:rPr lang="en-US" sz="1600" b="1" i="1" dirty="0"/>
              <a:t>second-order model</a:t>
            </a:r>
            <a:r>
              <a:rPr lang="en-US" sz="1600" i="1" dirty="0"/>
              <a:t>, i.e., looking at </a:t>
            </a:r>
            <a:r>
              <a:rPr lang="en-US" sz="1600" b="1" i="1" dirty="0"/>
              <a:t>sets of properties</a:t>
            </a:r>
            <a:r>
              <a:rPr lang="en-US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9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B1FAF4-1EC5-E249-99AF-A41CF5F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207819"/>
            <a:ext cx="10515600" cy="1108364"/>
          </a:xfrm>
        </p:spPr>
        <p:txBody>
          <a:bodyPr/>
          <a:lstStyle/>
          <a:p>
            <a:r>
              <a:rPr lang="en-US" b="1" dirty="0"/>
              <a:t>2. Cutting to the Chase …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C57C9-DE2E-0F40-AF36-65593534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1733167"/>
            <a:ext cx="11776364" cy="4917014"/>
          </a:xfrm>
        </p:spPr>
        <p:txBody>
          <a:bodyPr/>
          <a:lstStyle/>
          <a:p>
            <a:r>
              <a:rPr lang="en-US" b="1" dirty="0"/>
              <a:t>WODB</a:t>
            </a:r>
            <a:r>
              <a:rPr lang="en-US" dirty="0"/>
              <a:t> (which one doesn’t belong) is a great educational tool for CM!</a:t>
            </a:r>
          </a:p>
          <a:p>
            <a:pPr lvl="1"/>
            <a:r>
              <a:rPr lang="en-US" dirty="0"/>
              <a:t>... </a:t>
            </a:r>
            <a:r>
              <a:rPr lang="en-US" dirty="0" err="1"/>
              <a:t>Datalog</a:t>
            </a:r>
            <a:r>
              <a:rPr lang="en-US" dirty="0"/>
              <a:t> and Answer Set Programming are power tools for WODB (and CM in general)</a:t>
            </a:r>
          </a:p>
          <a:p>
            <a:pPr lvl="1"/>
            <a:endParaRPr lang="en-US" dirty="0"/>
          </a:p>
          <a:p>
            <a:r>
              <a:rPr lang="en-US" dirty="0"/>
              <a:t>Step 1: </a:t>
            </a:r>
            <a:r>
              <a:rPr lang="en-US" b="1" dirty="0"/>
              <a:t>Define what is (and isn’t!) part of your model:</a:t>
            </a:r>
          </a:p>
          <a:p>
            <a:pPr lvl="1"/>
            <a:r>
              <a:rPr lang="en-US" b="1" dirty="0"/>
              <a:t>Observables</a:t>
            </a:r>
            <a:r>
              <a:rPr lang="en-US" dirty="0"/>
              <a:t> (things/concepts you can ask about)</a:t>
            </a:r>
          </a:p>
          <a:p>
            <a:pPr lvl="1"/>
            <a:r>
              <a:rPr lang="en-US" b="1" dirty="0" err="1"/>
              <a:t>Ignorables</a:t>
            </a:r>
            <a:r>
              <a:rPr lang="en-US" dirty="0"/>
              <a:t> (… you cannot ask about!)</a:t>
            </a:r>
          </a:p>
          <a:p>
            <a:pPr lvl="1"/>
            <a:endParaRPr lang="en-US" dirty="0"/>
          </a:p>
          <a:p>
            <a:r>
              <a:rPr lang="en-US" dirty="0"/>
              <a:t>Step 2: </a:t>
            </a:r>
            <a:r>
              <a:rPr lang="en-US" b="1" dirty="0"/>
              <a:t>Fitness-for-Purpose</a:t>
            </a:r>
            <a:r>
              <a:rPr lang="en-US" dirty="0"/>
              <a:t> (FFP) and </a:t>
            </a:r>
            <a:r>
              <a:rPr lang="en-US" b="1" dirty="0"/>
              <a:t>Conceptual Resolution </a:t>
            </a:r>
            <a:r>
              <a:rPr lang="en-US" dirty="0"/>
              <a:t>(CR) via </a:t>
            </a:r>
            <a:r>
              <a:rPr lang="en-US" b="1" dirty="0"/>
              <a:t>Queries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FFP/Q: </a:t>
            </a:r>
            <a:r>
              <a:rPr lang="en-US" dirty="0"/>
              <a:t>Can you answer the questions you care about?</a:t>
            </a:r>
          </a:p>
          <a:p>
            <a:pPr lvl="1"/>
            <a:r>
              <a:rPr lang="en-US" b="1" dirty="0"/>
              <a:t>CR/Q</a:t>
            </a:r>
            <a:r>
              <a:rPr lang="en-US" dirty="0"/>
              <a:t>: What questions can you answer (what concepts can you distinguish) in principle?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2254-DD21-EF43-924F-947EB05C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698" y="207819"/>
            <a:ext cx="2060211" cy="1525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C4127-8785-9C44-A8DA-E8CB06FF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B1FAF4-1EC5-E249-99AF-A41CF5F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207819"/>
            <a:ext cx="10515600" cy="1108364"/>
          </a:xfrm>
        </p:spPr>
        <p:txBody>
          <a:bodyPr/>
          <a:lstStyle/>
          <a:p>
            <a:r>
              <a:rPr lang="en-US" dirty="0"/>
              <a:t>... cutting to the chase …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C57C9-DE2E-0F40-AF36-65593534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1733167"/>
            <a:ext cx="11776364" cy="4917014"/>
          </a:xfrm>
        </p:spPr>
        <p:txBody>
          <a:bodyPr/>
          <a:lstStyle/>
          <a:p>
            <a:r>
              <a:rPr lang="en-US" dirty="0"/>
              <a:t>Step 3 (The WODB Point): </a:t>
            </a:r>
            <a:r>
              <a:rPr lang="en-US" b="1" dirty="0"/>
              <a:t>Explainable Answers:</a:t>
            </a:r>
          </a:p>
          <a:p>
            <a:pPr lvl="1"/>
            <a:r>
              <a:rPr lang="en-US" dirty="0"/>
              <a:t>How do you </a:t>
            </a:r>
            <a:r>
              <a:rPr lang="en-US" b="1" dirty="0">
                <a:solidFill>
                  <a:srgbClr val="C00000"/>
                </a:solidFill>
              </a:rPr>
              <a:t>justify</a:t>
            </a:r>
            <a:r>
              <a:rPr lang="en-US" dirty="0"/>
              <a:t> Which-One-Doesn’t-Belong (</a:t>
            </a:r>
            <a:r>
              <a:rPr lang="en-US" b="1" dirty="0">
                <a:solidFill>
                  <a:srgbClr val="C00000"/>
                </a:solidFill>
              </a:rPr>
              <a:t>WODB</a:t>
            </a:r>
            <a:r>
              <a:rPr lang="en-US" dirty="0"/>
              <a:t>)? </a:t>
            </a:r>
          </a:p>
          <a:p>
            <a:pPr lvl="1"/>
            <a:r>
              <a:rPr lang="en-US" dirty="0"/>
              <a:t>i) Agree on </a:t>
            </a:r>
            <a:r>
              <a:rPr lang="en-US" b="1" dirty="0"/>
              <a:t>Observables</a:t>
            </a:r>
            <a:r>
              <a:rPr lang="en-US" dirty="0"/>
              <a:t> (color; shape; size; … )</a:t>
            </a:r>
          </a:p>
          <a:p>
            <a:pPr lvl="2"/>
            <a:r>
              <a:rPr lang="en-US" dirty="0"/>
              <a:t>…  and </a:t>
            </a:r>
            <a:r>
              <a:rPr lang="en-US" b="1" dirty="0" err="1"/>
              <a:t>Ignorables</a:t>
            </a:r>
            <a:r>
              <a:rPr lang="en-US" dirty="0"/>
              <a:t> (object-ID; object location: NE, SE, SW, N; …) </a:t>
            </a:r>
          </a:p>
          <a:p>
            <a:pPr lvl="1"/>
            <a:r>
              <a:rPr lang="en-US" dirty="0"/>
              <a:t>ii) </a:t>
            </a:r>
            <a:r>
              <a:rPr lang="en-US" b="1" dirty="0">
                <a:solidFill>
                  <a:srgbClr val="C00000"/>
                </a:solidFill>
              </a:rPr>
              <a:t>Formalize</a:t>
            </a:r>
            <a:r>
              <a:rPr lang="en-US" dirty="0"/>
              <a:t> what you </a:t>
            </a:r>
            <a:r>
              <a:rPr lang="en-US" b="1" i="1" dirty="0">
                <a:solidFill>
                  <a:srgbClr val="C00000"/>
                </a:solidFill>
              </a:rPr>
              <a:t>mean</a:t>
            </a:r>
            <a:r>
              <a:rPr lang="en-US" dirty="0"/>
              <a:t> using a </a:t>
            </a:r>
            <a:r>
              <a:rPr lang="en-US" b="1" dirty="0">
                <a:solidFill>
                  <a:srgbClr val="C00000"/>
                </a:solidFill>
              </a:rPr>
              <a:t>Query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 </a:t>
            </a:r>
            <a:r>
              <a:rPr lang="en-US" b="1" dirty="0"/>
              <a:t>UX: What you see is what you get! (WYSIWYG!)</a:t>
            </a:r>
          </a:p>
          <a:p>
            <a:pPr lvl="2"/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CMX: What you get, is it what you see? (</a:t>
            </a:r>
            <a:r>
              <a:rPr lang="en-US" b="1" dirty="0" err="1">
                <a:solidFill>
                  <a:srgbClr val="C00000"/>
                </a:solidFill>
              </a:rPr>
              <a:t>WYGiiWYS</a:t>
            </a:r>
            <a:r>
              <a:rPr lang="en-US" b="1" dirty="0">
                <a:solidFill>
                  <a:srgbClr val="C00000"/>
                </a:solidFill>
              </a:rPr>
              <a:t>?) </a:t>
            </a:r>
          </a:p>
          <a:p>
            <a:pPr lvl="2"/>
            <a:r>
              <a:rPr lang="en-US" dirty="0"/>
              <a:t>... b/c if you can’t pick the thing which isn’t like the other via a query </a:t>
            </a:r>
          </a:p>
          <a:p>
            <a:pPr lvl="2"/>
            <a:r>
              <a:rPr lang="en-US" dirty="0"/>
              <a:t>… maybe your query and your ideas/concepts don’t agree!</a:t>
            </a:r>
          </a:p>
          <a:p>
            <a:pPr lvl="2"/>
            <a:r>
              <a:rPr lang="en-US" dirty="0"/>
              <a:t>… or your model doesn’t mean what you think it means!!</a:t>
            </a:r>
          </a:p>
          <a:p>
            <a:pPr lvl="1"/>
            <a:r>
              <a:rPr lang="en-US" dirty="0"/>
              <a:t>iii) Even if </a:t>
            </a:r>
            <a:r>
              <a:rPr lang="en-US" dirty="0" err="1"/>
              <a:t>WYGiWYS</a:t>
            </a:r>
            <a:r>
              <a:rPr lang="en-US" dirty="0"/>
              <a:t>(!), </a:t>
            </a:r>
            <a:r>
              <a:rPr lang="en-US" b="1" dirty="0">
                <a:solidFill>
                  <a:srgbClr val="C00000"/>
                </a:solidFill>
              </a:rPr>
              <a:t>compare justifications </a:t>
            </a:r>
            <a:r>
              <a:rPr lang="en-US" dirty="0"/>
              <a:t>with those for alt-answers by others:</a:t>
            </a:r>
          </a:p>
          <a:p>
            <a:pPr lvl="2"/>
            <a:r>
              <a:rPr lang="en-US" dirty="0"/>
              <a:t>Beware: minimal change of your justification = my justification!</a:t>
            </a:r>
          </a:p>
          <a:p>
            <a:pPr lvl="2"/>
            <a:r>
              <a:rPr lang="en-US" dirty="0"/>
              <a:t>… or rather: different quality of justifications (cf. Koan .. WODB Ex. 5 below) – being </a:t>
            </a:r>
            <a:r>
              <a:rPr lang="en-US" b="1" dirty="0"/>
              <a:t>“</a:t>
            </a:r>
            <a:r>
              <a:rPr lang="en-US" b="1" dirty="0">
                <a:solidFill>
                  <a:srgbClr val="C00000"/>
                </a:solidFill>
              </a:rPr>
              <a:t>meta-special</a:t>
            </a:r>
            <a:r>
              <a:rPr lang="en-US" b="1" dirty="0"/>
              <a:t>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2254-DD21-EF43-924F-947EB05C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698" y="207819"/>
            <a:ext cx="2060211" cy="1525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FAD0452-8CC2-A248-9E6F-826451BE5ABF}"/>
              </a:ext>
            </a:extLst>
          </p:cNvPr>
          <p:cNvGrpSpPr/>
          <p:nvPr/>
        </p:nvGrpSpPr>
        <p:grpSpPr>
          <a:xfrm>
            <a:off x="10162559" y="2225391"/>
            <a:ext cx="1506853" cy="1292836"/>
            <a:chOff x="5119399" y="548219"/>
            <a:chExt cx="2020007" cy="17331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ACD2C4-5B73-7A47-91A9-651F7D9D8611}"/>
                </a:ext>
              </a:extLst>
            </p:cNvPr>
            <p:cNvSpPr/>
            <p:nvPr/>
          </p:nvSpPr>
          <p:spPr>
            <a:xfrm>
              <a:off x="5119399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26855F-FA8D-A840-9011-53BB379D4EDE}"/>
                </a:ext>
              </a:extLst>
            </p:cNvPr>
            <p:cNvSpPr/>
            <p:nvPr/>
          </p:nvSpPr>
          <p:spPr>
            <a:xfrm>
              <a:off x="6427024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08D44-4B72-EF43-B75D-5032E2D02732}"/>
                </a:ext>
              </a:extLst>
            </p:cNvPr>
            <p:cNvSpPr/>
            <p:nvPr/>
          </p:nvSpPr>
          <p:spPr>
            <a:xfrm>
              <a:off x="6427025" y="548219"/>
              <a:ext cx="712381" cy="71238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8209A8-F224-D446-A17B-A322AB4DBEEC}"/>
                </a:ext>
              </a:extLst>
            </p:cNvPr>
            <p:cNvSpPr/>
            <p:nvPr/>
          </p:nvSpPr>
          <p:spPr>
            <a:xfrm>
              <a:off x="5119399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BCE139-D100-4746-979E-5A3DF9C23A77}"/>
              </a:ext>
            </a:extLst>
          </p:cNvPr>
          <p:cNvGrpSpPr/>
          <p:nvPr/>
        </p:nvGrpSpPr>
        <p:grpSpPr>
          <a:xfrm>
            <a:off x="10170742" y="4077068"/>
            <a:ext cx="1498670" cy="1285814"/>
            <a:chOff x="5119398" y="548219"/>
            <a:chExt cx="2020009" cy="17331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6BB5A-DDC7-E840-A652-F39AAAFB2F16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10B9C9-F4C6-FA45-9476-B9533DA2F33B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6B4ABC-F613-014F-9C2B-1665F1BA535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06F4F3-159C-5C4D-B72B-202C2E4C78E5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C679C-27CF-8442-8171-7E2AF058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D82F6E1-EE5D-C546-AC1A-189CA901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923" y="2543267"/>
            <a:ext cx="3907501" cy="33960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8B1FAF4-1EC5-E249-99AF-A41CF5F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207819"/>
            <a:ext cx="10515600" cy="1108364"/>
          </a:xfrm>
        </p:spPr>
        <p:txBody>
          <a:bodyPr/>
          <a:lstStyle/>
          <a:p>
            <a:r>
              <a:rPr lang="en-US" dirty="0"/>
              <a:t>... cutting to the chase …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C57C9-DE2E-0F40-AF36-65593534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1733167"/>
            <a:ext cx="9698182" cy="4917014"/>
          </a:xfrm>
        </p:spPr>
        <p:txBody>
          <a:bodyPr>
            <a:normAutofit/>
          </a:bodyPr>
          <a:lstStyle/>
          <a:p>
            <a:r>
              <a:rPr lang="en-US" dirty="0"/>
              <a:t>Step 4: </a:t>
            </a:r>
            <a:r>
              <a:rPr lang="en-US" b="1" dirty="0"/>
              <a:t>Quantifying over all Queries: </a:t>
            </a:r>
            <a:r>
              <a:rPr lang="en-US" b="1" dirty="0">
                <a:solidFill>
                  <a:srgbClr val="C00000"/>
                </a:solidFill>
              </a:rPr>
              <a:t>Semantics from Structure</a:t>
            </a:r>
            <a:r>
              <a:rPr lang="en-US" b="1" dirty="0"/>
              <a:t>!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How semantics permeates (conceptual) models:</a:t>
            </a:r>
          </a:p>
          <a:p>
            <a:pPr lvl="2"/>
            <a:r>
              <a:rPr lang="en-US" dirty="0"/>
              <a:t>… via </a:t>
            </a:r>
            <a:r>
              <a:rPr lang="en-US" b="1" dirty="0"/>
              <a:t>Vocabulary</a:t>
            </a:r>
            <a:r>
              <a:rPr lang="en-US" dirty="0"/>
              <a:t> (Controlled Vocabs; Ontologies (</a:t>
            </a:r>
            <a:r>
              <a:rPr lang="en-US" dirty="0" err="1"/>
              <a:t>eg</a:t>
            </a:r>
            <a:r>
              <a:rPr lang="en-US" dirty="0"/>
              <a:t> in DLs); etc.)</a:t>
            </a:r>
          </a:p>
          <a:p>
            <a:pPr lvl="2"/>
            <a:r>
              <a:rPr lang="en-US" dirty="0">
                <a:sym typeface="Wingdings" pitchFamily="2" charset="2"/>
              </a:rPr>
              <a:t> </a:t>
            </a:r>
            <a:r>
              <a:rPr lang="en-US" b="1" i="1" dirty="0">
                <a:sym typeface="Wingdings" pitchFamily="2" charset="2"/>
              </a:rPr>
              <a:t>Terminological Perspective </a:t>
            </a:r>
            <a:r>
              <a:rPr lang="en-US" dirty="0">
                <a:sym typeface="Wingdings" pitchFamily="2" charset="2"/>
              </a:rPr>
              <a:t>(another day!)</a:t>
            </a:r>
          </a:p>
          <a:p>
            <a:pPr lvl="2"/>
            <a:r>
              <a:rPr lang="en-US" dirty="0">
                <a:sym typeface="Wingdings" pitchFamily="2" charset="2"/>
              </a:rPr>
              <a:t>… via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Structure &amp; Connections 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 </a:t>
            </a:r>
            <a:r>
              <a:rPr lang="en-US" b="1" i="1" dirty="0">
                <a:sym typeface="Wingdings" pitchFamily="2" charset="2"/>
              </a:rPr>
              <a:t>Database Theory / Mathematical Logic Perspective </a:t>
            </a:r>
            <a:r>
              <a:rPr lang="en-US" dirty="0">
                <a:sym typeface="Wingdings" pitchFamily="2" charset="2"/>
              </a:rPr>
              <a:t>(today!)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>
                <a:sym typeface="Wingdings" pitchFamily="2" charset="2"/>
              </a:rPr>
              <a:t>Tools to obtain semantics from structure:</a:t>
            </a:r>
          </a:p>
          <a:p>
            <a:pPr lvl="2"/>
            <a:r>
              <a:rPr lang="en-US" dirty="0">
                <a:sym typeface="Wingdings" pitchFamily="2" charset="2"/>
              </a:rPr>
              <a:t>Queries</a:t>
            </a:r>
            <a:r>
              <a:rPr lang="en-US" b="1" dirty="0">
                <a:sym typeface="Wingdings" pitchFamily="2" charset="2"/>
              </a:rPr>
              <a:t>, Queries, QUERIES</a:t>
            </a:r>
            <a:r>
              <a:rPr lang="en-US" dirty="0">
                <a:sym typeface="Wingdings" pitchFamily="2" charset="2"/>
              </a:rPr>
              <a:t>! (cf. Steps 2 &amp; 3)</a:t>
            </a:r>
          </a:p>
          <a:p>
            <a:pPr lvl="2"/>
            <a:r>
              <a:rPr lang="en-US" b="1" dirty="0">
                <a:sym typeface="Wingdings" pitchFamily="2" charset="2"/>
              </a:rPr>
              <a:t>Automorphisms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3"/>
            <a:r>
              <a:rPr lang="en-US" dirty="0">
                <a:sym typeface="Wingdings" pitchFamily="2" charset="2"/>
              </a:rPr>
              <a:t>Compute in a few easy steps with ASP (= </a:t>
            </a:r>
            <a:r>
              <a:rPr lang="en-US" dirty="0" err="1">
                <a:sym typeface="Wingdings" pitchFamily="2" charset="2"/>
              </a:rPr>
              <a:t>Datalog</a:t>
            </a:r>
            <a:r>
              <a:rPr lang="en-US" dirty="0">
                <a:sym typeface="Wingdings" pitchFamily="2" charset="2"/>
              </a:rPr>
              <a:t> + Generate &amp; Test / Constraints)</a:t>
            </a:r>
          </a:p>
          <a:p>
            <a:pPr lvl="3"/>
            <a:r>
              <a:rPr lang="en-US" dirty="0">
                <a:sym typeface="Wingdings" pitchFamily="2" charset="2"/>
              </a:rPr>
              <a:t>… and visualize with</a:t>
            </a:r>
            <a:r>
              <a:rPr lang="en-US" i="1" dirty="0">
                <a:sym typeface="Wingdings" pitchFamily="2" charset="2"/>
              </a:rPr>
              <a:t> Possible-Worlds-Explorer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ym typeface="Wingdings" pitchFamily="2" charset="2"/>
              </a:rPr>
              <a:t>PWE</a:t>
            </a:r>
            <a:r>
              <a:rPr lang="en-US" dirty="0">
                <a:sym typeface="Wingdings" pitchFamily="2" charset="2"/>
              </a:rPr>
              <a:t>); tool created by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Sahil Gupta!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2254-DD21-EF43-924F-947EB05C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698" y="207819"/>
            <a:ext cx="2060211" cy="1525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07A09-68FC-1A48-A75E-9A41D5F4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B1FAF4-1EC5-E249-99AF-A41CF5F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33" y="67172"/>
            <a:ext cx="7371273" cy="1108364"/>
          </a:xfrm>
        </p:spPr>
        <p:txBody>
          <a:bodyPr/>
          <a:lstStyle/>
          <a:p>
            <a:r>
              <a:rPr lang="en-US" dirty="0"/>
              <a:t>... Some PWE Snippets …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07A09-68FC-1A48-A75E-9A41D5F4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91CAF-F54C-B84A-BEB0-171956FE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1" y="1139158"/>
            <a:ext cx="5965369" cy="2133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612B1-57F7-F749-BB61-726E41B27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1" y="3710446"/>
            <a:ext cx="6692735" cy="1695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C21AE1-CEE4-C242-BBB4-D1A4F07A394D}"/>
              </a:ext>
            </a:extLst>
          </p:cNvPr>
          <p:cNvGrpSpPr/>
          <p:nvPr/>
        </p:nvGrpSpPr>
        <p:grpSpPr>
          <a:xfrm>
            <a:off x="8044995" y="207819"/>
            <a:ext cx="3874410" cy="3260612"/>
            <a:chOff x="7884494" y="175544"/>
            <a:chExt cx="3874410" cy="32606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F8966E-C395-2744-9425-100E12CB45CF}"/>
                </a:ext>
              </a:extLst>
            </p:cNvPr>
            <p:cNvGrpSpPr/>
            <p:nvPr/>
          </p:nvGrpSpPr>
          <p:grpSpPr>
            <a:xfrm>
              <a:off x="7957102" y="175544"/>
              <a:ext cx="1346703" cy="1155432"/>
              <a:chOff x="5119399" y="548219"/>
              <a:chExt cx="2020007" cy="173310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CB62072-9B4C-124E-AFCC-DEBA11C430FC}"/>
                  </a:ext>
                </a:extLst>
              </p:cNvPr>
              <p:cNvSpPr/>
              <p:nvPr/>
            </p:nvSpPr>
            <p:spPr>
              <a:xfrm>
                <a:off x="5119399" y="548219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1DC359-D011-3645-ACAA-98899078299E}"/>
                  </a:ext>
                </a:extLst>
              </p:cNvPr>
              <p:cNvSpPr/>
              <p:nvPr/>
            </p:nvSpPr>
            <p:spPr>
              <a:xfrm>
                <a:off x="6427024" y="15689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EB5D19-017C-9A4A-87FE-4A2260D416A2}"/>
                  </a:ext>
                </a:extLst>
              </p:cNvPr>
              <p:cNvSpPr/>
              <p:nvPr/>
            </p:nvSpPr>
            <p:spPr>
              <a:xfrm>
                <a:off x="6427025" y="548219"/>
                <a:ext cx="712381" cy="71238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BFB9726-D206-EE49-A870-F45D21A5367E}"/>
                  </a:ext>
                </a:extLst>
              </p:cNvPr>
              <p:cNvSpPr/>
              <p:nvPr/>
            </p:nvSpPr>
            <p:spPr>
              <a:xfrm>
                <a:off x="5119399" y="15689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0F3D1D-8420-134D-9802-73BC59213CA4}"/>
                </a:ext>
              </a:extLst>
            </p:cNvPr>
            <p:cNvGrpSpPr/>
            <p:nvPr/>
          </p:nvGrpSpPr>
          <p:grpSpPr>
            <a:xfrm>
              <a:off x="10412199" y="180220"/>
              <a:ext cx="1346705" cy="1194016"/>
              <a:chOff x="5119398" y="490345"/>
              <a:chExt cx="2020009" cy="179098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C13A85-B5CE-8D42-AF09-34E3801F9009}"/>
                  </a:ext>
                </a:extLst>
              </p:cNvPr>
              <p:cNvSpPr/>
              <p:nvPr/>
            </p:nvSpPr>
            <p:spPr>
              <a:xfrm>
                <a:off x="5119399" y="4903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CBE633-F73D-A649-AD00-E255A2CDAB3A}"/>
                  </a:ext>
                </a:extLst>
              </p:cNvPr>
              <p:cNvSpPr/>
              <p:nvPr/>
            </p:nvSpPr>
            <p:spPr>
              <a:xfrm>
                <a:off x="5119398" y="1568944"/>
                <a:ext cx="712382" cy="712382"/>
              </a:xfrm>
              <a:prstGeom prst="ellipse">
                <a:avLst/>
              </a:prstGeom>
              <a:solidFill>
                <a:srgbClr val="0432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D7D68-A6CC-4C4C-A36D-4C057358D973}"/>
                  </a:ext>
                </a:extLst>
              </p:cNvPr>
              <p:cNvSpPr/>
              <p:nvPr/>
            </p:nvSpPr>
            <p:spPr>
              <a:xfrm>
                <a:off x="6427026" y="1568944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580262A-B2C3-2148-B7E0-DE25DAFFA1C3}"/>
                  </a:ext>
                </a:extLst>
              </p:cNvPr>
              <p:cNvSpPr/>
              <p:nvPr/>
            </p:nvSpPr>
            <p:spPr>
              <a:xfrm>
                <a:off x="6427026" y="490345"/>
                <a:ext cx="712381" cy="712381"/>
              </a:xfrm>
              <a:prstGeom prst="rect">
                <a:avLst/>
              </a:prstGeom>
              <a:solidFill>
                <a:srgbClr val="0432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0859BF-8259-BC4D-8874-F834FE2DCA74}"/>
                </a:ext>
              </a:extLst>
            </p:cNvPr>
            <p:cNvGrpSpPr/>
            <p:nvPr/>
          </p:nvGrpSpPr>
          <p:grpSpPr>
            <a:xfrm>
              <a:off x="7884494" y="1850460"/>
              <a:ext cx="1346705" cy="1155432"/>
              <a:chOff x="5119398" y="548219"/>
              <a:chExt cx="2020009" cy="173310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F7E29F8-D06C-3548-94F6-BD1BACEDB437}"/>
                  </a:ext>
                </a:extLst>
              </p:cNvPr>
              <p:cNvSpPr/>
              <p:nvPr/>
            </p:nvSpPr>
            <p:spPr>
              <a:xfrm>
                <a:off x="5289753" y="715273"/>
                <a:ext cx="366181" cy="3661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10A22D0-901C-C849-8B97-86CED55F56C3}"/>
                  </a:ext>
                </a:extLst>
              </p:cNvPr>
              <p:cNvSpPr/>
              <p:nvPr/>
            </p:nvSpPr>
            <p:spPr>
              <a:xfrm>
                <a:off x="5119398" y="1568944"/>
                <a:ext cx="712382" cy="712382"/>
              </a:xfrm>
              <a:prstGeom prst="ellipse">
                <a:avLst/>
              </a:prstGeom>
              <a:solidFill>
                <a:srgbClr val="0432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58093AC-4E70-ED41-9FB8-CDF03F65B5AE}"/>
                  </a:ext>
                </a:extLst>
              </p:cNvPr>
              <p:cNvSpPr/>
              <p:nvPr/>
            </p:nvSpPr>
            <p:spPr>
              <a:xfrm>
                <a:off x="6427026" y="15689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6C8D943-67FD-CB43-A7C4-2C78A62A09BD}"/>
                  </a:ext>
                </a:extLst>
              </p:cNvPr>
              <p:cNvSpPr/>
              <p:nvPr/>
            </p:nvSpPr>
            <p:spPr>
              <a:xfrm>
                <a:off x="6427026" y="548219"/>
                <a:ext cx="712381" cy="712381"/>
              </a:xfrm>
              <a:prstGeom prst="rect">
                <a:avLst/>
              </a:prstGeom>
              <a:solidFill>
                <a:srgbClr val="0432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F887485-D19A-824D-BC91-F2EE5FDF243B}"/>
                </a:ext>
              </a:extLst>
            </p:cNvPr>
            <p:cNvGrpSpPr/>
            <p:nvPr/>
          </p:nvGrpSpPr>
          <p:grpSpPr>
            <a:xfrm>
              <a:off x="10412199" y="1850460"/>
              <a:ext cx="1346705" cy="1155432"/>
              <a:chOff x="5119398" y="548219"/>
              <a:chExt cx="2020009" cy="173310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2B57BDC-2A73-BA46-91BE-A230267BF75C}"/>
                  </a:ext>
                </a:extLst>
              </p:cNvPr>
              <p:cNvSpPr/>
              <p:nvPr/>
            </p:nvSpPr>
            <p:spPr>
              <a:xfrm>
                <a:off x="5289753" y="715273"/>
                <a:ext cx="366181" cy="3661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17314AB-44FD-0E4F-9F82-3205D7E1B503}"/>
                  </a:ext>
                </a:extLst>
              </p:cNvPr>
              <p:cNvSpPr/>
              <p:nvPr/>
            </p:nvSpPr>
            <p:spPr>
              <a:xfrm>
                <a:off x="5119398" y="1568944"/>
                <a:ext cx="712382" cy="71238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3906A1-1671-EB4C-842F-57576453F06E}"/>
                  </a:ext>
                </a:extLst>
              </p:cNvPr>
              <p:cNvSpPr/>
              <p:nvPr/>
            </p:nvSpPr>
            <p:spPr>
              <a:xfrm>
                <a:off x="6427026" y="15689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7FE2FF-D4B9-4D49-84EB-D11EC8C84A65}"/>
                  </a:ext>
                </a:extLst>
              </p:cNvPr>
              <p:cNvSpPr/>
              <p:nvPr/>
            </p:nvSpPr>
            <p:spPr>
              <a:xfrm>
                <a:off x="6427026" y="548219"/>
                <a:ext cx="712381" cy="71238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0A2E7-3447-A642-9BF6-129A4620AD6D}"/>
                </a:ext>
              </a:extLst>
            </p:cNvPr>
            <p:cNvSpPr txBox="1"/>
            <p:nvPr/>
          </p:nvSpPr>
          <p:spPr>
            <a:xfrm>
              <a:off x="8359427" y="1316183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Ex.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FBAED6-B874-8F4F-B5AE-58E8EA916F95}"/>
                </a:ext>
              </a:extLst>
            </p:cNvPr>
            <p:cNvSpPr txBox="1"/>
            <p:nvPr/>
          </p:nvSpPr>
          <p:spPr>
            <a:xfrm>
              <a:off x="10737926" y="1344919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Ex.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8FF2FA-37DC-9542-BA50-71B57CC4444A}"/>
                </a:ext>
              </a:extLst>
            </p:cNvPr>
            <p:cNvSpPr txBox="1"/>
            <p:nvPr/>
          </p:nvSpPr>
          <p:spPr>
            <a:xfrm>
              <a:off x="8005471" y="3036046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Ex. 3 / Ex.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3FCD13-38BA-1B40-BE74-F6B77F8FB9C4}"/>
                </a:ext>
              </a:extLst>
            </p:cNvPr>
            <p:cNvSpPr txBox="1"/>
            <p:nvPr/>
          </p:nvSpPr>
          <p:spPr>
            <a:xfrm>
              <a:off x="10785208" y="3036046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Ex. 5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35DB9895-9786-F441-8BCA-A16E2DDA9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170" y="2836142"/>
            <a:ext cx="2976781" cy="35721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AB80D86-5282-944E-BF8B-977AB2424421}"/>
              </a:ext>
            </a:extLst>
          </p:cNvPr>
          <p:cNvSpPr/>
          <p:nvPr/>
        </p:nvSpPr>
        <p:spPr>
          <a:xfrm>
            <a:off x="210733" y="6394537"/>
            <a:ext cx="11790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https://github.com/idaks/WODB/blob/master/automorphisms/Automorphism%20Exps%20ID-V.ipynb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CD4EA72-1681-B14C-A81D-AD0FF4383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74" y="3079332"/>
            <a:ext cx="3559199" cy="309338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9839D33-73BE-AC40-94F9-F323811923FD}"/>
              </a:ext>
            </a:extLst>
          </p:cNvPr>
          <p:cNvSpPr txBox="1"/>
          <p:nvPr/>
        </p:nvSpPr>
        <p:spPr>
          <a:xfrm>
            <a:off x="0" y="5781412"/>
            <a:ext cx="1253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1: three red boxes are </a:t>
            </a:r>
            <a:r>
              <a:rPr lang="en-US" b="1" dirty="0"/>
              <a:t>indistinguishable.</a:t>
            </a:r>
            <a:endParaRPr lang="en-US" dirty="0"/>
          </a:p>
          <a:p>
            <a:r>
              <a:rPr lang="en-US" dirty="0"/>
              <a:t>Ex. 3: by </a:t>
            </a:r>
            <a:r>
              <a:rPr lang="en-US" b="1" dirty="0"/>
              <a:t>swapping</a:t>
            </a:r>
            <a:r>
              <a:rPr lang="en-US" dirty="0"/>
              <a:t> constants, non-trivial </a:t>
            </a:r>
            <a:r>
              <a:rPr lang="en-US" b="1" dirty="0"/>
              <a:t>symmetries</a:t>
            </a:r>
            <a:r>
              <a:rPr lang="en-US" dirty="0"/>
              <a:t> (automorphisms) are found! =&gt; What can and cannot be picked w/ queries!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CA952-1913-B64D-9529-1EBD65B3CF3D}"/>
              </a:ext>
            </a:extLst>
          </p:cNvPr>
          <p:cNvSpPr txBox="1"/>
          <p:nvPr/>
        </p:nvSpPr>
        <p:spPr>
          <a:xfrm>
            <a:off x="4106459" y="1962693"/>
            <a:ext cx="20881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5 logic rules (ASP) to find automorphisms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4F6601-595E-1B49-8718-DD90729BA24C}"/>
              </a:ext>
            </a:extLst>
          </p:cNvPr>
          <p:cNvSpPr txBox="1"/>
          <p:nvPr/>
        </p:nvSpPr>
        <p:spPr>
          <a:xfrm>
            <a:off x="2811490" y="4664773"/>
            <a:ext cx="20881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Batch processing several models.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926C9E-134A-9C45-9595-BF6A97606D67}"/>
              </a:ext>
            </a:extLst>
          </p:cNvPr>
          <p:cNvSpPr txBox="1"/>
          <p:nvPr/>
        </p:nvSpPr>
        <p:spPr>
          <a:xfrm>
            <a:off x="5279705" y="5197637"/>
            <a:ext cx="2649943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PWE visualization of the automorphism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77AE9-3EDE-724E-91B1-26F9A15DEE66}"/>
              </a:ext>
            </a:extLst>
          </p:cNvPr>
          <p:cNvSpPr txBox="1"/>
          <p:nvPr/>
        </p:nvSpPr>
        <p:spPr>
          <a:xfrm>
            <a:off x="9024170" y="3926019"/>
            <a:ext cx="823401" cy="120032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PWE listing of a model</a:t>
            </a:r>
          </a:p>
        </p:txBody>
      </p:sp>
    </p:spTree>
    <p:extLst>
      <p:ext uri="{BB962C8B-B14F-4D97-AF65-F5344CB8AC3E}">
        <p14:creationId xmlns:p14="http://schemas.microsoft.com/office/powerpoint/2010/main" val="276524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1780902"/>
            <a:ext cx="2781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property(fig1, shape, box).</a:t>
            </a:r>
          </a:p>
          <a:p>
            <a:r>
              <a:rPr lang="en-US" dirty="0"/>
              <a:t>property(fig1, size, large).</a:t>
            </a:r>
          </a:p>
          <a:p>
            <a:endParaRPr lang="en-US" dirty="0"/>
          </a:p>
          <a:p>
            <a:r>
              <a:rPr lang="en-US" dirty="0"/>
              <a:t>property(fig</a:t>
            </a:r>
            <a:r>
              <a:rPr lang="en-US" b="1" dirty="0"/>
              <a:t>2, color,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).</a:t>
            </a:r>
          </a:p>
          <a:p>
            <a:r>
              <a:rPr lang="en-US" dirty="0"/>
              <a:t>property(fig2, shape, box).</a:t>
            </a:r>
          </a:p>
          <a:p>
            <a:r>
              <a:rPr lang="en-US" dirty="0"/>
              <a:t>property(fig2, size, large).</a:t>
            </a:r>
          </a:p>
          <a:p>
            <a:endParaRPr lang="en-US" dirty="0"/>
          </a:p>
          <a:p>
            <a:r>
              <a:rPr lang="en-US" dirty="0"/>
              <a:t>property(fig3, 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property(fig3, shape, box).</a:t>
            </a:r>
          </a:p>
          <a:p>
            <a:r>
              <a:rPr lang="en-US" dirty="0"/>
              <a:t>property(fig3, size, large).</a:t>
            </a:r>
          </a:p>
          <a:p>
            <a:endParaRPr lang="en-US" dirty="0"/>
          </a:p>
          <a:p>
            <a:r>
              <a:rPr lang="en-US" dirty="0"/>
              <a:t>property(fig4, 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property(fig4, shape, box).</a:t>
            </a:r>
          </a:p>
          <a:p>
            <a:r>
              <a:rPr lang="en-US" dirty="0"/>
              <a:t>property(fig4, size, large).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686CC4-D473-AC44-8E66-72BFEF4459B7}"/>
              </a:ext>
            </a:extLst>
          </p:cNvPr>
          <p:cNvGrpSpPr/>
          <p:nvPr/>
        </p:nvGrpSpPr>
        <p:grpSpPr>
          <a:xfrm>
            <a:off x="5119399" y="2030183"/>
            <a:ext cx="2020007" cy="1733107"/>
            <a:chOff x="5119399" y="548219"/>
            <a:chExt cx="2020007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119399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4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5" y="548219"/>
              <a:ext cx="712381" cy="71238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2E03D4-1AFD-AB4F-A0DB-F378C27F0237}"/>
                </a:ext>
              </a:extLst>
            </p:cNvPr>
            <p:cNvSpPr/>
            <p:nvPr/>
          </p:nvSpPr>
          <p:spPr>
            <a:xfrm>
              <a:off x="5119399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E18226D-EC8F-7C47-B1E8-A670A27014F5}"/>
              </a:ext>
            </a:extLst>
          </p:cNvPr>
          <p:cNvSpPr txBox="1"/>
          <p:nvPr/>
        </p:nvSpPr>
        <p:spPr>
          <a:xfrm>
            <a:off x="4166222" y="4413151"/>
            <a:ext cx="7831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 P and 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(X,P,V) :- property(X,P,V),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another(X,P,V).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(X,P,V) :- property(X,P,V), property(Y,P,V), X != Y.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 -n0 example1.lp4 unique.lp4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unique(fig2,color,green)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3892A-1882-9D47-9AB3-CFA2A0AD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It’s so easy 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2A03B-EA4A-3D42-BF57-A5025DD2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1780902"/>
            <a:ext cx="22359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large).</a:t>
            </a:r>
          </a:p>
          <a:p>
            <a:endParaRPr lang="en-US" dirty="0"/>
          </a:p>
          <a:p>
            <a:r>
              <a:rPr lang="en-US" dirty="0"/>
              <a:t>property(fig2,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property(fig3, box).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686CC4-D473-AC44-8E66-72BFEF4459B7}"/>
              </a:ext>
            </a:extLst>
          </p:cNvPr>
          <p:cNvGrpSpPr/>
          <p:nvPr/>
        </p:nvGrpSpPr>
        <p:grpSpPr>
          <a:xfrm>
            <a:off x="5119399" y="2030183"/>
            <a:ext cx="2020007" cy="1733107"/>
            <a:chOff x="5119399" y="548219"/>
            <a:chExt cx="2020007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119399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4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5" y="548219"/>
              <a:ext cx="712381" cy="71238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2E03D4-1AFD-AB4F-A0DB-F378C27F0237}"/>
                </a:ext>
              </a:extLst>
            </p:cNvPr>
            <p:cNvSpPr/>
            <p:nvPr/>
          </p:nvSpPr>
          <p:spPr>
            <a:xfrm>
              <a:off x="5119399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0C3892A-1882-9D47-9AB3-CFA2A0AD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It’s even easier … </a:t>
            </a:r>
            <a:br>
              <a:rPr lang="en-US" dirty="0"/>
            </a:br>
            <a:r>
              <a:rPr lang="en-US" sz="2800" dirty="0"/>
              <a:t>(drop property column; values suffice..)  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324EE-E278-544A-A3EA-26C57377E086}"/>
              </a:ext>
            </a:extLst>
          </p:cNvPr>
          <p:cNvSpPr txBox="1"/>
          <p:nvPr/>
        </p:nvSpPr>
        <p:spPr>
          <a:xfrm>
            <a:off x="9338842" y="802943"/>
            <a:ext cx="26102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% We could add this</a:t>
            </a:r>
          </a:p>
          <a:p>
            <a:r>
              <a:rPr lang="en-US" dirty="0">
                <a:solidFill>
                  <a:srgbClr val="C00000"/>
                </a:solidFill>
              </a:rPr>
              <a:t>% but don’t really need it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type(red,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type(blue,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type(small,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type(large,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type(box,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type(circle,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D884E-600A-9D4B-82EB-E94FE760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B4831-757A-5B4E-8361-87B6E8BC3059}"/>
              </a:ext>
            </a:extLst>
          </p:cNvPr>
          <p:cNvSpPr txBox="1"/>
          <p:nvPr/>
        </p:nvSpPr>
        <p:spPr>
          <a:xfrm>
            <a:off x="4166222" y="4413151"/>
            <a:ext cx="7831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another(X,V).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 -n0 example1.lp4 unique.lp4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unique(fig2,green)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6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A32817-A134-0D4E-879C-485E62356353}"/>
              </a:ext>
            </a:extLst>
          </p:cNvPr>
          <p:cNvGrpSpPr/>
          <p:nvPr/>
        </p:nvGrpSpPr>
        <p:grpSpPr>
          <a:xfrm>
            <a:off x="5119398" y="2191822"/>
            <a:ext cx="2020009" cy="1790981"/>
            <a:chOff x="5119398" y="490345"/>
            <a:chExt cx="2020009" cy="17909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119399" y="4903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6" y="1568944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6" y="490345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2000415"/>
            <a:ext cx="21556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red).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large).</a:t>
            </a:r>
          </a:p>
          <a:p>
            <a:endParaRPr lang="en-US" dirty="0"/>
          </a:p>
          <a:p>
            <a:r>
              <a:rPr lang="en-US" dirty="0"/>
              <a:t>property(fig2, blue).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blue).</a:t>
            </a:r>
          </a:p>
          <a:p>
            <a:r>
              <a:rPr lang="en-US" dirty="0"/>
              <a:t>property(fig3, circle).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red).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B2EFC1-FF1C-B54A-BD7C-8CB2F919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There’s still only one …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7EB0F-4AC2-1946-94DC-35AEB741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D3233-EA69-DE47-B495-1E27575E1B6D}"/>
              </a:ext>
            </a:extLst>
          </p:cNvPr>
          <p:cNvSpPr txBox="1"/>
          <p:nvPr/>
        </p:nvSpPr>
        <p:spPr>
          <a:xfrm>
            <a:off x="4166222" y="4413151"/>
            <a:ext cx="7831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another(X,V).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 -n0 example2.lp4 unique.lp4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unique(fig3,circle)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2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7962</TotalTime>
  <Words>3916</Words>
  <Application>Microsoft Macintosh PowerPoint</Application>
  <PresentationFormat>Widescreen</PresentationFormat>
  <Paragraphs>535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</vt:lpstr>
      <vt:lpstr>Helvetica</vt:lpstr>
      <vt:lpstr>Wingdings</vt:lpstr>
      <vt:lpstr>Office Theme</vt:lpstr>
      <vt:lpstr>Which Model Does Not Belong?   A Dialogue (Monologue?) </vt:lpstr>
      <vt:lpstr>PowerPoint Presentation</vt:lpstr>
      <vt:lpstr>2. Cutting to the Chase … </vt:lpstr>
      <vt:lpstr>... cutting to the chase … </vt:lpstr>
      <vt:lpstr>... cutting to the chase … </vt:lpstr>
      <vt:lpstr>... Some PWE Snippets …  </vt:lpstr>
      <vt:lpstr>Example 1: It’s so easy … </vt:lpstr>
      <vt:lpstr>Example 1: It’s even easier …  (drop property column; values suffice..)    </vt:lpstr>
      <vt:lpstr>Example 2: There’s still only one … </vt:lpstr>
      <vt:lpstr>Example 3: who is unique here … ?</vt:lpstr>
      <vt:lpstr>Example 3&amp;4: circle/small, blue/red, large/box</vt:lpstr>
      <vt:lpstr>Example 5: You’re oh so special (not!?) …    </vt:lpstr>
      <vt:lpstr>Example 5: ... if (almost) everyone is special, who really does stand out? The only “unspecial” or “most normal” figure!</vt:lpstr>
      <vt:lpstr>PowerPoint Presentation</vt:lpstr>
      <vt:lpstr>Observations/ Preliminary Conclusions</vt:lpstr>
      <vt:lpstr>3. M’s Story (cont’d) </vt:lpstr>
      <vt:lpstr>PowerPoint Presentation</vt:lpstr>
      <vt:lpstr>Some References</vt:lpstr>
      <vt:lpstr>THE END </vt:lpstr>
      <vt:lpstr>Enjoy WODB! Challenge Example … </vt:lpstr>
      <vt:lpstr>Which one doesn’t belong?</vt:lpstr>
      <vt:lpstr>WODB? FCA to the rescue..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Ludaescher, Bertram</dc:creator>
  <cp:lastModifiedBy>Bertram Ludaescher</cp:lastModifiedBy>
  <cp:revision>243</cp:revision>
  <cp:lastPrinted>2020-08-01T21:49:59Z</cp:lastPrinted>
  <dcterms:created xsi:type="dcterms:W3CDTF">2020-06-27T14:50:53Z</dcterms:created>
  <dcterms:modified xsi:type="dcterms:W3CDTF">2020-08-02T20:59:02Z</dcterms:modified>
</cp:coreProperties>
</file>