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7010400" cy="92964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9" autoAdjust="0"/>
    <p:restoredTop sz="97377" autoAdjust="0"/>
  </p:normalViewPr>
  <p:slideViewPr>
    <p:cSldViewPr snapToObjects="1">
      <p:cViewPr>
        <p:scale>
          <a:sx n="45" d="100"/>
          <a:sy n="45" d="100"/>
        </p:scale>
        <p:origin x="1896" y="-6072"/>
      </p:cViewPr>
      <p:guideLst>
        <p:guide orient="horz" pos="13824"/>
        <p:guide pos="10368"/>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5/29/19</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97100" y="696913"/>
            <a:ext cx="2616200" cy="3486150"/>
          </a:xfrm>
          <a:noFill/>
          <a:ln>
            <a:solidFill>
              <a:srgbClr val="000000"/>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ormAutofit/>
          </a:bodyPr>
          <a:lstStyle/>
          <a:p>
            <a:pPr eaLnBrk="1" hangingPunct="1">
              <a:spcBef>
                <a:spcPct val="0"/>
              </a:spcBef>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800">
                <a:solidFill>
                  <a:schemeClr val="tx1"/>
                </a:solidFill>
                <a:latin typeface="Arial" charset="0"/>
                <a:ea typeface="ＭＳ Ｐゴシック" pitchFamily="-65" charset="-128"/>
              </a:defRPr>
            </a:lvl1pPr>
            <a:lvl2pPr marL="38652428" indent="-38186541" eaLnBrk="0" hangingPunct="0">
              <a:defRPr sz="8800">
                <a:solidFill>
                  <a:schemeClr val="tx1"/>
                </a:solidFill>
                <a:latin typeface="Arial" charset="0"/>
                <a:ea typeface="ＭＳ Ｐゴシック" pitchFamily="-65" charset="-128"/>
              </a:defRPr>
            </a:lvl2pPr>
            <a:lvl3pPr eaLnBrk="0" hangingPunct="0">
              <a:defRPr sz="8800">
                <a:solidFill>
                  <a:schemeClr val="tx1"/>
                </a:solidFill>
                <a:latin typeface="Arial" charset="0"/>
                <a:ea typeface="ＭＳ Ｐゴシック" pitchFamily="-65" charset="-128"/>
              </a:defRPr>
            </a:lvl3pPr>
            <a:lvl4pPr eaLnBrk="0" hangingPunct="0">
              <a:defRPr sz="8800">
                <a:solidFill>
                  <a:schemeClr val="tx1"/>
                </a:solidFill>
                <a:latin typeface="Arial" charset="0"/>
                <a:ea typeface="ＭＳ Ｐゴシック" pitchFamily="-65" charset="-128"/>
              </a:defRPr>
            </a:lvl4pPr>
            <a:lvl5pPr eaLnBrk="0" hangingPunct="0">
              <a:defRPr sz="8800">
                <a:solidFill>
                  <a:schemeClr val="tx1"/>
                </a:solidFill>
                <a:latin typeface="Arial" charset="0"/>
                <a:ea typeface="ＭＳ Ｐゴシック" pitchFamily="-65" charset="-128"/>
              </a:defRPr>
            </a:lvl5pPr>
            <a:lvl6pPr marL="465887" eaLnBrk="0" fontAlgn="base" hangingPunct="0">
              <a:spcBef>
                <a:spcPct val="0"/>
              </a:spcBef>
              <a:spcAft>
                <a:spcPct val="0"/>
              </a:spcAft>
              <a:defRPr sz="8800">
                <a:solidFill>
                  <a:schemeClr val="tx1"/>
                </a:solidFill>
                <a:latin typeface="Arial" charset="0"/>
                <a:ea typeface="ＭＳ Ｐゴシック" pitchFamily="-65" charset="-128"/>
              </a:defRPr>
            </a:lvl6pPr>
            <a:lvl7pPr marL="931774" eaLnBrk="0" fontAlgn="base" hangingPunct="0">
              <a:spcBef>
                <a:spcPct val="0"/>
              </a:spcBef>
              <a:spcAft>
                <a:spcPct val="0"/>
              </a:spcAft>
              <a:defRPr sz="8800">
                <a:solidFill>
                  <a:schemeClr val="tx1"/>
                </a:solidFill>
                <a:latin typeface="Arial" charset="0"/>
                <a:ea typeface="ＭＳ Ｐゴシック" pitchFamily="-65" charset="-128"/>
              </a:defRPr>
            </a:lvl7pPr>
            <a:lvl8pPr marL="1397660" eaLnBrk="0" fontAlgn="base" hangingPunct="0">
              <a:spcBef>
                <a:spcPct val="0"/>
              </a:spcBef>
              <a:spcAft>
                <a:spcPct val="0"/>
              </a:spcAft>
              <a:defRPr sz="8800">
                <a:solidFill>
                  <a:schemeClr val="tx1"/>
                </a:solidFill>
                <a:latin typeface="Arial" charset="0"/>
                <a:ea typeface="ＭＳ Ｐゴシック" pitchFamily="-65" charset="-128"/>
              </a:defRPr>
            </a:lvl8pPr>
            <a:lvl9pPr marL="1863547" eaLnBrk="0" fontAlgn="base" hangingPunct="0">
              <a:spcBef>
                <a:spcPct val="0"/>
              </a:spcBef>
              <a:spcAft>
                <a:spcPct val="0"/>
              </a:spcAft>
              <a:defRPr sz="88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5/29/19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5/29/19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5/29/19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5/29/19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5/29/19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5/29/19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5/29/19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5/29/19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s://github.com/opencultureconsulting/openrefine-cli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openrefine.org/" TargetMode="External"/><Relationship Id="rId11" Type="http://schemas.openxmlformats.org/officeDocument/2006/relationships/image" Target="../media/image5.jpg"/><Relationship Id="rId5" Type="http://schemas.openxmlformats.org/officeDocument/2006/relationships/image" Target="../media/image3.png"/><Relationship Id="rId10" Type="http://schemas.openxmlformats.org/officeDocument/2006/relationships/image" Target="../media/image4.jpg"/><Relationship Id="rId4" Type="http://schemas.openxmlformats.org/officeDocument/2006/relationships/image" Target="../media/image2.png"/><Relationship Id="rId9" Type="http://schemas.openxmlformats.org/officeDocument/2006/relationships/hyperlink" Target="https://github.com/idaks/openrefin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Sciences,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640349"/>
            <a:ext cx="8506603" cy="16695651"/>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dataset is critical to making any research using this data transparent and reproducible. </a:t>
            </a:r>
            <a:r>
              <a:rPr lang="en-US" altLang="zh-CN" sz="3000" dirty="0" err="1"/>
              <a:t>OpenRefine</a:t>
            </a:r>
            <a:r>
              <a:rPr lang="en-US" altLang="zh-CN" sz="2800" baseline="30000" dirty="0"/>
              <a:t> </a:t>
            </a:r>
            <a:r>
              <a:rPr lang="en-US" altLang="zh-CN" sz="2800" dirty="0"/>
              <a:t>[1]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We report early results from an investigation into how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i="1" dirty="0" err="1"/>
              <a:t>OpenRefine</a:t>
            </a:r>
            <a:r>
              <a:rPr lang="en-US" altLang="zh-CN" sz="2800" i="1" dirty="0"/>
              <a:t> stores records of operations carried out by a researcher in the process of transforming dataset</a:t>
            </a:r>
            <a:r>
              <a:rPr lang="zh-CN" altLang="en-US" sz="2800" i="1" dirty="0"/>
              <a:t> </a:t>
            </a:r>
            <a:r>
              <a:rPr lang="en-US" altLang="zh-CN" sz="2800" i="1" dirty="0"/>
              <a:t>D</a:t>
            </a:r>
            <a:r>
              <a:rPr lang="zh-CN" altLang="en-US" sz="2800" i="1" dirty="0"/>
              <a:t> </a:t>
            </a:r>
            <a:r>
              <a:rPr lang="en-US" altLang="zh-CN" sz="2800" i="1" dirty="0"/>
              <a:t>to yield cleaned D’. It exposes these records as a browsable</a:t>
            </a:r>
            <a:r>
              <a:rPr lang="zh-CN" altLang="en-US" sz="2800" i="1" dirty="0"/>
              <a:t> </a:t>
            </a:r>
            <a:r>
              <a:rPr lang="en-US" altLang="zh-CN" sz="2800" b="1" i="1" dirty="0"/>
              <a:t>operation history </a:t>
            </a:r>
            <a:r>
              <a:rPr lang="en-US" altLang="zh-CN" sz="2800" i="1" dirty="0"/>
              <a:t>that serves as the interface to its </a:t>
            </a:r>
            <a:r>
              <a:rPr lang="en-US" altLang="zh-CN" sz="2800" b="1" i="1" dirty="0"/>
              <a:t>undo/redo feature</a:t>
            </a:r>
            <a:r>
              <a:rPr lang="en-US" altLang="zh-CN" sz="2800" i="1" dirty="0"/>
              <a:t>; and as exportable </a:t>
            </a:r>
            <a:r>
              <a:rPr lang="en-US" altLang="zh-CN" sz="2800" b="1" i="1" dirty="0"/>
              <a:t>recipes</a:t>
            </a:r>
            <a:r>
              <a:rPr lang="en-US" altLang="zh-CN" sz="2800" i="1" dirty="0"/>
              <a:t> that can be reused for other datasets.</a:t>
            </a:r>
          </a:p>
        </p:txBody>
      </p:sp>
      <p:sp>
        <p:nvSpPr>
          <p:cNvPr id="31" name="Rectangle 30"/>
          <p:cNvSpPr>
            <a:spLocks noChangeArrowheads="1"/>
          </p:cNvSpPr>
          <p:nvPr/>
        </p:nvSpPr>
        <p:spPr bwMode="auto">
          <a:xfrm>
            <a:off x="23169512"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dataset states. </a:t>
            </a:r>
            <a:r>
              <a:rPr lang="en-US" sz="3000" dirty="0" err="1"/>
              <a:t>OpenRefine</a:t>
            </a:r>
            <a:r>
              <a:rPr lang="en-US" sz="3000" dirty="0"/>
              <a:t> natively provides access to past dataset states only by undoing all changes made subsequent to the state of interest. Our schema supports views and queries over multiple past states concurrently—without storing complete snapshots of the dataset for all states.</a:t>
            </a:r>
          </a:p>
          <a:p>
            <a:pPr>
              <a:spcBef>
                <a:spcPct val="50000"/>
              </a:spcBef>
            </a:pPr>
            <a:r>
              <a:rPr lang="en-US" sz="3000" b="1" dirty="0">
                <a:solidFill>
                  <a:srgbClr val="CC3200"/>
                </a:solidFill>
              </a:rPr>
              <a:t>Separate concerns.  </a:t>
            </a:r>
            <a:r>
              <a:rPr lang="en-US" sz="3000" dirty="0"/>
              <a:t>The schema we use to represent the data-cleaning history of a dataset is independent of the columns, rows, and values comprising the dataset. A researcher neither needs to understand the schema representing the history, nor take into account the queries of interest to them prior to cleaning a dataset.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Answer Set Programs,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aim to make it easy for other </a:t>
            </a:r>
            <a:r>
              <a:rPr lang="en-US" sz="3000"/>
              <a:t>researchers to </a:t>
            </a:r>
            <a:r>
              <a:rPr lang="en-US" sz="3000" dirty="0"/>
              <a:t>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64801" y="42035340"/>
            <a:ext cx="9529712" cy="162726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ct val="50000"/>
              </a:spcBef>
            </a:pPr>
            <a:endParaRPr lang="en-US" sz="2000" dirty="0"/>
          </a:p>
        </p:txBody>
      </p:sp>
      <p:pic>
        <p:nvPicPr>
          <p:cNvPr id="28" name="Picture 27" descr="Illinois-Wordmark-Horizontal-2color-OrangeBlue[BlueText]-CMYK.tif"/>
          <p:cNvPicPr>
            <a:picLocks noChangeAspect="1"/>
          </p:cNvPicPr>
          <p:nvPr/>
        </p:nvPicPr>
        <p:blipFill>
          <a:blip r:embed="rId3"/>
          <a:stretch>
            <a:fillRect/>
          </a:stretch>
        </p:blipFill>
        <p:spPr>
          <a:xfrm>
            <a:off x="23545800" y="42260845"/>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rotWithShape="1">
          <a:blip r:embed="rId4"/>
          <a:srcRect r="-2016"/>
          <a:stretch/>
        </p:blipFill>
        <p:spPr>
          <a:xfrm>
            <a:off x="1143000" y="12192000"/>
            <a:ext cx="6629400"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502796"/>
            <a:ext cx="8585560" cy="12528408"/>
          </a:xfrm>
          <a:prstGeom prst="rect">
            <a:avLst/>
          </a:prstGeom>
          <a:solidFill>
            <a:schemeClr val="bg1"/>
          </a:solidFill>
          <a:ln>
            <a:solidFill>
              <a:schemeClr val="accent1"/>
            </a:solid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idiosyncratic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i="1" dirty="0"/>
              <a:t>Recipes</a:t>
            </a:r>
            <a:r>
              <a:rPr lang="en-US" altLang="zh-CN" sz="3000" dirty="0"/>
              <a:t> exported from </a:t>
            </a:r>
            <a:r>
              <a:rPr lang="en-US" altLang="zh-CN" sz="3000" dirty="0" err="1"/>
              <a:t>OpenRefine</a:t>
            </a:r>
            <a:r>
              <a:rPr lang="en-US" altLang="zh-CN" sz="3000" dirty="0"/>
              <a:t> include neither the initial data </a:t>
            </a:r>
            <a:r>
              <a:rPr lang="en-US" altLang="zh-CN" sz="3000" i="1" dirty="0"/>
              <a:t>import step</a:t>
            </a:r>
            <a:r>
              <a:rPr lang="en-US" altLang="zh-CN" sz="3000" dirty="0"/>
              <a:t>, nor any edits made manually to </a:t>
            </a:r>
            <a:r>
              <a:rPr lang="en-US" altLang="zh-CN" sz="3000" i="1" dirty="0"/>
              <a:t>individual cells</a:t>
            </a:r>
            <a:r>
              <a:rPr lang="en-US" altLang="zh-CN" sz="3000" dirty="0"/>
              <a:t>.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a:t>
            </a:r>
            <a:r>
              <a:rPr lang="en-US" altLang="zh-CN" sz="3000" i="1" dirty="0"/>
              <a:t>how data was cleaned</a:t>
            </a:r>
            <a:r>
              <a:rPr lang="en-US" altLang="zh-CN" sz="3000" dirty="0"/>
              <a:t>. We aim to make data cleaning workflows and their products easy to </a:t>
            </a:r>
            <a:r>
              <a:rPr lang="en-US" altLang="zh-CN" sz="3000" i="1" dirty="0"/>
              <a:t>query</a:t>
            </a:r>
            <a:r>
              <a:rPr lang="en-US" altLang="zh-CN" sz="3000" dirty="0"/>
              <a:t> — </a:t>
            </a:r>
            <a:r>
              <a:rPr lang="en-US" altLang="zh-CN" sz="3000" b="1" i="1" dirty="0"/>
              <a:t>prospectively</a:t>
            </a:r>
            <a:r>
              <a:rPr lang="en-US" altLang="zh-CN" sz="3000" dirty="0"/>
              <a:t> and </a:t>
            </a:r>
            <a:r>
              <a:rPr lang="en-US" altLang="zh-CN" sz="3000" b="1" i="1" dirty="0"/>
              <a:t>retrospectively</a:t>
            </a:r>
            <a:r>
              <a:rPr lang="en-US" altLang="zh-CN" sz="3000" dirty="0"/>
              <a:t> — to answer any questions researchers may have about the provenance of cleaned datasets.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1400" y="42062400"/>
            <a:ext cx="1383241" cy="13901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169512" y="33507218"/>
            <a:ext cx="9533238" cy="8326582"/>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endParaRPr lang="en-US" altLang="zh-CN" sz="2800" dirty="0"/>
          </a:p>
          <a:p>
            <a:pPr>
              <a:spcBef>
                <a:spcPct val="50000"/>
              </a:spcBef>
            </a:pPr>
            <a:r>
              <a:rPr lang="en-US" altLang="zh-CN" sz="2500" dirty="0"/>
              <a:t>[1]</a:t>
            </a:r>
            <a:r>
              <a:rPr lang="zh-CN" altLang="en-US" sz="2500" dirty="0"/>
              <a:t> </a:t>
            </a:r>
            <a:r>
              <a:rPr lang="en-US" altLang="zh-CN" sz="2500" dirty="0" err="1"/>
              <a:t>OpenRefine</a:t>
            </a:r>
            <a:r>
              <a:rPr lang="en-US" altLang="zh-CN" sz="2500" dirty="0"/>
              <a:t>:</a:t>
            </a:r>
            <a:r>
              <a:rPr lang="zh-CN" altLang="en-US" sz="2500" dirty="0"/>
              <a:t> </a:t>
            </a:r>
            <a:r>
              <a:rPr lang="en-US" altLang="zh-CN" sz="2500" dirty="0"/>
              <a:t>A</a:t>
            </a:r>
            <a:r>
              <a:rPr lang="zh-CN" altLang="en-US" sz="2500" dirty="0"/>
              <a:t> </a:t>
            </a:r>
            <a:r>
              <a:rPr lang="en-US" altLang="zh-CN" sz="2500" dirty="0"/>
              <a:t>free,</a:t>
            </a:r>
            <a:r>
              <a:rPr lang="zh-CN" altLang="en-US" sz="2500" dirty="0"/>
              <a:t> </a:t>
            </a:r>
            <a:r>
              <a:rPr lang="en-US" altLang="zh-CN" sz="2500" dirty="0"/>
              <a:t>open</a:t>
            </a:r>
            <a:r>
              <a:rPr lang="zh-CN" altLang="en-US" sz="2500" dirty="0"/>
              <a:t> </a:t>
            </a:r>
            <a:r>
              <a:rPr lang="en-US" altLang="zh-CN" sz="2500" dirty="0"/>
              <a:t>source,</a:t>
            </a:r>
            <a:r>
              <a:rPr lang="zh-CN" altLang="en-US" sz="2500" dirty="0"/>
              <a:t> </a:t>
            </a:r>
            <a:r>
              <a:rPr lang="en-US" altLang="zh-CN" sz="2500" dirty="0"/>
              <a:t>powerful</a:t>
            </a:r>
            <a:r>
              <a:rPr lang="zh-CN" altLang="en-US" sz="2500" dirty="0"/>
              <a:t> </a:t>
            </a:r>
            <a:r>
              <a:rPr lang="en-US" altLang="zh-CN" sz="2500" dirty="0"/>
              <a:t>tool</a:t>
            </a:r>
            <a:r>
              <a:rPr lang="zh-CN" altLang="en-US" sz="2500" dirty="0"/>
              <a:t> </a:t>
            </a:r>
            <a:r>
              <a:rPr lang="en-US" altLang="zh-CN" sz="2500" dirty="0"/>
              <a:t>for</a:t>
            </a:r>
            <a:r>
              <a:rPr lang="zh-CN" altLang="en-US" sz="2500" dirty="0"/>
              <a:t> </a:t>
            </a:r>
            <a:r>
              <a:rPr lang="en-US" altLang="zh-CN" sz="2500" dirty="0"/>
              <a:t>working</a:t>
            </a:r>
            <a:r>
              <a:rPr lang="zh-CN" altLang="en-US" sz="2500" dirty="0"/>
              <a:t> </a:t>
            </a:r>
            <a:r>
              <a:rPr lang="en-US" altLang="zh-CN" sz="2500" dirty="0"/>
              <a:t>with</a:t>
            </a:r>
            <a:r>
              <a:rPr lang="zh-CN" altLang="en-US" sz="2500" dirty="0"/>
              <a:t> </a:t>
            </a:r>
            <a:r>
              <a:rPr lang="en-US" altLang="zh-CN" sz="2500" dirty="0"/>
              <a:t>messy</a:t>
            </a:r>
            <a:r>
              <a:rPr lang="zh-CN" altLang="en-US" sz="2500" dirty="0"/>
              <a:t> </a:t>
            </a:r>
            <a:r>
              <a:rPr lang="en-US" altLang="zh-CN" sz="2500" dirty="0"/>
              <a:t>data. (2018)</a:t>
            </a:r>
            <a:r>
              <a:rPr lang="zh-CN" altLang="en-US" sz="2500" dirty="0"/>
              <a:t> </a:t>
            </a:r>
            <a:r>
              <a:rPr lang="en-US" altLang="zh-CN" sz="2500" dirty="0">
                <a:hlinkClick r:id="rId6">
                  <a:extLst>
                    <a:ext uri="{A12FA001-AC4F-418D-AE19-62706E023703}">
                      <ahyp:hlinkClr xmlns:ahyp="http://schemas.microsoft.com/office/drawing/2018/hyperlinkcolor" val="tx"/>
                    </a:ext>
                  </a:extLst>
                </a:hlinkClick>
              </a:rPr>
              <a:t>http://openrefine.org/</a:t>
            </a:r>
            <a:r>
              <a:rPr lang="en-US" altLang="zh-CN" sz="2500" dirty="0"/>
              <a:t>.</a:t>
            </a:r>
          </a:p>
          <a:p>
            <a:pPr>
              <a:spcBef>
                <a:spcPct val="50000"/>
              </a:spcBef>
            </a:pPr>
            <a:r>
              <a:rPr lang="en-US" altLang="zh-CN" sz="2500" dirty="0"/>
              <a:t>[2] Makepeace, P., </a:t>
            </a:r>
            <a:r>
              <a:rPr lang="en-US" altLang="zh-CN" sz="2500" dirty="0" err="1"/>
              <a:t>Lohmeier</a:t>
            </a:r>
            <a:r>
              <a:rPr lang="en-US" altLang="zh-CN" sz="2500" dirty="0"/>
              <a:t>, F. </a:t>
            </a:r>
            <a:r>
              <a:rPr lang="en-US" altLang="zh-CN" sz="2500" dirty="0" err="1"/>
              <a:t>OpenRefine</a:t>
            </a:r>
            <a:r>
              <a:rPr lang="en-US" altLang="zh-CN" sz="2500" dirty="0"/>
              <a:t> Python client library (2018)</a:t>
            </a:r>
            <a:r>
              <a:rPr lang="zh-CN" altLang="en-US" sz="2500" dirty="0"/>
              <a:t> </a:t>
            </a:r>
            <a:r>
              <a:rPr lang="en-US" altLang="zh-CN" sz="2500" dirty="0">
                <a:hlinkClick r:id="rId7">
                  <a:extLst>
                    <a:ext uri="{A12FA001-AC4F-418D-AE19-62706E023703}">
                      <ahyp:hlinkClr xmlns:ahyp="http://schemas.microsoft.com/office/drawing/2018/hyperlinkcolor" val="tx"/>
                    </a:ext>
                  </a:extLst>
                </a:hlinkClick>
              </a:rPr>
              <a:t>https://github.com/opencultureconsulting/openrefine-client/</a:t>
            </a:r>
            <a:r>
              <a:rPr lang="en-US" altLang="zh-CN" sz="2500" dirty="0"/>
              <a:t>.</a:t>
            </a:r>
          </a:p>
          <a:p>
            <a:pPr>
              <a:spcBef>
                <a:spcPct val="50000"/>
              </a:spcBef>
            </a:pPr>
            <a:r>
              <a:rPr lang="en-US" altLang="zh-CN" sz="2500" dirty="0"/>
              <a:t>[3] The XSB logic programming system, version 3.7 (2017).</a:t>
            </a:r>
          </a:p>
          <a:p>
            <a:pPr>
              <a:spcBef>
                <a:spcPct val="50000"/>
              </a:spcBef>
            </a:pPr>
            <a:r>
              <a:rPr lang="en-US" altLang="zh-CN" sz="2500" dirty="0"/>
              <a:t>[4] </a:t>
            </a:r>
            <a:r>
              <a:rPr lang="en-US" altLang="zh-CN" sz="2500" dirty="0" err="1"/>
              <a:t>Lausen</a:t>
            </a:r>
            <a:r>
              <a:rPr lang="en-US" altLang="zh-CN" sz="2500" dirty="0"/>
              <a:t>, G., Ludäscher, B., May, W. (1998) On Active Deductive Databases: The </a:t>
            </a:r>
            <a:r>
              <a:rPr lang="en-US" altLang="zh-CN" sz="2500" dirty="0" err="1"/>
              <a:t>Statelog</a:t>
            </a:r>
            <a:r>
              <a:rPr lang="en-US" altLang="zh-CN" sz="2500" dirty="0"/>
              <a:t> Approach. </a:t>
            </a:r>
            <a:r>
              <a:rPr lang="en-US" altLang="zh-CN" sz="2500" i="1" dirty="0"/>
              <a:t>Transactions and Change in Logic Databases</a:t>
            </a:r>
            <a:r>
              <a:rPr lang="en-US" altLang="zh-CN" sz="2500" dirty="0"/>
              <a:t>, LNCS 1472: 69–106.</a:t>
            </a:r>
          </a:p>
          <a:p>
            <a:pPr>
              <a:spcBef>
                <a:spcPct val="50000"/>
              </a:spcBef>
            </a:pPr>
            <a:r>
              <a:rPr lang="en-US" altLang="zh-CN" sz="2500" dirty="0"/>
              <a:t>[5] Hellerstein, J.  (2010) The declarative imperative: experiences and conjectures in distributed logic. </a:t>
            </a:r>
            <a:r>
              <a:rPr lang="en-US" altLang="zh-CN" sz="2500" i="1" dirty="0"/>
              <a:t>ACM SIGMOD Record </a:t>
            </a:r>
            <a:r>
              <a:rPr lang="en-US" altLang="zh-CN" sz="2500" dirty="0"/>
              <a:t>39.1: 5-19.</a:t>
            </a:r>
          </a:p>
          <a:p>
            <a:pPr>
              <a:spcBef>
                <a:spcPct val="50000"/>
              </a:spcBef>
            </a:pPr>
            <a:r>
              <a:rPr lang="en-US" altLang="zh-CN" sz="2500" dirty="0"/>
              <a:t>[6] </a:t>
            </a:r>
            <a:r>
              <a:rPr lang="en-US" sz="2500" dirty="0">
                <a:hlinkClick r:id="rId8">
                  <a:extLst>
                    <a:ext uri="{A12FA001-AC4F-418D-AE19-62706E023703}">
                      <ahyp:hlinkClr xmlns:ahyp="http://schemas.microsoft.com/office/drawing/2018/hyperlinkcolor" val="tx"/>
                    </a:ext>
                  </a:extLst>
                </a:hlinkClick>
              </a:rPr>
              <a:t>https://github.com/idaks/openrefine-provenance</a:t>
            </a:r>
            <a:r>
              <a:rPr lang="en-US" sz="2500" dirty="0"/>
              <a:t> (2019).</a:t>
            </a:r>
          </a:p>
          <a:p>
            <a:pPr>
              <a:spcBef>
                <a:spcPct val="50000"/>
              </a:spcBef>
            </a:pPr>
            <a:r>
              <a:rPr lang="en-US" sz="2500" dirty="0"/>
              <a:t>[7] </a:t>
            </a:r>
            <a:r>
              <a:rPr lang="en-US" sz="2500" dirty="0">
                <a:hlinkClick r:id="rId9">
                  <a:extLst>
                    <a:ext uri="{A12FA001-AC4F-418D-AE19-62706E023703}">
                      <ahyp:hlinkClr xmlns:ahyp="http://schemas.microsoft.com/office/drawing/2018/hyperlinkcolor" val="tx"/>
                    </a:ext>
                  </a:extLst>
                </a:hlinkClick>
              </a:rPr>
              <a:t>https://github.com/idaks/openrefine-reproducibility</a:t>
            </a:r>
            <a:r>
              <a:rPr lang="en-US" sz="2500" dirty="0"/>
              <a:t> (2019).</a:t>
            </a: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197955" y="34198001"/>
            <a:ext cx="8603146" cy="9497306"/>
          </a:xfrm>
          <a:prstGeom prst="rect">
            <a:avLst/>
          </a:prstGeom>
          <a:solidFill>
            <a:schemeClr val="bg1"/>
          </a:solidFill>
          <a:ln>
            <a:solidFill>
              <a:schemeClr val="accent1"/>
            </a:solid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a:t>
            </a:r>
            <a:r>
              <a:rPr lang="en-US" altLang="zh-CN" sz="3200" baseline="30000" dirty="0"/>
              <a:t> </a:t>
            </a:r>
            <a:r>
              <a:rPr lang="en-US" altLang="zh-CN" sz="2800" dirty="0"/>
              <a:t>[1]</a:t>
            </a:r>
            <a:r>
              <a:rPr lang="en-US" altLang="zh-CN" sz="3200" dirty="0"/>
              <a:t> </a:t>
            </a:r>
            <a:r>
              <a:rPr lang="en-US" altLang="zh-CN" sz="3000" dirty="0"/>
              <a:t>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a:t>
            </a:r>
            <a:r>
              <a:rPr lang="en-US" altLang="zh-CN" sz="2800" dirty="0"/>
              <a:t>[2]</a:t>
            </a:r>
            <a:r>
              <a:rPr lang="en-US" altLang="zh-CN" sz="3200" dirty="0"/>
              <a:t>.</a:t>
            </a:r>
            <a:endParaRPr lang="en-US" altLang="zh-CN" sz="3000" dirty="0"/>
          </a:p>
          <a:p>
            <a:pPr>
              <a:spcBef>
                <a:spcPct val="50000"/>
              </a:spcBef>
            </a:pPr>
            <a:r>
              <a:rPr lang="en-US" altLang="zh-CN" sz="3000" b="1" dirty="0">
                <a:solidFill>
                  <a:srgbClr val="CC3200"/>
                </a:solidFill>
              </a:rPr>
              <a:t>Queries. </a:t>
            </a:r>
            <a:r>
              <a:rPr lang="en-US" altLang="zh-CN" sz="3000" dirty="0"/>
              <a:t>We employ XSB Prolog </a:t>
            </a:r>
            <a:r>
              <a:rPr lang="en-US" altLang="zh-CN" sz="2800" dirty="0"/>
              <a:t>[3]</a:t>
            </a:r>
            <a:r>
              <a:rPr lang="en-US" altLang="zh-CN" sz="3000" dirty="0"/>
              <a:t>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dirty="0" err="1">
                <a:solidFill>
                  <a:srgbClr val="CC3200"/>
                </a:solidFill>
              </a:rPr>
              <a:t>Reproducibile</a:t>
            </a:r>
            <a:r>
              <a:rPr lang="en-US" altLang="zh-CN" sz="3000" b="1" dirty="0">
                <a:solidFill>
                  <a:srgbClr val="CC3200"/>
                </a:solidFill>
              </a:rPr>
              <a:t> computing environments.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697200" y="6324568"/>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CB86EE-D4CF-4F71-AF3B-A33A21850428}"/>
                </a:ext>
              </a:extLst>
            </p:cNvPr>
            <p:cNvPicPr>
              <a:picLocks noChangeAspect="1"/>
            </p:cNvPicPr>
            <p:nvPr/>
          </p:nvPicPr>
          <p:blipFill>
            <a:blip r:embed="rId10"/>
            <a:stretch>
              <a:fillRect/>
            </a:stretch>
          </p:blipFill>
          <p:spPr>
            <a:xfrm>
              <a:off x="15925800" y="6334868"/>
              <a:ext cx="6652806" cy="1805182"/>
            </a:xfrm>
            <a:prstGeom prst="rect">
              <a:avLst/>
            </a:prstGeom>
            <a:scene3d>
              <a:camera prst="orthographicFront"/>
              <a:lightRig rig="threePt" dir="t"/>
            </a:scene3d>
            <a:sp3d>
              <a:bevelB/>
            </a:sp3d>
          </p:spPr>
        </p:pic>
        <p:sp>
          <p:nvSpPr>
            <p:cNvPr id="12" name="Arrow: Down 11">
              <a:extLst>
                <a:ext uri="{FF2B5EF4-FFF2-40B4-BE49-F238E27FC236}">
                  <a16:creationId xmlns:a16="http://schemas.microsoft.com/office/drawing/2014/main" id="{6CF1D82F-652B-4F35-BF3C-61B75EE661DA}"/>
                </a:ext>
              </a:extLst>
            </p:cNvPr>
            <p:cNvSpPr/>
            <p:nvPr/>
          </p:nvSpPr>
          <p:spPr>
            <a:xfrm>
              <a:off x="18276375" y="8286680"/>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B5BF94-B3B5-4EB1-B02A-1BAF112770AA}"/>
                </a:ext>
              </a:extLst>
            </p:cNvPr>
            <p:cNvPicPr>
              <a:picLocks noChangeAspect="1"/>
            </p:cNvPicPr>
            <p:nvPr/>
          </p:nvPicPr>
          <p:blipFill>
            <a:blip r:embed="rId11"/>
            <a:stretch>
              <a:fillRect/>
            </a:stretch>
          </p:blipFill>
          <p:spPr>
            <a:xfrm>
              <a:off x="16081771" y="9544032"/>
              <a:ext cx="6397229" cy="1781506"/>
            </a:xfrm>
            <a:prstGeom prst="rect">
              <a:avLst/>
            </a:prstGeom>
            <a:scene3d>
              <a:camera prst="orthographicFront"/>
              <a:lightRig rig="threePt" dir="t"/>
            </a:scene3d>
            <a:sp3d>
              <a:bevelB/>
            </a:sp3d>
          </p:spPr>
        </p:pic>
      </p:grpSp>
      <p:sp>
        <p:nvSpPr>
          <p:cNvPr id="39" name="Rectangle 33">
            <a:extLst>
              <a:ext uri="{FF2B5EF4-FFF2-40B4-BE49-F238E27FC236}">
                <a16:creationId xmlns:a16="http://schemas.microsoft.com/office/drawing/2014/main" id="{E5768C87-0F0A-4DA4-B111-B8E0DC969A40}"/>
              </a:ext>
            </a:extLst>
          </p:cNvPr>
          <p:cNvSpPr>
            <a:spLocks noChangeArrowheads="1"/>
          </p:cNvSpPr>
          <p:nvPr/>
        </p:nvSpPr>
        <p:spPr bwMode="auto">
          <a:xfrm>
            <a:off x="9063162" y="30409411"/>
            <a:ext cx="13852636" cy="7102015"/>
          </a:xfrm>
          <a:prstGeom prst="rect">
            <a:avLst/>
          </a:prstGeom>
          <a:solidFill>
            <a:schemeClr val="bg1"/>
          </a:solidFill>
          <a:ln>
            <a:solidFill>
              <a:schemeClr val="accent1"/>
            </a:solid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Queries and Reports – Examples</a:t>
            </a:r>
          </a:p>
          <a:p>
            <a:pPr marL="514350" indent="-514350">
              <a:spcBef>
                <a:spcPts val="1000"/>
              </a:spcBef>
              <a:buAutoNum type="arabicPeriod"/>
            </a:pPr>
            <a:r>
              <a:rPr lang="en-US" altLang="zh-CN" sz="3000" i="1" dirty="0"/>
              <a:t>What columns in the original dataset were renamed?</a:t>
            </a:r>
          </a:p>
          <a:p>
            <a:pPr marL="514350" indent="-514350">
              <a:spcBef>
                <a:spcPts val="1000"/>
              </a:spcBef>
              <a:buAutoNum type="arabicPeriod"/>
            </a:pPr>
            <a:r>
              <a:rPr lang="en-US" altLang="zh-CN" sz="3000" i="1" dirty="0"/>
              <a:t>What columns in the final dataset contain cells with updated values?</a:t>
            </a:r>
          </a:p>
          <a:p>
            <a:pPr marL="514350" indent="-514350">
              <a:spcBef>
                <a:spcPts val="1000"/>
              </a:spcBef>
              <a:buAutoNum type="arabicPeriod"/>
            </a:pPr>
            <a:r>
              <a:rPr lang="en-US" altLang="zh-CN" sz="3000" i="1" dirty="0"/>
              <a:t>What cells were assigned new values during the same step?</a:t>
            </a:r>
          </a:p>
          <a:p>
            <a:pPr marL="514350" indent="-514350">
              <a:spcBef>
                <a:spcPts val="1000"/>
              </a:spcBef>
              <a:buAutoNum type="arabicPeriod"/>
            </a:pPr>
            <a:r>
              <a:rPr lang="en-US" altLang="zh-CN" sz="3000" i="1" dirty="0"/>
              <a:t>What fraction of columns had their schemas changed or contain values with updated cells?</a:t>
            </a:r>
          </a:p>
          <a:p>
            <a:pPr marL="514350" indent="-514350">
              <a:spcBef>
                <a:spcPts val="1000"/>
              </a:spcBef>
              <a:buAutoNum type="arabicPeriod"/>
            </a:pPr>
            <a:r>
              <a:rPr lang="en-US" altLang="zh-CN" sz="3000" i="1" dirty="0"/>
              <a:t>What fraction of rows had cell values updated?</a:t>
            </a:r>
          </a:p>
          <a:p>
            <a:pPr marL="514350" indent="-514350">
              <a:spcBef>
                <a:spcPts val="1000"/>
              </a:spcBef>
              <a:buAutoNum type="arabicPeriod"/>
            </a:pPr>
            <a:r>
              <a:rPr lang="en-US" altLang="zh-CN" sz="3000" i="1" dirty="0"/>
              <a:t>What column had the highest fraction of cells updated to new values?</a:t>
            </a:r>
          </a:p>
          <a:p>
            <a:pPr marL="514350" indent="-514350">
              <a:spcBef>
                <a:spcPts val="1000"/>
              </a:spcBef>
              <a:buAutoNum type="arabicPeriod"/>
            </a:pPr>
            <a:r>
              <a:rPr lang="en-US" altLang="zh-CN" sz="3000" i="1" dirty="0"/>
              <a:t>Did any cell take on the same value at two or more different times?</a:t>
            </a:r>
          </a:p>
          <a:p>
            <a:pPr marL="514350" indent="-514350">
              <a:spcBef>
                <a:spcPts val="1000"/>
              </a:spcBef>
              <a:buAutoNum type="arabicPeriod"/>
            </a:pPr>
            <a:r>
              <a:rPr lang="en-US" altLang="zh-CN" sz="3000" i="1" dirty="0"/>
              <a:t>What new columns were created?</a:t>
            </a:r>
          </a:p>
          <a:p>
            <a:pPr marL="514350" indent="-514350">
              <a:spcBef>
                <a:spcPts val="1000"/>
              </a:spcBef>
              <a:buAutoNum type="arabicPeriod"/>
            </a:pPr>
            <a:r>
              <a:rPr lang="en-US" altLang="zh-CN" sz="3000" i="1" dirty="0"/>
              <a:t>What new rows were inserted, and which were deleted?</a:t>
            </a:r>
          </a:p>
        </p:txBody>
      </p:sp>
      <p:sp>
        <p:nvSpPr>
          <p:cNvPr id="42" name="Rectangle 33">
            <a:extLst>
              <a:ext uri="{FF2B5EF4-FFF2-40B4-BE49-F238E27FC236}">
                <a16:creationId xmlns:a16="http://schemas.microsoft.com/office/drawing/2014/main" id="{648CC5E0-2FA3-4D4D-BA80-E9B994DF2B23}"/>
              </a:ext>
            </a:extLst>
          </p:cNvPr>
          <p:cNvSpPr>
            <a:spLocks noChangeArrowheads="1"/>
          </p:cNvSpPr>
          <p:nvPr/>
        </p:nvSpPr>
        <p:spPr bwMode="auto">
          <a:xfrm>
            <a:off x="9044420" y="37780837"/>
            <a:ext cx="13852636" cy="5914470"/>
          </a:xfrm>
          <a:prstGeom prst="rect">
            <a:avLst/>
          </a:prstGeom>
          <a:solidFill>
            <a:schemeClr val="bg1"/>
          </a:solidFill>
          <a:ln>
            <a:solidFill>
              <a:schemeClr val="accent1"/>
            </a:solid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Future Work</a:t>
            </a:r>
          </a:p>
          <a:p>
            <a:pPr>
              <a:spcBef>
                <a:spcPct val="50000"/>
              </a:spcBef>
            </a:pPr>
            <a:r>
              <a:rPr lang="en-US" altLang="zh-CN" sz="3000" b="1" dirty="0">
                <a:solidFill>
                  <a:srgbClr val="CC3200"/>
                </a:solidFill>
              </a:rPr>
              <a:t>Dependencies. </a:t>
            </a:r>
            <a:r>
              <a:rPr lang="en-US" altLang="zh-CN" sz="3000" dirty="0"/>
              <a:t>We plan to model and query data dependencies between values in a dataset, as well as on external databases used for reconciliation.</a:t>
            </a:r>
          </a:p>
          <a:p>
            <a:pPr>
              <a:spcBef>
                <a:spcPct val="50000"/>
              </a:spcBef>
            </a:pPr>
            <a:r>
              <a:rPr lang="en-US" altLang="zh-CN" sz="3000" b="1" dirty="0">
                <a:solidFill>
                  <a:srgbClr val="CC3200"/>
                </a:solidFill>
              </a:rPr>
              <a:t>Parallel workflows. </a:t>
            </a:r>
            <a:r>
              <a:rPr lang="en-US" altLang="zh-CN" sz="3000" dirty="0"/>
              <a:t>Using multiple arrays per dataset we expect to be able model data cleaning workflows that operate on different subsets of the data independently in parallel, while continuing to represent history accurately.</a:t>
            </a:r>
          </a:p>
          <a:p>
            <a:pPr>
              <a:spcBef>
                <a:spcPct val="50000"/>
              </a:spcBef>
            </a:pPr>
            <a:r>
              <a:rPr lang="en-US" altLang="zh-CN" sz="3000" b="1" dirty="0">
                <a:solidFill>
                  <a:srgbClr val="CC3200"/>
                </a:solidFill>
              </a:rPr>
              <a:t>State-oriented logic languages.  </a:t>
            </a:r>
            <a:r>
              <a:rPr lang="en-US" altLang="zh-CN" sz="3000" dirty="0"/>
              <a:t>We will compare and analyze our explicit state management approach with designs enabled by state-oriented </a:t>
            </a:r>
            <a:r>
              <a:rPr lang="en-US" altLang="zh-CN" sz="3000" dirty="0" err="1"/>
              <a:t>Datalog</a:t>
            </a:r>
            <a:r>
              <a:rPr lang="en-US" altLang="zh-CN" sz="3000" dirty="0"/>
              <a:t> extensions such as </a:t>
            </a:r>
            <a:r>
              <a:rPr lang="en-US" altLang="zh-CN" sz="3000" dirty="0" err="1"/>
              <a:t>Statelog</a:t>
            </a:r>
            <a:r>
              <a:rPr lang="en-US" altLang="zh-CN" sz="3000" dirty="0"/>
              <a:t> </a:t>
            </a:r>
            <a:r>
              <a:rPr lang="en-US" altLang="zh-CN" sz="2800" dirty="0"/>
              <a:t>[4]</a:t>
            </a:r>
            <a:r>
              <a:rPr lang="en-US" altLang="zh-CN" sz="3000" dirty="0"/>
              <a:t> and Dedalus </a:t>
            </a:r>
            <a:r>
              <a:rPr lang="en-US" altLang="zh-CN" sz="2800" dirty="0"/>
              <a:t>[5]</a:t>
            </a:r>
            <a:r>
              <a:rPr lang="en-US" altLang="zh-CN" sz="3000" dirty="0"/>
              <a:t>.</a:t>
            </a:r>
          </a:p>
        </p:txBody>
      </p:sp>
      <p:sp>
        <p:nvSpPr>
          <p:cNvPr id="43" name="Rectangle 33">
            <a:extLst>
              <a:ext uri="{FF2B5EF4-FFF2-40B4-BE49-F238E27FC236}">
                <a16:creationId xmlns:a16="http://schemas.microsoft.com/office/drawing/2014/main" id="{53A4FCBF-F085-4F2D-A62D-310B0811A784}"/>
              </a:ext>
            </a:extLst>
          </p:cNvPr>
          <p:cNvSpPr>
            <a:spLocks noChangeArrowheads="1"/>
          </p:cNvSpPr>
          <p:nvPr/>
        </p:nvSpPr>
        <p:spPr bwMode="auto">
          <a:xfrm>
            <a:off x="23164800" y="25715368"/>
            <a:ext cx="9525000" cy="7584032"/>
          </a:xfrm>
          <a:prstGeom prst="rect">
            <a:avLst/>
          </a:prstGeom>
          <a:solidFill>
            <a:schemeClr val="bg1"/>
          </a:solidFill>
          <a:ln>
            <a:solidFill>
              <a:schemeClr val="accent1"/>
            </a:solid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Demonstrations</a:t>
            </a:r>
          </a:p>
          <a:p>
            <a:pPr>
              <a:spcBef>
                <a:spcPct val="50000"/>
              </a:spcBef>
            </a:pPr>
            <a:r>
              <a:rPr lang="en-US" altLang="zh-CN" sz="3000" b="1" dirty="0">
                <a:solidFill>
                  <a:srgbClr val="CC3200"/>
                </a:solidFill>
              </a:rPr>
              <a:t>Provenance queries. </a:t>
            </a:r>
            <a:r>
              <a:rPr lang="en-US" altLang="zh-CN" sz="3000" dirty="0"/>
              <a:t>The data cleaning example workflow shown here, associated provenance queries, and supporting rules are available in the </a:t>
            </a:r>
            <a:r>
              <a:rPr lang="en-US" altLang="zh-CN" sz="3000" i="1" dirty="0" err="1"/>
              <a:t>openrefine</a:t>
            </a:r>
            <a:r>
              <a:rPr lang="en-US" altLang="zh-CN" sz="3000" i="1" dirty="0"/>
              <a:t>-provenance</a:t>
            </a:r>
            <a:r>
              <a:rPr lang="en-US" altLang="zh-CN" sz="3000" dirty="0"/>
              <a:t> repository </a:t>
            </a:r>
            <a:r>
              <a:rPr lang="en-US" altLang="zh-CN" sz="2800" dirty="0"/>
              <a:t>[6].</a:t>
            </a:r>
          </a:p>
          <a:p>
            <a:pPr>
              <a:spcBef>
                <a:spcPct val="50000"/>
              </a:spcBef>
            </a:pPr>
            <a:r>
              <a:rPr lang="en-US" altLang="zh-CN" sz="3000" b="1" dirty="0">
                <a:solidFill>
                  <a:srgbClr val="CC3200"/>
                </a:solidFill>
              </a:rPr>
              <a:t>Reproducible data cleaning. </a:t>
            </a:r>
            <a:r>
              <a:rPr lang="en-US" altLang="zh-CN" sz="3000" dirty="0"/>
              <a:t>We additionally demonstrate progress supporting end-to-end reproducibility of data cleaning workflows in the </a:t>
            </a:r>
            <a:r>
              <a:rPr lang="en-US" altLang="zh-CN" sz="3000" i="1" dirty="0" err="1"/>
              <a:t>openrefine</a:t>
            </a:r>
            <a:r>
              <a:rPr lang="en-US" altLang="zh-CN" sz="3000" i="1" dirty="0"/>
              <a:t>-reproducibility</a:t>
            </a:r>
            <a:r>
              <a:rPr lang="en-US" altLang="zh-CN" sz="3000" dirty="0"/>
              <a:t> repository </a:t>
            </a:r>
            <a:r>
              <a:rPr lang="en-US" altLang="zh-CN" sz="2800" dirty="0"/>
              <a:t>[7]. </a:t>
            </a:r>
            <a:r>
              <a:rPr lang="en-US" altLang="zh-CN" sz="3000" dirty="0"/>
              <a:t>Our aim is to enable any data cleaning workflow later to be repeated automatically in a different instance of </a:t>
            </a:r>
            <a:r>
              <a:rPr lang="en-US" altLang="zh-CN" sz="3000" dirty="0" err="1"/>
              <a:t>OpenRefine</a:t>
            </a:r>
            <a:r>
              <a:rPr lang="en-US" altLang="zh-CN" sz="3000" dirty="0"/>
              <a:t> on the same or different dataset using information gathered by </a:t>
            </a:r>
            <a:r>
              <a:rPr lang="en-US" altLang="zh-CN" sz="3000" dirty="0" err="1"/>
              <a:t>OpenRefine</a:t>
            </a:r>
            <a:r>
              <a:rPr lang="en-US" altLang="zh-CN" sz="3000" dirty="0"/>
              <a:t> but not easily exported as recipes. </a:t>
            </a:r>
          </a:p>
        </p:txBody>
      </p:sp>
      <p:sp>
        <p:nvSpPr>
          <p:cNvPr id="3" name="Rectangle 2">
            <a:extLst>
              <a:ext uri="{FF2B5EF4-FFF2-40B4-BE49-F238E27FC236}">
                <a16:creationId xmlns:a16="http://schemas.microsoft.com/office/drawing/2014/main" id="{561D297A-EC1D-7841-B00A-103ED362E532}"/>
              </a:ext>
            </a:extLst>
          </p:cNvPr>
          <p:cNvSpPr/>
          <p:nvPr/>
        </p:nvSpPr>
        <p:spPr>
          <a:xfrm>
            <a:off x="28500109" y="43337518"/>
            <a:ext cx="4202641" cy="372409"/>
          </a:xfrm>
          <a:prstGeom prst="rect">
            <a:avLst/>
          </a:prstGeom>
        </p:spPr>
        <p:txBody>
          <a:bodyPr wrap="square">
            <a:spAutoFit/>
          </a:bodyPr>
          <a:lstStyle/>
          <a:p>
            <a:pPr algn="ctr">
              <a:spcBef>
                <a:spcPct val="50000"/>
              </a:spcBef>
            </a:pPr>
            <a:r>
              <a:rPr lang="en-US" sz="1600" dirty="0"/>
              <a:t>Supported in part by NSF grant #1541450 </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14697</TotalTime>
  <Words>2242</Words>
  <Application>Microsoft Macintosh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Bertram Ludaescher</cp:lastModifiedBy>
  <cp:revision>210</cp:revision>
  <cp:lastPrinted>2019-05-29T08:08:06Z</cp:lastPrinted>
  <dcterms:created xsi:type="dcterms:W3CDTF">2017-11-01T21:32:42Z</dcterms:created>
  <dcterms:modified xsi:type="dcterms:W3CDTF">2019-05-29T14:43:11Z</dcterms:modified>
  <cp:category/>
</cp:coreProperties>
</file>