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5661600" cy="356616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1232" userDrawn="1">
          <p15:clr>
            <a:srgbClr val="A4A3A4"/>
          </p15:clr>
        </p15:guide>
        <p15:guide id="2" pos="112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Lan" initials="L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200"/>
    <a:srgbClr val="052754"/>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716" autoAdjust="0"/>
  </p:normalViewPr>
  <p:slideViewPr>
    <p:cSldViewPr snapToObjects="1">
      <p:cViewPr>
        <p:scale>
          <a:sx n="46" d="100"/>
          <a:sy n="46" d="100"/>
        </p:scale>
        <p:origin x="1800" y="-3240"/>
      </p:cViewPr>
      <p:guideLst>
        <p:guide orient="horz" pos="11232"/>
        <p:guide pos="11232"/>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5/28/2019</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xfrm>
            <a:off x="1714500" y="685800"/>
            <a:ext cx="3429000" cy="3429000"/>
          </a:xfrm>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normAutofit fontScale="32500" lnSpcReduction="20000"/>
          </a:bodyPr>
          <a:lstStyle/>
          <a:p>
            <a:pPr>
              <a:spcBef>
                <a:spcPct val="50000"/>
              </a:spcBef>
            </a:pPr>
            <a:r>
              <a:rPr lang="zh-CN" altLang="en-US" sz="1200" b="1" dirty="0"/>
              <a:t> </a:t>
            </a:r>
            <a:r>
              <a:rPr lang="en-US" altLang="zh-CN" sz="1200" dirty="0"/>
              <a:t>The</a:t>
            </a:r>
            <a:r>
              <a:rPr lang="zh-CN" altLang="en-US" sz="1200" dirty="0"/>
              <a:t> </a:t>
            </a:r>
            <a:r>
              <a:rPr lang="en-US" altLang="zh-CN" sz="1200" dirty="0"/>
              <a:t>model</a:t>
            </a:r>
            <a:r>
              <a:rPr lang="zh-CN" altLang="en-US" sz="1200" dirty="0"/>
              <a:t> </a:t>
            </a:r>
            <a:r>
              <a:rPr lang="en-US" altLang="zh-CN" sz="1200" dirty="0"/>
              <a:t>implicit</a:t>
            </a:r>
            <a:r>
              <a:rPr lang="zh-CN" altLang="en-US" sz="1200" dirty="0"/>
              <a:t> </a:t>
            </a:r>
            <a:r>
              <a:rPr lang="en-US" altLang="zh-CN" sz="1200" dirty="0"/>
              <a:t>in</a:t>
            </a:r>
            <a:r>
              <a:rPr lang="zh-CN" altLang="en-US" sz="1200" dirty="0"/>
              <a:t> </a:t>
            </a:r>
            <a:r>
              <a:rPr lang="en-US" altLang="zh-CN" sz="1200" dirty="0"/>
              <a:t>histories</a:t>
            </a:r>
            <a:r>
              <a:rPr lang="zh-CN" altLang="en-US" sz="1200" dirty="0"/>
              <a:t> </a:t>
            </a:r>
            <a:r>
              <a:rPr lang="en-US" altLang="zh-CN" sz="1200" dirty="0"/>
              <a:t>and</a:t>
            </a:r>
            <a:r>
              <a:rPr lang="zh-CN" altLang="en-US" sz="1200" dirty="0"/>
              <a:t> </a:t>
            </a:r>
            <a:r>
              <a:rPr lang="en-US" altLang="zh-CN" sz="1200" dirty="0"/>
              <a:t>recipes</a:t>
            </a:r>
            <a:r>
              <a:rPr lang="zh-CN" altLang="en-US" sz="1200" dirty="0"/>
              <a:t> </a:t>
            </a:r>
            <a:r>
              <a:rPr lang="en-US" altLang="zh-CN" sz="1200" dirty="0"/>
              <a:t>exhibits</a:t>
            </a:r>
            <a:r>
              <a:rPr lang="zh-CN" altLang="en-US" sz="1200" dirty="0"/>
              <a:t> </a:t>
            </a:r>
            <a:r>
              <a:rPr lang="en-US" altLang="zh-CN" sz="1200" dirty="0"/>
              <a:t>both</a:t>
            </a:r>
            <a:r>
              <a:rPr lang="zh-CN" altLang="en-US" sz="1200" dirty="0"/>
              <a:t> </a:t>
            </a:r>
            <a:r>
              <a:rPr lang="en-US" altLang="zh-CN" sz="1200" b="1" i="1" dirty="0"/>
              <a:t>prospective</a:t>
            </a:r>
            <a:r>
              <a:rPr lang="zh-CN" altLang="en-US" sz="1200" dirty="0"/>
              <a:t> </a:t>
            </a:r>
            <a:r>
              <a:rPr lang="en-US" altLang="zh-CN" sz="1200" dirty="0"/>
              <a:t>and</a:t>
            </a:r>
            <a:r>
              <a:rPr lang="zh-CN" altLang="en-US" sz="1200" dirty="0"/>
              <a:t> </a:t>
            </a:r>
            <a:r>
              <a:rPr lang="en-US" altLang="zh-CN" sz="1200" b="1" i="1" dirty="0"/>
              <a:t>retrospective</a:t>
            </a:r>
            <a:r>
              <a:rPr lang="zh-CN" altLang="en-US" sz="1200" b="1" i="1" dirty="0"/>
              <a:t> </a:t>
            </a:r>
            <a:r>
              <a:rPr lang="en-US" altLang="zh-CN" sz="1200" dirty="0"/>
              <a:t>provenance</a:t>
            </a:r>
            <a:r>
              <a:rPr lang="zh-CN" altLang="en-US" sz="1200" dirty="0"/>
              <a:t> </a:t>
            </a:r>
            <a:r>
              <a:rPr lang="en-US" altLang="zh-CN" sz="1200" dirty="0"/>
              <a:t>features,</a:t>
            </a:r>
            <a:r>
              <a:rPr lang="zh-CN" altLang="en-US" sz="1200" dirty="0"/>
              <a:t> </a:t>
            </a:r>
            <a:r>
              <a:rPr lang="en-US" altLang="zh-CN" sz="1200" dirty="0"/>
              <a:t>but</a:t>
            </a:r>
            <a:r>
              <a:rPr lang="zh-CN" altLang="en-US" sz="1200" dirty="0"/>
              <a:t> </a:t>
            </a:r>
            <a:r>
              <a:rPr lang="en-US" altLang="zh-CN" sz="1200" dirty="0"/>
              <a:t>is</a:t>
            </a:r>
            <a:r>
              <a:rPr lang="zh-CN" altLang="en-US" sz="1200" dirty="0"/>
              <a:t> </a:t>
            </a:r>
            <a:r>
              <a:rPr lang="en-US" altLang="zh-CN" sz="1200" dirty="0"/>
              <a:t>incomplete</a:t>
            </a:r>
            <a:r>
              <a:rPr lang="zh-CN" altLang="en-US" sz="1200" dirty="0"/>
              <a:t> </a:t>
            </a:r>
            <a:r>
              <a:rPr lang="en-US" altLang="zh-CN" sz="1200" dirty="0"/>
              <a:t>in</a:t>
            </a:r>
            <a:r>
              <a:rPr lang="zh-CN" altLang="en-US" sz="1200" dirty="0"/>
              <a:t> </a:t>
            </a:r>
            <a:r>
              <a:rPr lang="en-US" altLang="zh-CN" sz="1200" dirty="0"/>
              <a:t>at</a:t>
            </a:r>
            <a:r>
              <a:rPr lang="zh-CN" altLang="en-US" sz="1200" dirty="0"/>
              <a:t> </a:t>
            </a:r>
            <a:r>
              <a:rPr lang="en-US" altLang="zh-CN" sz="1200" dirty="0"/>
              <a:t>least</a:t>
            </a:r>
            <a:r>
              <a:rPr lang="zh-CN" altLang="en-US" sz="1200" dirty="0"/>
              <a:t> </a:t>
            </a:r>
            <a:r>
              <a:rPr lang="en-US" altLang="zh-CN" sz="1200" dirty="0"/>
              <a:t>two</a:t>
            </a:r>
            <a:r>
              <a:rPr lang="zh-CN" altLang="en-US" sz="1200" dirty="0"/>
              <a:t> </a:t>
            </a:r>
            <a:r>
              <a:rPr lang="en-US" altLang="zh-CN" sz="1200" dirty="0"/>
              <a:t>ways:</a:t>
            </a:r>
          </a:p>
          <a:p>
            <a:pPr marL="495285" indent="-495285">
              <a:spcBef>
                <a:spcPct val="50000"/>
              </a:spcBef>
              <a:buFontTx/>
              <a:buChar char="-"/>
            </a:pPr>
            <a:r>
              <a:rPr lang="en-US" altLang="zh-CN" sz="1200" dirty="0"/>
              <a:t>Functions</a:t>
            </a:r>
            <a:r>
              <a:rPr lang="zh-CN" altLang="en-US" sz="1200" dirty="0"/>
              <a:t> </a:t>
            </a:r>
            <a:r>
              <a:rPr lang="en-US" altLang="zh-CN" sz="1200" dirty="0"/>
              <a:t>resulting</a:t>
            </a:r>
            <a:r>
              <a:rPr lang="zh-CN" altLang="en-US" sz="1200" dirty="0"/>
              <a:t> </a:t>
            </a:r>
            <a:r>
              <a:rPr lang="en-US" altLang="zh-CN" sz="1200" dirty="0"/>
              <a:t>in</a:t>
            </a:r>
            <a:r>
              <a:rPr lang="zh-CN" altLang="en-US" sz="1200" dirty="0"/>
              <a:t> </a:t>
            </a:r>
            <a:r>
              <a:rPr lang="en-US" altLang="zh-CN" sz="1200" dirty="0"/>
              <a:t>mass</a:t>
            </a:r>
            <a:r>
              <a:rPr lang="zh-CN" altLang="en-US" sz="1200" dirty="0"/>
              <a:t> </a:t>
            </a:r>
            <a:r>
              <a:rPr lang="en-US" altLang="zh-CN" sz="1200" dirty="0"/>
              <a:t>edits.</a:t>
            </a:r>
          </a:p>
          <a:p>
            <a:pPr marL="495285" indent="-495285">
              <a:spcBef>
                <a:spcPct val="50000"/>
              </a:spcBef>
              <a:buFontTx/>
              <a:buChar char="-"/>
            </a:pPr>
            <a:r>
              <a:rPr lang="en-US" altLang="zh-CN" sz="1200" dirty="0"/>
              <a:t>Single</a:t>
            </a:r>
            <a:r>
              <a:rPr lang="zh-CN" altLang="en-US" sz="1200" dirty="0"/>
              <a:t> </a:t>
            </a:r>
            <a:r>
              <a:rPr lang="en-US" altLang="zh-CN" sz="1200" dirty="0"/>
              <a:t>cell</a:t>
            </a:r>
            <a:r>
              <a:rPr lang="zh-CN" altLang="en-US" sz="1200" dirty="0"/>
              <a:t> </a:t>
            </a:r>
            <a:r>
              <a:rPr lang="en-US" altLang="zh-CN" sz="1200" dirty="0"/>
              <a:t>edits</a:t>
            </a:r>
            <a:r>
              <a:rPr lang="zh-CN" altLang="en-US" sz="1200" dirty="0"/>
              <a:t> </a:t>
            </a:r>
            <a:r>
              <a:rPr lang="en-US" altLang="zh-CN" sz="1200" dirty="0"/>
              <a:t>are</a:t>
            </a:r>
            <a:r>
              <a:rPr lang="zh-CN" altLang="en-US" sz="1200" dirty="0"/>
              <a:t> </a:t>
            </a:r>
            <a:r>
              <a:rPr lang="en-US" altLang="zh-CN" sz="1200" dirty="0"/>
              <a:t>not</a:t>
            </a:r>
            <a:r>
              <a:rPr lang="zh-CN" altLang="en-US" sz="1200" dirty="0"/>
              <a:t> </a:t>
            </a:r>
            <a:r>
              <a:rPr lang="en-US" altLang="zh-CN" sz="1200" dirty="0"/>
              <a:t>captured.</a:t>
            </a:r>
            <a:endParaRPr lang="en-AU" altLang="zh-CN" sz="1200" dirty="0"/>
          </a:p>
          <a:p>
            <a:pPr marL="0" indent="0">
              <a:spcBef>
                <a:spcPct val="50000"/>
              </a:spcBef>
              <a:buFontTx/>
              <a:buNone/>
            </a:pPr>
            <a:r>
              <a:rPr lang="en-AU" altLang="zh-CN" sz="1200" dirty="0">
                <a:ea typeface="ＭＳ Ｐゴシック" pitchFamily="-65" charset="-128"/>
                <a:sym typeface="Wingdings"/>
              </a:rPr>
              <a:t> </a:t>
            </a:r>
          </a:p>
          <a:p>
            <a:pPr marL="0" indent="0">
              <a:spcBef>
                <a:spcPct val="50000"/>
              </a:spcBef>
              <a:buFontTx/>
              <a:buNone/>
            </a:pPr>
            <a:r>
              <a:rPr lang="en-AU" altLang="zh-CN" sz="1200" baseline="0" dirty="0" err="1">
                <a:ea typeface="ＭＳ Ｐゴシック" pitchFamily="-65" charset="-128"/>
                <a:sym typeface="Wingdings"/>
              </a:rPr>
              <a:t>OpenRefine</a:t>
            </a:r>
            <a:r>
              <a:rPr lang="en-AU" altLang="zh-CN" sz="1200" baseline="0" dirty="0">
                <a:ea typeface="ＭＳ Ｐゴシック" pitchFamily="-65" charset="-128"/>
                <a:sym typeface="Wingdings"/>
              </a:rPr>
              <a:t> contains </a:t>
            </a:r>
            <a:r>
              <a:rPr lang="en-US" altLang="zh-CN" sz="1200" b="1" i="1" dirty="0"/>
              <a:t>prospective</a:t>
            </a:r>
            <a:r>
              <a:rPr lang="zh-CN" altLang="en-US" sz="1200" dirty="0"/>
              <a:t> </a:t>
            </a:r>
            <a:r>
              <a:rPr lang="en-US" altLang="zh-CN" sz="1200" dirty="0"/>
              <a:t>and</a:t>
            </a:r>
            <a:r>
              <a:rPr lang="zh-CN" altLang="en-US" sz="1200" dirty="0"/>
              <a:t> </a:t>
            </a:r>
            <a:r>
              <a:rPr lang="en-US" altLang="zh-CN" sz="1200" b="1" i="1" dirty="0"/>
              <a:t>retrospective</a:t>
            </a:r>
            <a:r>
              <a:rPr lang="zh-CN" altLang="en-US" sz="1200" b="1" i="1" dirty="0"/>
              <a:t> </a:t>
            </a:r>
            <a:r>
              <a:rPr lang="en-US" altLang="zh-CN" sz="1200" dirty="0"/>
              <a:t>provenance</a:t>
            </a:r>
            <a:r>
              <a:rPr lang="zh-CN" altLang="en-US" sz="1200" dirty="0"/>
              <a:t> </a:t>
            </a:r>
            <a:r>
              <a:rPr lang="en-US" altLang="zh-CN" sz="1200" dirty="0"/>
              <a:t>features.</a:t>
            </a:r>
          </a:p>
          <a:p>
            <a:pPr marL="171450" indent="-171450">
              <a:spcBef>
                <a:spcPct val="50000"/>
              </a:spcBef>
              <a:buFontTx/>
              <a:buChar char="-"/>
            </a:pPr>
            <a:r>
              <a:rPr lang="en-US" altLang="zh-CN" sz="1200" dirty="0">
                <a:ea typeface="ＭＳ Ｐゴシック" pitchFamily="-65" charset="-128"/>
              </a:rPr>
              <a:t>Single cell edits are not captured in the</a:t>
            </a:r>
            <a:r>
              <a:rPr lang="en-US" altLang="zh-CN" sz="1200" baseline="0" dirty="0">
                <a:ea typeface="ＭＳ Ｐゴシック" pitchFamily="-65" charset="-128"/>
              </a:rPr>
              <a:t> recipe (b/c they are not reusable)</a:t>
            </a:r>
          </a:p>
          <a:p>
            <a:pPr marL="171450" indent="-171450">
              <a:spcBef>
                <a:spcPct val="50000"/>
              </a:spcBef>
              <a:buFontTx/>
              <a:buChar char="-"/>
            </a:pPr>
            <a:r>
              <a:rPr lang="en-US" altLang="zh-CN" sz="1200" baseline="0" dirty="0">
                <a:ea typeface="ＭＳ Ｐゴシック" pitchFamily="-65" charset="-128"/>
              </a:rPr>
              <a:t>Not all function names, types, and parameters are recorded.</a:t>
            </a: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Fig.1 caption text: use smaller font size than Introduction contents text. </a:t>
            </a:r>
          </a:p>
          <a:p>
            <a:pPr marL="171450" indent="-171450" eaLnBrk="1" hangingPunct="1">
              <a:spcBef>
                <a:spcPct val="0"/>
              </a:spcBef>
              <a:buFontTx/>
              <a:buChar char="-"/>
            </a:pPr>
            <a:r>
              <a:rPr lang="en-US" altLang="zh-CN" dirty="0">
                <a:ea typeface="ＭＳ Ｐゴシック" pitchFamily="-65" charset="-128"/>
              </a:rPr>
              <a:t>Header Challenges: use the same font color as for Motivations and Introduction</a:t>
            </a:r>
          </a:p>
          <a:p>
            <a:pPr marL="171450" indent="-171450" eaLnBrk="1" hangingPunct="1">
              <a:spcBef>
                <a:spcPct val="0"/>
              </a:spcBef>
              <a:buFontTx/>
              <a:buChar char="-"/>
            </a:pPr>
            <a:r>
              <a:rPr lang="en-US" altLang="zh-CN" dirty="0">
                <a:ea typeface="ＭＳ Ｐゴシック" pitchFamily="-65" charset="-128"/>
              </a:rPr>
              <a:t>Subleaders Transparency, reproducibility, reusability: use special font (color, italics, underline, etc.) to highlight them</a:t>
            </a:r>
          </a:p>
          <a:p>
            <a:pPr marL="171450" indent="-171450" eaLnBrk="1" hangingPunct="1">
              <a:spcBef>
                <a:spcPct val="0"/>
              </a:spcBef>
              <a:buFontTx/>
              <a:buChar char="-"/>
            </a:pPr>
            <a:r>
              <a:rPr lang="en-US" altLang="zh-CN" dirty="0">
                <a:ea typeface="ＭＳ Ｐゴシック" pitchFamily="-65" charset="-128"/>
              </a:rPr>
              <a:t>In Contributions: highlight “complete the missing information” instead of “internal project files”</a:t>
            </a:r>
          </a:p>
          <a:p>
            <a:pPr marL="171450" indent="-171450" eaLnBrk="1" hangingPunct="1">
              <a:spcBef>
                <a:spcPct val="0"/>
              </a:spcBef>
              <a:buFontTx/>
              <a:buChar char="-"/>
            </a:pPr>
            <a:r>
              <a:rPr lang="en-US" altLang="zh-CN" dirty="0">
                <a:ea typeface="ＭＳ Ｐゴシック" pitchFamily="-65" charset="-128"/>
              </a:rPr>
              <a:t>In Prototype: format as follows:</a:t>
            </a:r>
          </a:p>
          <a:p>
            <a:pPr rtl="0"/>
            <a:r>
              <a:rPr lang="en-CA" sz="1200" b="0" i="0" u="none" strike="noStrike" kern="1200" dirty="0">
                <a:solidFill>
                  <a:schemeClr val="tx1"/>
                </a:solidFill>
                <a:effectLst/>
                <a:latin typeface="+mn-lt"/>
                <a:ea typeface="ＭＳ Ｐゴシック" pitchFamily="-108" charset="-128"/>
                <a:cs typeface="ＭＳ Ｐゴシック" pitchFamily="-108" charset="-128"/>
              </a:rPr>
              <a:t>comprehensive paragraph</a:t>
            </a:r>
            <a:endParaRPr lang="en-CA" b="0" dirty="0">
              <a:effectLst/>
            </a:endParaRPr>
          </a:p>
          <a:p>
            <a:pPr rtl="0" fontAlgn="base"/>
            <a:r>
              <a:rPr lang="en-CA" sz="1200" b="0" i="0" u="none" strike="noStrike" kern="1200" dirty="0">
                <a:solidFill>
                  <a:schemeClr val="tx1"/>
                </a:solidFill>
                <a:effectLst/>
                <a:latin typeface="+mn-lt"/>
                <a:ea typeface="ＭＳ Ｐゴシック" pitchFamily="-108" charset="-128"/>
                <a:cs typeface="ＭＳ Ｐゴシック" pitchFamily="-108" charset="-128"/>
              </a:rPr>
              <a:t>CLOPER ()</a:t>
            </a:r>
            <a:endParaRPr lang="en-CA" sz="1400" b="0" i="0" u="none" strike="noStrike" kern="1200" dirty="0">
              <a:solidFill>
                <a:schemeClr val="tx1"/>
              </a:solidFill>
              <a:effectLst/>
              <a:latin typeface="+mn-lt"/>
              <a:ea typeface="ＭＳ Ｐゴシック" pitchFamily="-108" charset="-128"/>
              <a:cs typeface="ＭＳ Ｐゴシック" pitchFamily="-108" charset="-128"/>
            </a:endParaRPr>
          </a:p>
          <a:p>
            <a:pPr lvl="1" rtl="0" fontAlgn="base"/>
            <a:r>
              <a:rPr lang="en-CA" sz="1200" b="0" i="0" u="none" strike="noStrike" kern="1200" dirty="0">
                <a:solidFill>
                  <a:schemeClr val="tx1"/>
                </a:solidFill>
                <a:effectLst/>
                <a:latin typeface="+mn-lt"/>
                <a:ea typeface="ＭＳ Ｐゴシック" pitchFamily="-108" charset="-128"/>
                <a:cs typeface="+mn-cs"/>
              </a:rPr>
              <a:t>CLOPER is developed … as follows:</a:t>
            </a:r>
            <a:endParaRPr lang="en-CA" sz="1400" b="0" i="0" u="none" strike="noStrike" kern="1200" dirty="0">
              <a:solidFill>
                <a:schemeClr val="tx1"/>
              </a:solidFill>
              <a:effectLst/>
              <a:latin typeface="+mn-lt"/>
              <a:ea typeface="ＭＳ Ｐゴシック" pitchFamily="-108" charset="-128"/>
              <a:cs typeface="+mn-cs"/>
            </a:endParaRPr>
          </a:p>
          <a:p>
            <a:pPr lvl="2" rtl="0" fontAlgn="base"/>
            <a:r>
              <a:rPr lang="en-CA" sz="1200" b="0" i="0" u="none" strike="noStrike" kern="1200" dirty="0">
                <a:solidFill>
                  <a:schemeClr val="tx1"/>
                </a:solidFill>
                <a:effectLst/>
                <a:latin typeface="+mn-lt"/>
                <a:ea typeface="ＭＳ Ｐゴシック" pitchFamily="-108" charset="-128"/>
                <a:cs typeface="+mn-cs"/>
              </a:rPr>
              <a:t>when users …</a:t>
            </a:r>
            <a:endParaRPr lang="en-CA" sz="1400" b="0" i="0" u="none" strike="noStrike" kern="1200" dirty="0">
              <a:solidFill>
                <a:schemeClr val="tx1"/>
              </a:solidFill>
              <a:effectLst/>
              <a:latin typeface="+mn-lt"/>
              <a:ea typeface="ＭＳ Ｐゴシック" pitchFamily="-108" charset="-128"/>
              <a:cs typeface="+mn-cs"/>
            </a:endParaRPr>
          </a:p>
          <a:p>
            <a:pPr lvl="2" rtl="0" fontAlgn="base"/>
            <a:r>
              <a:rPr lang="en-CA" sz="1200" b="0" i="0" u="none" strike="noStrike" kern="1200" dirty="0">
                <a:solidFill>
                  <a:schemeClr val="tx1"/>
                </a:solidFill>
                <a:effectLst/>
                <a:latin typeface="+mn-lt"/>
                <a:ea typeface="ＭＳ Ｐゴシック" pitchFamily="-108" charset="-128"/>
                <a:cs typeface="+mn-cs"/>
              </a:rPr>
              <a:t>for operations ….</a:t>
            </a:r>
            <a:endParaRPr lang="en-CA" sz="1400" b="0" i="0" u="none" strike="noStrike" kern="1200" dirty="0">
              <a:solidFill>
                <a:schemeClr val="tx1"/>
              </a:solidFill>
              <a:effectLst/>
              <a:latin typeface="+mn-lt"/>
              <a:ea typeface="ＭＳ Ｐゴシック" pitchFamily="-108" charset="-128"/>
              <a:cs typeface="+mn-cs"/>
            </a:endParaRPr>
          </a:p>
          <a:p>
            <a:pPr lvl="1" rtl="0" fontAlgn="base"/>
            <a:r>
              <a:rPr lang="en-CA" sz="1200" b="0" i="0" u="none" strike="noStrike" kern="1200" dirty="0">
                <a:solidFill>
                  <a:schemeClr val="tx1"/>
                </a:solidFill>
                <a:effectLst/>
                <a:latin typeface="+mn-lt"/>
                <a:ea typeface="ＭＳ Ｐゴシック" pitchFamily="-108" charset="-128"/>
                <a:cs typeface="+mn-cs"/>
              </a:rPr>
              <a:t>after the user has …</a:t>
            </a:r>
            <a:endParaRPr lang="en-CA" sz="1400" b="0" i="0" u="none" strike="noStrike" kern="1200" dirty="0">
              <a:solidFill>
                <a:schemeClr val="tx1"/>
              </a:solidFill>
              <a:effectLst/>
              <a:latin typeface="+mn-lt"/>
              <a:ea typeface="ＭＳ Ｐゴシック" pitchFamily="-108" charset="-128"/>
              <a:cs typeface="+mn-cs"/>
            </a:endParaRPr>
          </a:p>
          <a:p>
            <a:pPr rtl="0"/>
            <a:r>
              <a:rPr lang="en-CA" sz="1200" b="0" i="0" u="none" strike="noStrike" kern="1200" dirty="0">
                <a:solidFill>
                  <a:schemeClr val="tx1"/>
                </a:solidFill>
                <a:effectLst/>
                <a:latin typeface="+mn-lt"/>
                <a:ea typeface="ＭＳ Ｐゴシック" pitchFamily="-108" charset="-128"/>
                <a:cs typeface="ＭＳ Ｐゴシック" pitchFamily="-108" charset="-128"/>
              </a:rPr>
              <a:t>ER3 ()</a:t>
            </a:r>
            <a:endParaRPr lang="en-CA" b="0" dirty="0">
              <a:effectLst/>
            </a:endParaRPr>
          </a:p>
          <a:p>
            <a:pPr lvl="1" rtl="0" fontAlgn="base"/>
            <a:r>
              <a:rPr lang="en-CA" sz="1200" b="0" i="0" u="none" strike="noStrike" kern="1200" dirty="0">
                <a:solidFill>
                  <a:schemeClr val="tx1"/>
                </a:solidFill>
                <a:effectLst/>
                <a:latin typeface="+mn-lt"/>
                <a:ea typeface="ＭＳ Ｐゴシック" pitchFamily="-108" charset="-128"/>
                <a:cs typeface="+mn-cs"/>
              </a:rPr>
              <a:t>ER3 is developed to ...</a:t>
            </a:r>
            <a:endParaRPr lang="en-CA" sz="1400" b="0" i="0" u="none" strike="noStrike" kern="1200" dirty="0">
              <a:solidFill>
                <a:schemeClr val="tx1"/>
              </a:solidFill>
              <a:effectLst/>
              <a:latin typeface="+mn-lt"/>
              <a:ea typeface="ＭＳ Ｐゴシック" pitchFamily="-108" charset="-128"/>
              <a:cs typeface="+mn-cs"/>
            </a:endParaRPr>
          </a:p>
          <a:p>
            <a:pPr marL="171450" indent="-171450" eaLnBrk="1" hangingPunct="1">
              <a:spcBef>
                <a:spcPct val="0"/>
              </a:spcBef>
              <a:buFontTx/>
              <a:buChar char="-"/>
            </a:pPr>
            <a:r>
              <a:rPr lang="en-US" altLang="zh-CN" dirty="0">
                <a:ea typeface="ＭＳ Ｐゴシック" pitchFamily="-65" charset="-128"/>
              </a:rPr>
              <a:t>Use case:</a:t>
            </a:r>
          </a:p>
          <a:p>
            <a:pPr marL="628650" lvl="1" indent="-171450" eaLnBrk="1" hangingPunct="1">
              <a:spcBef>
                <a:spcPct val="0"/>
              </a:spcBef>
              <a:buFontTx/>
              <a:buChar char="-"/>
            </a:pPr>
            <a:r>
              <a:rPr lang="en-US" altLang="zh-CN" dirty="0">
                <a:ea typeface="ＭＳ Ｐゴシック" pitchFamily="-65" charset="-128"/>
              </a:rPr>
              <a:t>Move bullet point 1 and 2 both to the rightmost column</a:t>
            </a:r>
          </a:p>
          <a:p>
            <a:pPr marL="628650" lvl="1" indent="-171450" eaLnBrk="1" hangingPunct="1">
              <a:spcBef>
                <a:spcPct val="0"/>
              </a:spcBef>
              <a:buFontTx/>
              <a:buChar char="-"/>
            </a:pPr>
            <a:r>
              <a:rPr lang="en-US" altLang="zh-CN" dirty="0">
                <a:ea typeface="ＭＳ Ｐゴシック" pitchFamily="-65" charset="-128"/>
              </a:rPr>
              <a:t>Don’t repeat input and output in 1 &amp; 2</a:t>
            </a:r>
          </a:p>
          <a:p>
            <a:pPr marL="628650" lvl="1" indent="-171450" eaLnBrk="1" hangingPunct="1">
              <a:spcBef>
                <a:spcPct val="0"/>
              </a:spcBef>
              <a:buFontTx/>
              <a:buChar char="-"/>
            </a:pPr>
            <a:r>
              <a:rPr lang="en-US" altLang="zh-CN" dirty="0">
                <a:ea typeface="ＭＳ Ｐゴシック" pitchFamily="-65" charset="-128"/>
              </a:rPr>
              <a:t>Naming convention: </a:t>
            </a:r>
          </a:p>
          <a:p>
            <a:pPr marL="1085850" lvl="2" indent="-171450" eaLnBrk="1" hangingPunct="1">
              <a:spcBef>
                <a:spcPct val="0"/>
              </a:spcBef>
              <a:buFontTx/>
              <a:buChar char="-"/>
            </a:pPr>
            <a:r>
              <a:rPr lang="en-US" altLang="zh-CN" dirty="0">
                <a:ea typeface="ＭＳ Ｐゴシック" pitchFamily="-65" charset="-128"/>
              </a:rPr>
              <a:t>Input: </a:t>
            </a:r>
            <a:r>
              <a:rPr lang="en-US" altLang="zh-CN" dirty="0" err="1">
                <a:ea typeface="ＭＳ Ｐゴシック" pitchFamily="-65" charset="-128"/>
              </a:rPr>
              <a:t>Menu.csv</a:t>
            </a:r>
            <a:endParaRPr lang="en-US" altLang="zh-CN" dirty="0">
              <a:ea typeface="ＭＳ Ｐゴシック" pitchFamily="-65" charset="-128"/>
            </a:endParaRPr>
          </a:p>
          <a:p>
            <a:pPr marL="1085850" lvl="2" indent="-171450" eaLnBrk="1" hangingPunct="1">
              <a:spcBef>
                <a:spcPct val="0"/>
              </a:spcBef>
              <a:buFontTx/>
              <a:buChar char="-"/>
            </a:pPr>
            <a:r>
              <a:rPr lang="en-US" altLang="zh-CN" dirty="0">
                <a:ea typeface="ＭＳ Ｐゴシック" pitchFamily="-65" charset="-128"/>
              </a:rPr>
              <a:t>Output: </a:t>
            </a:r>
            <a:r>
              <a:rPr lang="en-US" altLang="zh-CN" dirty="0" err="1">
                <a:ea typeface="ＭＳ Ｐゴシック" pitchFamily="-65" charset="-128"/>
              </a:rPr>
              <a:t>CleanedMenu.csv</a:t>
            </a:r>
            <a:endParaRPr lang="en-US" altLang="zh-CN" dirty="0">
              <a:ea typeface="ＭＳ Ｐゴシック" pitchFamily="-65" charset="-128"/>
            </a:endParaRPr>
          </a:p>
          <a:p>
            <a:pPr marL="628650" lvl="1" indent="-171450" eaLnBrk="1" hangingPunct="1">
              <a:spcBef>
                <a:spcPct val="0"/>
              </a:spcBef>
              <a:buFontTx/>
              <a:buChar char="-"/>
            </a:pPr>
            <a:r>
              <a:rPr lang="en-US" altLang="zh-CN" dirty="0">
                <a:ea typeface="ＭＳ Ｐゴシック" pitchFamily="-65" charset="-128"/>
              </a:rPr>
              <a:t>fig.3 RHS: highlight </a:t>
            </a:r>
            <a:r>
              <a:rPr lang="en-US" altLang="zh-CN" dirty="0" err="1">
                <a:ea typeface="ＭＳ Ｐゴシック" pitchFamily="-65" charset="-128"/>
              </a:rPr>
              <a:t>json</a:t>
            </a:r>
            <a:r>
              <a:rPr lang="en-US" altLang="zh-CN" dirty="0">
                <a:ea typeface="ＭＳ Ｐゴシック" pitchFamily="-65" charset="-128"/>
              </a:rPr>
              <a:t> code with rectangular box corresponding to cluster information and single-edit, respectively</a:t>
            </a: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Blue</a:t>
            </a:r>
            <a:r>
              <a:rPr lang="zh-CN" altLang="en-US" dirty="0">
                <a:ea typeface="ＭＳ Ｐゴシック" pitchFamily="-65" charset="-128"/>
              </a:rPr>
              <a:t> </a:t>
            </a:r>
            <a:r>
              <a:rPr lang="en-US" altLang="zh-CN" dirty="0">
                <a:ea typeface="ＭＳ Ｐゴシック" pitchFamily="-65" charset="-128"/>
              </a:rPr>
              <a:t>for</a:t>
            </a:r>
            <a:r>
              <a:rPr lang="zh-CN" altLang="en-US" dirty="0">
                <a:ea typeface="ＭＳ Ｐゴシック" pitchFamily="-65" charset="-128"/>
              </a:rPr>
              <a:t> </a:t>
            </a:r>
            <a:r>
              <a:rPr lang="en-US" altLang="zh-CN" dirty="0">
                <a:ea typeface="ＭＳ Ｐゴシック" pitchFamily="-65" charset="-128"/>
              </a:rPr>
              <a:t>highlight</a:t>
            </a:r>
            <a:r>
              <a:rPr lang="zh-CN" altLang="en-US" dirty="0">
                <a:ea typeface="ＭＳ Ｐゴシック" pitchFamily="-65" charset="-128"/>
              </a:rPr>
              <a:t> </a:t>
            </a:r>
            <a:r>
              <a:rPr lang="en-US" altLang="zh-CN" dirty="0">
                <a:ea typeface="ＭＳ Ｐゴシック" pitchFamily="-65" charset="-128"/>
              </a:rPr>
              <a:t>part</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a:t>
            </a:r>
          </a:p>
          <a:p>
            <a:pPr marL="171450" indent="-171450" eaLnBrk="1" hangingPunct="1">
              <a:spcBef>
                <a:spcPct val="0"/>
              </a:spcBef>
              <a:buFontTx/>
              <a:buChar char="-"/>
            </a:pPr>
            <a:r>
              <a:rPr lang="en-US" altLang="zh-CN" dirty="0">
                <a:ea typeface="ＭＳ Ｐゴシック" pitchFamily="-65" charset="-128"/>
              </a:rPr>
              <a:t>Code</a:t>
            </a:r>
            <a:r>
              <a:rPr lang="zh-CN" altLang="en-US" dirty="0">
                <a:ea typeface="ＭＳ Ｐゴシック" pitchFamily="-65" charset="-128"/>
              </a:rPr>
              <a:t> </a:t>
            </a:r>
            <a:r>
              <a:rPr lang="en-US" altLang="zh-CN" dirty="0">
                <a:ea typeface="ＭＳ Ｐゴシック" pitchFamily="-65" charset="-128"/>
              </a:rPr>
              <a:t>font:</a:t>
            </a:r>
            <a:r>
              <a:rPr lang="zh-CN" altLang="en-US" dirty="0">
                <a:ea typeface="ＭＳ Ｐゴシック" pitchFamily="-65" charset="-128"/>
              </a:rPr>
              <a:t> </a:t>
            </a:r>
            <a:r>
              <a:rPr lang="en-US" altLang="zh-CN" dirty="0">
                <a:ea typeface="ＭＳ Ｐゴシック" pitchFamily="-65" charset="-128"/>
              </a:rPr>
              <a:t>consoles</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bold,</a:t>
            </a:r>
            <a:r>
              <a:rPr lang="zh-CN" altLang="en-US" dirty="0">
                <a:ea typeface="ＭＳ Ｐゴシック" pitchFamily="-65" charset="-128"/>
              </a:rPr>
              <a:t> </a:t>
            </a:r>
            <a:r>
              <a:rPr lang="en-US" altLang="zh-CN" dirty="0">
                <a:ea typeface="ＭＳ Ｐゴシック" pitchFamily="-65" charset="-128"/>
              </a:rPr>
              <a:t>different</a:t>
            </a:r>
            <a:r>
              <a:rPr lang="zh-CN" altLang="en-US" dirty="0">
                <a:ea typeface="ＭＳ Ｐゴシック" pitchFamily="-65" charset="-128"/>
              </a:rPr>
              <a:t> </a:t>
            </a:r>
            <a:r>
              <a:rPr lang="en-US" altLang="zh-CN" dirty="0">
                <a:ea typeface="ＭＳ Ｐゴシック" pitchFamily="-65" charset="-128"/>
              </a:rPr>
              <a:t>color</a:t>
            </a:r>
            <a:r>
              <a:rPr lang="zh-CN" altLang="en-US" dirty="0">
                <a:ea typeface="ＭＳ Ｐゴシック" pitchFamily="-65" charset="-128"/>
              </a:rPr>
              <a:t> </a:t>
            </a:r>
            <a:r>
              <a:rPr lang="en-US" altLang="zh-CN" dirty="0">
                <a:ea typeface="ＭＳ Ｐゴシック" pitchFamily="-65" charset="-128"/>
              </a:rPr>
              <a:t>and</a:t>
            </a:r>
            <a:r>
              <a:rPr lang="zh-CN" altLang="en-US" dirty="0">
                <a:ea typeface="ＭＳ Ｐゴシック" pitchFamily="-65" charset="-128"/>
              </a:rPr>
              <a:t> </a:t>
            </a:r>
            <a:r>
              <a:rPr lang="en-US" altLang="zh-CN" dirty="0">
                <a:ea typeface="ＭＳ Ｐゴシック" pitchFamily="-65" charset="-128"/>
              </a:rPr>
              <a:t>font</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italic…</a:t>
            </a:r>
          </a:p>
          <a:p>
            <a:pPr marL="171450" indent="-171450" eaLnBrk="1" hangingPunct="1">
              <a:spcBef>
                <a:spcPct val="0"/>
              </a:spcBef>
              <a:buFontTx/>
              <a:buChar char="-"/>
            </a:pPr>
            <a:r>
              <a:rPr lang="en-US" altLang="zh-CN" dirty="0">
                <a:ea typeface="ＭＳ Ｐゴシック" pitchFamily="-65" charset="-128"/>
              </a:rPr>
              <a:t>Author</a:t>
            </a:r>
            <a:r>
              <a:rPr lang="zh-CN" altLang="en-US" dirty="0">
                <a:ea typeface="ＭＳ Ｐゴシック" pitchFamily="-65" charset="-128"/>
              </a:rPr>
              <a:t> </a:t>
            </a:r>
            <a:r>
              <a:rPr lang="en-US" altLang="zh-CN" dirty="0">
                <a:ea typeface="ＭＳ Ｐゴシック" pitchFamily="-65" charset="-128"/>
              </a:rPr>
              <a:t>and</a:t>
            </a:r>
            <a:r>
              <a:rPr lang="zh-CN" altLang="en-US" dirty="0">
                <a:ea typeface="ＭＳ Ｐゴシック" pitchFamily="-65" charset="-128"/>
              </a:rPr>
              <a:t> </a:t>
            </a:r>
            <a:r>
              <a:rPr lang="en-US" altLang="zh-CN" dirty="0">
                <a:ea typeface="ＭＳ Ｐゴシック" pitchFamily="-65" charset="-128"/>
              </a:rPr>
              <a:t>acknowledgement</a:t>
            </a:r>
            <a:r>
              <a:rPr lang="zh-CN" altLang="en-US" dirty="0">
                <a:ea typeface="ＭＳ Ｐゴシック" pitchFamily="-65" charset="-128"/>
              </a:rPr>
              <a:t> </a:t>
            </a:r>
            <a:r>
              <a:rPr lang="en-US" altLang="zh-CN" dirty="0">
                <a:ea typeface="ＭＳ Ｐゴシック" pitchFamily="-65" charset="-128"/>
              </a:rPr>
              <a:t>…</a:t>
            </a:r>
          </a:p>
          <a:p>
            <a:pPr marL="171450" indent="-171450" eaLnBrk="1" hangingPunct="1">
              <a:spcBef>
                <a:spcPct val="0"/>
              </a:spcBef>
              <a:buFontTx/>
              <a:buChar char="-"/>
            </a:pPr>
            <a:r>
              <a:rPr lang="en-US" altLang="zh-CN" dirty="0">
                <a:ea typeface="ＭＳ Ｐゴシック" pitchFamily="-65" charset="-128"/>
              </a:rPr>
              <a:t>Graph</a:t>
            </a:r>
            <a:r>
              <a:rPr lang="zh-CN" altLang="en-US" dirty="0">
                <a:ea typeface="ＭＳ Ｐゴシック" pitchFamily="-65" charset="-128"/>
              </a:rPr>
              <a:t> </a:t>
            </a:r>
            <a:r>
              <a:rPr lang="en-US" altLang="zh-CN" dirty="0">
                <a:ea typeface="ＭＳ Ｐゴシック" pitchFamily="-65" charset="-128"/>
              </a:rPr>
              <a:t>description….</a:t>
            </a:r>
          </a:p>
          <a:p>
            <a:pPr marL="171450" indent="-171450" eaLnBrk="1" hangingPunct="1">
              <a:spcBef>
                <a:spcPct val="0"/>
              </a:spcBef>
              <a:buFontTx/>
              <a:buChar char="-"/>
            </a:pPr>
            <a:r>
              <a:rPr lang="en-US" altLang="zh-CN" dirty="0">
                <a:ea typeface="ＭＳ Ｐゴシック" pitchFamily="-65" charset="-128"/>
              </a:rPr>
              <a:t>Rearrange</a:t>
            </a:r>
            <a:r>
              <a:rPr lang="zh-CN" altLang="en-US" dirty="0">
                <a:ea typeface="ＭＳ Ｐゴシック" pitchFamily="-65" charset="-128"/>
              </a:rPr>
              <a:t> </a:t>
            </a:r>
            <a:r>
              <a:rPr lang="en-US" altLang="zh-CN" dirty="0">
                <a:ea typeface="ＭＳ Ｐゴシック" pitchFamily="-65" charset="-128"/>
              </a:rPr>
              <a:t>the</a:t>
            </a:r>
            <a:r>
              <a:rPr lang="zh-CN" altLang="en-US" dirty="0">
                <a:ea typeface="ＭＳ Ｐゴシック" pitchFamily="-65" charset="-128"/>
              </a:rPr>
              <a:t> </a:t>
            </a:r>
            <a:r>
              <a:rPr lang="en-US" altLang="zh-CN" dirty="0">
                <a:ea typeface="ＭＳ Ｐゴシック" pitchFamily="-65" charset="-128"/>
              </a:rPr>
              <a:t>column</a:t>
            </a:r>
            <a:r>
              <a:rPr lang="zh-CN" altLang="en-US" dirty="0">
                <a:ea typeface="ＭＳ Ｐゴシック" pitchFamily="-65" charset="-128"/>
              </a:rPr>
              <a:t> </a:t>
            </a:r>
            <a:r>
              <a:rPr lang="en-US" altLang="zh-CN" dirty="0">
                <a:ea typeface="ＭＳ Ｐゴシック" pitchFamily="-65" charset="-128"/>
              </a:rPr>
              <a:t>for</a:t>
            </a:r>
            <a:r>
              <a:rPr lang="zh-CN" altLang="en-US" dirty="0">
                <a:ea typeface="ＭＳ Ｐゴシック" pitchFamily="-65" charset="-128"/>
              </a:rPr>
              <a:t> </a:t>
            </a:r>
            <a:r>
              <a:rPr lang="en-US" altLang="zh-CN" dirty="0">
                <a:ea typeface="ＭＳ Ｐゴシック" pitchFamily="-65" charset="-128"/>
              </a:rPr>
              <a:t>use-case</a:t>
            </a:r>
            <a:r>
              <a:rPr lang="zh-CN" altLang="en-US" dirty="0">
                <a:ea typeface="ＭＳ Ｐゴシック" pitchFamily="-65" charset="-128"/>
              </a:rPr>
              <a:t> </a:t>
            </a:r>
            <a:r>
              <a:rPr lang="en-US" altLang="zh-CN" dirty="0">
                <a:ea typeface="ＭＳ Ｐゴシック" pitchFamily="-65" charset="-128"/>
              </a:rPr>
              <a:t>part</a:t>
            </a:r>
          </a:p>
          <a:p>
            <a:pPr marL="171450" indent="-171450" eaLnBrk="1" hangingPunct="1">
              <a:spcBef>
                <a:spcPct val="0"/>
              </a:spcBef>
              <a:buFontTx/>
              <a:buChar char="-"/>
            </a:pPr>
            <a:r>
              <a:rPr lang="en-US" altLang="zh-CN" dirty="0">
                <a:ea typeface="ＭＳ Ｐゴシック" pitchFamily="-65" charset="-128"/>
              </a:rPr>
              <a:t>Motivation</a:t>
            </a:r>
            <a:r>
              <a:rPr lang="zh-CN" altLang="en-US" dirty="0">
                <a:ea typeface="ＭＳ Ｐゴシック" pitchFamily="-65" charset="-128"/>
              </a:rPr>
              <a:t> </a:t>
            </a:r>
            <a:r>
              <a:rPr lang="en-US" altLang="zh-CN" dirty="0">
                <a:ea typeface="ＭＳ Ｐゴシック" pitchFamily="-65" charset="-128"/>
              </a:rPr>
              <a:t>----terminologies</a:t>
            </a:r>
            <a:r>
              <a:rPr lang="zh-CN" altLang="en-US" dirty="0">
                <a:ea typeface="ＭＳ Ｐゴシック" pitchFamily="-65" charset="-128"/>
              </a:rPr>
              <a:t> </a:t>
            </a: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Contribution</a:t>
            </a:r>
            <a:r>
              <a:rPr lang="zh-CN" altLang="en-US" dirty="0">
                <a:ea typeface="ＭＳ Ｐゴシック" pitchFamily="-65" charset="-128"/>
              </a:rPr>
              <a:t> </a:t>
            </a:r>
            <a:r>
              <a:rPr lang="en-US" altLang="zh-CN" dirty="0">
                <a:ea typeface="ＭＳ Ｐゴシック" pitchFamily="-65" charset="-128"/>
              </a:rPr>
              <a:t>s</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delete?</a:t>
            </a: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Introduction--&gt;</a:t>
            </a:r>
            <a:r>
              <a:rPr lang="zh-CN" altLang="en-US" dirty="0">
                <a:ea typeface="ＭＳ Ｐゴシック" pitchFamily="-65" charset="-128"/>
              </a:rPr>
              <a:t>  </a:t>
            </a:r>
            <a:r>
              <a:rPr lang="en-US" altLang="zh-CN" dirty="0">
                <a:ea typeface="ＭＳ Ｐゴシック" pitchFamily="-65" charset="-128"/>
              </a:rPr>
              <a:t>figure</a:t>
            </a:r>
            <a:r>
              <a:rPr lang="zh-CN" altLang="en-US" dirty="0">
                <a:ea typeface="ＭＳ Ｐゴシック" pitchFamily="-65" charset="-128"/>
              </a:rPr>
              <a:t> </a:t>
            </a:r>
            <a:r>
              <a:rPr lang="en-US" altLang="zh-CN" dirty="0">
                <a:ea typeface="ＭＳ Ｐゴシック" pitchFamily="-65" charset="-128"/>
              </a:rPr>
              <a:t>1.</a:t>
            </a:r>
            <a:r>
              <a:rPr lang="zh-CN" altLang="en-US" dirty="0">
                <a:ea typeface="ＭＳ Ｐゴシック" pitchFamily="-65" charset="-128"/>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challenges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motivation</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contributions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Native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&amp;&amp;</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Enhance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OR</a:t>
            </a:r>
            <a:r>
              <a:rPr lang="zh-CN" altLang="en-US" dirty="0">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(side</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by</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side</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or</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in</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different</a:t>
            </a:r>
            <a:r>
              <a:rPr lang="zh-CN" altLang="en-US" dirty="0">
                <a:solidFill>
                  <a:srgbClr val="FFFF00"/>
                </a:solidFill>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----screenshot,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fig</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1.</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from</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paper;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editor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enhanced</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recipe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…(code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block)</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before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prototype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after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prototype…</a:t>
            </a:r>
          </a:p>
          <a:p>
            <a:pPr marL="628650" lvl="1" indent="-171450" eaLnBrk="1" hangingPunct="1">
              <a:spcBef>
                <a:spcPct val="0"/>
              </a:spcBef>
              <a:buFontTx/>
              <a:buChar char="-"/>
            </a:pPr>
            <a:r>
              <a:rPr lang="en-US" altLang="zh-CN" dirty="0">
                <a:ea typeface="ＭＳ Ｐゴシック" pitchFamily="-65" charset="-128"/>
                <a:sym typeface="Wingdings" pitchFamily="2" charset="2"/>
              </a:rPr>
              <a:t>Check</a:t>
            </a:r>
            <a:r>
              <a:rPr lang="zh-CN" altLang="en-US" dirty="0">
                <a:ea typeface="ＭＳ Ｐゴシック" pitchFamily="-65" charset="-128"/>
                <a:sym typeface="Wingdings" pitchFamily="2" charset="2"/>
              </a:rPr>
              <a:t> </a:t>
            </a:r>
            <a:endParaRPr lang="en-US" altLang="zh-CN" dirty="0">
              <a:ea typeface="ＭＳ Ｐゴシック" pitchFamily="-65" charset="-128"/>
              <a:sym typeface="Wingdings" pitchFamily="2" charset="2"/>
            </a:endParaRPr>
          </a:p>
          <a:p>
            <a:pPr marL="628650" lvl="1" indent="-171450" eaLnBrk="1" hangingPunct="1">
              <a:spcBef>
                <a:spcPct val="0"/>
              </a:spcBef>
              <a:buFontTx/>
              <a:buChar char="-"/>
            </a:pPr>
            <a:r>
              <a:rPr lang="en-US" altLang="zh-CN" dirty="0">
                <a:ea typeface="ＭＳ Ｐゴシック" pitchFamily="-65" charset="-128"/>
                <a:sym typeface="Wingdings" pitchFamily="2" charset="2"/>
              </a:rPr>
              <a:t>Description</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(three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different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colors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enhanced</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recipe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same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color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with</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paper,…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improvement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part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keep</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same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p>
          <a:p>
            <a:pPr marL="628650" lvl="1" indent="-171450" eaLnBrk="1" hangingPunct="1">
              <a:spcBef>
                <a:spcPct val="0"/>
              </a:spcBef>
              <a:buFontTx/>
              <a:buChar char="-"/>
            </a:pPr>
            <a:endParaRPr lang="en-US" altLang="zh-CN" dirty="0">
              <a:ea typeface="ＭＳ Ｐゴシック" pitchFamily="-65" charset="-128"/>
              <a:sym typeface="Wingdings" pitchFamily="2" charset="2"/>
            </a:endParaRPr>
          </a:p>
          <a:p>
            <a:pPr marL="628650" lvl="1" indent="-171450" eaLnBrk="1" hangingPunct="1">
              <a:spcBef>
                <a:spcPct val="0"/>
              </a:spcBef>
              <a:buFontTx/>
              <a:buChar char="-"/>
            </a:pPr>
            <a:endParaRPr lang="en-US" altLang="zh-CN" dirty="0">
              <a:ea typeface="ＭＳ Ｐゴシック" pitchFamily="-65" charset="-128"/>
              <a:sym typeface="Wingdings" pitchFamily="2" charset="2"/>
            </a:endParaRPr>
          </a:p>
          <a:p>
            <a:pPr marL="628650" lvl="1" indent="-171450" eaLnBrk="1" hangingPunct="1">
              <a:spcBef>
                <a:spcPct val="0"/>
              </a:spcBef>
              <a:buFontTx/>
              <a:buChar char="-"/>
            </a:pPr>
            <a:r>
              <a:rPr lang="en-US" altLang="zh-CN" dirty="0">
                <a:ea typeface="ＭＳ Ｐゴシック" pitchFamily="-65" charset="-128"/>
                <a:sym typeface="Wingdings" pitchFamily="2" charset="2"/>
              </a:rPr>
              <a:t>ER3</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and</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CLOPER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(naming…)</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mention</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naming</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restriction</a:t>
            </a:r>
          </a:p>
          <a:p>
            <a:pPr marL="628650" lvl="1" indent="-171450" eaLnBrk="1" hangingPunct="1">
              <a:spcBef>
                <a:spcPct val="0"/>
              </a:spcBef>
              <a:buFontTx/>
              <a:buChar char="-"/>
            </a:pPr>
            <a:r>
              <a:rPr lang="en-US" altLang="zh-CN" dirty="0">
                <a:ea typeface="ＭＳ Ｐゴシック" pitchFamily="-65" charset="-128"/>
                <a:sym typeface="Wingdings" pitchFamily="2" charset="2"/>
              </a:rPr>
              <a:t>Separate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blocks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under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titles</a:t>
            </a:r>
          </a:p>
          <a:p>
            <a:pPr marL="628650" lvl="1" indent="-171450" eaLnBrk="1" hangingPunct="1">
              <a:spcBef>
                <a:spcPct val="0"/>
              </a:spcBef>
              <a:buFontTx/>
              <a:buChar char="-"/>
            </a:pPr>
            <a:endParaRPr lang="en-US" altLang="zh-CN" dirty="0">
              <a:ea typeface="ＭＳ Ｐゴシック" pitchFamily="-65" charset="-128"/>
              <a:sym typeface="Wingdings" pitchFamily="2" charset="2"/>
            </a:endParaRPr>
          </a:p>
          <a:p>
            <a:pPr rtl="0"/>
            <a:r>
              <a:rPr lang="en-US" sz="1200" b="0" i="0" u="none" strike="noStrike" kern="1200" dirty="0">
                <a:solidFill>
                  <a:schemeClr val="tx1"/>
                </a:solidFill>
                <a:effectLst/>
                <a:latin typeface="+mn-lt"/>
                <a:ea typeface="ＭＳ Ｐゴシック" pitchFamily="-108" charset="-128"/>
                <a:cs typeface="ＭＳ Ｐゴシック" pitchFamily="-108" charset="-128"/>
              </a:rPr>
              <a:t>comprehensive paragraph</a:t>
            </a:r>
            <a:endParaRPr lang="en-US" b="0" dirty="0">
              <a:effectLst/>
            </a:endParaRPr>
          </a:p>
          <a:p>
            <a:pPr rtl="0" fontAlgn="base"/>
            <a:r>
              <a:rPr lang="en-US" sz="1200" b="0" i="0" u="none" strike="noStrike" kern="1200" dirty="0">
                <a:solidFill>
                  <a:schemeClr val="tx1"/>
                </a:solidFill>
                <a:effectLst/>
                <a:latin typeface="+mn-lt"/>
                <a:ea typeface="ＭＳ Ｐゴシック" pitchFamily="-108" charset="-128"/>
                <a:cs typeface="ＭＳ Ｐゴシック" pitchFamily="-108" charset="-128"/>
              </a:rPr>
              <a:t>CLOPER ()</a:t>
            </a:r>
            <a:endParaRPr lang="en-US" sz="1400" b="0" i="0" u="none" strike="noStrike" kern="1200" dirty="0">
              <a:solidFill>
                <a:schemeClr val="tx1"/>
              </a:solidFill>
              <a:effectLst/>
              <a:latin typeface="+mn-lt"/>
              <a:ea typeface="ＭＳ Ｐゴシック" pitchFamily="-108" charset="-128"/>
              <a:cs typeface="ＭＳ Ｐゴシック" pitchFamily="-108" charset="-128"/>
            </a:endParaRPr>
          </a:p>
          <a:p>
            <a:pPr lvl="1" rtl="0" fontAlgn="base"/>
            <a:r>
              <a:rPr lang="en-US" sz="1200" b="0" i="0" u="none" strike="noStrike" kern="1200" dirty="0">
                <a:solidFill>
                  <a:schemeClr val="tx1"/>
                </a:solidFill>
                <a:effectLst/>
                <a:latin typeface="+mn-lt"/>
                <a:ea typeface="ＭＳ Ｐゴシック" pitchFamily="-108" charset="-128"/>
                <a:cs typeface="+mn-cs"/>
              </a:rPr>
              <a:t>CLOPER is developed … as follows:</a:t>
            </a:r>
            <a:endParaRPr lang="en-US" sz="1400" b="0" i="0" u="none" strike="noStrike" kern="1200" dirty="0">
              <a:solidFill>
                <a:schemeClr val="tx1"/>
              </a:solidFill>
              <a:effectLst/>
              <a:latin typeface="+mn-lt"/>
              <a:ea typeface="ＭＳ Ｐゴシック" pitchFamily="-108" charset="-128"/>
              <a:cs typeface="+mn-cs"/>
            </a:endParaRPr>
          </a:p>
          <a:p>
            <a:pPr lvl="2" rtl="0" fontAlgn="base"/>
            <a:r>
              <a:rPr lang="en-US" sz="1200" b="0" i="0" u="none" strike="noStrike" kern="1200" dirty="0">
                <a:solidFill>
                  <a:schemeClr val="tx1"/>
                </a:solidFill>
                <a:effectLst/>
                <a:latin typeface="+mn-lt"/>
                <a:ea typeface="ＭＳ Ｐゴシック" pitchFamily="-108" charset="-128"/>
                <a:cs typeface="+mn-cs"/>
              </a:rPr>
              <a:t>when users …</a:t>
            </a:r>
            <a:endParaRPr lang="en-US" sz="1400" b="0" i="0" u="none" strike="noStrike" kern="1200" dirty="0">
              <a:solidFill>
                <a:schemeClr val="tx1"/>
              </a:solidFill>
              <a:effectLst/>
              <a:latin typeface="+mn-lt"/>
              <a:ea typeface="ＭＳ Ｐゴシック" pitchFamily="-108" charset="-128"/>
              <a:cs typeface="+mn-cs"/>
            </a:endParaRPr>
          </a:p>
          <a:p>
            <a:pPr lvl="2" rtl="0" fontAlgn="base"/>
            <a:r>
              <a:rPr lang="en-US" sz="1200" b="0" i="0" u="none" strike="noStrike" kern="1200" dirty="0">
                <a:solidFill>
                  <a:schemeClr val="tx1"/>
                </a:solidFill>
                <a:effectLst/>
                <a:latin typeface="+mn-lt"/>
                <a:ea typeface="ＭＳ Ｐゴシック" pitchFamily="-108" charset="-128"/>
                <a:cs typeface="+mn-cs"/>
              </a:rPr>
              <a:t>for operations ….</a:t>
            </a:r>
            <a:endParaRPr lang="en-US" sz="1400" b="0" i="0" u="none" strike="noStrike" kern="1200" dirty="0">
              <a:solidFill>
                <a:schemeClr val="tx1"/>
              </a:solidFill>
              <a:effectLst/>
              <a:latin typeface="+mn-lt"/>
              <a:ea typeface="ＭＳ Ｐゴシック" pitchFamily="-108" charset="-128"/>
              <a:cs typeface="+mn-cs"/>
            </a:endParaRPr>
          </a:p>
          <a:p>
            <a:pPr lvl="1" rtl="0" fontAlgn="base"/>
            <a:r>
              <a:rPr lang="en-US" sz="1200" b="0" i="0" u="none" strike="noStrike" kern="1200" dirty="0">
                <a:solidFill>
                  <a:schemeClr val="tx1"/>
                </a:solidFill>
                <a:effectLst/>
                <a:latin typeface="+mn-lt"/>
                <a:ea typeface="ＭＳ Ｐゴシック" pitchFamily="-108" charset="-128"/>
                <a:cs typeface="+mn-cs"/>
              </a:rPr>
              <a:t>after the user has …</a:t>
            </a:r>
            <a:endParaRPr lang="en-US" sz="1400" b="0" i="0" u="none" strike="noStrike" kern="1200" dirty="0">
              <a:solidFill>
                <a:schemeClr val="tx1"/>
              </a:solidFill>
              <a:effectLst/>
              <a:latin typeface="+mn-lt"/>
              <a:ea typeface="ＭＳ Ｐゴシック" pitchFamily="-108" charset="-128"/>
              <a:cs typeface="+mn-cs"/>
            </a:endParaRPr>
          </a:p>
          <a:p>
            <a:pPr rtl="0" fontAlgn="base"/>
            <a:r>
              <a:rPr lang="en-US" sz="1200" b="0" i="0" u="none" strike="noStrike" kern="1200" dirty="0">
                <a:solidFill>
                  <a:schemeClr val="tx1"/>
                </a:solidFill>
                <a:effectLst/>
                <a:latin typeface="+mn-lt"/>
                <a:ea typeface="ＭＳ Ｐゴシック" pitchFamily="-108" charset="-128"/>
                <a:cs typeface="ＭＳ Ｐゴシック" pitchFamily="-108" charset="-128"/>
              </a:rPr>
              <a:t>ER3 ()</a:t>
            </a:r>
            <a:endParaRPr lang="en-US" sz="1400" b="0" i="0" u="none" strike="noStrike" kern="1200" dirty="0">
              <a:solidFill>
                <a:schemeClr val="tx1"/>
              </a:solidFill>
              <a:effectLst/>
              <a:latin typeface="+mn-lt"/>
              <a:ea typeface="ＭＳ Ｐゴシック" pitchFamily="-108" charset="-128"/>
              <a:cs typeface="ＭＳ Ｐゴシック" pitchFamily="-108" charset="-128"/>
            </a:endParaRPr>
          </a:p>
          <a:p>
            <a:pPr lvl="1" rtl="0" fontAlgn="base"/>
            <a:r>
              <a:rPr lang="en-US" sz="1200" b="0" i="0" u="none" strike="noStrike" kern="1200" dirty="0">
                <a:solidFill>
                  <a:schemeClr val="tx1"/>
                </a:solidFill>
                <a:effectLst/>
                <a:latin typeface="+mn-lt"/>
                <a:ea typeface="ＭＳ Ｐゴシック" pitchFamily="-108" charset="-128"/>
                <a:cs typeface="+mn-cs"/>
              </a:rPr>
              <a:t>ER3 is developed to ...</a:t>
            </a:r>
            <a:endParaRPr lang="en-US" sz="1400" b="0" i="0" u="none" strike="noStrike" kern="1200" dirty="0">
              <a:solidFill>
                <a:schemeClr val="tx1"/>
              </a:solidFill>
              <a:effectLst/>
              <a:latin typeface="+mn-lt"/>
              <a:ea typeface="ＭＳ Ｐゴシック" pitchFamily="-108" charset="-128"/>
              <a:cs typeface="+mn-cs"/>
            </a:endParaRPr>
          </a:p>
          <a:p>
            <a:pPr marL="628650" lvl="1" indent="-171450" eaLnBrk="1" hangingPunct="1">
              <a:spcBef>
                <a:spcPct val="0"/>
              </a:spcBef>
              <a:buFontTx/>
              <a:buChar char="-"/>
            </a:pPr>
            <a:r>
              <a:rPr lang="en-US" altLang="zh-CN" dirty="0">
                <a:ea typeface="ＭＳ Ｐゴシック" pitchFamily="-65" charset="-128"/>
              </a:rPr>
              <a:t>Logo</a:t>
            </a:r>
            <a:r>
              <a:rPr lang="zh-CN" altLang="en-US" dirty="0">
                <a:ea typeface="ＭＳ Ｐゴシック" pitchFamily="-65" charset="-128"/>
              </a:rPr>
              <a:t>  </a:t>
            </a:r>
            <a:r>
              <a:rPr lang="en-US" altLang="zh-CN" dirty="0">
                <a:ea typeface="ＭＳ Ｐゴシック" pitchFamily="-65" charset="-128"/>
              </a:rPr>
              <a:t>issue</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err="1">
                <a:ea typeface="ＭＳ Ｐゴシック" pitchFamily="-65" charset="-128"/>
              </a:rPr>
              <a:t>ischool</a:t>
            </a:r>
            <a:r>
              <a:rPr lang="zh-CN" altLang="en-US" dirty="0">
                <a:ea typeface="ＭＳ Ｐゴシック" pitchFamily="-65" charset="-128"/>
              </a:rPr>
              <a:t> </a:t>
            </a:r>
            <a:r>
              <a:rPr lang="en-US" altLang="zh-CN" dirty="0">
                <a:ea typeface="ＭＳ Ｐゴシック" pitchFamily="-65" charset="-128"/>
              </a:rPr>
              <a:t>logo</a:t>
            </a:r>
            <a:r>
              <a:rPr lang="zh-CN" altLang="en-US" dirty="0">
                <a:ea typeface="ＭＳ Ｐゴシック" pitchFamily="-65" charset="-128"/>
              </a:rPr>
              <a:t> </a:t>
            </a: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r>
              <a:rPr lang="en-US" altLang="zh-CN" dirty="0" err="1">
                <a:ea typeface="ＭＳ Ｐゴシック" pitchFamily="-65" charset="-128"/>
              </a:rPr>
              <a:t>Acknownledgement</a:t>
            </a:r>
            <a:r>
              <a:rPr lang="zh-CN" altLang="en-US" dirty="0">
                <a:ea typeface="ＭＳ Ｐゴシック" pitchFamily="-65" charset="-128"/>
              </a:rPr>
              <a:t> </a:t>
            </a:r>
            <a:r>
              <a:rPr lang="en-US" altLang="zh-CN" dirty="0">
                <a:ea typeface="ＭＳ Ｐゴシック" pitchFamily="-65" charset="-128"/>
              </a:rPr>
              <a:t>&amp;&amp;</a:t>
            </a:r>
            <a:r>
              <a:rPr lang="zh-CN" altLang="en-US" dirty="0">
                <a:ea typeface="ＭＳ Ｐゴシック" pitchFamily="-65" charset="-128"/>
              </a:rPr>
              <a:t> </a:t>
            </a:r>
            <a:r>
              <a:rPr lang="en-US" altLang="zh-CN" dirty="0">
                <a:ea typeface="ＭＳ Ｐゴシック" pitchFamily="-65" charset="-128"/>
              </a:rPr>
              <a:t>references</a:t>
            </a:r>
            <a:r>
              <a:rPr lang="zh-CN" altLang="en-US" dirty="0">
                <a:ea typeface="ＭＳ Ｐゴシック" pitchFamily="-65" charset="-128"/>
              </a:rPr>
              <a:t>  </a:t>
            </a:r>
            <a:r>
              <a:rPr lang="en-US" altLang="zh-CN" dirty="0">
                <a:ea typeface="ＭＳ Ｐゴシック" pitchFamily="-65" charset="-128"/>
              </a:rPr>
              <a:t>separate</a:t>
            </a:r>
            <a:r>
              <a:rPr lang="zh-CN" altLang="en-US" dirty="0">
                <a:ea typeface="ＭＳ Ｐゴシック" pitchFamily="-65" charset="-128"/>
              </a:rPr>
              <a:t> </a:t>
            </a:r>
            <a:endParaRPr lang="en-US" altLang="zh-CN" dirty="0">
              <a:ea typeface="ＭＳ Ｐゴシック" pitchFamily="-65" charset="-128"/>
            </a:endParaRPr>
          </a:p>
          <a:p>
            <a:pPr marL="171450" indent="-171450" eaLnBrk="1" hangingPunct="1">
              <a:spcBef>
                <a:spcPct val="0"/>
              </a:spcBef>
              <a:buFontTx/>
              <a:buChar char="-"/>
            </a:pPr>
            <a:endParaRPr lang="en-US" dirty="0">
              <a:ea typeface="ＭＳ Ｐゴシック" pitchFamily="-65" charset="-128"/>
            </a:endParaRPr>
          </a:p>
        </p:txBody>
      </p:sp>
      <p:sp>
        <p:nvSpPr>
          <p:cNvPr id="15364" name="Slide Number Placeholder 3"/>
          <p:cNvSpPr>
            <a:spLocks noGrp="1"/>
          </p:cNvSpPr>
          <p:nvPr>
            <p:ph type="sldNum" sz="quarter" idx="5"/>
          </p:nvPr>
        </p:nvSpPr>
        <p:spPr bwMode="auto">
          <a:ln>
            <a:miter lim="800000"/>
            <a:headEnd/>
            <a:tailEnd/>
          </a:ln>
        </p:spPr>
        <p:txBody>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fld id="{9CC1C818-8205-4BD5-9592-3ED40AF72136}"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620" y="11078212"/>
            <a:ext cx="30312360" cy="7644130"/>
          </a:xfrm>
        </p:spPr>
        <p:txBody>
          <a:bodyPr/>
          <a:lstStyle/>
          <a:p>
            <a:r>
              <a:rPr lang="en-US"/>
              <a:t>Click to edit Master title style</a:t>
            </a:r>
          </a:p>
        </p:txBody>
      </p:sp>
      <p:sp>
        <p:nvSpPr>
          <p:cNvPr id="3" name="Subtitle 2"/>
          <p:cNvSpPr>
            <a:spLocks noGrp="1"/>
          </p:cNvSpPr>
          <p:nvPr>
            <p:ph type="subTitle" idx="1"/>
          </p:nvPr>
        </p:nvSpPr>
        <p:spPr>
          <a:xfrm>
            <a:off x="5349240" y="20208240"/>
            <a:ext cx="24963120" cy="9113520"/>
          </a:xfrm>
        </p:spPr>
        <p:txBody>
          <a:bodyPr/>
          <a:lstStyle>
            <a:lvl1pPr marL="0" indent="0" algn="ctr">
              <a:buNone/>
              <a:defRPr>
                <a:solidFill>
                  <a:schemeClr val="tx1">
                    <a:tint val="75000"/>
                  </a:schemeClr>
                </a:solidFill>
              </a:defRPr>
            </a:lvl1pPr>
            <a:lvl2pPr marL="2377367" indent="0" algn="ctr">
              <a:buNone/>
              <a:defRPr>
                <a:solidFill>
                  <a:schemeClr val="tx1">
                    <a:tint val="75000"/>
                  </a:schemeClr>
                </a:solidFill>
              </a:defRPr>
            </a:lvl2pPr>
            <a:lvl3pPr marL="4754734" indent="0" algn="ctr">
              <a:buNone/>
              <a:defRPr>
                <a:solidFill>
                  <a:schemeClr val="tx1">
                    <a:tint val="75000"/>
                  </a:schemeClr>
                </a:solidFill>
              </a:defRPr>
            </a:lvl3pPr>
            <a:lvl4pPr marL="7132101" indent="0" algn="ctr">
              <a:buNone/>
              <a:defRPr>
                <a:solidFill>
                  <a:schemeClr val="tx1">
                    <a:tint val="75000"/>
                  </a:schemeClr>
                </a:solidFill>
              </a:defRPr>
            </a:lvl4pPr>
            <a:lvl5pPr marL="9509467" indent="0" algn="ctr">
              <a:buNone/>
              <a:defRPr>
                <a:solidFill>
                  <a:schemeClr val="tx1">
                    <a:tint val="75000"/>
                  </a:schemeClr>
                </a:solidFill>
              </a:defRPr>
            </a:lvl5pPr>
            <a:lvl6pPr marL="11886834" indent="0" algn="ctr">
              <a:buNone/>
              <a:defRPr>
                <a:solidFill>
                  <a:schemeClr val="tx1">
                    <a:tint val="75000"/>
                  </a:schemeClr>
                </a:solidFill>
              </a:defRPr>
            </a:lvl6pPr>
            <a:lvl7pPr marL="14264201" indent="0" algn="ctr">
              <a:buNone/>
              <a:defRPr>
                <a:solidFill>
                  <a:schemeClr val="tx1">
                    <a:tint val="75000"/>
                  </a:schemeClr>
                </a:solidFill>
              </a:defRPr>
            </a:lvl7pPr>
            <a:lvl8pPr marL="16641568" indent="0" algn="ctr">
              <a:buNone/>
              <a:defRPr>
                <a:solidFill>
                  <a:schemeClr val="tx1">
                    <a:tint val="75000"/>
                  </a:schemeClr>
                </a:solidFill>
              </a:defRPr>
            </a:lvl8pPr>
            <a:lvl9pPr marL="1901893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103610" y="6851650"/>
            <a:ext cx="38515765" cy="1460557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6310" y="6851650"/>
            <a:ext cx="114952940" cy="1460557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17020" y="22915882"/>
            <a:ext cx="30312360" cy="7082790"/>
          </a:xfrm>
        </p:spPr>
        <p:txBody>
          <a:bodyPr anchor="t"/>
          <a:lstStyle>
            <a:lvl1pPr algn="l">
              <a:defRPr sz="20799" b="1" cap="all"/>
            </a:lvl1pPr>
          </a:lstStyle>
          <a:p>
            <a:r>
              <a:rPr lang="en-US"/>
              <a:t>Click to edit Master title style</a:t>
            </a:r>
          </a:p>
        </p:txBody>
      </p:sp>
      <p:sp>
        <p:nvSpPr>
          <p:cNvPr id="3" name="Text Placeholder 2"/>
          <p:cNvSpPr>
            <a:spLocks noGrp="1"/>
          </p:cNvSpPr>
          <p:nvPr>
            <p:ph type="body" idx="1"/>
          </p:nvPr>
        </p:nvSpPr>
        <p:spPr>
          <a:xfrm>
            <a:off x="2817020" y="15114910"/>
            <a:ext cx="30312360" cy="7800973"/>
          </a:xfrm>
        </p:spPr>
        <p:txBody>
          <a:bodyPr anchor="b"/>
          <a:lstStyle>
            <a:lvl1pPr marL="0" indent="0">
              <a:buNone/>
              <a:defRPr sz="10400">
                <a:solidFill>
                  <a:schemeClr val="tx1">
                    <a:tint val="75000"/>
                  </a:schemeClr>
                </a:solidFill>
              </a:defRPr>
            </a:lvl1pPr>
            <a:lvl2pPr marL="2377367" indent="0">
              <a:buNone/>
              <a:defRPr sz="9316">
                <a:solidFill>
                  <a:schemeClr val="tx1">
                    <a:tint val="75000"/>
                  </a:schemeClr>
                </a:solidFill>
              </a:defRPr>
            </a:lvl2pPr>
            <a:lvl3pPr marL="4754734" indent="0">
              <a:buNone/>
              <a:defRPr sz="8341">
                <a:solidFill>
                  <a:schemeClr val="tx1">
                    <a:tint val="75000"/>
                  </a:schemeClr>
                </a:solidFill>
              </a:defRPr>
            </a:lvl3pPr>
            <a:lvl4pPr marL="7132101" indent="0">
              <a:buNone/>
              <a:defRPr sz="7258">
                <a:solidFill>
                  <a:schemeClr val="tx1">
                    <a:tint val="75000"/>
                  </a:schemeClr>
                </a:solidFill>
              </a:defRPr>
            </a:lvl4pPr>
            <a:lvl5pPr marL="9509467" indent="0">
              <a:buNone/>
              <a:defRPr sz="7258">
                <a:solidFill>
                  <a:schemeClr val="tx1">
                    <a:tint val="75000"/>
                  </a:schemeClr>
                </a:solidFill>
              </a:defRPr>
            </a:lvl5pPr>
            <a:lvl6pPr marL="11886834" indent="0">
              <a:buNone/>
              <a:defRPr sz="7258">
                <a:solidFill>
                  <a:schemeClr val="tx1">
                    <a:tint val="75000"/>
                  </a:schemeClr>
                </a:solidFill>
              </a:defRPr>
            </a:lvl6pPr>
            <a:lvl7pPr marL="14264201" indent="0">
              <a:buNone/>
              <a:defRPr sz="7258">
                <a:solidFill>
                  <a:schemeClr val="tx1">
                    <a:tint val="75000"/>
                  </a:schemeClr>
                </a:solidFill>
              </a:defRPr>
            </a:lvl7pPr>
            <a:lvl8pPr marL="16641568" indent="0">
              <a:buNone/>
              <a:defRPr sz="7258">
                <a:solidFill>
                  <a:schemeClr val="tx1">
                    <a:tint val="75000"/>
                  </a:schemeClr>
                </a:solidFill>
              </a:defRPr>
            </a:lvl8pPr>
            <a:lvl9pPr marL="19018935" indent="0">
              <a:buNone/>
              <a:defRPr sz="72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6309" y="39937690"/>
            <a:ext cx="76734353" cy="112969677"/>
          </a:xfrm>
        </p:spPr>
        <p:txBody>
          <a:bodyPr/>
          <a:lstStyle>
            <a:lvl1pPr>
              <a:defRPr sz="14516"/>
            </a:lvl1pPr>
            <a:lvl2pPr>
              <a:defRPr sz="12458"/>
            </a:lvl2pPr>
            <a:lvl3pPr>
              <a:defRPr sz="10400"/>
            </a:lvl3pPr>
            <a:lvl4pPr>
              <a:defRPr sz="9316"/>
            </a:lvl4pPr>
            <a:lvl5pPr>
              <a:defRPr sz="9316"/>
            </a:lvl5pPr>
            <a:lvl6pPr>
              <a:defRPr sz="9316"/>
            </a:lvl6pPr>
            <a:lvl7pPr>
              <a:defRPr sz="9316"/>
            </a:lvl7pPr>
            <a:lvl8pPr>
              <a:defRPr sz="9316"/>
            </a:lvl8pPr>
            <a:lvl9pPr>
              <a:defRPr sz="93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5885021" y="39937690"/>
            <a:ext cx="76734353" cy="112969677"/>
          </a:xfrm>
        </p:spPr>
        <p:txBody>
          <a:bodyPr/>
          <a:lstStyle>
            <a:lvl1pPr>
              <a:defRPr sz="14516"/>
            </a:lvl1pPr>
            <a:lvl2pPr>
              <a:defRPr sz="12458"/>
            </a:lvl2pPr>
            <a:lvl3pPr>
              <a:defRPr sz="10400"/>
            </a:lvl3pPr>
            <a:lvl4pPr>
              <a:defRPr sz="9316"/>
            </a:lvl4pPr>
            <a:lvl5pPr>
              <a:defRPr sz="9316"/>
            </a:lvl5pPr>
            <a:lvl6pPr>
              <a:defRPr sz="9316"/>
            </a:lvl6pPr>
            <a:lvl7pPr>
              <a:defRPr sz="9316"/>
            </a:lvl7pPr>
            <a:lvl8pPr>
              <a:defRPr sz="9316"/>
            </a:lvl8pPr>
            <a:lvl9pPr>
              <a:defRPr sz="93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83080" y="1428117"/>
            <a:ext cx="32095440" cy="5943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83080" y="7982587"/>
            <a:ext cx="15756733" cy="3326763"/>
          </a:xfrm>
        </p:spPr>
        <p:txBody>
          <a:bodyPr anchor="b"/>
          <a:lstStyle>
            <a:lvl1pPr marL="0" indent="0">
              <a:buNone/>
              <a:defRPr sz="12458" b="1"/>
            </a:lvl1pPr>
            <a:lvl2pPr marL="2377367" indent="0">
              <a:buNone/>
              <a:defRPr sz="10400" b="1"/>
            </a:lvl2pPr>
            <a:lvl3pPr marL="4754734" indent="0">
              <a:buNone/>
              <a:defRPr sz="9316" b="1"/>
            </a:lvl3pPr>
            <a:lvl4pPr marL="7132101" indent="0">
              <a:buNone/>
              <a:defRPr sz="8341" b="1"/>
            </a:lvl4pPr>
            <a:lvl5pPr marL="9509467" indent="0">
              <a:buNone/>
              <a:defRPr sz="8341" b="1"/>
            </a:lvl5pPr>
            <a:lvl6pPr marL="11886834" indent="0">
              <a:buNone/>
              <a:defRPr sz="8341" b="1"/>
            </a:lvl6pPr>
            <a:lvl7pPr marL="14264201" indent="0">
              <a:buNone/>
              <a:defRPr sz="8341" b="1"/>
            </a:lvl7pPr>
            <a:lvl8pPr marL="16641568" indent="0">
              <a:buNone/>
              <a:defRPr sz="8341" b="1"/>
            </a:lvl8pPr>
            <a:lvl9pPr marL="19018935" indent="0">
              <a:buNone/>
              <a:defRPr sz="8341" b="1"/>
            </a:lvl9pPr>
          </a:lstStyle>
          <a:p>
            <a:pPr lvl="0"/>
            <a:r>
              <a:rPr lang="en-US"/>
              <a:t>Click to edit Master text styles</a:t>
            </a:r>
          </a:p>
        </p:txBody>
      </p:sp>
      <p:sp>
        <p:nvSpPr>
          <p:cNvPr id="4" name="Content Placeholder 3"/>
          <p:cNvSpPr>
            <a:spLocks noGrp="1"/>
          </p:cNvSpPr>
          <p:nvPr>
            <p:ph sz="half" idx="2"/>
          </p:nvPr>
        </p:nvSpPr>
        <p:spPr>
          <a:xfrm>
            <a:off x="1783080" y="11309350"/>
            <a:ext cx="15756733" cy="20546697"/>
          </a:xfrm>
        </p:spPr>
        <p:txBody>
          <a:bodyPr/>
          <a:lstStyle>
            <a:lvl1pPr>
              <a:defRPr sz="12458"/>
            </a:lvl1pPr>
            <a:lvl2pPr>
              <a:defRPr sz="10400"/>
            </a:lvl2pPr>
            <a:lvl3pPr>
              <a:defRPr sz="9316"/>
            </a:lvl3pPr>
            <a:lvl4pPr>
              <a:defRPr sz="8341"/>
            </a:lvl4pPr>
            <a:lvl5pPr>
              <a:defRPr sz="8341"/>
            </a:lvl5pPr>
            <a:lvl6pPr>
              <a:defRPr sz="8341"/>
            </a:lvl6pPr>
            <a:lvl7pPr>
              <a:defRPr sz="8341"/>
            </a:lvl7pPr>
            <a:lvl8pPr>
              <a:defRPr sz="8341"/>
            </a:lvl8pPr>
            <a:lvl9pPr>
              <a:defRPr sz="83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115599" y="7982587"/>
            <a:ext cx="15762923" cy="3326763"/>
          </a:xfrm>
        </p:spPr>
        <p:txBody>
          <a:bodyPr anchor="b"/>
          <a:lstStyle>
            <a:lvl1pPr marL="0" indent="0">
              <a:buNone/>
              <a:defRPr sz="12458" b="1"/>
            </a:lvl1pPr>
            <a:lvl2pPr marL="2377367" indent="0">
              <a:buNone/>
              <a:defRPr sz="10400" b="1"/>
            </a:lvl2pPr>
            <a:lvl3pPr marL="4754734" indent="0">
              <a:buNone/>
              <a:defRPr sz="9316" b="1"/>
            </a:lvl3pPr>
            <a:lvl4pPr marL="7132101" indent="0">
              <a:buNone/>
              <a:defRPr sz="8341" b="1"/>
            </a:lvl4pPr>
            <a:lvl5pPr marL="9509467" indent="0">
              <a:buNone/>
              <a:defRPr sz="8341" b="1"/>
            </a:lvl5pPr>
            <a:lvl6pPr marL="11886834" indent="0">
              <a:buNone/>
              <a:defRPr sz="8341" b="1"/>
            </a:lvl6pPr>
            <a:lvl7pPr marL="14264201" indent="0">
              <a:buNone/>
              <a:defRPr sz="8341" b="1"/>
            </a:lvl7pPr>
            <a:lvl8pPr marL="16641568" indent="0">
              <a:buNone/>
              <a:defRPr sz="8341" b="1"/>
            </a:lvl8pPr>
            <a:lvl9pPr marL="19018935" indent="0">
              <a:buNone/>
              <a:defRPr sz="8341" b="1"/>
            </a:lvl9pPr>
          </a:lstStyle>
          <a:p>
            <a:pPr lvl="0"/>
            <a:r>
              <a:rPr lang="en-US"/>
              <a:t>Click to edit Master text styles</a:t>
            </a:r>
          </a:p>
        </p:txBody>
      </p:sp>
      <p:sp>
        <p:nvSpPr>
          <p:cNvPr id="6" name="Content Placeholder 5"/>
          <p:cNvSpPr>
            <a:spLocks noGrp="1"/>
          </p:cNvSpPr>
          <p:nvPr>
            <p:ph sz="quarter" idx="4"/>
          </p:nvPr>
        </p:nvSpPr>
        <p:spPr>
          <a:xfrm>
            <a:off x="18115599" y="11309350"/>
            <a:ext cx="15762923" cy="20546697"/>
          </a:xfrm>
        </p:spPr>
        <p:txBody>
          <a:bodyPr/>
          <a:lstStyle>
            <a:lvl1pPr>
              <a:defRPr sz="12458"/>
            </a:lvl1pPr>
            <a:lvl2pPr>
              <a:defRPr sz="10400"/>
            </a:lvl2pPr>
            <a:lvl3pPr>
              <a:defRPr sz="9316"/>
            </a:lvl3pPr>
            <a:lvl4pPr>
              <a:defRPr sz="8341"/>
            </a:lvl4pPr>
            <a:lvl5pPr>
              <a:defRPr sz="8341"/>
            </a:lvl5pPr>
            <a:lvl6pPr>
              <a:defRPr sz="8341"/>
            </a:lvl6pPr>
            <a:lvl7pPr>
              <a:defRPr sz="8341"/>
            </a:lvl7pPr>
            <a:lvl8pPr>
              <a:defRPr sz="8341"/>
            </a:lvl8pPr>
            <a:lvl9pPr>
              <a:defRPr sz="83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5/28/2019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5/28/2019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5/28/2019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3083" y="1419860"/>
            <a:ext cx="11732420" cy="6042660"/>
          </a:xfrm>
        </p:spPr>
        <p:txBody>
          <a:bodyPr anchor="b"/>
          <a:lstStyle>
            <a:lvl1pPr algn="l">
              <a:defRPr sz="10400" b="1"/>
            </a:lvl1pPr>
          </a:lstStyle>
          <a:p>
            <a:r>
              <a:rPr lang="en-US"/>
              <a:t>Click to edit Master title style</a:t>
            </a:r>
          </a:p>
        </p:txBody>
      </p:sp>
      <p:sp>
        <p:nvSpPr>
          <p:cNvPr id="3" name="Content Placeholder 2"/>
          <p:cNvSpPr>
            <a:spLocks noGrp="1"/>
          </p:cNvSpPr>
          <p:nvPr>
            <p:ph idx="1"/>
          </p:nvPr>
        </p:nvSpPr>
        <p:spPr>
          <a:xfrm>
            <a:off x="13942695" y="1419863"/>
            <a:ext cx="19935825" cy="30436187"/>
          </a:xfrm>
        </p:spPr>
        <p:txBody>
          <a:bodyPr/>
          <a:lstStyle>
            <a:lvl1pPr>
              <a:defRPr sz="16683"/>
            </a:lvl1pPr>
            <a:lvl2pPr>
              <a:defRPr sz="14516"/>
            </a:lvl2pPr>
            <a:lvl3pPr>
              <a:defRPr sz="12458"/>
            </a:lvl3pPr>
            <a:lvl4pPr>
              <a:defRPr sz="10400"/>
            </a:lvl4pPr>
            <a:lvl5pPr>
              <a:defRPr sz="10400"/>
            </a:lvl5pPr>
            <a:lvl6pPr>
              <a:defRPr sz="10400"/>
            </a:lvl6pPr>
            <a:lvl7pPr>
              <a:defRPr sz="10400"/>
            </a:lvl7pPr>
            <a:lvl8pPr>
              <a:defRPr sz="10400"/>
            </a:lvl8pPr>
            <a:lvl9pPr>
              <a:defRPr sz="10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783083" y="7462523"/>
            <a:ext cx="11732420" cy="24393527"/>
          </a:xfrm>
        </p:spPr>
        <p:txBody>
          <a:bodyPr/>
          <a:lstStyle>
            <a:lvl1pPr marL="0" indent="0">
              <a:buNone/>
              <a:defRPr sz="7258"/>
            </a:lvl1pPr>
            <a:lvl2pPr marL="2377367" indent="0">
              <a:buNone/>
              <a:defRPr sz="6283"/>
            </a:lvl2pPr>
            <a:lvl3pPr marL="4754734" indent="0">
              <a:buNone/>
              <a:defRPr sz="5200"/>
            </a:lvl3pPr>
            <a:lvl4pPr marL="7132101" indent="0">
              <a:buNone/>
              <a:defRPr sz="4658"/>
            </a:lvl4pPr>
            <a:lvl5pPr marL="9509467" indent="0">
              <a:buNone/>
              <a:defRPr sz="4658"/>
            </a:lvl5pPr>
            <a:lvl6pPr marL="11886834" indent="0">
              <a:buNone/>
              <a:defRPr sz="4658"/>
            </a:lvl6pPr>
            <a:lvl7pPr marL="14264201" indent="0">
              <a:buNone/>
              <a:defRPr sz="4658"/>
            </a:lvl7pPr>
            <a:lvl8pPr marL="16641568" indent="0">
              <a:buNone/>
              <a:defRPr sz="4658"/>
            </a:lvl8pPr>
            <a:lvl9pPr marL="19018935" indent="0">
              <a:buNone/>
              <a:defRPr sz="465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9923" y="24963120"/>
            <a:ext cx="21396960" cy="2947037"/>
          </a:xfrm>
        </p:spPr>
        <p:txBody>
          <a:bodyPr anchor="b"/>
          <a:lstStyle>
            <a:lvl1pPr algn="l">
              <a:defRPr sz="10400" b="1"/>
            </a:lvl1pPr>
          </a:lstStyle>
          <a:p>
            <a:r>
              <a:rPr lang="en-US"/>
              <a:t>Click to edit Master title style</a:t>
            </a:r>
          </a:p>
        </p:txBody>
      </p:sp>
      <p:sp>
        <p:nvSpPr>
          <p:cNvPr id="3" name="Picture Placeholder 2"/>
          <p:cNvSpPr>
            <a:spLocks noGrp="1"/>
          </p:cNvSpPr>
          <p:nvPr>
            <p:ph type="pic" idx="1"/>
          </p:nvPr>
        </p:nvSpPr>
        <p:spPr>
          <a:xfrm>
            <a:off x="6989923" y="3186430"/>
            <a:ext cx="21396960" cy="21396960"/>
          </a:xfrm>
        </p:spPr>
        <p:txBody>
          <a:bodyPr rtlCol="0">
            <a:normAutofit/>
          </a:bodyPr>
          <a:lstStyle>
            <a:lvl1pPr marL="0" indent="0">
              <a:buNone/>
              <a:defRPr sz="16683"/>
            </a:lvl1pPr>
            <a:lvl2pPr marL="2377367" indent="0">
              <a:buNone/>
              <a:defRPr sz="14516"/>
            </a:lvl2pPr>
            <a:lvl3pPr marL="4754734" indent="0">
              <a:buNone/>
              <a:defRPr sz="12458"/>
            </a:lvl3pPr>
            <a:lvl4pPr marL="7132101" indent="0">
              <a:buNone/>
              <a:defRPr sz="10400"/>
            </a:lvl4pPr>
            <a:lvl5pPr marL="9509467" indent="0">
              <a:buNone/>
              <a:defRPr sz="10400"/>
            </a:lvl5pPr>
            <a:lvl6pPr marL="11886834" indent="0">
              <a:buNone/>
              <a:defRPr sz="10400"/>
            </a:lvl6pPr>
            <a:lvl7pPr marL="14264201" indent="0">
              <a:buNone/>
              <a:defRPr sz="10400"/>
            </a:lvl7pPr>
            <a:lvl8pPr marL="16641568" indent="0">
              <a:buNone/>
              <a:defRPr sz="10400"/>
            </a:lvl8pPr>
            <a:lvl9pPr marL="19018935" indent="0">
              <a:buNone/>
              <a:defRPr sz="10400"/>
            </a:lvl9pPr>
          </a:lstStyle>
          <a:p>
            <a:pPr lvl="0"/>
            <a:r>
              <a:rPr lang="en-US" noProof="0"/>
              <a:t>Click icon to add picture</a:t>
            </a:r>
          </a:p>
        </p:txBody>
      </p:sp>
      <p:sp>
        <p:nvSpPr>
          <p:cNvPr id="4" name="Text Placeholder 3"/>
          <p:cNvSpPr>
            <a:spLocks noGrp="1"/>
          </p:cNvSpPr>
          <p:nvPr>
            <p:ph type="body" sz="half" idx="2"/>
          </p:nvPr>
        </p:nvSpPr>
        <p:spPr>
          <a:xfrm>
            <a:off x="6989923" y="27910157"/>
            <a:ext cx="21396960" cy="4185283"/>
          </a:xfrm>
        </p:spPr>
        <p:txBody>
          <a:bodyPr/>
          <a:lstStyle>
            <a:lvl1pPr marL="0" indent="0">
              <a:buNone/>
              <a:defRPr sz="7258"/>
            </a:lvl1pPr>
            <a:lvl2pPr marL="2377367" indent="0">
              <a:buNone/>
              <a:defRPr sz="6283"/>
            </a:lvl2pPr>
            <a:lvl3pPr marL="4754734" indent="0">
              <a:buNone/>
              <a:defRPr sz="5200"/>
            </a:lvl3pPr>
            <a:lvl4pPr marL="7132101" indent="0">
              <a:buNone/>
              <a:defRPr sz="4658"/>
            </a:lvl4pPr>
            <a:lvl5pPr marL="9509467" indent="0">
              <a:buNone/>
              <a:defRPr sz="4658"/>
            </a:lvl5pPr>
            <a:lvl6pPr marL="11886834" indent="0">
              <a:buNone/>
              <a:defRPr sz="4658"/>
            </a:lvl6pPr>
            <a:lvl7pPr marL="14264201" indent="0">
              <a:buNone/>
              <a:defRPr sz="4658"/>
            </a:lvl7pPr>
            <a:lvl8pPr marL="16641568" indent="0">
              <a:buNone/>
              <a:defRPr sz="4658"/>
            </a:lvl8pPr>
            <a:lvl9pPr marL="19018935" indent="0">
              <a:buNone/>
              <a:defRPr sz="465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782564" y="1427427"/>
            <a:ext cx="32096472" cy="59436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782564" y="8320352"/>
            <a:ext cx="32096472" cy="235353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782564" y="33052677"/>
            <a:ext cx="8322072" cy="1898650"/>
          </a:xfrm>
          <a:prstGeom prst="rect">
            <a:avLst/>
          </a:prstGeom>
        </p:spPr>
        <p:txBody>
          <a:bodyPr vert="horz" wrap="square" lIns="438912" tIns="219456" rIns="438912" bIns="219456" numCol="1" anchor="ctr" anchorCtr="0" compatLnSpc="1">
            <a:prstTxWarp prst="textNoShape">
              <a:avLst/>
            </a:prstTxWarp>
          </a:bodyPr>
          <a:lstStyle>
            <a:lvl1pPr>
              <a:defRPr sz="6283">
                <a:solidFill>
                  <a:srgbClr val="898989"/>
                </a:solidFill>
              </a:defRPr>
            </a:lvl1pPr>
          </a:lstStyle>
          <a:p>
            <a:fld id="{CCA49F0C-5252-4983-9722-A40AADD52538}" type="datetime1">
              <a:rPr lang="en-US"/>
              <a:pPr/>
              <a:t>5/28/2019</a:t>
            </a:fld>
            <a:endParaRPr lang="en-US"/>
          </a:p>
        </p:txBody>
      </p:sp>
      <p:sp>
        <p:nvSpPr>
          <p:cNvPr id="5" name="Footer Placeholder 4"/>
          <p:cNvSpPr>
            <a:spLocks noGrp="1"/>
          </p:cNvSpPr>
          <p:nvPr>
            <p:ph type="ftr" sz="quarter" idx="3"/>
          </p:nvPr>
        </p:nvSpPr>
        <p:spPr>
          <a:xfrm>
            <a:off x="12183864" y="33052677"/>
            <a:ext cx="11293872" cy="1898650"/>
          </a:xfrm>
          <a:prstGeom prst="rect">
            <a:avLst/>
          </a:prstGeom>
        </p:spPr>
        <p:txBody>
          <a:bodyPr vert="horz" wrap="square" lIns="438912" tIns="219456" rIns="438912" bIns="219456" numCol="1" anchor="ctr" anchorCtr="0" compatLnSpc="1">
            <a:prstTxWarp prst="textNoShape">
              <a:avLst/>
            </a:prstTxWarp>
          </a:bodyPr>
          <a:lstStyle>
            <a:lvl1pPr algn="ctr">
              <a:defRPr sz="6283">
                <a:solidFill>
                  <a:srgbClr val="898989"/>
                </a:solidFill>
              </a:defRPr>
            </a:lvl1pPr>
          </a:lstStyle>
          <a:p>
            <a:endParaRPr lang="en-US"/>
          </a:p>
        </p:txBody>
      </p:sp>
      <p:sp>
        <p:nvSpPr>
          <p:cNvPr id="6" name="Slide Number Placeholder 5"/>
          <p:cNvSpPr>
            <a:spLocks noGrp="1"/>
          </p:cNvSpPr>
          <p:nvPr>
            <p:ph type="sldNum" sz="quarter" idx="4"/>
          </p:nvPr>
        </p:nvSpPr>
        <p:spPr>
          <a:xfrm>
            <a:off x="25556964" y="33052677"/>
            <a:ext cx="8322072" cy="1898650"/>
          </a:xfrm>
          <a:prstGeom prst="rect">
            <a:avLst/>
          </a:prstGeom>
        </p:spPr>
        <p:txBody>
          <a:bodyPr vert="horz" wrap="square" lIns="438912" tIns="219456" rIns="438912" bIns="219456" numCol="1" anchor="ctr" anchorCtr="0" compatLnSpc="1">
            <a:prstTxWarp prst="textNoShape">
              <a:avLst/>
            </a:prstTxWarp>
          </a:bodyPr>
          <a:lstStyle>
            <a:lvl1pPr algn="r">
              <a:defRPr sz="6283">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376679" rtl="0" eaLnBrk="1" fontAlgn="base" hangingPunct="1">
        <a:spcBef>
          <a:spcPct val="0"/>
        </a:spcBef>
        <a:spcAft>
          <a:spcPct val="0"/>
        </a:spcAft>
        <a:defRPr sz="22858" kern="1200">
          <a:solidFill>
            <a:schemeClr val="tx1"/>
          </a:solidFill>
          <a:latin typeface="+mj-lt"/>
          <a:ea typeface="ＭＳ Ｐゴシック" pitchFamily="-108" charset="-128"/>
          <a:cs typeface="ＭＳ Ｐゴシック" pitchFamily="-108" charset="-128"/>
        </a:defRPr>
      </a:lvl1pPr>
      <a:lvl2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2pPr>
      <a:lvl3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3pPr>
      <a:lvl4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4pPr>
      <a:lvl5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5pPr>
      <a:lvl6pPr marL="495285"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6pPr>
      <a:lvl7pPr marL="990570"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7pPr>
      <a:lvl8pPr marL="1485854"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8pPr>
      <a:lvl9pPr marL="1981139"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9pPr>
    </p:titleStyle>
    <p:bodyStyle>
      <a:lvl1pPr marL="1781649" indent="-1781649" algn="l" defTabSz="2376679" rtl="0" eaLnBrk="1" fontAlgn="base" hangingPunct="1">
        <a:spcBef>
          <a:spcPct val="20000"/>
        </a:spcBef>
        <a:spcAft>
          <a:spcPct val="0"/>
        </a:spcAft>
        <a:buFont typeface="Arial" charset="0"/>
        <a:buChar char="•"/>
        <a:defRPr sz="16683" kern="1200">
          <a:solidFill>
            <a:schemeClr val="tx1"/>
          </a:solidFill>
          <a:latin typeface="+mn-lt"/>
          <a:ea typeface="ＭＳ Ｐゴシック" pitchFamily="-108" charset="-128"/>
          <a:cs typeface="ＭＳ Ｐゴシック" pitchFamily="-108" charset="-128"/>
        </a:defRPr>
      </a:lvl1pPr>
      <a:lvl2pPr marL="3862533" indent="-1485854" algn="l" defTabSz="2376679" rtl="0" eaLnBrk="1" fontAlgn="base" hangingPunct="1">
        <a:spcBef>
          <a:spcPct val="20000"/>
        </a:spcBef>
        <a:spcAft>
          <a:spcPct val="0"/>
        </a:spcAft>
        <a:buFont typeface="Arial" charset="0"/>
        <a:buChar char="–"/>
        <a:defRPr sz="14516" kern="1200">
          <a:solidFill>
            <a:schemeClr val="tx1"/>
          </a:solidFill>
          <a:latin typeface="+mn-lt"/>
          <a:ea typeface="ＭＳ Ｐゴシック" pitchFamily="-108" charset="-128"/>
          <a:cs typeface="+mn-cs"/>
        </a:defRPr>
      </a:lvl2pPr>
      <a:lvl3pPr marL="5943417" indent="-1188340" algn="l" defTabSz="2376679" rtl="0" eaLnBrk="1" fontAlgn="base" hangingPunct="1">
        <a:spcBef>
          <a:spcPct val="20000"/>
        </a:spcBef>
        <a:spcAft>
          <a:spcPct val="0"/>
        </a:spcAft>
        <a:buFont typeface="Arial" charset="0"/>
        <a:buChar char="•"/>
        <a:defRPr sz="12458" kern="1200">
          <a:solidFill>
            <a:schemeClr val="tx1"/>
          </a:solidFill>
          <a:latin typeface="+mn-lt"/>
          <a:ea typeface="ＭＳ Ｐゴシック" pitchFamily="-108" charset="-128"/>
          <a:cs typeface="+mn-cs"/>
        </a:defRPr>
      </a:lvl3pPr>
      <a:lvl4pPr marL="8320096" indent="-1188340" algn="l" defTabSz="2376679" rtl="0" eaLnBrk="1" fontAlgn="base" hangingPunct="1">
        <a:spcBef>
          <a:spcPct val="20000"/>
        </a:spcBef>
        <a:spcAft>
          <a:spcPct val="0"/>
        </a:spcAft>
        <a:buFont typeface="Arial" charset="0"/>
        <a:buChar char="–"/>
        <a:defRPr sz="10400" kern="1200">
          <a:solidFill>
            <a:schemeClr val="tx1"/>
          </a:solidFill>
          <a:latin typeface="+mn-lt"/>
          <a:ea typeface="ＭＳ Ｐゴシック" pitchFamily="-108" charset="-128"/>
          <a:cs typeface="+mn-cs"/>
        </a:defRPr>
      </a:lvl4pPr>
      <a:lvl5pPr marL="10696775" indent="-1188340" algn="l" defTabSz="2376679" rtl="0" eaLnBrk="1" fontAlgn="base" hangingPunct="1">
        <a:spcBef>
          <a:spcPct val="20000"/>
        </a:spcBef>
        <a:spcAft>
          <a:spcPct val="0"/>
        </a:spcAft>
        <a:buFont typeface="Arial" charset="0"/>
        <a:buChar char="»"/>
        <a:defRPr sz="10400" kern="1200">
          <a:solidFill>
            <a:schemeClr val="tx1"/>
          </a:solidFill>
          <a:latin typeface="+mn-lt"/>
          <a:ea typeface="ＭＳ Ｐゴシック" pitchFamily="-108" charset="-128"/>
          <a:cs typeface="+mn-cs"/>
        </a:defRPr>
      </a:lvl5pPr>
      <a:lvl6pPr marL="13075518" indent="-1188683" algn="l" defTabSz="2377367" rtl="0" eaLnBrk="1" latinLnBrk="0" hangingPunct="1">
        <a:spcBef>
          <a:spcPct val="20000"/>
        </a:spcBef>
        <a:buFont typeface="Arial"/>
        <a:buChar char="•"/>
        <a:defRPr sz="10400" kern="1200">
          <a:solidFill>
            <a:schemeClr val="tx1"/>
          </a:solidFill>
          <a:latin typeface="+mn-lt"/>
          <a:ea typeface="+mn-ea"/>
          <a:cs typeface="+mn-cs"/>
        </a:defRPr>
      </a:lvl6pPr>
      <a:lvl7pPr marL="15452885" indent="-1188683" algn="l" defTabSz="2377367" rtl="0" eaLnBrk="1" latinLnBrk="0" hangingPunct="1">
        <a:spcBef>
          <a:spcPct val="20000"/>
        </a:spcBef>
        <a:buFont typeface="Arial"/>
        <a:buChar char="•"/>
        <a:defRPr sz="10400" kern="1200">
          <a:solidFill>
            <a:schemeClr val="tx1"/>
          </a:solidFill>
          <a:latin typeface="+mn-lt"/>
          <a:ea typeface="+mn-ea"/>
          <a:cs typeface="+mn-cs"/>
        </a:defRPr>
      </a:lvl7pPr>
      <a:lvl8pPr marL="17830251" indent="-1188683" algn="l" defTabSz="2377367" rtl="0" eaLnBrk="1" latinLnBrk="0" hangingPunct="1">
        <a:spcBef>
          <a:spcPct val="20000"/>
        </a:spcBef>
        <a:buFont typeface="Arial"/>
        <a:buChar char="•"/>
        <a:defRPr sz="10400" kern="1200">
          <a:solidFill>
            <a:schemeClr val="tx1"/>
          </a:solidFill>
          <a:latin typeface="+mn-lt"/>
          <a:ea typeface="+mn-ea"/>
          <a:cs typeface="+mn-cs"/>
        </a:defRPr>
      </a:lvl8pPr>
      <a:lvl9pPr marL="20207618" indent="-1188683" algn="l" defTabSz="2377367" rtl="0" eaLnBrk="1" latinLnBrk="0" hangingPunct="1">
        <a:spcBef>
          <a:spcPct val="20000"/>
        </a:spcBef>
        <a:buFont typeface="Arial"/>
        <a:buChar char="•"/>
        <a:defRPr sz="10400" kern="1200">
          <a:solidFill>
            <a:schemeClr val="tx1"/>
          </a:solidFill>
          <a:latin typeface="+mn-lt"/>
          <a:ea typeface="+mn-ea"/>
          <a:cs typeface="+mn-cs"/>
        </a:defRPr>
      </a:lvl9pPr>
    </p:bodyStyle>
    <p:otherStyle>
      <a:defPPr>
        <a:defRPr lang="en-US"/>
      </a:defPPr>
      <a:lvl1pPr marL="0" algn="l" defTabSz="2377367" rtl="0" eaLnBrk="1" latinLnBrk="0" hangingPunct="1">
        <a:defRPr sz="9316" kern="1200">
          <a:solidFill>
            <a:schemeClr val="tx1"/>
          </a:solidFill>
          <a:latin typeface="+mn-lt"/>
          <a:ea typeface="+mn-ea"/>
          <a:cs typeface="+mn-cs"/>
        </a:defRPr>
      </a:lvl1pPr>
      <a:lvl2pPr marL="2377367" algn="l" defTabSz="2377367" rtl="0" eaLnBrk="1" latinLnBrk="0" hangingPunct="1">
        <a:defRPr sz="9316" kern="1200">
          <a:solidFill>
            <a:schemeClr val="tx1"/>
          </a:solidFill>
          <a:latin typeface="+mn-lt"/>
          <a:ea typeface="+mn-ea"/>
          <a:cs typeface="+mn-cs"/>
        </a:defRPr>
      </a:lvl2pPr>
      <a:lvl3pPr marL="4754734" algn="l" defTabSz="2377367" rtl="0" eaLnBrk="1" latinLnBrk="0" hangingPunct="1">
        <a:defRPr sz="9316" kern="1200">
          <a:solidFill>
            <a:schemeClr val="tx1"/>
          </a:solidFill>
          <a:latin typeface="+mn-lt"/>
          <a:ea typeface="+mn-ea"/>
          <a:cs typeface="+mn-cs"/>
        </a:defRPr>
      </a:lvl3pPr>
      <a:lvl4pPr marL="7132101" algn="l" defTabSz="2377367" rtl="0" eaLnBrk="1" latinLnBrk="0" hangingPunct="1">
        <a:defRPr sz="9316" kern="1200">
          <a:solidFill>
            <a:schemeClr val="tx1"/>
          </a:solidFill>
          <a:latin typeface="+mn-lt"/>
          <a:ea typeface="+mn-ea"/>
          <a:cs typeface="+mn-cs"/>
        </a:defRPr>
      </a:lvl4pPr>
      <a:lvl5pPr marL="9509467" algn="l" defTabSz="2377367" rtl="0" eaLnBrk="1" latinLnBrk="0" hangingPunct="1">
        <a:defRPr sz="9316" kern="1200">
          <a:solidFill>
            <a:schemeClr val="tx1"/>
          </a:solidFill>
          <a:latin typeface="+mn-lt"/>
          <a:ea typeface="+mn-ea"/>
          <a:cs typeface="+mn-cs"/>
        </a:defRPr>
      </a:lvl5pPr>
      <a:lvl6pPr marL="11886834" algn="l" defTabSz="2377367" rtl="0" eaLnBrk="1" latinLnBrk="0" hangingPunct="1">
        <a:defRPr sz="9316" kern="1200">
          <a:solidFill>
            <a:schemeClr val="tx1"/>
          </a:solidFill>
          <a:latin typeface="+mn-lt"/>
          <a:ea typeface="+mn-ea"/>
          <a:cs typeface="+mn-cs"/>
        </a:defRPr>
      </a:lvl6pPr>
      <a:lvl7pPr marL="14264201" algn="l" defTabSz="2377367" rtl="0" eaLnBrk="1" latinLnBrk="0" hangingPunct="1">
        <a:defRPr sz="9316" kern="1200">
          <a:solidFill>
            <a:schemeClr val="tx1"/>
          </a:solidFill>
          <a:latin typeface="+mn-lt"/>
          <a:ea typeface="+mn-ea"/>
          <a:cs typeface="+mn-cs"/>
        </a:defRPr>
      </a:lvl7pPr>
      <a:lvl8pPr marL="16641568" algn="l" defTabSz="2377367" rtl="0" eaLnBrk="1" latinLnBrk="0" hangingPunct="1">
        <a:defRPr sz="9316" kern="1200">
          <a:solidFill>
            <a:schemeClr val="tx1"/>
          </a:solidFill>
          <a:latin typeface="+mn-lt"/>
          <a:ea typeface="+mn-ea"/>
          <a:cs typeface="+mn-cs"/>
        </a:defRPr>
      </a:lvl8pPr>
      <a:lvl9pPr marL="19018935" algn="l" defTabSz="2377367" rtl="0" eaLnBrk="1" latinLnBrk="0" hangingPunct="1">
        <a:defRPr sz="93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openrefine.org/" TargetMode="External"/><Relationship Id="rId13" Type="http://schemas.openxmlformats.org/officeDocument/2006/relationships/hyperlink" Target="mailto:lanl2@illinois.edu" TargetMode="External"/><Relationship Id="rId3" Type="http://schemas.openxmlformats.org/officeDocument/2006/relationships/image" Target="../media/image1.tiff"/><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hyperlink" Target="https://github.com/idaks/OpenRefine-Provenance-Tools" TargetMode="External"/><Relationship Id="rId10" Type="http://schemas.openxmlformats.org/officeDocument/2006/relationships/hyperlink" Target="http://menus.nypl.org/data" TargetMode="External"/><Relationship Id="rId4" Type="http://schemas.openxmlformats.org/officeDocument/2006/relationships/image" Target="../media/image2.png"/><Relationship Id="rId9" Type="http://schemas.openxmlformats.org/officeDocument/2006/relationships/hyperlink" Target="https://github.com/opencultureconsulting/openrefine-client/" TargetMode="External"/><Relationship Id="rId14" Type="http://schemas.openxmlformats.org/officeDocument/2006/relationships/hyperlink" Target="https://github.com/idaks/openrefine-provena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sp>
        <p:nvSpPr>
          <p:cNvPr id="14339" name="Rectangle 5"/>
          <p:cNvSpPr>
            <a:spLocks noChangeArrowheads="1"/>
          </p:cNvSpPr>
          <p:nvPr/>
        </p:nvSpPr>
        <p:spPr bwMode="auto">
          <a:xfrm>
            <a:off x="3917867" y="2877547"/>
            <a:ext cx="26777950" cy="130519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lIns="98847" tIns="49415" rIns="98847" bIns="49415">
            <a:spAutoFit/>
          </a:bodyPr>
          <a:lstStyle/>
          <a:p>
            <a:pPr algn="ctr">
              <a:spcBef>
                <a:spcPct val="50000"/>
              </a:spcBef>
            </a:pPr>
            <a:r>
              <a:rPr lang="en-US" sz="4800" b="1" dirty="0"/>
              <a:t>Timothy McPhillips, Lan Li, Nikolaus Parulian, and Bertram Ludäscher</a:t>
            </a:r>
            <a:br>
              <a:rPr lang="en-US" sz="3033" b="1" dirty="0"/>
            </a:br>
            <a:r>
              <a:rPr lang="en-US" sz="3033" b="1" dirty="0"/>
              <a:t>School of Information Science, University of Illinois at Urbana-Champaign</a:t>
            </a:r>
          </a:p>
        </p:txBody>
      </p:sp>
      <p:sp>
        <p:nvSpPr>
          <p:cNvPr id="14340" name="TextBox 93"/>
          <p:cNvSpPr txBox="1">
            <a:spLocks noChangeArrowheads="1"/>
          </p:cNvSpPr>
          <p:nvPr/>
        </p:nvSpPr>
        <p:spPr bwMode="auto">
          <a:xfrm>
            <a:off x="304800" y="285430"/>
            <a:ext cx="34004084" cy="255454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ctr" eaLnBrk="1" hangingPunct="1"/>
            <a:r>
              <a:rPr lang="en-US" altLang="zh-CN" sz="8000" dirty="0">
                <a:solidFill>
                  <a:srgbClr val="052754"/>
                </a:solidFill>
                <a:latin typeface="Arial Black" pitchFamily="-65" charset="0"/>
              </a:rPr>
              <a:t>Modeling Provenance and Understanding Reproducibility</a:t>
            </a:r>
          </a:p>
          <a:p>
            <a:pPr algn="ctr" eaLnBrk="1" hangingPunct="1"/>
            <a:r>
              <a:rPr lang="en-US" altLang="zh-CN" sz="8000" dirty="0">
                <a:solidFill>
                  <a:srgbClr val="052754"/>
                </a:solidFill>
                <a:latin typeface="Arial Black" pitchFamily="-65" charset="0"/>
              </a:rPr>
              <a:t>for </a:t>
            </a:r>
            <a:r>
              <a:rPr lang="en-US" altLang="zh-CN" sz="8000" dirty="0" err="1">
                <a:solidFill>
                  <a:srgbClr val="052754"/>
                </a:solidFill>
                <a:latin typeface="Arial Black" pitchFamily="-65" charset="0"/>
              </a:rPr>
              <a:t>OpenRefine</a:t>
            </a:r>
            <a:r>
              <a:rPr lang="en-US" altLang="zh-CN" sz="8000" dirty="0">
                <a:solidFill>
                  <a:srgbClr val="052754"/>
                </a:solidFill>
                <a:latin typeface="Arial Black" pitchFamily="-65" charset="0"/>
              </a:rPr>
              <a:t> Data Cleaning Workflows</a:t>
            </a:r>
            <a:endParaRPr lang="en-US" sz="8000" dirty="0">
              <a:solidFill>
                <a:srgbClr val="052754"/>
              </a:solidFill>
              <a:latin typeface="Arial Black" pitchFamily="-65" charset="0"/>
            </a:endParaRPr>
          </a:p>
        </p:txBody>
      </p:sp>
      <p:sp>
        <p:nvSpPr>
          <p:cNvPr id="14344" name="Rectangle 29"/>
          <p:cNvSpPr>
            <a:spLocks noChangeArrowheads="1"/>
          </p:cNvSpPr>
          <p:nvPr/>
        </p:nvSpPr>
        <p:spPr bwMode="auto">
          <a:xfrm>
            <a:off x="304800" y="4586222"/>
            <a:ext cx="9448800" cy="17054578"/>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GB" sz="4400" b="1" dirty="0">
                <a:solidFill>
                  <a:srgbClr val="CC3300"/>
                </a:solidFill>
              </a:rPr>
              <a:t>Introduction</a:t>
            </a:r>
          </a:p>
          <a:p>
            <a:pPr>
              <a:spcBef>
                <a:spcPct val="50000"/>
              </a:spcBef>
            </a:pPr>
            <a:r>
              <a:rPr lang="en-US" altLang="zh-CN" sz="3200" dirty="0"/>
              <a:t>Revealing the steps taken to clean a data set is critical to making any research using the data transparent and reproducible. </a:t>
            </a:r>
            <a:r>
              <a:rPr lang="en-US" altLang="zh-CN" sz="3200" dirty="0" err="1"/>
              <a:t>OpenRefine</a:t>
            </a:r>
            <a:r>
              <a:rPr lang="en-US" altLang="zh-CN" sz="3200" baseline="30000" dirty="0"/>
              <a:t>[1]</a:t>
            </a:r>
            <a:r>
              <a:rPr lang="zh-CN" altLang="en-US" sz="3200" dirty="0"/>
              <a:t> </a:t>
            </a:r>
            <a:r>
              <a:rPr lang="en-US" altLang="zh-CN" sz="3200" dirty="0"/>
              <a:t>is</a:t>
            </a:r>
            <a:r>
              <a:rPr lang="zh-CN" altLang="en-US" sz="3200" dirty="0"/>
              <a:t> </a:t>
            </a:r>
            <a:r>
              <a:rPr lang="en-US" altLang="zh-CN" sz="3200" dirty="0"/>
              <a:t>a</a:t>
            </a:r>
            <a:r>
              <a:rPr lang="zh-CN" altLang="en-US" sz="3200" dirty="0"/>
              <a:t> </a:t>
            </a:r>
            <a:r>
              <a:rPr lang="en-US" altLang="zh-CN" sz="3200" dirty="0"/>
              <a:t>popular</a:t>
            </a:r>
            <a:r>
              <a:rPr lang="zh-CN" altLang="en-US" sz="3200" dirty="0"/>
              <a:t> </a:t>
            </a:r>
            <a:r>
              <a:rPr lang="en-US" altLang="zh-CN" sz="3200" dirty="0"/>
              <a:t>tool</a:t>
            </a:r>
            <a:r>
              <a:rPr lang="zh-CN" altLang="en-US" sz="3200" dirty="0"/>
              <a:t> </a:t>
            </a:r>
            <a:r>
              <a:rPr lang="en-US" altLang="zh-CN" sz="3200" dirty="0"/>
              <a:t>for</a:t>
            </a:r>
            <a:r>
              <a:rPr lang="zh-CN" altLang="en-US" sz="3200" dirty="0"/>
              <a:t> </a:t>
            </a:r>
            <a:r>
              <a:rPr lang="en-US" altLang="zh-CN" sz="3200" dirty="0"/>
              <a:t>exploring,</a:t>
            </a:r>
            <a:r>
              <a:rPr lang="zh-CN" altLang="en-US" sz="3200" dirty="0"/>
              <a:t> </a:t>
            </a:r>
            <a:r>
              <a:rPr lang="en-US" altLang="zh-CN" sz="3200" dirty="0"/>
              <a:t>profiling,</a:t>
            </a:r>
            <a:r>
              <a:rPr lang="zh-CN" altLang="en-US" sz="3200" dirty="0"/>
              <a:t> </a:t>
            </a:r>
            <a:r>
              <a:rPr lang="en-US" altLang="zh-CN" sz="3200" dirty="0"/>
              <a:t>and</a:t>
            </a:r>
            <a:r>
              <a:rPr lang="zh-CN" altLang="en-US" sz="3200" dirty="0"/>
              <a:t> </a:t>
            </a:r>
            <a:r>
              <a:rPr lang="en-US" altLang="zh-CN" sz="3200" dirty="0"/>
              <a:t>cleaning</a:t>
            </a:r>
            <a:r>
              <a:rPr lang="zh-CN" altLang="en-US" sz="3200" dirty="0"/>
              <a:t> </a:t>
            </a:r>
            <a:r>
              <a:rPr lang="en-US" altLang="zh-CN" sz="3200" dirty="0"/>
              <a:t>datasets</a:t>
            </a:r>
            <a:r>
              <a:rPr lang="zh-CN" altLang="en-US" sz="3200" dirty="0"/>
              <a:t> </a:t>
            </a:r>
            <a:r>
              <a:rPr lang="en-US" altLang="zh-CN" sz="3200" dirty="0"/>
              <a:t>using</a:t>
            </a:r>
            <a:r>
              <a:rPr lang="zh-CN" altLang="en-US" sz="3200" dirty="0"/>
              <a:t> </a:t>
            </a:r>
            <a:r>
              <a:rPr lang="en-US" altLang="zh-CN" sz="3200" dirty="0"/>
              <a:t>a spreadsheet-like</a:t>
            </a:r>
            <a:r>
              <a:rPr lang="zh-CN" altLang="en-US" sz="3200" dirty="0"/>
              <a:t> </a:t>
            </a:r>
            <a:r>
              <a:rPr lang="en-US" altLang="zh-CN" sz="3200" dirty="0"/>
              <a:t>interface. Here we report early results from an investigation into how the records captured by </a:t>
            </a:r>
            <a:r>
              <a:rPr lang="en-US" altLang="zh-CN" sz="3200" dirty="0" err="1"/>
              <a:t>OpenRefine</a:t>
            </a:r>
            <a:r>
              <a:rPr lang="en-US" altLang="zh-CN" sz="3200" dirty="0"/>
              <a:t> can:</a:t>
            </a:r>
          </a:p>
          <a:p>
            <a:pPr marL="514350" indent="-514350">
              <a:spcBef>
                <a:spcPct val="50000"/>
              </a:spcBef>
              <a:buAutoNum type="arabicPeriod"/>
            </a:pPr>
            <a:r>
              <a:rPr lang="en-US" altLang="zh-CN" sz="3200" dirty="0"/>
              <a:t>Facilitate reproduction of complete, real-world data cleaning workflows.</a:t>
            </a:r>
          </a:p>
          <a:p>
            <a:pPr marL="514350" indent="-514350">
              <a:spcBef>
                <a:spcPct val="50000"/>
              </a:spcBef>
              <a:buAutoNum type="arabicPeriod"/>
            </a:pPr>
            <a:r>
              <a:rPr lang="en-US" altLang="zh-CN" sz="3200" dirty="0"/>
              <a:t>Support queries and visualizations of the provenance of cleaned data sets for review.</a:t>
            </a:r>
          </a:p>
          <a:p>
            <a:pPr>
              <a:spcBef>
                <a:spcPct val="50000"/>
              </a:spcBef>
            </a:pPr>
            <a:endParaRPr lang="en-US" sz="4333" b="1" dirty="0">
              <a:solidFill>
                <a:srgbClr val="CC3300"/>
              </a:solidFill>
            </a:endParaRPr>
          </a:p>
          <a:p>
            <a:r>
              <a:rPr lang="en-US" sz="3033" b="1" dirty="0"/>
              <a:t> </a:t>
            </a:r>
          </a:p>
          <a:p>
            <a:endParaRPr lang="en-US" sz="3033" b="1" dirty="0"/>
          </a:p>
          <a:p>
            <a:endParaRPr lang="en-US" sz="3033" b="1" dirty="0"/>
          </a:p>
          <a:p>
            <a:endParaRPr lang="en-US" sz="3033" b="1" dirty="0"/>
          </a:p>
          <a:p>
            <a:endParaRPr lang="en-US" sz="3033" b="1" dirty="0"/>
          </a:p>
          <a:p>
            <a:endParaRPr lang="en-US" sz="3033" b="1" dirty="0"/>
          </a:p>
          <a:p>
            <a:endParaRPr lang="en-US" sz="3033" b="1" dirty="0"/>
          </a:p>
          <a:p>
            <a:endParaRPr lang="en-US" sz="3033" b="1" dirty="0"/>
          </a:p>
          <a:p>
            <a:endParaRPr lang="en-US" sz="3033" b="1" dirty="0"/>
          </a:p>
          <a:p>
            <a:endParaRPr lang="en-US" sz="3033" b="1" dirty="0"/>
          </a:p>
          <a:p>
            <a:pPr>
              <a:spcBef>
                <a:spcPct val="50000"/>
              </a:spcBef>
            </a:pPr>
            <a:endParaRPr lang="en-US" altLang="zh-CN" sz="2800" b="1" dirty="0"/>
          </a:p>
          <a:p>
            <a:pPr>
              <a:spcBef>
                <a:spcPct val="50000"/>
              </a:spcBef>
            </a:pPr>
            <a:r>
              <a:rPr lang="en-US" altLang="zh-CN" sz="2800" b="1" dirty="0"/>
              <a:t>Fig 1.</a:t>
            </a:r>
            <a:r>
              <a:rPr lang="zh-CN" altLang="en-US" sz="2800" i="1" dirty="0"/>
              <a:t> </a:t>
            </a:r>
            <a:r>
              <a:rPr lang="en-US" altLang="zh-CN" sz="2800" i="1" dirty="0" err="1"/>
              <a:t>OpenRefine</a:t>
            </a:r>
            <a:r>
              <a:rPr lang="en-US" altLang="zh-CN" sz="2800" i="1" dirty="0"/>
              <a:t> stores records of operations carried out by a researcher in the process of transforming input</a:t>
            </a:r>
            <a:r>
              <a:rPr lang="zh-CN" altLang="en-US" sz="2800" i="1" dirty="0"/>
              <a:t> </a:t>
            </a:r>
            <a:r>
              <a:rPr lang="en-US" altLang="zh-CN" sz="2800" i="1" dirty="0"/>
              <a:t>dataset</a:t>
            </a:r>
            <a:r>
              <a:rPr lang="zh-CN" altLang="en-US" sz="2800" i="1" dirty="0"/>
              <a:t> </a:t>
            </a:r>
            <a:r>
              <a:rPr lang="en-US" altLang="zh-CN" sz="2800" i="1" dirty="0"/>
              <a:t>D</a:t>
            </a:r>
            <a:r>
              <a:rPr lang="zh-CN" altLang="en-US" sz="2800" i="1" dirty="0"/>
              <a:t> </a:t>
            </a:r>
            <a:r>
              <a:rPr lang="en-US" altLang="zh-CN" sz="2800" i="1" dirty="0"/>
              <a:t>to yield cleaned data set</a:t>
            </a:r>
            <a:r>
              <a:rPr lang="zh-CN" altLang="en-US" sz="2800" i="1" dirty="0"/>
              <a:t> </a:t>
            </a:r>
            <a:r>
              <a:rPr lang="en-US" altLang="zh-CN" sz="2800" i="1" dirty="0"/>
              <a:t>D’. It exposes these records as a browsable</a:t>
            </a:r>
            <a:r>
              <a:rPr lang="zh-CN" altLang="en-US" sz="2800" i="1" dirty="0"/>
              <a:t> </a:t>
            </a:r>
            <a:r>
              <a:rPr lang="en-US" altLang="zh-CN" sz="2800" dirty="0"/>
              <a:t>operation history </a:t>
            </a:r>
            <a:r>
              <a:rPr lang="en-US" altLang="zh-CN" sz="2800" i="1" dirty="0"/>
              <a:t>that serves as the interface to its </a:t>
            </a:r>
            <a:r>
              <a:rPr lang="en-US" altLang="zh-CN" sz="2800" dirty="0"/>
              <a:t>undo/redo feature</a:t>
            </a:r>
            <a:r>
              <a:rPr lang="en-US" altLang="zh-CN" sz="2800" i="1" dirty="0"/>
              <a:t>; and as exportable </a:t>
            </a:r>
            <a:r>
              <a:rPr lang="en-US" altLang="zh-CN" sz="2800" dirty="0"/>
              <a:t>recipes </a:t>
            </a:r>
            <a:r>
              <a:rPr lang="en-US" altLang="zh-CN" sz="2800" i="1" dirty="0"/>
              <a:t>that can be reused to clean other data sets.</a:t>
            </a:r>
            <a:endParaRPr lang="en-AU" sz="2800" i="1" dirty="0"/>
          </a:p>
        </p:txBody>
      </p:sp>
      <p:sp>
        <p:nvSpPr>
          <p:cNvPr id="31" name="Rectangle 30"/>
          <p:cNvSpPr>
            <a:spLocks noChangeArrowheads="1"/>
          </p:cNvSpPr>
          <p:nvPr/>
        </p:nvSpPr>
        <p:spPr bwMode="auto">
          <a:xfrm>
            <a:off x="9914352" y="4586223"/>
            <a:ext cx="10790460" cy="25131777"/>
          </a:xfrm>
          <a:prstGeom prst="rect">
            <a:avLst/>
          </a:prstGeom>
          <a:solidFill>
            <a:schemeClr val="bg1"/>
          </a:solidFill>
          <a:ln w="9525">
            <a:noFill/>
            <a:miter lim="800000"/>
            <a:headEnd/>
            <a:tailEnd/>
          </a:ln>
        </p:spPr>
        <p:txBody>
          <a:bodyPr lIns="390000" tIns="390000" rIns="390000" bIns="390000"/>
          <a:lstStyle/>
          <a:p>
            <a:pPr marL="412737" indent="-412737">
              <a:spcBef>
                <a:spcPct val="50000"/>
              </a:spcBef>
            </a:pPr>
            <a:r>
              <a:rPr lang="en-US" altLang="zh-CN" sz="4400" b="1" dirty="0">
                <a:solidFill>
                  <a:srgbClr val="CC3300"/>
                </a:solidFill>
              </a:rPr>
              <a:t>Prototype</a:t>
            </a:r>
            <a:endParaRPr lang="en-GB" sz="4400" b="1" dirty="0">
              <a:solidFill>
                <a:srgbClr val="CC3300"/>
              </a:solidFill>
            </a:endParaRPr>
          </a:p>
          <a:p>
            <a:pPr marL="412737" indent="-412737"/>
            <a:endParaRPr lang="en-US" sz="3033" b="1" dirty="0"/>
          </a:p>
          <a:p>
            <a:pPr marL="412737" indent="-412737"/>
            <a:endParaRPr lang="en-US" altLang="zh-CN" sz="3033" dirty="0"/>
          </a:p>
          <a:p>
            <a:pPr marL="412737" indent="-412737"/>
            <a:endParaRPr lang="en-US" altLang="zh-CN" sz="3033" dirty="0"/>
          </a:p>
          <a:p>
            <a:pPr marL="412737" indent="-412737"/>
            <a:endParaRPr lang="en-US" altLang="zh-CN" sz="3033" dirty="0"/>
          </a:p>
          <a:p>
            <a:pPr marL="412737" indent="-412737"/>
            <a:endParaRPr lang="en-US" altLang="zh-CN" sz="3033" dirty="0"/>
          </a:p>
          <a:p>
            <a:pPr marL="412737" indent="-412737"/>
            <a:endParaRPr lang="en-US" altLang="zh-CN" sz="3033" dirty="0"/>
          </a:p>
          <a:p>
            <a:pPr marL="412737" indent="-412737"/>
            <a:endParaRPr lang="en-US" altLang="zh-CN" sz="3033" dirty="0"/>
          </a:p>
          <a:p>
            <a:pPr marL="412737" indent="-412737"/>
            <a:endParaRPr lang="en-US" altLang="zh-CN" sz="3033" dirty="0"/>
          </a:p>
          <a:p>
            <a:pPr marL="412737" indent="-412737"/>
            <a:endParaRPr lang="en-US" altLang="zh-CN" sz="3033" dirty="0"/>
          </a:p>
          <a:p>
            <a:pPr marL="412737" indent="-412737"/>
            <a:endParaRPr lang="en-US" altLang="zh-CN" sz="3033" dirty="0"/>
          </a:p>
          <a:p>
            <a:pPr marL="412737" indent="-412737"/>
            <a:endParaRPr lang="en-US" altLang="zh-CN" sz="3033" dirty="0"/>
          </a:p>
          <a:p>
            <a:pPr marL="412737" indent="-412737" algn="ctr"/>
            <a:r>
              <a:rPr lang="en-US" altLang="zh-CN" sz="2800" dirty="0"/>
              <a:t> </a:t>
            </a:r>
          </a:p>
          <a:p>
            <a:pPr marL="412737" indent="-412737" algn="ctr"/>
            <a:endParaRPr lang="en-US" altLang="zh-CN" sz="2800" dirty="0"/>
          </a:p>
          <a:p>
            <a:pPr marL="412737" indent="-412737" algn="ctr"/>
            <a:endParaRPr lang="en-US" altLang="zh-CN" sz="2800" dirty="0"/>
          </a:p>
          <a:p>
            <a:pPr marL="412737" indent="-412737" algn="ctr"/>
            <a:r>
              <a:rPr lang="en-US" altLang="zh-CN" sz="2800" dirty="0"/>
              <a:t>Fig.2.</a:t>
            </a:r>
            <a:r>
              <a:rPr lang="zh-CN" altLang="en-US" sz="2800" dirty="0"/>
              <a:t> </a:t>
            </a:r>
            <a:r>
              <a:rPr lang="en-US" altLang="zh-CN" sz="2800" b="1" dirty="0"/>
              <a:t>CLOPER</a:t>
            </a:r>
            <a:r>
              <a:rPr lang="zh-CN" altLang="en-US" sz="2800" dirty="0"/>
              <a:t> </a:t>
            </a:r>
            <a:r>
              <a:rPr lang="en-US" altLang="zh-CN" sz="2800" dirty="0"/>
              <a:t>and</a:t>
            </a:r>
            <a:r>
              <a:rPr lang="zh-CN" altLang="en-US" sz="2800" dirty="0"/>
              <a:t> </a:t>
            </a:r>
            <a:r>
              <a:rPr lang="en-US" altLang="zh-CN" sz="2800" b="1" dirty="0"/>
              <a:t>ER3</a:t>
            </a:r>
            <a:endParaRPr lang="en-US" altLang="zh-CN" sz="3033" b="1" dirty="0"/>
          </a:p>
          <a:p>
            <a:pPr marL="412737" indent="-412737"/>
            <a:r>
              <a:rPr lang="en-US" altLang="zh-CN" sz="3033" dirty="0"/>
              <a:t>The</a:t>
            </a:r>
            <a:r>
              <a:rPr lang="zh-CN" altLang="en-US" sz="3033" dirty="0"/>
              <a:t> </a:t>
            </a:r>
            <a:r>
              <a:rPr lang="en-US" altLang="zh-CN" sz="3033" dirty="0"/>
              <a:t>prototype</a:t>
            </a:r>
            <a:r>
              <a:rPr lang="zh-CN" altLang="en-US" sz="3033" dirty="0"/>
              <a:t> </a:t>
            </a:r>
            <a:r>
              <a:rPr lang="en-US" altLang="zh-CN" sz="3033" dirty="0"/>
              <a:t>consists of two systems,</a:t>
            </a:r>
            <a:r>
              <a:rPr lang="zh-CN" altLang="en-US" sz="3033" b="1" dirty="0"/>
              <a:t> </a:t>
            </a:r>
            <a:r>
              <a:rPr lang="en-US" altLang="zh-CN" sz="3033" b="1" dirty="0"/>
              <a:t>CLOPER</a:t>
            </a:r>
            <a:r>
              <a:rPr lang="zh-CN" altLang="en-US" sz="3033" b="1" dirty="0"/>
              <a:t> </a:t>
            </a:r>
            <a:r>
              <a:rPr lang="en-US" altLang="zh-CN" sz="3033" b="1" dirty="0"/>
              <a:t>(Command-Line</a:t>
            </a:r>
            <a:r>
              <a:rPr lang="zh-CN" altLang="en-US" sz="3033" b="1" dirty="0"/>
              <a:t> </a:t>
            </a:r>
            <a:r>
              <a:rPr lang="en-US" altLang="zh-CN" sz="3033" b="1" dirty="0"/>
              <a:t>OpenRefine</a:t>
            </a:r>
            <a:r>
              <a:rPr lang="zh-CN" altLang="en-US" sz="3033" b="1" dirty="0"/>
              <a:t> </a:t>
            </a:r>
            <a:r>
              <a:rPr lang="en-US" altLang="zh-CN" sz="3033" b="1" dirty="0"/>
              <a:t>Prototype</a:t>
            </a:r>
            <a:r>
              <a:rPr lang="zh-CN" altLang="en-US" sz="3033" b="1" dirty="0"/>
              <a:t> </a:t>
            </a:r>
            <a:r>
              <a:rPr lang="en-US" altLang="zh-CN" sz="3033" b="1" dirty="0"/>
              <a:t>for</a:t>
            </a:r>
            <a:r>
              <a:rPr lang="zh-CN" altLang="en-US" sz="3033" b="1" dirty="0"/>
              <a:t> </a:t>
            </a:r>
            <a:r>
              <a:rPr lang="en-US" altLang="zh-CN" sz="3033" b="1" dirty="0"/>
              <a:t>Enhanced</a:t>
            </a:r>
            <a:r>
              <a:rPr lang="zh-CN" altLang="en-US" sz="3033" b="1" dirty="0"/>
              <a:t> </a:t>
            </a:r>
            <a:r>
              <a:rPr lang="en-US" altLang="zh-CN" sz="3033" b="1" dirty="0"/>
              <a:t>Recipes)</a:t>
            </a:r>
            <a:r>
              <a:rPr lang="zh-CN" altLang="en-US" sz="3033" b="1" dirty="0"/>
              <a:t> </a:t>
            </a:r>
            <a:r>
              <a:rPr lang="en-US" altLang="zh-CN" sz="3033" dirty="0"/>
              <a:t>and</a:t>
            </a:r>
            <a:r>
              <a:rPr lang="zh-CN" altLang="en-US" sz="3033" b="1" dirty="0"/>
              <a:t> </a:t>
            </a:r>
            <a:r>
              <a:rPr lang="en-US" altLang="zh-CN" sz="3033" b="1" dirty="0"/>
              <a:t>ER3</a:t>
            </a:r>
            <a:r>
              <a:rPr lang="zh-CN" altLang="en-US" sz="3033" b="1" dirty="0"/>
              <a:t> </a:t>
            </a:r>
            <a:r>
              <a:rPr lang="en-US" altLang="zh-CN" sz="3033" b="1" dirty="0"/>
              <a:t>(Enhanced</a:t>
            </a:r>
            <a:r>
              <a:rPr lang="zh-CN" altLang="en-US" sz="3033" b="1" dirty="0"/>
              <a:t> </a:t>
            </a:r>
            <a:r>
              <a:rPr lang="en-US" altLang="zh-CN" sz="3033" b="1" dirty="0"/>
              <a:t>Recipe</a:t>
            </a:r>
            <a:r>
              <a:rPr lang="zh-CN" altLang="en-US" sz="3033" b="1" dirty="0"/>
              <a:t> </a:t>
            </a:r>
            <a:r>
              <a:rPr lang="en-US" altLang="zh-CN" sz="3033" b="1" dirty="0"/>
              <a:t>Re-Runner</a:t>
            </a:r>
            <a:r>
              <a:rPr lang="en-US" altLang="zh-CN" sz="3033" dirty="0"/>
              <a:t>)</a:t>
            </a:r>
            <a:r>
              <a:rPr lang="zh-CN" altLang="en-US" sz="3033" dirty="0"/>
              <a:t> </a:t>
            </a:r>
            <a:r>
              <a:rPr lang="en-US" altLang="zh-CN" sz="3033" dirty="0"/>
              <a:t>(Fig.2),</a:t>
            </a:r>
            <a:r>
              <a:rPr lang="zh-CN" altLang="en-US" sz="3033" dirty="0"/>
              <a:t> </a:t>
            </a:r>
            <a:r>
              <a:rPr lang="en-US" altLang="zh-CN" sz="3033" dirty="0"/>
              <a:t>both</a:t>
            </a:r>
            <a:r>
              <a:rPr lang="zh-CN" altLang="en-US" sz="3033" dirty="0"/>
              <a:t> </a:t>
            </a:r>
            <a:r>
              <a:rPr lang="en-US" altLang="zh-CN" sz="3033" dirty="0"/>
              <a:t>of</a:t>
            </a:r>
            <a:r>
              <a:rPr lang="zh-CN" altLang="en-US" sz="3033" dirty="0"/>
              <a:t> </a:t>
            </a:r>
            <a:r>
              <a:rPr lang="en-US" altLang="zh-CN" sz="3033" dirty="0"/>
              <a:t>which</a:t>
            </a:r>
            <a:r>
              <a:rPr lang="zh-CN" altLang="en-US" sz="3033" dirty="0"/>
              <a:t> </a:t>
            </a:r>
            <a:r>
              <a:rPr lang="en-US" altLang="zh-CN" sz="3033" dirty="0"/>
              <a:t>use</a:t>
            </a:r>
            <a:r>
              <a:rPr lang="zh-CN" altLang="en-US" sz="3033" dirty="0"/>
              <a:t> </a:t>
            </a:r>
            <a:r>
              <a:rPr lang="en-US" altLang="zh-CN" sz="3033" dirty="0"/>
              <a:t>a</a:t>
            </a:r>
            <a:r>
              <a:rPr lang="zh-CN" altLang="en-US" sz="3033" dirty="0"/>
              <a:t> </a:t>
            </a:r>
            <a:r>
              <a:rPr lang="en-US" altLang="zh-CN" sz="3033" dirty="0"/>
              <a:t>Python</a:t>
            </a:r>
            <a:r>
              <a:rPr lang="zh-CN" altLang="en-US" sz="3033" dirty="0"/>
              <a:t> </a:t>
            </a:r>
            <a:r>
              <a:rPr lang="en-US" altLang="zh-CN" sz="3033" dirty="0"/>
              <a:t>client</a:t>
            </a:r>
            <a:r>
              <a:rPr lang="zh-CN" altLang="en-US" sz="3033" dirty="0"/>
              <a:t> </a:t>
            </a:r>
            <a:r>
              <a:rPr lang="en-US" altLang="zh-CN" sz="3033" dirty="0"/>
              <a:t>library</a:t>
            </a:r>
            <a:r>
              <a:rPr lang="zh-CN" altLang="en-US" sz="3033" dirty="0"/>
              <a:t> </a:t>
            </a:r>
            <a:r>
              <a:rPr lang="en-US" altLang="zh-CN" sz="3033" dirty="0"/>
              <a:t>[2]</a:t>
            </a:r>
            <a:r>
              <a:rPr lang="zh-CN" altLang="en-US" sz="3033" dirty="0"/>
              <a:t> </a:t>
            </a:r>
            <a:r>
              <a:rPr lang="en-US" altLang="zh-CN" sz="3033" dirty="0"/>
              <a:t>to</a:t>
            </a:r>
            <a:r>
              <a:rPr lang="zh-CN" altLang="en-US" sz="3033" dirty="0"/>
              <a:t> </a:t>
            </a:r>
            <a:r>
              <a:rPr lang="en-US" altLang="zh-CN" sz="3033" dirty="0"/>
              <a:t>communicate</a:t>
            </a:r>
            <a:r>
              <a:rPr lang="zh-CN" altLang="en-US" sz="3033" dirty="0"/>
              <a:t> </a:t>
            </a:r>
            <a:r>
              <a:rPr lang="en-US" altLang="zh-CN" sz="3033" dirty="0"/>
              <a:t>with</a:t>
            </a:r>
            <a:r>
              <a:rPr lang="zh-CN" altLang="en-US" sz="3033" dirty="0"/>
              <a:t> </a:t>
            </a:r>
            <a:r>
              <a:rPr lang="en-US" altLang="zh-CN" sz="3033" dirty="0"/>
              <a:t>an</a:t>
            </a:r>
            <a:r>
              <a:rPr lang="zh-CN" altLang="en-US" sz="3033" dirty="0"/>
              <a:t> </a:t>
            </a:r>
            <a:r>
              <a:rPr lang="en-US" altLang="zh-CN" sz="3033" dirty="0"/>
              <a:t>OpenRefine</a:t>
            </a:r>
            <a:r>
              <a:rPr lang="zh-CN" altLang="en-US" sz="3033" dirty="0"/>
              <a:t> </a:t>
            </a:r>
            <a:r>
              <a:rPr lang="en-US" altLang="zh-CN" sz="3033" dirty="0"/>
              <a:t>server.</a:t>
            </a:r>
            <a:r>
              <a:rPr lang="zh-CN" altLang="en-US" sz="3033" dirty="0"/>
              <a:t> </a:t>
            </a:r>
            <a:r>
              <a:rPr lang="en-US" altLang="zh-CN" sz="3033" b="1" dirty="0"/>
              <a:t>CLOPER</a:t>
            </a:r>
            <a:r>
              <a:rPr lang="zh-CN" altLang="en-US" sz="3033" dirty="0"/>
              <a:t> </a:t>
            </a:r>
            <a:r>
              <a:rPr lang="en-US" altLang="zh-CN" sz="3033" dirty="0"/>
              <a:t>can</a:t>
            </a:r>
            <a:r>
              <a:rPr lang="zh-CN" altLang="en-US" sz="3033" dirty="0"/>
              <a:t> </a:t>
            </a:r>
            <a:r>
              <a:rPr lang="en-US" altLang="zh-CN" sz="3033" dirty="0"/>
              <a:t>execute</a:t>
            </a:r>
            <a:r>
              <a:rPr lang="zh-CN" altLang="en-US" sz="3033" dirty="0"/>
              <a:t> </a:t>
            </a:r>
            <a:r>
              <a:rPr lang="en-US" altLang="zh-CN" sz="3033" dirty="0"/>
              <a:t>OpenRefine</a:t>
            </a:r>
            <a:r>
              <a:rPr lang="zh-CN" altLang="en-US" sz="3033" dirty="0"/>
              <a:t> </a:t>
            </a:r>
            <a:r>
              <a:rPr lang="en-US" altLang="zh-CN" sz="3033" dirty="0"/>
              <a:t>operations</a:t>
            </a:r>
            <a:r>
              <a:rPr lang="zh-CN" altLang="en-US" sz="3033" dirty="0"/>
              <a:t> </a:t>
            </a:r>
            <a:r>
              <a:rPr lang="en-US" altLang="zh-CN" sz="3033" dirty="0"/>
              <a:t>via</a:t>
            </a:r>
            <a:r>
              <a:rPr lang="zh-CN" altLang="en-US" sz="3033" dirty="0"/>
              <a:t> </a:t>
            </a:r>
            <a:r>
              <a:rPr lang="en-US" altLang="zh-CN" sz="3033" dirty="0"/>
              <a:t>a</a:t>
            </a:r>
            <a:r>
              <a:rPr lang="zh-CN" altLang="en-US" sz="3033" dirty="0"/>
              <a:t> </a:t>
            </a:r>
            <a:r>
              <a:rPr lang="en-US" altLang="zh-CN" sz="3033" dirty="0"/>
              <a:t>command-line</a:t>
            </a:r>
            <a:r>
              <a:rPr lang="zh-CN" altLang="en-US" sz="3033" dirty="0"/>
              <a:t> </a:t>
            </a:r>
            <a:r>
              <a:rPr lang="en-US" altLang="zh-CN" sz="3033" dirty="0"/>
              <a:t>driven</a:t>
            </a:r>
            <a:r>
              <a:rPr lang="zh-CN" altLang="en-US" sz="3033" dirty="0"/>
              <a:t> </a:t>
            </a:r>
            <a:r>
              <a:rPr lang="en-US" altLang="zh-CN" sz="3033" dirty="0"/>
              <a:t>interface</a:t>
            </a:r>
            <a:r>
              <a:rPr lang="zh-CN" altLang="en-US" sz="3033" dirty="0"/>
              <a:t> </a:t>
            </a:r>
            <a:r>
              <a:rPr lang="en-US" altLang="zh-CN" sz="3033" dirty="0"/>
              <a:t>(i.e.</a:t>
            </a:r>
            <a:r>
              <a:rPr lang="zh-CN" altLang="en-US" sz="3033" dirty="0"/>
              <a:t> </a:t>
            </a:r>
            <a:r>
              <a:rPr lang="en-US" altLang="zh-CN" sz="3033" dirty="0"/>
              <a:t>without</a:t>
            </a:r>
            <a:r>
              <a:rPr lang="zh-CN" altLang="en-US" sz="3033" dirty="0"/>
              <a:t> </a:t>
            </a:r>
            <a:r>
              <a:rPr lang="en-US" altLang="zh-CN" sz="3033" dirty="0"/>
              <a:t>a</a:t>
            </a:r>
            <a:r>
              <a:rPr lang="zh-CN" altLang="en-US" sz="3033" dirty="0"/>
              <a:t> </a:t>
            </a:r>
            <a:r>
              <a:rPr lang="en-US" altLang="zh-CN" sz="3033" dirty="0"/>
              <a:t>GUI)</a:t>
            </a:r>
            <a:r>
              <a:rPr lang="zh-CN" altLang="en-US" sz="3033" dirty="0"/>
              <a:t> </a:t>
            </a:r>
            <a:r>
              <a:rPr lang="en-US" altLang="zh-CN" sz="3033" dirty="0"/>
              <a:t>and</a:t>
            </a:r>
            <a:r>
              <a:rPr lang="zh-CN" altLang="en-US" sz="3033" dirty="0"/>
              <a:t> </a:t>
            </a:r>
            <a:r>
              <a:rPr lang="en-US" altLang="zh-CN" sz="3033" dirty="0"/>
              <a:t>adds</a:t>
            </a:r>
            <a:r>
              <a:rPr lang="zh-CN" altLang="en-US" sz="3033" dirty="0"/>
              <a:t> </a:t>
            </a:r>
            <a:r>
              <a:rPr lang="en-US" altLang="zh-CN" sz="3033" dirty="0"/>
              <a:t>missing</a:t>
            </a:r>
            <a:r>
              <a:rPr lang="zh-CN" altLang="en-US" sz="3033" dirty="0"/>
              <a:t> </a:t>
            </a:r>
            <a:r>
              <a:rPr lang="en-US" altLang="zh-CN" sz="3033" dirty="0"/>
              <a:t>prospective</a:t>
            </a:r>
            <a:r>
              <a:rPr lang="zh-CN" altLang="en-US" sz="3033" dirty="0"/>
              <a:t> </a:t>
            </a:r>
            <a:r>
              <a:rPr lang="en-US" altLang="zh-CN" sz="3033" dirty="0"/>
              <a:t>information</a:t>
            </a:r>
            <a:r>
              <a:rPr lang="zh-CN" altLang="en-US" sz="3033" dirty="0"/>
              <a:t> </a:t>
            </a:r>
            <a:r>
              <a:rPr lang="en-US" altLang="zh-CN" sz="3033" dirty="0"/>
              <a:t>to</a:t>
            </a:r>
            <a:r>
              <a:rPr lang="zh-CN" altLang="en-US" sz="3033" dirty="0"/>
              <a:t> </a:t>
            </a:r>
            <a:r>
              <a:rPr lang="en-US" altLang="zh-CN" sz="3033" dirty="0"/>
              <a:t>recipes.</a:t>
            </a:r>
            <a:r>
              <a:rPr lang="zh-CN" altLang="en-US" sz="3033" dirty="0"/>
              <a:t> </a:t>
            </a:r>
            <a:r>
              <a:rPr lang="en-US" altLang="zh-CN" sz="3033" b="1" dirty="0"/>
              <a:t>ER3</a:t>
            </a:r>
            <a:r>
              <a:rPr lang="zh-CN" altLang="en-US" sz="3033" dirty="0"/>
              <a:t> </a:t>
            </a:r>
            <a:r>
              <a:rPr lang="en-US" altLang="zh-CN" sz="3033" dirty="0"/>
              <a:t>can</a:t>
            </a:r>
            <a:r>
              <a:rPr lang="zh-CN" altLang="en-US" sz="3033" dirty="0"/>
              <a:t> </a:t>
            </a:r>
            <a:r>
              <a:rPr lang="en-US" altLang="zh-CN" sz="3033" dirty="0"/>
              <a:t>then</a:t>
            </a:r>
            <a:r>
              <a:rPr lang="zh-CN" altLang="en-US" sz="3033" dirty="0"/>
              <a:t> </a:t>
            </a:r>
            <a:r>
              <a:rPr lang="en-US" altLang="zh-CN" sz="3033" dirty="0"/>
              <a:t>run</a:t>
            </a:r>
            <a:r>
              <a:rPr lang="zh-CN" altLang="en-US" sz="3033" dirty="0"/>
              <a:t> </a:t>
            </a:r>
            <a:r>
              <a:rPr lang="en-US" altLang="zh-CN" sz="3033" dirty="0"/>
              <a:t>those</a:t>
            </a:r>
            <a:r>
              <a:rPr lang="zh-CN" altLang="en-US" sz="3033" dirty="0"/>
              <a:t> </a:t>
            </a:r>
            <a:r>
              <a:rPr lang="en-US" altLang="zh-CN" sz="3033" dirty="0"/>
              <a:t>enhanced</a:t>
            </a:r>
            <a:r>
              <a:rPr lang="zh-CN" altLang="en-US" sz="3033" dirty="0"/>
              <a:t> </a:t>
            </a:r>
            <a:r>
              <a:rPr lang="en-US" altLang="zh-CN" sz="3033" dirty="0"/>
              <a:t>recipes</a:t>
            </a:r>
            <a:r>
              <a:rPr lang="zh-CN" altLang="en-US" sz="3033" dirty="0"/>
              <a:t> </a:t>
            </a:r>
            <a:r>
              <a:rPr lang="en-US" altLang="zh-CN" sz="3033" dirty="0"/>
              <a:t>and</a:t>
            </a:r>
            <a:r>
              <a:rPr lang="zh-CN" altLang="en-US" sz="3033" dirty="0"/>
              <a:t> </a:t>
            </a:r>
            <a:r>
              <a:rPr lang="en-US" altLang="zh-CN" sz="3033" dirty="0"/>
              <a:t>demonstrate</a:t>
            </a:r>
            <a:r>
              <a:rPr lang="zh-CN" altLang="en-US" sz="3033" dirty="0"/>
              <a:t> </a:t>
            </a:r>
            <a:r>
              <a:rPr lang="en-US" altLang="zh-CN" sz="3033" dirty="0"/>
              <a:t>the</a:t>
            </a:r>
            <a:r>
              <a:rPr lang="zh-CN" altLang="en-US" sz="3033" dirty="0"/>
              <a:t> </a:t>
            </a:r>
            <a:r>
              <a:rPr lang="en-US" altLang="zh-CN" sz="3033" dirty="0"/>
              <a:t>improved</a:t>
            </a:r>
            <a:r>
              <a:rPr lang="zh-CN" altLang="en-US" sz="3033" dirty="0"/>
              <a:t> </a:t>
            </a:r>
            <a:r>
              <a:rPr lang="en-US" altLang="zh-CN" sz="3033" dirty="0"/>
              <a:t>transparency,</a:t>
            </a:r>
            <a:r>
              <a:rPr lang="zh-CN" altLang="en-US" sz="3033" dirty="0"/>
              <a:t> </a:t>
            </a:r>
            <a:r>
              <a:rPr lang="en-US" altLang="zh-CN" sz="3033" dirty="0"/>
              <a:t>reproducibility,</a:t>
            </a:r>
            <a:r>
              <a:rPr lang="zh-CN" altLang="en-US" sz="3033" dirty="0"/>
              <a:t> </a:t>
            </a:r>
            <a:r>
              <a:rPr lang="en-US" altLang="zh-CN" sz="3033" dirty="0"/>
              <a:t>and</a:t>
            </a:r>
            <a:r>
              <a:rPr lang="zh-CN" altLang="en-US" sz="3033" dirty="0"/>
              <a:t> </a:t>
            </a:r>
            <a:r>
              <a:rPr lang="en-US" altLang="zh-CN" sz="3033" dirty="0"/>
              <a:t>reusability.</a:t>
            </a:r>
            <a:r>
              <a:rPr lang="zh-CN" altLang="en-US" sz="3033" dirty="0"/>
              <a:t> </a:t>
            </a:r>
            <a:endParaRPr lang="en-US" altLang="zh-CN" sz="3033" dirty="0"/>
          </a:p>
          <a:p>
            <a:pPr marL="412737" indent="-412737"/>
            <a:endParaRPr lang="en-US" altLang="zh-CN" sz="3033" b="1" dirty="0"/>
          </a:p>
          <a:p>
            <a:pPr marL="412737" indent="-412737"/>
            <a:r>
              <a:rPr lang="en-US" altLang="zh-CN" sz="3033" b="1" dirty="0"/>
              <a:t>CLOPER</a:t>
            </a:r>
            <a:r>
              <a:rPr lang="zh-CN" altLang="en-US" sz="3033" b="1" dirty="0"/>
              <a:t> </a:t>
            </a:r>
            <a:r>
              <a:rPr lang="en-US" altLang="zh-CN" sz="3033" b="1" dirty="0"/>
              <a:t>(Command-Line</a:t>
            </a:r>
            <a:r>
              <a:rPr lang="zh-CN" altLang="en-US" sz="3033" b="1" dirty="0"/>
              <a:t> </a:t>
            </a:r>
            <a:r>
              <a:rPr lang="en-US" altLang="zh-CN" sz="3033" b="1" dirty="0"/>
              <a:t>OpenRefine</a:t>
            </a:r>
            <a:r>
              <a:rPr lang="zh-CN" altLang="en-US" sz="3033" b="1" dirty="0"/>
              <a:t> </a:t>
            </a:r>
            <a:r>
              <a:rPr lang="en-US" altLang="zh-CN" sz="3033" b="1" dirty="0"/>
              <a:t>Prototype</a:t>
            </a:r>
            <a:r>
              <a:rPr lang="zh-CN" altLang="en-US" sz="3033" b="1" dirty="0"/>
              <a:t> </a:t>
            </a:r>
            <a:r>
              <a:rPr lang="en-US" altLang="zh-CN" sz="3033" b="1" dirty="0"/>
              <a:t>for</a:t>
            </a:r>
            <a:r>
              <a:rPr lang="zh-CN" altLang="en-US" sz="3033" b="1" dirty="0"/>
              <a:t> </a:t>
            </a:r>
            <a:r>
              <a:rPr lang="en-US" altLang="zh-CN" sz="3033" b="1" dirty="0"/>
              <a:t>Enhanced</a:t>
            </a:r>
            <a:r>
              <a:rPr lang="zh-CN" altLang="en-US" sz="3033" b="1" dirty="0"/>
              <a:t> </a:t>
            </a:r>
            <a:r>
              <a:rPr lang="en-US" altLang="zh-CN" sz="3033" b="1" dirty="0"/>
              <a:t>Recipes)</a:t>
            </a:r>
            <a:r>
              <a:rPr lang="en-US" altLang="zh-CN" sz="3033" dirty="0"/>
              <a:t>:</a:t>
            </a:r>
          </a:p>
          <a:p>
            <a:pPr marL="412737" indent="-412737"/>
            <a:r>
              <a:rPr lang="zh-CN" altLang="en-US" sz="3033" b="1" dirty="0"/>
              <a:t>    </a:t>
            </a:r>
            <a:r>
              <a:rPr lang="en-US" altLang="zh-CN" sz="3033" b="1" dirty="0"/>
              <a:t>CLOPER</a:t>
            </a:r>
            <a:r>
              <a:rPr lang="en-US" altLang="zh-CN" sz="3033" dirty="0"/>
              <a:t> is</a:t>
            </a:r>
            <a:r>
              <a:rPr lang="zh-CN" altLang="en-US" sz="3033" dirty="0"/>
              <a:t> </a:t>
            </a:r>
            <a:r>
              <a:rPr lang="en-US" altLang="zh-CN" sz="3033" dirty="0"/>
              <a:t>developed</a:t>
            </a:r>
            <a:r>
              <a:rPr lang="zh-CN" altLang="en-US" sz="3033" dirty="0"/>
              <a:t> </a:t>
            </a:r>
            <a:r>
              <a:rPr lang="en-US" altLang="zh-CN" sz="3033" dirty="0"/>
              <a:t>to</a:t>
            </a:r>
            <a:r>
              <a:rPr lang="zh-CN" altLang="en-US" sz="3033" dirty="0"/>
              <a:t> </a:t>
            </a:r>
            <a:r>
              <a:rPr lang="en-US" altLang="zh-CN" sz="3033" dirty="0"/>
              <a:t>enhance</a:t>
            </a:r>
            <a:r>
              <a:rPr lang="zh-CN" altLang="en-US" sz="3033" dirty="0"/>
              <a:t> </a:t>
            </a:r>
            <a:r>
              <a:rPr lang="en-US" altLang="zh-CN" sz="3033" dirty="0"/>
              <a:t>the</a:t>
            </a:r>
            <a:r>
              <a:rPr lang="zh-CN" altLang="en-US" sz="3033" dirty="0"/>
              <a:t> </a:t>
            </a:r>
            <a:r>
              <a:rPr lang="en-US" altLang="zh-CN" sz="3033" dirty="0"/>
              <a:t>native</a:t>
            </a:r>
            <a:r>
              <a:rPr lang="zh-CN" altLang="en-US" sz="3033" dirty="0"/>
              <a:t> </a:t>
            </a:r>
            <a:r>
              <a:rPr lang="en-US" altLang="zh-CN" sz="3033" dirty="0"/>
              <a:t>OpenRefine</a:t>
            </a:r>
            <a:r>
              <a:rPr lang="zh-CN" altLang="en-US" sz="3033" dirty="0"/>
              <a:t> </a:t>
            </a:r>
            <a:r>
              <a:rPr lang="en-US" altLang="zh-CN" sz="3033" dirty="0"/>
              <a:t>recipes</a:t>
            </a:r>
            <a:r>
              <a:rPr lang="zh-CN" altLang="en-US" sz="3033" dirty="0"/>
              <a:t> </a:t>
            </a:r>
            <a:r>
              <a:rPr lang="en-US" altLang="zh-CN" sz="3033" dirty="0"/>
              <a:t>as</a:t>
            </a:r>
            <a:r>
              <a:rPr lang="zh-CN" altLang="en-US" sz="3033" dirty="0"/>
              <a:t> </a:t>
            </a:r>
            <a:r>
              <a:rPr lang="en-US" altLang="zh-CN" sz="3033" dirty="0"/>
              <a:t>follows</a:t>
            </a:r>
            <a:r>
              <a:rPr lang="zh-Hans" altLang="en-US" sz="3033" dirty="0"/>
              <a:t>：            </a:t>
            </a:r>
            <a:endParaRPr lang="en-US" altLang="zh-CN" sz="3033" dirty="0"/>
          </a:p>
          <a:p>
            <a:pPr marL="412737" indent="-412737"/>
            <a:r>
              <a:rPr lang="en-US" altLang="zh-Hans" sz="3033" dirty="0"/>
              <a:t>-</a:t>
            </a:r>
            <a:r>
              <a:rPr lang="zh-Hans" altLang="en-US" sz="3033" dirty="0"/>
              <a:t>   </a:t>
            </a:r>
            <a:r>
              <a:rPr lang="en-US" altLang="zh-CN" sz="3033" dirty="0"/>
              <a:t>When</a:t>
            </a:r>
            <a:r>
              <a:rPr lang="zh-CN" altLang="en-US" sz="3033" dirty="0"/>
              <a:t> </a:t>
            </a:r>
            <a:r>
              <a:rPr lang="en-US" altLang="zh-CN" sz="3033" dirty="0"/>
              <a:t>users</a:t>
            </a:r>
            <a:r>
              <a:rPr lang="zh-CN" altLang="en-US" sz="3033" dirty="0"/>
              <a:t> </a:t>
            </a:r>
            <a:r>
              <a:rPr lang="en-US" altLang="zh-CN" sz="3033" dirty="0"/>
              <a:t>select</a:t>
            </a:r>
            <a:r>
              <a:rPr lang="zh-CN" altLang="en-US" sz="3033" dirty="0"/>
              <a:t> </a:t>
            </a:r>
            <a:r>
              <a:rPr lang="en-US" altLang="zh-CN" sz="3033" dirty="0"/>
              <a:t>operations</a:t>
            </a:r>
            <a:r>
              <a:rPr lang="zh-CN" altLang="en-US" sz="3033" dirty="0"/>
              <a:t> </a:t>
            </a:r>
            <a:r>
              <a:rPr lang="en-US" altLang="zh-CN" sz="3033" dirty="0"/>
              <a:t>as</a:t>
            </a:r>
            <a:r>
              <a:rPr lang="zh-CN" altLang="en-US" sz="3033" dirty="0"/>
              <a:t> </a:t>
            </a:r>
            <a:r>
              <a:rPr lang="en-US" altLang="zh-CN" sz="3033" i="1" dirty="0">
                <a:latin typeface="Apple Chancery" panose="03020702040506060504" pitchFamily="66" charset="-79"/>
                <a:cs typeface="Apple Chancery" panose="03020702040506060504" pitchFamily="66" charset="-79"/>
              </a:rPr>
              <a:t>Cluster</a:t>
            </a:r>
            <a:r>
              <a:rPr lang="zh-CN" altLang="en-US" sz="3033" i="1" dirty="0">
                <a:latin typeface="Apple Chancery" panose="03020702040506060504" pitchFamily="66" charset="-79"/>
                <a:cs typeface="Apple Chancery" panose="03020702040506060504" pitchFamily="66" charset="-79"/>
              </a:rPr>
              <a:t> </a:t>
            </a:r>
            <a:r>
              <a:rPr lang="en-US" altLang="zh-CN" sz="3033" i="1" dirty="0">
                <a:latin typeface="Apple Chancery" panose="03020702040506060504" pitchFamily="66" charset="-79"/>
                <a:cs typeface="Apple Chancery" panose="03020702040506060504" pitchFamily="66" charset="-79"/>
              </a:rPr>
              <a:t>&amp;</a:t>
            </a:r>
            <a:r>
              <a:rPr lang="zh-CN" altLang="en-US" sz="3033" i="1" dirty="0">
                <a:latin typeface="Apple Chancery" panose="03020702040506060504" pitchFamily="66" charset="-79"/>
                <a:cs typeface="Apple Chancery" panose="03020702040506060504" pitchFamily="66" charset="-79"/>
              </a:rPr>
              <a:t> </a:t>
            </a:r>
            <a:r>
              <a:rPr lang="en-US" altLang="zh-CN" sz="3033" i="1" dirty="0">
                <a:latin typeface="Apple Chancery" panose="03020702040506060504" pitchFamily="66" charset="-79"/>
                <a:cs typeface="Apple Chancery" panose="03020702040506060504" pitchFamily="66" charset="-79"/>
              </a:rPr>
              <a:t>Edit</a:t>
            </a:r>
            <a:r>
              <a:rPr lang="zh-CN" altLang="en-US" sz="3033" i="1" dirty="0">
                <a:latin typeface="Apple Chancery" panose="03020702040506060504" pitchFamily="66" charset="-79"/>
                <a:cs typeface="Apple Chancery" panose="03020702040506060504" pitchFamily="66" charset="-79"/>
              </a:rPr>
              <a:t> </a:t>
            </a:r>
            <a:r>
              <a:rPr lang="en-US" altLang="zh-CN" sz="3033" dirty="0">
                <a:latin typeface="+mj-lt"/>
                <a:cs typeface="Apple Chancery" panose="03020702040506060504" pitchFamily="66" charset="-79"/>
              </a:rPr>
              <a:t>,</a:t>
            </a:r>
            <a:r>
              <a:rPr lang="zh-CN" altLang="en-US" sz="3033" dirty="0">
                <a:latin typeface="+mj-lt"/>
                <a:cs typeface="Apple Chancery" panose="03020702040506060504" pitchFamily="66" charset="-79"/>
              </a:rPr>
              <a:t> </a:t>
            </a:r>
            <a:r>
              <a:rPr lang="en-US" altLang="zh-CN" sz="3033" b="1" dirty="0">
                <a:latin typeface="+mj-lt"/>
                <a:cs typeface="Apple Chancery" panose="03020702040506060504" pitchFamily="66" charset="-79"/>
              </a:rPr>
              <a:t>CLOPER</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is</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able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to</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capture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prospective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information</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such</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as</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the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clustering</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method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with</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associated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functions</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and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parameters.</a:t>
            </a:r>
            <a:r>
              <a:rPr lang="zh-CN" altLang="en-US" sz="3033" dirty="0">
                <a:latin typeface="+mj-lt"/>
                <a:cs typeface="Apple Chancery" panose="03020702040506060504" pitchFamily="66" charset="-79"/>
              </a:rPr>
              <a:t> </a:t>
            </a:r>
            <a:endParaRPr lang="en-US" altLang="zh-CN" sz="3033" dirty="0">
              <a:latin typeface="+mj-lt"/>
              <a:cs typeface="Apple Chancery" panose="03020702040506060504" pitchFamily="66" charset="-79"/>
            </a:endParaRPr>
          </a:p>
          <a:p>
            <a:pPr marL="495285" indent="-495285">
              <a:buFontTx/>
              <a:buChar char="-"/>
            </a:pPr>
            <a:r>
              <a:rPr lang="en-US" altLang="zh-CN" sz="3033" dirty="0">
                <a:latin typeface="+mj-lt"/>
                <a:cs typeface="Apple Chancery" panose="03020702040506060504" pitchFamily="66" charset="-79"/>
              </a:rPr>
              <a:t>For</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operation</a:t>
            </a:r>
            <a:r>
              <a:rPr lang="zh-CN" altLang="en-US" sz="3033" dirty="0">
                <a:latin typeface="+mj-lt"/>
                <a:cs typeface="Apple Chancery" panose="03020702040506060504" pitchFamily="66" charset="-79"/>
              </a:rPr>
              <a:t> </a:t>
            </a:r>
            <a:r>
              <a:rPr lang="en-US" altLang="zh-CN" sz="3033" i="1" dirty="0">
                <a:latin typeface="Apple Chancery" panose="03020702040506060504" pitchFamily="66" charset="-79"/>
                <a:cs typeface="Apple Chancery" panose="03020702040506060504" pitchFamily="66" charset="-79"/>
              </a:rPr>
              <a:t>single</a:t>
            </a:r>
            <a:r>
              <a:rPr lang="zh-CN" altLang="en-US" sz="3033" i="1" dirty="0">
                <a:latin typeface="Apple Chancery" panose="03020702040506060504" pitchFamily="66" charset="-79"/>
                <a:cs typeface="Apple Chancery" panose="03020702040506060504" pitchFamily="66" charset="-79"/>
              </a:rPr>
              <a:t> </a:t>
            </a:r>
            <a:r>
              <a:rPr lang="en-US" altLang="zh-CN" sz="3033" i="1" dirty="0">
                <a:latin typeface="Apple Chancery" panose="03020702040506060504" pitchFamily="66" charset="-79"/>
                <a:cs typeface="Apple Chancery" panose="03020702040506060504" pitchFamily="66" charset="-79"/>
              </a:rPr>
              <a:t>cell</a:t>
            </a:r>
            <a:r>
              <a:rPr lang="zh-CN" altLang="en-US" sz="3033" i="1" dirty="0">
                <a:latin typeface="Apple Chancery" panose="03020702040506060504" pitchFamily="66" charset="-79"/>
                <a:cs typeface="Apple Chancery" panose="03020702040506060504" pitchFamily="66" charset="-79"/>
              </a:rPr>
              <a:t> </a:t>
            </a:r>
            <a:r>
              <a:rPr lang="en-US" altLang="zh-CN" sz="3033" i="1" dirty="0">
                <a:latin typeface="Apple Chancery" panose="03020702040506060504" pitchFamily="66" charset="-79"/>
                <a:cs typeface="Apple Chancery" panose="03020702040506060504" pitchFamily="66" charset="-79"/>
              </a:rPr>
              <a:t>edit</a:t>
            </a:r>
            <a:r>
              <a:rPr lang="zh-CN" altLang="en-US" sz="3033" i="1" dirty="0">
                <a:latin typeface="Apple Chancery" panose="03020702040506060504" pitchFamily="66" charset="-79"/>
                <a:cs typeface="Apple Chancery" panose="03020702040506060504" pitchFamily="66" charset="-79"/>
              </a:rPr>
              <a:t> </a:t>
            </a:r>
            <a:r>
              <a:rPr lang="en-US" altLang="zh-CN" sz="3033" dirty="0">
                <a:latin typeface="+mj-lt"/>
                <a:cs typeface="Apple Chancery" panose="03020702040506060504" pitchFamily="66" charset="-79"/>
              </a:rPr>
              <a:t>,</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the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missing</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retrospective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information</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can</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be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extracted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from</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internal</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OpenRefine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files</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and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made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it</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explicit</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by</a:t>
            </a:r>
            <a:r>
              <a:rPr lang="zh-CN" altLang="en-US" sz="3033" dirty="0">
                <a:latin typeface="+mj-lt"/>
                <a:cs typeface="Apple Chancery" panose="03020702040506060504" pitchFamily="66" charset="-79"/>
              </a:rPr>
              <a:t> </a:t>
            </a:r>
            <a:r>
              <a:rPr lang="en-US" altLang="zh-CN" sz="3033" b="1" dirty="0">
                <a:latin typeface="+mj-lt"/>
                <a:cs typeface="Apple Chancery" panose="03020702040506060504" pitchFamily="66" charset="-79"/>
              </a:rPr>
              <a:t>CLOPER</a:t>
            </a:r>
            <a:r>
              <a:rPr lang="en-US" altLang="zh-CN" sz="3033" dirty="0">
                <a:latin typeface="+mj-lt"/>
                <a:cs typeface="Apple Chancery" panose="03020702040506060504" pitchFamily="66" charset="-79"/>
              </a:rPr>
              <a:t>.</a:t>
            </a:r>
            <a:r>
              <a:rPr lang="zh-CN" altLang="en-US" sz="3033" dirty="0">
                <a:latin typeface="+mj-lt"/>
                <a:cs typeface="Apple Chancery" panose="03020702040506060504" pitchFamily="66" charset="-79"/>
              </a:rPr>
              <a:t> </a:t>
            </a:r>
            <a:endParaRPr lang="en-US" altLang="zh-CN" sz="3033" dirty="0">
              <a:latin typeface="+mj-lt"/>
              <a:cs typeface="Apple Chancery" panose="03020702040506060504" pitchFamily="66" charset="-79"/>
            </a:endParaRPr>
          </a:p>
          <a:p>
            <a:r>
              <a:rPr lang="en-US" altLang="zh-CN" sz="3033" dirty="0">
                <a:latin typeface="+mj-lt"/>
                <a:cs typeface="Apple Chancery" panose="03020702040506060504" pitchFamily="66" charset="-79"/>
              </a:rPr>
              <a:t>After</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the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user</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has</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finished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the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data</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cleaning</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procedure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with</a:t>
            </a:r>
            <a:r>
              <a:rPr lang="zh-CN" altLang="en-US" sz="3033" dirty="0">
                <a:latin typeface="+mj-lt"/>
                <a:cs typeface="Apple Chancery" panose="03020702040506060504" pitchFamily="66" charset="-79"/>
              </a:rPr>
              <a:t> </a:t>
            </a:r>
            <a:r>
              <a:rPr lang="en-US" altLang="zh-CN" sz="3033" b="1" dirty="0">
                <a:latin typeface="+mj-lt"/>
                <a:cs typeface="Apple Chancery" panose="03020702040506060504" pitchFamily="66" charset="-79"/>
              </a:rPr>
              <a:t>CLOPER</a:t>
            </a:r>
            <a:r>
              <a:rPr lang="en-US" altLang="zh-CN" sz="3033" dirty="0">
                <a:latin typeface="+mj-lt"/>
                <a:cs typeface="Apple Chancery" panose="03020702040506060504" pitchFamily="66" charset="-79"/>
              </a:rPr>
              <a:t>,</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an</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enhanced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recipe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would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be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generated,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which</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has</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captured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more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necessary</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and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complete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provenance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information</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compared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with</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the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native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OpenRefine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recipe.</a:t>
            </a:r>
            <a:endParaRPr lang="en-US" altLang="zh-CN" sz="3033" b="1" dirty="0"/>
          </a:p>
          <a:p>
            <a:pPr marL="412737" indent="-412737"/>
            <a:endParaRPr lang="en-US" altLang="zh-CN" sz="3033" b="1" dirty="0"/>
          </a:p>
          <a:p>
            <a:pPr marL="412737" indent="-412737"/>
            <a:r>
              <a:rPr lang="en-US" altLang="zh-CN" sz="3033" b="1" dirty="0"/>
              <a:t>ER3</a:t>
            </a:r>
            <a:r>
              <a:rPr lang="zh-CN" altLang="en-US" sz="3033" b="1" dirty="0"/>
              <a:t> </a:t>
            </a:r>
            <a:r>
              <a:rPr lang="en-US" altLang="zh-CN" sz="3033" b="1" dirty="0"/>
              <a:t>(Enhanced</a:t>
            </a:r>
            <a:r>
              <a:rPr lang="zh-CN" altLang="en-US" sz="3033" b="1" dirty="0"/>
              <a:t> </a:t>
            </a:r>
            <a:r>
              <a:rPr lang="en-US" altLang="zh-CN" sz="3033" b="1" dirty="0"/>
              <a:t>Recipe</a:t>
            </a:r>
            <a:r>
              <a:rPr lang="zh-CN" altLang="en-US" sz="3033" b="1" dirty="0"/>
              <a:t> </a:t>
            </a:r>
            <a:r>
              <a:rPr lang="en-US" altLang="zh-CN" sz="3033" b="1" dirty="0"/>
              <a:t>Re-Runner): </a:t>
            </a:r>
          </a:p>
          <a:p>
            <a:pPr marL="412737" indent="-412737"/>
            <a:r>
              <a:rPr lang="en-US" altLang="zh-CN" sz="3033" b="1" dirty="0"/>
              <a:t>  ER3 </a:t>
            </a:r>
            <a:r>
              <a:rPr lang="zh-CN" altLang="en-US" sz="3033" b="1" dirty="0"/>
              <a:t> </a:t>
            </a:r>
            <a:r>
              <a:rPr lang="en-US" altLang="zh-CN" sz="3033" dirty="0"/>
              <a:t>is</a:t>
            </a:r>
            <a:r>
              <a:rPr lang="zh-CN" altLang="en-US" sz="3033" dirty="0"/>
              <a:t> </a:t>
            </a:r>
            <a:r>
              <a:rPr lang="en-US" altLang="zh-CN" sz="3033" dirty="0"/>
              <a:t>developed</a:t>
            </a:r>
            <a:r>
              <a:rPr lang="zh-CN" altLang="en-US" sz="3033" dirty="0"/>
              <a:t> </a:t>
            </a:r>
            <a:r>
              <a:rPr lang="en-US" altLang="zh-CN" sz="3033" dirty="0"/>
              <a:t>to</a:t>
            </a:r>
            <a:r>
              <a:rPr lang="zh-CN" altLang="en-US" sz="3033" dirty="0"/>
              <a:t> </a:t>
            </a:r>
            <a:r>
              <a:rPr lang="en-US" altLang="zh-CN" sz="3033" dirty="0"/>
              <a:t>verify</a:t>
            </a:r>
            <a:r>
              <a:rPr lang="zh-CN" altLang="en-US" sz="3033" dirty="0"/>
              <a:t> </a:t>
            </a:r>
            <a:r>
              <a:rPr lang="en-US" altLang="zh-CN" sz="3033" dirty="0"/>
              <a:t>the</a:t>
            </a:r>
            <a:r>
              <a:rPr lang="zh-CN" altLang="en-US" sz="3033" dirty="0"/>
              <a:t> </a:t>
            </a:r>
            <a:r>
              <a:rPr lang="en-US" altLang="zh-CN" sz="3033" dirty="0"/>
              <a:t>reusability</a:t>
            </a:r>
            <a:r>
              <a:rPr lang="zh-CN" altLang="en-US" sz="3033" dirty="0"/>
              <a:t> </a:t>
            </a:r>
            <a:r>
              <a:rPr lang="en-US" altLang="zh-CN" sz="3033" dirty="0"/>
              <a:t>of</a:t>
            </a:r>
            <a:r>
              <a:rPr lang="zh-CN" altLang="en-US" sz="3033" dirty="0"/>
              <a:t> </a:t>
            </a:r>
            <a:r>
              <a:rPr lang="en-US" altLang="zh-CN" sz="3033" dirty="0"/>
              <a:t>the</a:t>
            </a:r>
            <a:r>
              <a:rPr lang="zh-Hans" altLang="en-US" sz="3033" dirty="0"/>
              <a:t> </a:t>
            </a:r>
            <a:r>
              <a:rPr lang="en-US" altLang="zh-CN" sz="3033" dirty="0"/>
              <a:t>enhanced</a:t>
            </a:r>
            <a:r>
              <a:rPr lang="zh-CN" altLang="en-US" sz="3033" dirty="0"/>
              <a:t> </a:t>
            </a:r>
            <a:r>
              <a:rPr lang="en-US" altLang="zh-CN" sz="3033" dirty="0"/>
              <a:t>recipe</a:t>
            </a:r>
            <a:r>
              <a:rPr lang="zh-CN" altLang="en-US" sz="3033" dirty="0"/>
              <a:t> </a:t>
            </a:r>
            <a:r>
              <a:rPr lang="en-US" altLang="zh-CN" sz="3033" dirty="0"/>
              <a:t>generated</a:t>
            </a:r>
            <a:r>
              <a:rPr lang="zh-CN" altLang="en-US" sz="3033" dirty="0"/>
              <a:t> </a:t>
            </a:r>
            <a:r>
              <a:rPr lang="en-US" altLang="zh-CN" sz="3033" dirty="0"/>
              <a:t>by</a:t>
            </a:r>
            <a:r>
              <a:rPr lang="zh-CN" altLang="en-US" sz="3033" dirty="0"/>
              <a:t> </a:t>
            </a:r>
            <a:r>
              <a:rPr lang="en-US" altLang="zh-CN" sz="3033" b="1" dirty="0"/>
              <a:t>CLOPER</a:t>
            </a:r>
            <a:r>
              <a:rPr lang="en-US" altLang="zh-CN" sz="3033" dirty="0"/>
              <a:t>.</a:t>
            </a:r>
          </a:p>
          <a:p>
            <a:pPr marL="412737" indent="-412737"/>
            <a:r>
              <a:rPr lang="en-US" altLang="zh-CN" sz="3033" dirty="0"/>
              <a:t>- Input messy dataset, enhanced recipe to </a:t>
            </a:r>
            <a:r>
              <a:rPr lang="en-US" altLang="zh-CN" sz="3033" b="1" dirty="0"/>
              <a:t>ER3</a:t>
            </a:r>
            <a:r>
              <a:rPr lang="en-US" altLang="zh-CN" sz="3033" dirty="0"/>
              <a:t>. </a:t>
            </a:r>
          </a:p>
          <a:p>
            <a:pPr marL="412737" indent="-412737"/>
            <a:r>
              <a:rPr lang="en-US" altLang="zh-CN" sz="3033" dirty="0"/>
              <a:t>- </a:t>
            </a:r>
            <a:r>
              <a:rPr lang="en-US" altLang="zh-CN" sz="3033" b="1" dirty="0"/>
              <a:t>ER3 </a:t>
            </a:r>
            <a:r>
              <a:rPr lang="en-US" altLang="zh-CN" sz="3033" dirty="0"/>
              <a:t>will activate OpenRefine server and execute the clean dataset which is same as the output clean dataset from </a:t>
            </a:r>
            <a:r>
              <a:rPr lang="en-US" altLang="zh-CN" sz="3033" b="1" dirty="0"/>
              <a:t>CLOPER</a:t>
            </a:r>
            <a:r>
              <a:rPr lang="en-US" altLang="zh-CN" sz="3033" dirty="0"/>
              <a:t>.</a:t>
            </a:r>
            <a:endParaRPr lang="en-US" sz="3033" dirty="0"/>
          </a:p>
          <a:p>
            <a:pPr marL="412737" indent="-412737"/>
            <a:endParaRPr lang="en-US" sz="3033" dirty="0"/>
          </a:p>
          <a:p>
            <a:pPr marL="412737" indent="-412737"/>
            <a:endParaRPr lang="en-US" sz="3033" dirty="0"/>
          </a:p>
          <a:p>
            <a:pPr marL="412737" indent="-412737"/>
            <a:endParaRPr lang="en-US" sz="3033" dirty="0"/>
          </a:p>
          <a:p>
            <a:pPr marL="412737" indent="-412737"/>
            <a:endParaRPr lang="en-US" sz="3033" dirty="0"/>
          </a:p>
          <a:p>
            <a:pPr marL="412737" indent="-412737"/>
            <a:endParaRPr lang="en-US" sz="3033" dirty="0"/>
          </a:p>
          <a:p>
            <a:pPr marL="412737" indent="-412737"/>
            <a:endParaRPr lang="en-US" sz="3033" dirty="0"/>
          </a:p>
          <a:p>
            <a:pPr marL="412737" indent="-412737"/>
            <a:endParaRPr lang="en-US" sz="3033" dirty="0"/>
          </a:p>
          <a:p>
            <a:pPr marL="412737" indent="-412737"/>
            <a:endParaRPr lang="en-US" sz="3033" dirty="0"/>
          </a:p>
        </p:txBody>
      </p:sp>
      <p:sp>
        <p:nvSpPr>
          <p:cNvPr id="14347" name="Rectangle 32"/>
          <p:cNvSpPr>
            <a:spLocks noChangeArrowheads="1"/>
          </p:cNvSpPr>
          <p:nvPr/>
        </p:nvSpPr>
        <p:spPr bwMode="auto">
          <a:xfrm>
            <a:off x="20785254" y="4595525"/>
            <a:ext cx="14781577" cy="15666808"/>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r>
              <a:rPr lang="en-US" altLang="zh-CN" sz="4400" b="1" dirty="0">
                <a:solidFill>
                  <a:srgbClr val="CC3300"/>
                </a:solidFill>
              </a:rPr>
              <a:t>Use</a:t>
            </a:r>
            <a:r>
              <a:rPr lang="zh-CN" altLang="en-US" sz="4400" b="1" dirty="0">
                <a:solidFill>
                  <a:srgbClr val="CC3300"/>
                </a:solidFill>
              </a:rPr>
              <a:t> </a:t>
            </a:r>
            <a:r>
              <a:rPr lang="en-US" altLang="zh-CN" sz="4400" b="1" dirty="0">
                <a:solidFill>
                  <a:srgbClr val="CC3300"/>
                </a:solidFill>
              </a:rPr>
              <a:t>Case</a:t>
            </a:r>
            <a:endParaRPr lang="en-US" sz="4400" b="1" dirty="0">
              <a:solidFill>
                <a:srgbClr val="CC3300"/>
              </a:solidFill>
            </a:endParaRPr>
          </a:p>
          <a:p>
            <a:endParaRPr lang="en-US" sz="4333" b="1" dirty="0">
              <a:solidFill>
                <a:srgbClr val="CC3300"/>
              </a:solidFill>
            </a:endParaRPr>
          </a:p>
          <a:p>
            <a:endParaRPr lang="en-US" sz="4333" b="1" dirty="0">
              <a:solidFill>
                <a:srgbClr val="CC3300"/>
              </a:solidFill>
            </a:endParaRPr>
          </a:p>
          <a:p>
            <a:endParaRPr lang="en-US" sz="4333" b="1" dirty="0">
              <a:solidFill>
                <a:srgbClr val="CC3300"/>
              </a:solidFill>
            </a:endParaRPr>
          </a:p>
          <a:p>
            <a:pPr algn="ctr"/>
            <a:endParaRPr lang="en-US" altLang="zh-CN" sz="4333" b="1" dirty="0">
              <a:solidFill>
                <a:srgbClr val="CC3300"/>
              </a:solidFill>
            </a:endParaRPr>
          </a:p>
          <a:p>
            <a:pPr algn="ctr"/>
            <a:endParaRPr lang="en-US" altLang="zh-CN" sz="4333" b="1" dirty="0">
              <a:solidFill>
                <a:srgbClr val="CC3300"/>
              </a:solidFill>
            </a:endParaRPr>
          </a:p>
          <a:p>
            <a:pPr algn="ctr"/>
            <a:endParaRPr lang="en-US" altLang="zh-CN" sz="4333" b="1" dirty="0">
              <a:solidFill>
                <a:srgbClr val="CC3300"/>
              </a:solidFill>
            </a:endParaRPr>
          </a:p>
          <a:p>
            <a:pPr algn="ctr"/>
            <a:endParaRPr lang="en-US" altLang="zh-CN" sz="4333" b="1" dirty="0">
              <a:solidFill>
                <a:srgbClr val="CC3300"/>
              </a:solidFill>
            </a:endParaRPr>
          </a:p>
          <a:p>
            <a:pPr algn="ctr"/>
            <a:endParaRPr lang="en-US" altLang="zh-CN" sz="4333" b="1" dirty="0">
              <a:solidFill>
                <a:srgbClr val="CC3300"/>
              </a:solidFill>
            </a:endParaRPr>
          </a:p>
          <a:p>
            <a:pPr algn="ctr"/>
            <a:endParaRPr lang="en-US" altLang="zh-CN" sz="4333" b="1" dirty="0">
              <a:solidFill>
                <a:srgbClr val="CC3300"/>
              </a:solidFill>
            </a:endParaRPr>
          </a:p>
          <a:p>
            <a:pPr algn="ctr"/>
            <a:endParaRPr lang="en-US" altLang="zh-CN" sz="3033" dirty="0"/>
          </a:p>
          <a:p>
            <a:pPr algn="ctr"/>
            <a:endParaRPr lang="en-US" altLang="zh-CN" sz="3033" dirty="0"/>
          </a:p>
          <a:p>
            <a:r>
              <a:rPr lang="en-US" altLang="zh-CN" sz="2800" dirty="0"/>
              <a:t>Fig.3. In the left part, from step 1-3 of the history H (background, left) the user can extract a machine-readable JSON recipe R (bright foreground, right). The </a:t>
            </a:r>
            <a:r>
              <a:rPr lang="en-US" altLang="zh-CN" sz="2800" i="1" dirty="0"/>
              <a:t>mass edit </a:t>
            </a:r>
            <a:r>
              <a:rPr lang="en-US" altLang="zh-CN" sz="2800" dirty="0"/>
              <a:t>in step 2 is captured via a set of rules {</a:t>
            </a:r>
            <a:r>
              <a:rPr lang="en-US" altLang="zh-CN" sz="2800" b="1" dirty="0"/>
              <a:t>from</a:t>
            </a:r>
            <a:r>
              <a:rPr lang="en-US" altLang="zh-CN" sz="2800" dirty="0"/>
              <a:t>:</a:t>
            </a:r>
            <a:r>
              <a:rPr lang="en-US" altLang="zh-CN" sz="2800" i="1" dirty="0"/>
              <a:t>old</a:t>
            </a:r>
            <a:r>
              <a:rPr lang="en-US" altLang="zh-CN" sz="2800" dirty="0"/>
              <a:t> </a:t>
            </a:r>
            <a:r>
              <a:rPr lang="en-US" altLang="zh-CN" sz="2800" dirty="0">
                <a:sym typeface="Wingdings"/>
              </a:rPr>
              <a:t> </a:t>
            </a:r>
            <a:r>
              <a:rPr lang="en-US" altLang="zh-CN" sz="2800" b="1" dirty="0">
                <a:sym typeface="Wingdings"/>
              </a:rPr>
              <a:t>to</a:t>
            </a:r>
            <a:r>
              <a:rPr lang="en-US" altLang="zh-CN" sz="2800" dirty="0">
                <a:sym typeface="Wingdings"/>
              </a:rPr>
              <a:t>:</a:t>
            </a:r>
            <a:r>
              <a:rPr lang="en-US" altLang="zh-CN" sz="2800" i="1" dirty="0">
                <a:sym typeface="Wingdings"/>
              </a:rPr>
              <a:t>new</a:t>
            </a:r>
            <a:r>
              <a:rPr lang="en-US" altLang="zh-CN" sz="2800" dirty="0"/>
              <a:t>}, but it is not recorded which function was used to create these rules. The </a:t>
            </a:r>
            <a:r>
              <a:rPr lang="en-US" altLang="zh-CN" sz="2800" i="1" dirty="0"/>
              <a:t>single cell edit </a:t>
            </a:r>
            <a:r>
              <a:rPr lang="en-US" altLang="zh-CN" sz="2800" dirty="0"/>
              <a:t>in step 3 is greyed out and cannot be selected by the user for inclusion in R. Neither H nor R indicate what this edit was. In the right part, compared with the original R, </a:t>
            </a:r>
            <a:r>
              <a:rPr lang="en-US" altLang="zh-CN" sz="2800" b="1" dirty="0"/>
              <a:t>CLOPER</a:t>
            </a:r>
            <a:r>
              <a:rPr lang="en-US" altLang="zh-CN" sz="2800" dirty="0"/>
              <a:t> helps to generate the Enhanced Recipe which can fix these missing info problems</a:t>
            </a:r>
            <a:endParaRPr lang="en-US" altLang="zh-CN" sz="2800" dirty="0">
              <a:cs typeface="Apple Chancery" panose="03020702040506060504" pitchFamily="66" charset="-79"/>
            </a:endParaRPr>
          </a:p>
          <a:p>
            <a:pPr>
              <a:spcBef>
                <a:spcPct val="50000"/>
              </a:spcBef>
            </a:pPr>
            <a:r>
              <a:rPr lang="en-US" altLang="zh-CN" sz="3030" dirty="0"/>
              <a:t>2. </a:t>
            </a:r>
            <a:r>
              <a:rPr lang="en-US" altLang="zh-CN" sz="3030" b="1" dirty="0"/>
              <a:t>ER3</a:t>
            </a:r>
          </a:p>
          <a:p>
            <a:pPr>
              <a:spcBef>
                <a:spcPct val="50000"/>
              </a:spcBef>
            </a:pPr>
            <a:r>
              <a:rPr lang="en-US" altLang="zh-CN" sz="3030" dirty="0"/>
              <a:t>Input</a:t>
            </a:r>
            <a:r>
              <a:rPr lang="zh-CN" altLang="en-US" sz="3030" dirty="0"/>
              <a:t> </a:t>
            </a:r>
            <a:r>
              <a:rPr lang="en-US" altLang="zh-CN" sz="3030" dirty="0"/>
              <a:t>: Menu.csv, Enhanced.json</a:t>
            </a:r>
          </a:p>
          <a:p>
            <a:pPr>
              <a:spcBef>
                <a:spcPct val="50000"/>
              </a:spcBef>
            </a:pPr>
            <a:r>
              <a:rPr lang="en-US" altLang="zh-CN" sz="3030" dirty="0"/>
              <a:t>Software:</a:t>
            </a:r>
            <a:r>
              <a:rPr lang="zh-CN" altLang="en-US" sz="3030" dirty="0"/>
              <a:t> </a:t>
            </a:r>
            <a:r>
              <a:rPr lang="en-US" altLang="zh-CN" sz="3030" b="1" dirty="0"/>
              <a:t>ER3</a:t>
            </a:r>
          </a:p>
          <a:p>
            <a:pPr>
              <a:spcBef>
                <a:spcPct val="50000"/>
              </a:spcBef>
            </a:pPr>
            <a:r>
              <a:rPr lang="en-US" altLang="zh-CN" sz="3030" dirty="0"/>
              <a:t>Output</a:t>
            </a:r>
            <a:r>
              <a:rPr lang="zh-CN" altLang="en-US" sz="3030" dirty="0"/>
              <a:t> </a:t>
            </a:r>
            <a:r>
              <a:rPr lang="en-US" altLang="zh-CN" sz="3030" dirty="0"/>
              <a:t>: CleanedMenu.csv, OpenRefine By-products (Operation history, OpenRefine Recipe, OpenRefine Internal project files)</a:t>
            </a:r>
          </a:p>
        </p:txBody>
      </p:sp>
      <p:sp>
        <p:nvSpPr>
          <p:cNvPr id="14360" name="Rectangle 35"/>
          <p:cNvSpPr>
            <a:spLocks noChangeArrowheads="1"/>
          </p:cNvSpPr>
          <p:nvPr/>
        </p:nvSpPr>
        <p:spPr bwMode="auto">
          <a:xfrm>
            <a:off x="20785254" y="32842630"/>
            <a:ext cx="14781575" cy="266657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endParaRPr lang="en-US" sz="3033"/>
          </a:p>
        </p:txBody>
      </p:sp>
      <p:pic>
        <p:nvPicPr>
          <p:cNvPr id="28" name="Picture 27" descr="Illinois-Wordmark-Horizontal-2color-OrangeBlue[BlueText]-CMYK.tif"/>
          <p:cNvPicPr>
            <a:picLocks noChangeAspect="1"/>
          </p:cNvPicPr>
          <p:nvPr/>
        </p:nvPicPr>
        <p:blipFill>
          <a:blip r:embed="rId3"/>
          <a:stretch>
            <a:fillRect/>
          </a:stretch>
        </p:blipFill>
        <p:spPr>
          <a:xfrm>
            <a:off x="26336852" y="33419208"/>
            <a:ext cx="8317381" cy="1423988"/>
          </a:xfrm>
          <a:prstGeom prst="rect">
            <a:avLst/>
          </a:prstGeom>
        </p:spPr>
      </p:pic>
      <p:pic>
        <p:nvPicPr>
          <p:cNvPr id="9" name="Picture 8">
            <a:extLst>
              <a:ext uri="{FF2B5EF4-FFF2-40B4-BE49-F238E27FC236}">
                <a16:creationId xmlns:a16="http://schemas.microsoft.com/office/drawing/2014/main" id="{FA68A000-877F-D74F-B0E2-190EC8D5A060}"/>
              </a:ext>
            </a:extLst>
          </p:cNvPr>
          <p:cNvPicPr>
            <a:picLocks noChangeAspect="1"/>
          </p:cNvPicPr>
          <p:nvPr/>
        </p:nvPicPr>
        <p:blipFill>
          <a:blip r:embed="rId4"/>
          <a:stretch>
            <a:fillRect/>
          </a:stretch>
        </p:blipFill>
        <p:spPr>
          <a:xfrm>
            <a:off x="12204696" y="5928985"/>
            <a:ext cx="6209771" cy="5563668"/>
          </a:xfrm>
          <a:prstGeom prst="rect">
            <a:avLst/>
          </a:prstGeom>
        </p:spPr>
      </p:pic>
      <p:pic>
        <p:nvPicPr>
          <p:cNvPr id="52" name="Picture 51">
            <a:extLst>
              <a:ext uri="{FF2B5EF4-FFF2-40B4-BE49-F238E27FC236}">
                <a16:creationId xmlns:a16="http://schemas.microsoft.com/office/drawing/2014/main" id="{6DBF1891-0EA2-C446-89F4-2AA34075DBC6}"/>
              </a:ext>
            </a:extLst>
          </p:cNvPr>
          <p:cNvPicPr>
            <a:picLocks noChangeAspect="1"/>
          </p:cNvPicPr>
          <p:nvPr/>
        </p:nvPicPr>
        <p:blipFill>
          <a:blip r:embed="rId5"/>
          <a:stretch>
            <a:fillRect/>
          </a:stretch>
        </p:blipFill>
        <p:spPr>
          <a:xfrm>
            <a:off x="1014173" y="12395003"/>
            <a:ext cx="7561973" cy="6121597"/>
          </a:xfrm>
          <a:prstGeom prst="rect">
            <a:avLst/>
          </a:prstGeom>
        </p:spPr>
      </p:pic>
      <p:sp>
        <p:nvSpPr>
          <p:cNvPr id="53" name="Rectangle 33">
            <a:extLst>
              <a:ext uri="{FF2B5EF4-FFF2-40B4-BE49-F238E27FC236}">
                <a16:creationId xmlns:a16="http://schemas.microsoft.com/office/drawing/2014/main" id="{57C80CEA-5FF6-A64A-BB4A-8F450EE02835}"/>
              </a:ext>
            </a:extLst>
          </p:cNvPr>
          <p:cNvSpPr>
            <a:spLocks noChangeArrowheads="1"/>
          </p:cNvSpPr>
          <p:nvPr/>
        </p:nvSpPr>
        <p:spPr bwMode="auto">
          <a:xfrm>
            <a:off x="228600" y="21912536"/>
            <a:ext cx="9525000" cy="13409067"/>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Goals &amp; Desiderata</a:t>
            </a:r>
            <a:endParaRPr lang="en-US" altLang="zh-CN" sz="3033" b="1" dirty="0">
              <a:solidFill>
                <a:srgbClr val="CC3200"/>
              </a:solidFill>
            </a:endParaRPr>
          </a:p>
          <a:p>
            <a:pPr marL="495285" indent="-495285">
              <a:spcBef>
                <a:spcPct val="50000"/>
              </a:spcBef>
              <a:buFontTx/>
              <a:buChar char="-"/>
            </a:pPr>
            <a:r>
              <a:rPr lang="en-US" altLang="zh-CN" sz="3200" b="1" dirty="0">
                <a:solidFill>
                  <a:srgbClr val="CC3200"/>
                </a:solidFill>
              </a:rPr>
              <a:t>Modeling. </a:t>
            </a:r>
            <a:r>
              <a:rPr lang="en-US" altLang="zh-CN" sz="3200" dirty="0" err="1"/>
              <a:t>OpenRefine</a:t>
            </a:r>
            <a:r>
              <a:rPr lang="en-US" altLang="zh-CN" sz="3200" dirty="0"/>
              <a:t> has its own idiosyncratic terminology for describing the records it keeps and the capabilities it provides using them. We are mapping the </a:t>
            </a:r>
            <a:r>
              <a:rPr lang="en-US" altLang="zh-CN" sz="3200" dirty="0" err="1"/>
              <a:t>OpenRefine</a:t>
            </a:r>
            <a:r>
              <a:rPr lang="en-US" altLang="zh-CN" sz="3200" dirty="0"/>
              <a:t> concepts of data, operations, and recipes to those of the reproducible research and provenance communities.</a:t>
            </a:r>
          </a:p>
          <a:p>
            <a:pPr marL="495285" indent="-495285">
              <a:spcBef>
                <a:spcPct val="50000"/>
              </a:spcBef>
              <a:buFontTx/>
              <a:buChar char="-"/>
            </a:pPr>
            <a:r>
              <a:rPr lang="en-US" altLang="zh-CN" sz="3200" b="1" dirty="0">
                <a:solidFill>
                  <a:srgbClr val="CC3200"/>
                </a:solidFill>
              </a:rPr>
              <a:t>Reproducibility.</a:t>
            </a:r>
            <a:r>
              <a:rPr lang="zh-CN" altLang="en-US" sz="3200" dirty="0"/>
              <a:t> </a:t>
            </a:r>
            <a:r>
              <a:rPr lang="en-US" altLang="zh-CN" sz="3200" dirty="0"/>
              <a:t>Recipes exported from </a:t>
            </a:r>
            <a:r>
              <a:rPr lang="en-US" altLang="zh-CN" sz="3200" dirty="0" err="1"/>
              <a:t>OpenRefine</a:t>
            </a:r>
            <a:r>
              <a:rPr lang="en-US" altLang="zh-CN" sz="3200" dirty="0"/>
              <a:t> include neither the initial data import step, nor any edits made manually to individual cells. We are providing means to use the records kept by </a:t>
            </a:r>
            <a:r>
              <a:rPr lang="en-US" altLang="zh-CN" sz="3200" dirty="0" err="1"/>
              <a:t>OpenRefine</a:t>
            </a:r>
            <a:r>
              <a:rPr lang="en-US" altLang="zh-CN" sz="3200" dirty="0"/>
              <a:t> to facilitate end-to-end reproducibility of data cleaning workflows.</a:t>
            </a:r>
            <a:endParaRPr lang="en-AU" altLang="zh-CN" sz="3200" dirty="0"/>
          </a:p>
          <a:p>
            <a:pPr marL="495285" indent="-495285">
              <a:spcBef>
                <a:spcPct val="50000"/>
              </a:spcBef>
              <a:buFontTx/>
              <a:buChar char="-"/>
            </a:pPr>
            <a:r>
              <a:rPr lang="en-US" altLang="zh-CN" sz="3200" b="1" dirty="0">
                <a:solidFill>
                  <a:srgbClr val="CC3200"/>
                </a:solidFill>
              </a:rPr>
              <a:t>Transparency. </a:t>
            </a:r>
            <a:r>
              <a:rPr lang="en-US" altLang="zh-CN" sz="3200" dirty="0"/>
              <a:t>Displaying lists of operations and the ability to revisit past states one at a time provide limited means for interrogating how data was cleaned. We aim to make data cleaning workflows and their products easy to </a:t>
            </a:r>
            <a:r>
              <a:rPr lang="en-US" altLang="zh-CN" sz="3200"/>
              <a:t>query — prospectively </a:t>
            </a:r>
            <a:r>
              <a:rPr lang="en-US" altLang="zh-CN" sz="3200" dirty="0"/>
              <a:t>and retrospectively — to answer any questions researchers may have about the provenance of cleaned data sets.</a:t>
            </a:r>
          </a:p>
        </p:txBody>
      </p:sp>
      <p:sp>
        <p:nvSpPr>
          <p:cNvPr id="60"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0785255" y="20405305"/>
            <a:ext cx="14781577" cy="4199031"/>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GB" sz="4333" b="1" dirty="0">
                <a:solidFill>
                  <a:srgbClr val="CC3300"/>
                </a:solidFill>
              </a:rPr>
              <a:t>Acknowledgments</a:t>
            </a:r>
            <a:r>
              <a:rPr lang="zh-CN" altLang="en-US" sz="4333" b="1" dirty="0">
                <a:solidFill>
                  <a:srgbClr val="CC3300"/>
                </a:solidFill>
              </a:rPr>
              <a:t> </a:t>
            </a:r>
            <a:endParaRPr lang="en-US" altLang="zh-CN" sz="4333" b="1" dirty="0">
              <a:solidFill>
                <a:srgbClr val="CC3300"/>
              </a:solidFill>
            </a:endParaRPr>
          </a:p>
          <a:p>
            <a:pPr>
              <a:spcBef>
                <a:spcPct val="50000"/>
              </a:spcBef>
            </a:pPr>
            <a:r>
              <a:rPr lang="en-US" altLang="zh-CN" sz="3033" dirty="0"/>
              <a:t>Research reported in this poster was supported in The Whole Tale program and NSF (National Science Foundation). And the author wishes to thank for Prof. Bertram Ludäscher and Qian Zhang guidance and support during Summer 2018, to Yi-Yun Cheng and Santiago Núñez-Corrales , for their collaborate with user story construction.</a:t>
            </a:r>
            <a:endParaRPr lang="en-US" altLang="zh-CN" sz="4333" b="1" dirty="0">
              <a:solidFill>
                <a:srgbClr val="CC3300"/>
              </a:solidFill>
            </a:endParaRPr>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p:txBody>
      </p:sp>
      <p:pic>
        <p:nvPicPr>
          <p:cNvPr id="1026" name="Picture 2" descr="https://lh5.googleusercontent.com/ZRc131C-7e4uQC1WCyLt1fpCp8xx5Mcq-6AaXpdhVmtSMhpdQoqqfEJwR0WbHSFXjpmJX6vJOr4esPs7D2ojqqCCtx8osi8IE-A6fSZcMk9FfXAFbnnu8IQA7X0iU4_3ifVsl2_dWgY">
            <a:extLst>
              <a:ext uri="{FF2B5EF4-FFF2-40B4-BE49-F238E27FC236}">
                <a16:creationId xmlns:a16="http://schemas.microsoft.com/office/drawing/2014/main" id="{7887B860-DE30-D14D-9656-C0AA0FBC8C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15802" y="33030810"/>
            <a:ext cx="2279339" cy="22907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WyexfoKyKWWHUei4wCYlNe_U7YLwY44GT-nasavyV1epU_oRcCTYpe31E7r-3N8c55N9intcVG3LfGl2P61pSVlwiAuGcVM_knt4N0W116lD6aS92oSO5Bd1vo0IwJpoLu3vO-hKajw">
            <a:extLst>
              <a:ext uri="{FF2B5EF4-FFF2-40B4-BE49-F238E27FC236}">
                <a16:creationId xmlns:a16="http://schemas.microsoft.com/office/drawing/2014/main" id="{41631202-BB2F-B445-A923-E66525BA25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39076" y="32926109"/>
            <a:ext cx="2127452" cy="224123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0785255" y="24731973"/>
            <a:ext cx="14781576" cy="3676553"/>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References</a:t>
            </a:r>
          </a:p>
          <a:p>
            <a:r>
              <a:rPr lang="en-US" altLang="zh-CN" sz="3033" dirty="0"/>
              <a:t>[1]</a:t>
            </a:r>
            <a:r>
              <a:rPr lang="zh-CN" altLang="en-US" sz="3033" dirty="0"/>
              <a:t> </a:t>
            </a:r>
            <a:r>
              <a:rPr lang="en-US" altLang="zh-CN" sz="3033" dirty="0"/>
              <a:t>OpenRefine:</a:t>
            </a:r>
            <a:r>
              <a:rPr lang="zh-CN" altLang="en-US" sz="3033" dirty="0"/>
              <a:t> </a:t>
            </a:r>
            <a:r>
              <a:rPr lang="en-US" altLang="zh-CN" sz="3033" dirty="0"/>
              <a:t>A</a:t>
            </a:r>
            <a:r>
              <a:rPr lang="zh-CN" altLang="en-US" sz="3033" dirty="0"/>
              <a:t> </a:t>
            </a:r>
            <a:r>
              <a:rPr lang="en-US" altLang="zh-CN" sz="3033" dirty="0"/>
              <a:t>free,</a:t>
            </a:r>
            <a:r>
              <a:rPr lang="zh-CN" altLang="en-US" sz="3033" dirty="0"/>
              <a:t> </a:t>
            </a:r>
            <a:r>
              <a:rPr lang="en-US" altLang="zh-CN" sz="3033" dirty="0"/>
              <a:t>open</a:t>
            </a:r>
            <a:r>
              <a:rPr lang="zh-CN" altLang="en-US" sz="3033" dirty="0"/>
              <a:t> </a:t>
            </a:r>
            <a:r>
              <a:rPr lang="en-US" altLang="zh-CN" sz="3033" dirty="0"/>
              <a:t>source,</a:t>
            </a:r>
            <a:r>
              <a:rPr lang="zh-CN" altLang="en-US" sz="3033" dirty="0"/>
              <a:t> </a:t>
            </a:r>
            <a:r>
              <a:rPr lang="en-US" altLang="zh-CN" sz="3033" dirty="0"/>
              <a:t>powerful</a:t>
            </a:r>
            <a:r>
              <a:rPr lang="zh-CN" altLang="en-US" sz="3033" dirty="0"/>
              <a:t> </a:t>
            </a:r>
            <a:r>
              <a:rPr lang="en-US" altLang="zh-CN" sz="3033" dirty="0"/>
              <a:t>tool</a:t>
            </a:r>
            <a:r>
              <a:rPr lang="zh-CN" altLang="en-US" sz="3033" dirty="0"/>
              <a:t> </a:t>
            </a:r>
            <a:r>
              <a:rPr lang="en-US" altLang="zh-CN" sz="3033" dirty="0"/>
              <a:t>for</a:t>
            </a:r>
            <a:r>
              <a:rPr lang="zh-CN" altLang="en-US" sz="3033" dirty="0"/>
              <a:t> </a:t>
            </a:r>
            <a:r>
              <a:rPr lang="en-US" altLang="zh-CN" sz="3033" dirty="0"/>
              <a:t>working</a:t>
            </a:r>
            <a:r>
              <a:rPr lang="zh-CN" altLang="en-US" sz="3033" dirty="0"/>
              <a:t> </a:t>
            </a:r>
            <a:r>
              <a:rPr lang="en-US" altLang="zh-CN" sz="3033" dirty="0"/>
              <a:t>with</a:t>
            </a:r>
            <a:r>
              <a:rPr lang="zh-CN" altLang="en-US" sz="3033" dirty="0"/>
              <a:t> </a:t>
            </a:r>
            <a:r>
              <a:rPr lang="en-US" altLang="zh-CN" sz="3033" dirty="0"/>
              <a:t>messy</a:t>
            </a:r>
            <a:r>
              <a:rPr lang="zh-CN" altLang="en-US" sz="3033" dirty="0"/>
              <a:t> </a:t>
            </a:r>
            <a:r>
              <a:rPr lang="en-US" altLang="zh-CN" sz="3033" dirty="0"/>
              <a:t>data.</a:t>
            </a:r>
            <a:r>
              <a:rPr lang="zh-CN" altLang="en-US" sz="3033" dirty="0"/>
              <a:t> </a:t>
            </a:r>
            <a:r>
              <a:rPr lang="en-US" altLang="zh-CN" sz="3033" dirty="0">
                <a:hlinkClick r:id="rId8"/>
              </a:rPr>
              <a:t>http://openrefine.org/</a:t>
            </a:r>
            <a:r>
              <a:rPr lang="zh-CN" altLang="en-US" sz="3033" dirty="0"/>
              <a:t> </a:t>
            </a:r>
            <a:r>
              <a:rPr lang="en-US" altLang="zh-CN" sz="3033" dirty="0"/>
              <a:t>(2018)</a:t>
            </a:r>
          </a:p>
          <a:p>
            <a:r>
              <a:rPr lang="en-US" altLang="zh-CN" sz="3033" dirty="0"/>
              <a:t>[2] 2. Makepeace, P., Lohmeier, F.: OpenRefine Python client library.</a:t>
            </a:r>
            <a:r>
              <a:rPr lang="zh-CN" altLang="en-US" sz="3033" dirty="0"/>
              <a:t> </a:t>
            </a:r>
            <a:r>
              <a:rPr lang="en-US" altLang="zh-CN" sz="3033" dirty="0">
                <a:hlinkClick r:id="rId9"/>
              </a:rPr>
              <a:t>https://github.com/opencultureconsulting/openrefine-client/</a:t>
            </a:r>
            <a:r>
              <a:rPr lang="zh-CN" altLang="en-US" sz="3033" dirty="0"/>
              <a:t> </a:t>
            </a:r>
            <a:r>
              <a:rPr lang="en-US" altLang="zh-CN" sz="3033" dirty="0"/>
              <a:t>(2018)</a:t>
            </a:r>
          </a:p>
          <a:p>
            <a:r>
              <a:rPr lang="en-US" altLang="zh-CN" sz="3033" dirty="0"/>
              <a:t>[3] What’s</a:t>
            </a:r>
            <a:r>
              <a:rPr lang="zh-CN" altLang="en-US" sz="3033" dirty="0"/>
              <a:t> </a:t>
            </a:r>
            <a:r>
              <a:rPr lang="en-US" altLang="zh-CN" sz="3033" dirty="0"/>
              <a:t>on</a:t>
            </a:r>
            <a:r>
              <a:rPr lang="zh-CN" altLang="en-US" sz="3033" dirty="0"/>
              <a:t> </a:t>
            </a:r>
            <a:r>
              <a:rPr lang="en-US" altLang="zh-CN" sz="3033" dirty="0"/>
              <a:t>the</a:t>
            </a:r>
            <a:r>
              <a:rPr lang="zh-CN" altLang="en-US" sz="3033" dirty="0"/>
              <a:t> </a:t>
            </a:r>
            <a:r>
              <a:rPr lang="en-US" altLang="zh-CN" sz="3033" dirty="0"/>
              <a:t>Menu?</a:t>
            </a:r>
            <a:r>
              <a:rPr lang="zh-CN" altLang="en-US" sz="3033" dirty="0"/>
              <a:t> </a:t>
            </a:r>
            <a:r>
              <a:rPr lang="en-US" altLang="zh-CN" sz="3033" dirty="0">
                <a:hlinkClick r:id="rId10"/>
              </a:rPr>
              <a:t>http://menus.nypl.org/data</a:t>
            </a:r>
            <a:r>
              <a:rPr lang="zh-CN" altLang="en-US" sz="3033" dirty="0"/>
              <a:t> </a:t>
            </a:r>
            <a:r>
              <a:rPr lang="en-US" altLang="zh-CN" sz="3033" dirty="0"/>
              <a:t>(03/16/2019)</a:t>
            </a:r>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p:txBody>
      </p:sp>
      <p:sp>
        <p:nvSpPr>
          <p:cNvPr id="19" name="Rectangle 33">
            <a:extLst>
              <a:ext uri="{FF2B5EF4-FFF2-40B4-BE49-F238E27FC236}">
                <a16:creationId xmlns:a16="http://schemas.microsoft.com/office/drawing/2014/main" id="{57C80CEA-5FF6-A64A-BB4A-8F450EE02835}"/>
              </a:ext>
            </a:extLst>
          </p:cNvPr>
          <p:cNvSpPr>
            <a:spLocks noChangeArrowheads="1"/>
          </p:cNvSpPr>
          <p:nvPr/>
        </p:nvSpPr>
        <p:spPr bwMode="auto">
          <a:xfrm>
            <a:off x="16992600" y="15568105"/>
            <a:ext cx="9639416" cy="3332020"/>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Approach</a:t>
            </a:r>
          </a:p>
          <a:p>
            <a:pPr>
              <a:spcBef>
                <a:spcPct val="50000"/>
              </a:spcBef>
            </a:pPr>
            <a:r>
              <a:rPr lang="en-US" altLang="zh-CN" sz="3033" dirty="0">
                <a:latin typeface="+mj-lt"/>
              </a:rPr>
              <a:t>We</a:t>
            </a:r>
            <a:r>
              <a:rPr lang="zh-CN" altLang="en-US" sz="3033" dirty="0">
                <a:latin typeface="+mj-lt"/>
              </a:rPr>
              <a:t> </a:t>
            </a:r>
            <a:r>
              <a:rPr lang="en-US" altLang="zh-CN" sz="3033" dirty="0">
                <a:latin typeface="+mj-lt"/>
              </a:rPr>
              <a:t>propose</a:t>
            </a:r>
            <a:r>
              <a:rPr lang="zh-CN" altLang="en-US" sz="3033" dirty="0">
                <a:latin typeface="+mj-lt"/>
              </a:rPr>
              <a:t> </a:t>
            </a:r>
            <a:r>
              <a:rPr lang="en-US" altLang="zh-CN" sz="3033" dirty="0">
                <a:latin typeface="+mj-lt"/>
              </a:rPr>
              <a:t>to</a:t>
            </a:r>
            <a:r>
              <a:rPr lang="zh-CN" altLang="en-US" sz="3033" dirty="0">
                <a:latin typeface="+mj-lt"/>
              </a:rPr>
              <a:t> </a:t>
            </a:r>
            <a:r>
              <a:rPr lang="en-US" altLang="zh-CN" sz="3033" b="1" i="1" dirty="0">
                <a:latin typeface="+mj-lt"/>
              </a:rPr>
              <a:t>complete</a:t>
            </a:r>
            <a:r>
              <a:rPr lang="zh-CN" altLang="en-US" sz="3033" b="1" i="1" dirty="0">
                <a:latin typeface="+mj-lt"/>
              </a:rPr>
              <a:t> </a:t>
            </a:r>
            <a:r>
              <a:rPr lang="en-US" altLang="zh-CN" sz="3033" b="1" i="1" dirty="0">
                <a:latin typeface="+mj-lt"/>
              </a:rPr>
              <a:t>the</a:t>
            </a:r>
            <a:r>
              <a:rPr lang="zh-CN" altLang="en-US" sz="3033" b="1" i="1" dirty="0">
                <a:latin typeface="+mj-lt"/>
              </a:rPr>
              <a:t> </a:t>
            </a:r>
            <a:r>
              <a:rPr lang="en-US" altLang="zh-CN" sz="3033" b="1" i="1" dirty="0">
                <a:latin typeface="+mj-lt"/>
              </a:rPr>
              <a:t>missing</a:t>
            </a:r>
            <a:r>
              <a:rPr lang="zh-CN" altLang="en-US" sz="3033" b="1" i="1" dirty="0">
                <a:latin typeface="+mj-lt"/>
              </a:rPr>
              <a:t> </a:t>
            </a:r>
            <a:r>
              <a:rPr lang="en-US" altLang="zh-CN" sz="3033" b="1" i="1" dirty="0">
                <a:latin typeface="+mj-lt"/>
              </a:rPr>
              <a:t>information</a:t>
            </a:r>
            <a:r>
              <a:rPr lang="zh-CN" altLang="en-US" sz="3033" b="1" i="1" dirty="0">
                <a:latin typeface="+mj-lt"/>
              </a:rPr>
              <a:t> </a:t>
            </a:r>
            <a:r>
              <a:rPr lang="en-US" altLang="zh-CN" sz="3033" dirty="0">
                <a:latin typeface="+mj-lt"/>
              </a:rPr>
              <a:t>by</a:t>
            </a:r>
            <a:r>
              <a:rPr lang="zh-CN" altLang="en-US" sz="3033" dirty="0">
                <a:latin typeface="+mj-lt"/>
              </a:rPr>
              <a:t> </a:t>
            </a:r>
            <a:r>
              <a:rPr lang="en-US" altLang="zh-CN" sz="3033" dirty="0">
                <a:latin typeface="+mj-lt"/>
              </a:rPr>
              <a:t>capturing</a:t>
            </a:r>
            <a:r>
              <a:rPr lang="zh-CN" altLang="en-US" sz="3033" dirty="0">
                <a:latin typeface="+mj-lt"/>
              </a:rPr>
              <a:t> </a:t>
            </a:r>
            <a:r>
              <a:rPr lang="en-US" altLang="zh-CN" sz="3033" dirty="0">
                <a:latin typeface="+mj-lt"/>
              </a:rPr>
              <a:t>names</a:t>
            </a:r>
            <a:r>
              <a:rPr lang="zh-CN" altLang="en-US" sz="3033" dirty="0">
                <a:latin typeface="+mj-lt"/>
              </a:rPr>
              <a:t> </a:t>
            </a:r>
            <a:r>
              <a:rPr lang="en-US" altLang="zh-CN" sz="3033" dirty="0">
                <a:latin typeface="+mj-lt"/>
              </a:rPr>
              <a:t>and</a:t>
            </a:r>
            <a:r>
              <a:rPr lang="zh-CN" altLang="en-US" sz="3033" dirty="0">
                <a:latin typeface="+mj-lt"/>
              </a:rPr>
              <a:t> </a:t>
            </a:r>
            <a:r>
              <a:rPr lang="en-US" altLang="zh-CN" sz="3033" dirty="0">
                <a:latin typeface="+mj-lt"/>
              </a:rPr>
              <a:t>parameters</a:t>
            </a:r>
            <a:r>
              <a:rPr lang="zh-CN" altLang="en-US" sz="3033" dirty="0">
                <a:latin typeface="+mj-lt"/>
              </a:rPr>
              <a:t> </a:t>
            </a:r>
            <a:r>
              <a:rPr lang="en-US" altLang="zh-CN" sz="3033" dirty="0">
                <a:latin typeface="+mj-lt"/>
              </a:rPr>
              <a:t>of</a:t>
            </a:r>
            <a:r>
              <a:rPr lang="zh-CN" altLang="en-US" sz="3033" dirty="0">
                <a:latin typeface="+mj-lt"/>
              </a:rPr>
              <a:t> </a:t>
            </a:r>
            <a:r>
              <a:rPr lang="en-US" altLang="zh-CN" sz="3033" dirty="0">
                <a:latin typeface="+mj-lt"/>
              </a:rPr>
              <a:t>user-invoked</a:t>
            </a:r>
            <a:r>
              <a:rPr lang="zh-CN" altLang="en-US" sz="3033" dirty="0">
                <a:latin typeface="+mj-lt"/>
              </a:rPr>
              <a:t> </a:t>
            </a:r>
            <a:r>
              <a:rPr lang="en-US" altLang="zh-CN" sz="3033" dirty="0">
                <a:latin typeface="+mj-lt"/>
              </a:rPr>
              <a:t>functions,</a:t>
            </a:r>
            <a:r>
              <a:rPr lang="zh-CN" altLang="en-US" sz="3033" dirty="0">
                <a:latin typeface="+mj-lt"/>
              </a:rPr>
              <a:t> </a:t>
            </a:r>
            <a:r>
              <a:rPr lang="en-US" altLang="zh-CN" sz="3033" dirty="0">
                <a:latin typeface="+mj-lt"/>
              </a:rPr>
              <a:t>and</a:t>
            </a:r>
            <a:r>
              <a:rPr lang="zh-CN" altLang="en-US" sz="3033" dirty="0">
                <a:latin typeface="+mj-lt"/>
              </a:rPr>
              <a:t> </a:t>
            </a:r>
            <a:r>
              <a:rPr lang="en-US" altLang="zh-CN" sz="3033" dirty="0">
                <a:latin typeface="+mj-lt"/>
              </a:rPr>
              <a:t>by</a:t>
            </a:r>
            <a:r>
              <a:rPr lang="zh-CN" altLang="en-US" sz="3033" dirty="0">
                <a:latin typeface="+mj-lt"/>
              </a:rPr>
              <a:t> </a:t>
            </a:r>
            <a:r>
              <a:rPr lang="en-US" altLang="zh-CN" sz="3033" dirty="0">
                <a:latin typeface="+mj-lt"/>
              </a:rPr>
              <a:t>exposing</a:t>
            </a:r>
            <a:r>
              <a:rPr lang="zh-CN" altLang="en-US" sz="3033" dirty="0">
                <a:latin typeface="+mj-lt"/>
              </a:rPr>
              <a:t> </a:t>
            </a:r>
            <a:r>
              <a:rPr lang="en-US" altLang="zh-CN" sz="3033" dirty="0">
                <a:latin typeface="+mj-lt"/>
              </a:rPr>
              <a:t>retrospective</a:t>
            </a:r>
            <a:r>
              <a:rPr lang="zh-CN" altLang="en-US" sz="3033" dirty="0">
                <a:latin typeface="+mj-lt"/>
              </a:rPr>
              <a:t> </a:t>
            </a:r>
            <a:r>
              <a:rPr lang="en-US" altLang="zh-CN" sz="3033" dirty="0">
                <a:latin typeface="+mj-lt"/>
              </a:rPr>
              <a:t>provenance</a:t>
            </a:r>
            <a:r>
              <a:rPr lang="zh-CN" altLang="en-US" sz="3033" dirty="0">
                <a:latin typeface="+mj-lt"/>
              </a:rPr>
              <a:t> </a:t>
            </a:r>
            <a:r>
              <a:rPr lang="en-US" altLang="zh-CN" sz="3033" dirty="0">
                <a:latin typeface="+mj-lt"/>
              </a:rPr>
              <a:t>hidden</a:t>
            </a:r>
            <a:r>
              <a:rPr lang="zh-CN" altLang="en-US" sz="3033" dirty="0">
                <a:latin typeface="+mj-lt"/>
              </a:rPr>
              <a:t> </a:t>
            </a:r>
            <a:r>
              <a:rPr lang="en-US" altLang="zh-CN" sz="3033" dirty="0">
                <a:latin typeface="+mj-lt"/>
              </a:rPr>
              <a:t>in</a:t>
            </a:r>
            <a:r>
              <a:rPr lang="zh-CN" altLang="en-US" sz="3033" dirty="0">
                <a:latin typeface="+mj-lt"/>
              </a:rPr>
              <a:t> </a:t>
            </a:r>
            <a:r>
              <a:rPr lang="en-US" altLang="zh-CN" sz="3033" dirty="0">
                <a:latin typeface="+mj-lt"/>
              </a:rPr>
              <a:t>internal</a:t>
            </a:r>
            <a:r>
              <a:rPr lang="zh-CN" altLang="en-US" sz="3033" dirty="0">
                <a:latin typeface="+mj-lt"/>
              </a:rPr>
              <a:t> </a:t>
            </a:r>
            <a:r>
              <a:rPr lang="en-US" altLang="zh-CN" sz="3033" dirty="0">
                <a:latin typeface="+mj-lt"/>
              </a:rPr>
              <a:t>project</a:t>
            </a:r>
            <a:r>
              <a:rPr lang="zh-CN" altLang="en-US" sz="3033" dirty="0">
                <a:latin typeface="+mj-lt"/>
              </a:rPr>
              <a:t> </a:t>
            </a:r>
            <a:r>
              <a:rPr lang="en-US" altLang="zh-CN" sz="3033" dirty="0">
                <a:latin typeface="+mj-lt"/>
              </a:rPr>
              <a:t>files</a:t>
            </a:r>
            <a:r>
              <a:rPr lang="en-US" altLang="zh-CN" sz="3033" b="1" i="1" dirty="0">
                <a:latin typeface="+mj-lt"/>
              </a:rPr>
              <a:t>.</a:t>
            </a:r>
            <a:endParaRPr lang="en-GB" sz="3033" b="1" i="1" dirty="0">
              <a:latin typeface="+mj-lt"/>
            </a:endParaRPr>
          </a:p>
          <a:p>
            <a:pPr>
              <a:spcBef>
                <a:spcPct val="50000"/>
              </a:spcBef>
            </a:pPr>
            <a:endParaRPr lang="en-US" altLang="zh-CN" sz="3033" dirty="0"/>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019183" y="6479851"/>
            <a:ext cx="8835663" cy="4461936"/>
          </a:xfrm>
          <a:prstGeom prst="rect">
            <a:avLst/>
          </a:prstGeom>
        </p:spPr>
      </p:pic>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994515" y="5436351"/>
            <a:ext cx="4106218" cy="6548936"/>
          </a:xfrm>
          <a:prstGeom prst="rect">
            <a:avLst/>
          </a:prstGeom>
          <a:solidFill>
            <a:schemeClr val="tx1">
              <a:alpha val="34000"/>
            </a:schemeClr>
          </a:solidFill>
          <a:ln>
            <a:solidFill>
              <a:schemeClr val="accent1">
                <a:alpha val="73000"/>
              </a:schemeClr>
            </a:solidFill>
          </a:ln>
        </p:spPr>
      </p:pic>
      <p:sp>
        <p:nvSpPr>
          <p:cNvPr id="2" name="TextBox 1"/>
          <p:cNvSpPr txBox="1"/>
          <p:nvPr/>
        </p:nvSpPr>
        <p:spPr>
          <a:xfrm>
            <a:off x="17612139" y="32759374"/>
            <a:ext cx="184731" cy="1415772"/>
          </a:xfrm>
          <a:prstGeom prst="rect">
            <a:avLst/>
          </a:prstGeom>
          <a:noFill/>
        </p:spPr>
        <p:txBody>
          <a:bodyPr wrap="none" rtlCol="0">
            <a:spAutoFit/>
          </a:bodyPr>
          <a:lstStyle/>
          <a:p>
            <a:endParaRPr lang="en-US" dirty="0"/>
          </a:p>
        </p:txBody>
      </p:sp>
      <p:sp>
        <p:nvSpPr>
          <p:cNvPr id="22" name="Rectangle 34">
            <a:extLst>
              <a:ext uri="{FF2B5EF4-FFF2-40B4-BE49-F238E27FC236}">
                <a16:creationId xmlns:a16="http://schemas.microsoft.com/office/drawing/2014/main" id="{66B3782D-FBEF-9F48-A045-31621320540A}"/>
              </a:ext>
            </a:extLst>
          </p:cNvPr>
          <p:cNvSpPr>
            <a:spLocks noChangeArrowheads="1"/>
          </p:cNvSpPr>
          <p:nvPr/>
        </p:nvSpPr>
        <p:spPr bwMode="auto">
          <a:xfrm>
            <a:off x="9914351" y="29844803"/>
            <a:ext cx="10790462" cy="5699933"/>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US" altLang="zh-CN" sz="4400" b="1" dirty="0">
                <a:solidFill>
                  <a:srgbClr val="CC3300"/>
                </a:solidFill>
              </a:rPr>
              <a:t>Use Case</a:t>
            </a:r>
            <a:r>
              <a:rPr lang="zh-CN" altLang="en-US" sz="4400" b="1" dirty="0">
                <a:solidFill>
                  <a:srgbClr val="CC3300"/>
                </a:solidFill>
              </a:rPr>
              <a:t> </a:t>
            </a:r>
            <a:endParaRPr lang="en-US" altLang="zh-CN" sz="4400" b="1" dirty="0">
              <a:solidFill>
                <a:srgbClr val="CC3300"/>
              </a:solidFill>
            </a:endParaRPr>
          </a:p>
          <a:p>
            <a:pPr>
              <a:spcBef>
                <a:spcPct val="50000"/>
              </a:spcBef>
            </a:pPr>
            <a:r>
              <a:rPr lang="en-US" altLang="zh-CN" sz="4000" dirty="0">
                <a:cs typeface="Apple Chancery" panose="03020702040506060504" pitchFamily="66" charset="-79"/>
              </a:rPr>
              <a:t>1. </a:t>
            </a:r>
            <a:r>
              <a:rPr lang="en-US" altLang="zh-CN" sz="4000" b="1" dirty="0">
                <a:cs typeface="Apple Chancery" panose="03020702040506060504" pitchFamily="66" charset="-79"/>
              </a:rPr>
              <a:t>CLOPER</a:t>
            </a:r>
          </a:p>
          <a:p>
            <a:pPr>
              <a:spcBef>
                <a:spcPct val="50000"/>
              </a:spcBef>
            </a:pPr>
            <a:r>
              <a:rPr lang="en-US" altLang="zh-CN" sz="3030" dirty="0">
                <a:cs typeface="Apple Chancery" panose="03020702040506060504" pitchFamily="66" charset="-79"/>
              </a:rPr>
              <a:t>Input :  Menu.csv [3] (“messy” input dataset)</a:t>
            </a:r>
          </a:p>
          <a:p>
            <a:pPr>
              <a:spcBef>
                <a:spcPct val="50000"/>
              </a:spcBef>
            </a:pPr>
            <a:r>
              <a:rPr lang="en-US" altLang="zh-CN" sz="3030" dirty="0">
                <a:cs typeface="Apple Chancery" panose="03020702040506060504" pitchFamily="66" charset="-79"/>
              </a:rPr>
              <a:t>Software : </a:t>
            </a:r>
            <a:r>
              <a:rPr lang="en-US" altLang="zh-CN" sz="3030" b="1" dirty="0">
                <a:cs typeface="Apple Chancery" panose="03020702040506060504" pitchFamily="66" charset="-79"/>
              </a:rPr>
              <a:t>CLOPER</a:t>
            </a:r>
          </a:p>
          <a:p>
            <a:pPr>
              <a:spcBef>
                <a:spcPct val="50000"/>
              </a:spcBef>
            </a:pPr>
            <a:r>
              <a:rPr lang="en-US" altLang="zh-CN" sz="3030" dirty="0">
                <a:cs typeface="Apple Chancery" panose="03020702040506060504" pitchFamily="66" charset="-79"/>
              </a:rPr>
              <a:t>Output: CleanedMenu.csv (“clean” output dataset), Enhanced Recipe (Enhanced.json), OpenRefine By-products (Operation history, OpenRefine Recipe, OpenRefine Internal project files)</a:t>
            </a:r>
          </a:p>
          <a:p>
            <a:pPr>
              <a:spcBef>
                <a:spcPct val="50000"/>
              </a:spcBef>
            </a:pPr>
            <a:endParaRPr lang="en-US" altLang="zh-CN" sz="3030"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p:txBody>
      </p:sp>
      <p:sp>
        <p:nvSpPr>
          <p:cNvPr id="23"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0785254" y="28575000"/>
            <a:ext cx="14781576" cy="4080033"/>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Contact Information</a:t>
            </a:r>
          </a:p>
          <a:p>
            <a:r>
              <a:rPr lang="en-US" altLang="zh-CN" sz="3033" b="1" dirty="0"/>
              <a:t>Email:  </a:t>
            </a:r>
            <a:r>
              <a:rPr lang="en-US" altLang="zh-CN" sz="3033" dirty="0">
                <a:hlinkClick r:id="rId13"/>
              </a:rPr>
              <a:t>tmcphill@illinois.edu</a:t>
            </a:r>
            <a:endParaRPr lang="en-US" altLang="zh-CN" sz="3033" dirty="0"/>
          </a:p>
          <a:p>
            <a:endParaRPr lang="en-US" altLang="zh-CN" sz="3033" b="1" dirty="0"/>
          </a:p>
          <a:p>
            <a:r>
              <a:rPr lang="en-US" altLang="zh-CN" sz="3033" b="1" dirty="0"/>
              <a:t>GitHub Project Repositories:</a:t>
            </a:r>
          </a:p>
          <a:p>
            <a:r>
              <a:rPr lang="en-US" sz="3200" dirty="0">
                <a:hlinkClick r:id="rId14"/>
              </a:rPr>
              <a:t>https://github.com/idaks/openrefine-provenance</a:t>
            </a:r>
            <a:endParaRPr lang="en-US" sz="3200" dirty="0"/>
          </a:p>
          <a:p>
            <a:r>
              <a:rPr lang="en-US" sz="3200" dirty="0">
                <a:hlinkClick r:id="rId15"/>
              </a:rPr>
              <a:t>https://github.com/idaks/openrefine-reproducibility</a:t>
            </a:r>
            <a:endParaRPr lang="en-US" altLang="zh-CN" sz="3200" b="1" dirty="0"/>
          </a:p>
          <a:p>
            <a:endParaRPr lang="en-US" altLang="zh-CN" sz="3033" b="1"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p:txBody>
      </p:sp>
      <p:pic>
        <p:nvPicPr>
          <p:cNvPr id="6" name="Picture 5"/>
          <p:cNvPicPr>
            <a:picLocks noChangeAspect="1"/>
          </p:cNvPicPr>
          <p:nvPr/>
        </p:nvPicPr>
        <p:blipFill rotWithShape="1">
          <a:blip r:embed="rId16"/>
          <a:srcRect l="20477" t="26092" r="16652" b="20045"/>
          <a:stretch/>
        </p:blipFill>
        <p:spPr>
          <a:xfrm>
            <a:off x="31465916" y="28588911"/>
            <a:ext cx="3163415" cy="3510241"/>
          </a:xfrm>
          <a:prstGeom prst="rect">
            <a:avLst/>
          </a:prstGeom>
        </p:spPr>
      </p:pic>
    </p:spTree>
  </p:cSld>
  <p:clrMapOvr>
    <a:masterClrMapping/>
  </p:clrMapOvr>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14206</TotalTime>
  <Words>1324</Words>
  <Application>Microsoft Office PowerPoint</Application>
  <PresentationFormat>Custom</PresentationFormat>
  <Paragraphs>177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Apple Chancery</vt:lpstr>
      <vt:lpstr>Arial</vt:lpstr>
      <vt:lpstr>Arial Black</vt:lpstr>
      <vt:lpstr>Calibri</vt:lpstr>
      <vt:lpstr>Postertemplate</vt:lpstr>
      <vt:lpstr>PowerPoint Presentation</vt:lpstr>
    </vt:vector>
  </TitlesOfParts>
  <Manager/>
  <Company>University of Illinois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Timothy McPhillips</cp:lastModifiedBy>
  <cp:revision>88</cp:revision>
  <cp:lastPrinted>2019-03-27T17:21:40Z</cp:lastPrinted>
  <dcterms:created xsi:type="dcterms:W3CDTF">2017-11-01T21:32:42Z</dcterms:created>
  <dcterms:modified xsi:type="dcterms:W3CDTF">2019-05-29T00:44:58Z</dcterms:modified>
  <cp:category/>
</cp:coreProperties>
</file>