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5661600" cy="356616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1232" userDrawn="1">
          <p15:clr>
            <a:srgbClr val="A4A3A4"/>
          </p15:clr>
        </p15:guide>
        <p15:guide id="2" pos="112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716" autoAdjust="0"/>
  </p:normalViewPr>
  <p:slideViewPr>
    <p:cSldViewPr snapToObjects="1">
      <p:cViewPr>
        <p:scale>
          <a:sx n="30" d="100"/>
          <a:sy n="30" d="100"/>
        </p:scale>
        <p:origin x="3672" y="270"/>
      </p:cViewPr>
      <p:guideLst>
        <p:guide orient="horz" pos="11232"/>
        <p:guide pos="112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1714500" y="685800"/>
            <a:ext cx="3429000" cy="342900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fontScale="32500" lnSpcReduction="20000"/>
          </a:bodyPr>
          <a:lstStyle/>
          <a:p>
            <a:pPr>
              <a:spcBef>
                <a:spcPct val="50000"/>
              </a:spcBef>
            </a:pPr>
            <a:r>
              <a:rPr lang="zh-CN" altLang="en-US" sz="1200" b="1" dirty="0"/>
              <a:t> </a:t>
            </a:r>
            <a:r>
              <a:rPr lang="en-US" altLang="zh-CN" sz="1200" dirty="0"/>
              <a:t>The</a:t>
            </a:r>
            <a:r>
              <a:rPr lang="zh-CN" altLang="en-US" sz="1200" dirty="0"/>
              <a:t> </a:t>
            </a:r>
            <a:r>
              <a:rPr lang="en-US" altLang="zh-CN" sz="1200" dirty="0"/>
              <a:t>model</a:t>
            </a:r>
            <a:r>
              <a:rPr lang="zh-CN" altLang="en-US" sz="1200" dirty="0"/>
              <a:t> </a:t>
            </a:r>
            <a:r>
              <a:rPr lang="en-US" altLang="zh-CN" sz="1200" dirty="0"/>
              <a:t>implicit</a:t>
            </a:r>
            <a:r>
              <a:rPr lang="zh-CN" altLang="en-US" sz="1200" dirty="0"/>
              <a:t> </a:t>
            </a:r>
            <a:r>
              <a:rPr lang="en-US" altLang="zh-CN" sz="1200" dirty="0"/>
              <a:t>in</a:t>
            </a:r>
            <a:r>
              <a:rPr lang="zh-CN" altLang="en-US" sz="1200" dirty="0"/>
              <a:t> </a:t>
            </a:r>
            <a:r>
              <a:rPr lang="en-US" altLang="zh-CN" sz="1200" dirty="0"/>
              <a:t>histories</a:t>
            </a:r>
            <a:r>
              <a:rPr lang="zh-CN" altLang="en-US" sz="1200" dirty="0"/>
              <a:t> </a:t>
            </a:r>
            <a:r>
              <a:rPr lang="en-US" altLang="zh-CN" sz="1200" dirty="0"/>
              <a:t>and</a:t>
            </a:r>
            <a:r>
              <a:rPr lang="zh-CN" altLang="en-US" sz="1200" dirty="0"/>
              <a:t> </a:t>
            </a:r>
            <a:r>
              <a:rPr lang="en-US" altLang="zh-CN" sz="1200" dirty="0"/>
              <a:t>recipes</a:t>
            </a:r>
            <a:r>
              <a:rPr lang="zh-CN" altLang="en-US" sz="1200" dirty="0"/>
              <a:t> </a:t>
            </a:r>
            <a:r>
              <a:rPr lang="en-US" altLang="zh-CN" sz="1200" dirty="0"/>
              <a:t>exhibits</a:t>
            </a:r>
            <a:r>
              <a:rPr lang="zh-CN" altLang="en-US" sz="1200" dirty="0"/>
              <a:t> </a:t>
            </a:r>
            <a:r>
              <a:rPr lang="en-US" altLang="zh-CN" sz="1200" dirty="0"/>
              <a:t>both</a:t>
            </a:r>
            <a:r>
              <a:rPr lang="zh-CN" altLang="en-US" sz="1200" dirty="0"/>
              <a:t>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r>
              <a:rPr lang="zh-CN" altLang="en-US" sz="1200" dirty="0"/>
              <a:t> </a:t>
            </a:r>
            <a:r>
              <a:rPr lang="en-US" altLang="zh-CN" sz="1200" dirty="0"/>
              <a:t>but</a:t>
            </a:r>
            <a:r>
              <a:rPr lang="zh-CN" altLang="en-US" sz="1200" dirty="0"/>
              <a:t> </a:t>
            </a:r>
            <a:r>
              <a:rPr lang="en-US" altLang="zh-CN" sz="1200" dirty="0"/>
              <a:t>is</a:t>
            </a:r>
            <a:r>
              <a:rPr lang="zh-CN" altLang="en-US" sz="1200" dirty="0"/>
              <a:t> </a:t>
            </a:r>
            <a:r>
              <a:rPr lang="en-US" altLang="zh-CN" sz="1200" dirty="0"/>
              <a:t>incomplete</a:t>
            </a:r>
            <a:r>
              <a:rPr lang="zh-CN" altLang="en-US" sz="1200" dirty="0"/>
              <a:t> </a:t>
            </a:r>
            <a:r>
              <a:rPr lang="en-US" altLang="zh-CN" sz="1200" dirty="0"/>
              <a:t>in</a:t>
            </a:r>
            <a:r>
              <a:rPr lang="zh-CN" altLang="en-US" sz="1200" dirty="0"/>
              <a:t> </a:t>
            </a:r>
            <a:r>
              <a:rPr lang="en-US" altLang="zh-CN" sz="1200" dirty="0"/>
              <a:t>at</a:t>
            </a:r>
            <a:r>
              <a:rPr lang="zh-CN" altLang="en-US" sz="1200" dirty="0"/>
              <a:t> </a:t>
            </a:r>
            <a:r>
              <a:rPr lang="en-US" altLang="zh-CN" sz="1200" dirty="0"/>
              <a:t>least</a:t>
            </a:r>
            <a:r>
              <a:rPr lang="zh-CN" altLang="en-US" sz="1200" dirty="0"/>
              <a:t> </a:t>
            </a:r>
            <a:r>
              <a:rPr lang="en-US" altLang="zh-CN" sz="1200" dirty="0"/>
              <a:t>two</a:t>
            </a:r>
            <a:r>
              <a:rPr lang="zh-CN" altLang="en-US" sz="1200" dirty="0"/>
              <a:t> </a:t>
            </a:r>
            <a:r>
              <a:rPr lang="en-US" altLang="zh-CN" sz="1200" dirty="0"/>
              <a:t>ways:</a:t>
            </a:r>
          </a:p>
          <a:p>
            <a:pPr marL="495285" indent="-495285">
              <a:spcBef>
                <a:spcPct val="50000"/>
              </a:spcBef>
              <a:buFontTx/>
              <a:buChar char="-"/>
            </a:pPr>
            <a:r>
              <a:rPr lang="en-US" altLang="zh-CN" sz="1200" dirty="0"/>
              <a:t>Functions</a:t>
            </a:r>
            <a:r>
              <a:rPr lang="zh-CN" altLang="en-US" sz="1200" dirty="0"/>
              <a:t> </a:t>
            </a:r>
            <a:r>
              <a:rPr lang="en-US" altLang="zh-CN" sz="1200" dirty="0"/>
              <a:t>resulting</a:t>
            </a:r>
            <a:r>
              <a:rPr lang="zh-CN" altLang="en-US" sz="1200" dirty="0"/>
              <a:t> </a:t>
            </a:r>
            <a:r>
              <a:rPr lang="en-US" altLang="zh-CN" sz="1200" dirty="0"/>
              <a:t>in</a:t>
            </a:r>
            <a:r>
              <a:rPr lang="zh-CN" altLang="en-US" sz="1200" dirty="0"/>
              <a:t> </a:t>
            </a:r>
            <a:r>
              <a:rPr lang="en-US" altLang="zh-CN" sz="1200" dirty="0"/>
              <a:t>mass</a:t>
            </a:r>
            <a:r>
              <a:rPr lang="zh-CN" altLang="en-US" sz="1200" dirty="0"/>
              <a:t> </a:t>
            </a:r>
            <a:r>
              <a:rPr lang="en-US" altLang="zh-CN" sz="1200" dirty="0"/>
              <a:t>edits.</a:t>
            </a:r>
          </a:p>
          <a:p>
            <a:pPr marL="495285" indent="-495285">
              <a:spcBef>
                <a:spcPct val="50000"/>
              </a:spcBef>
              <a:buFontTx/>
              <a:buChar char="-"/>
            </a:pPr>
            <a:r>
              <a:rPr lang="en-US" altLang="zh-CN" sz="1200" dirty="0"/>
              <a:t>Single</a:t>
            </a:r>
            <a:r>
              <a:rPr lang="zh-CN" altLang="en-US" sz="1200" dirty="0"/>
              <a:t> </a:t>
            </a:r>
            <a:r>
              <a:rPr lang="en-US" altLang="zh-CN" sz="1200" dirty="0"/>
              <a:t>cell</a:t>
            </a:r>
            <a:r>
              <a:rPr lang="zh-CN" altLang="en-US" sz="1200" dirty="0"/>
              <a:t> </a:t>
            </a:r>
            <a:r>
              <a:rPr lang="en-US" altLang="zh-CN" sz="1200" dirty="0"/>
              <a:t>edits</a:t>
            </a:r>
            <a:r>
              <a:rPr lang="zh-CN" altLang="en-US" sz="1200" dirty="0"/>
              <a:t> </a:t>
            </a:r>
            <a:r>
              <a:rPr lang="en-US" altLang="zh-CN" sz="1200" dirty="0"/>
              <a:t>are</a:t>
            </a:r>
            <a:r>
              <a:rPr lang="zh-CN" altLang="en-US" sz="1200" dirty="0"/>
              <a:t> </a:t>
            </a:r>
            <a:r>
              <a:rPr lang="en-US" altLang="zh-CN" sz="1200" dirty="0"/>
              <a:t>not</a:t>
            </a:r>
            <a:r>
              <a:rPr lang="zh-CN" altLang="en-US" sz="1200" dirty="0"/>
              <a:t> </a:t>
            </a:r>
            <a:r>
              <a:rPr lang="en-US" altLang="zh-CN" sz="1200" dirty="0"/>
              <a:t>captured.</a:t>
            </a:r>
            <a:endParaRPr lang="en-AU" altLang="zh-CN" sz="1200" dirty="0"/>
          </a:p>
          <a:p>
            <a:pPr marL="0" indent="0">
              <a:spcBef>
                <a:spcPct val="50000"/>
              </a:spcBef>
              <a:buFontTx/>
              <a:buNone/>
            </a:pPr>
            <a:r>
              <a:rPr lang="en-AU" altLang="zh-CN" sz="1200" dirty="0">
                <a:ea typeface="ＭＳ Ｐゴシック" pitchFamily="-65" charset="-128"/>
                <a:sym typeface="Wingdings"/>
              </a:rPr>
              <a:t> </a:t>
            </a:r>
          </a:p>
          <a:p>
            <a:pPr marL="0" indent="0">
              <a:spcBef>
                <a:spcPct val="50000"/>
              </a:spcBef>
              <a:buFontTx/>
              <a:buNone/>
            </a:pPr>
            <a:r>
              <a:rPr lang="en-AU" altLang="zh-CN" sz="1200" baseline="0" dirty="0" err="1">
                <a:ea typeface="ＭＳ Ｐゴシック" pitchFamily="-65" charset="-128"/>
                <a:sym typeface="Wingdings"/>
              </a:rPr>
              <a:t>OpenRefine</a:t>
            </a:r>
            <a:r>
              <a:rPr lang="en-AU" altLang="zh-CN" sz="1200" baseline="0" dirty="0">
                <a:ea typeface="ＭＳ Ｐゴシック" pitchFamily="-65" charset="-128"/>
                <a:sym typeface="Wingdings"/>
              </a:rPr>
              <a:t> contains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p>
          <a:p>
            <a:pPr marL="171450" indent="-171450">
              <a:spcBef>
                <a:spcPct val="50000"/>
              </a:spcBef>
              <a:buFontTx/>
              <a:buChar char="-"/>
            </a:pPr>
            <a:r>
              <a:rPr lang="en-US" altLang="zh-CN" sz="1200" dirty="0">
                <a:ea typeface="ＭＳ Ｐゴシック" pitchFamily="-65" charset="-128"/>
              </a:rPr>
              <a:t>Single cell edits are not captured in the</a:t>
            </a:r>
            <a:r>
              <a:rPr lang="en-US" altLang="zh-CN" sz="1200" baseline="0" dirty="0">
                <a:ea typeface="ＭＳ Ｐゴシック" pitchFamily="-65" charset="-128"/>
              </a:rPr>
              <a:t> recipe (b/c they are not reusable)</a:t>
            </a:r>
          </a:p>
          <a:p>
            <a:pPr marL="171450" indent="-171450">
              <a:spcBef>
                <a:spcPct val="50000"/>
              </a:spcBef>
              <a:buFontTx/>
              <a:buChar char="-"/>
            </a:pPr>
            <a:r>
              <a:rPr lang="en-US" altLang="zh-CN" sz="1200" baseline="0" dirty="0">
                <a:ea typeface="ＭＳ Ｐゴシック" pitchFamily="-65" charset="-128"/>
              </a:rPr>
              <a:t>Not all function names, types, and parameters are recorded.</a:t>
            </a: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Fig.1 caption text: use smaller font size than Introduction contents text. </a:t>
            </a:r>
          </a:p>
          <a:p>
            <a:pPr marL="171450" indent="-171450" eaLnBrk="1" hangingPunct="1">
              <a:spcBef>
                <a:spcPct val="0"/>
              </a:spcBef>
              <a:buFontTx/>
              <a:buChar char="-"/>
            </a:pPr>
            <a:r>
              <a:rPr lang="en-US" altLang="zh-CN" dirty="0">
                <a:ea typeface="ＭＳ Ｐゴシック" pitchFamily="-65" charset="-128"/>
              </a:rPr>
              <a:t>Header Challenges: use the same font color as for Motivations and Introduction</a:t>
            </a:r>
          </a:p>
          <a:p>
            <a:pPr marL="171450" indent="-171450" eaLnBrk="1" hangingPunct="1">
              <a:spcBef>
                <a:spcPct val="0"/>
              </a:spcBef>
              <a:buFontTx/>
              <a:buChar char="-"/>
            </a:pPr>
            <a:r>
              <a:rPr lang="en-US" altLang="zh-CN" dirty="0">
                <a:ea typeface="ＭＳ Ｐゴシック" pitchFamily="-65" charset="-128"/>
              </a:rPr>
              <a:t>Subleaders Transparency, reproducibility, reusability: use special font (color, italics, underline, etc.) to highlight them</a:t>
            </a:r>
          </a:p>
          <a:p>
            <a:pPr marL="171450" indent="-171450" eaLnBrk="1" hangingPunct="1">
              <a:spcBef>
                <a:spcPct val="0"/>
              </a:spcBef>
              <a:buFontTx/>
              <a:buChar char="-"/>
            </a:pPr>
            <a:r>
              <a:rPr lang="en-US" altLang="zh-CN" dirty="0">
                <a:ea typeface="ＭＳ Ｐゴシック" pitchFamily="-65" charset="-128"/>
              </a:rPr>
              <a:t>In Contributions: highlight “complete the missing information” instead of “internal project files”</a:t>
            </a:r>
          </a:p>
          <a:p>
            <a:pPr marL="171450" indent="-171450" eaLnBrk="1" hangingPunct="1">
              <a:spcBef>
                <a:spcPct val="0"/>
              </a:spcBef>
              <a:buFontTx/>
              <a:buChar char="-"/>
            </a:pPr>
            <a:r>
              <a:rPr lang="en-US" altLang="zh-CN" dirty="0">
                <a:ea typeface="ＭＳ Ｐゴシック" pitchFamily="-65" charset="-128"/>
              </a:rPr>
              <a:t>In Prototype: format as follows:</a:t>
            </a: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CA" b="0" dirty="0">
              <a:effectLst/>
            </a:endParaRPr>
          </a:p>
          <a:p>
            <a:pPr rtl="0" fontAlgn="base"/>
            <a:r>
              <a:rPr lang="en-CA"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CA"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CA" sz="1200" b="0" i="0" u="none" strike="noStrike" kern="1200" dirty="0">
                <a:solidFill>
                  <a:schemeClr val="tx1"/>
                </a:solidFill>
                <a:effectLst/>
                <a:latin typeface="+mn-lt"/>
                <a:ea typeface="ＭＳ Ｐゴシック" pitchFamily="-108" charset="-128"/>
                <a:cs typeface="+mn-cs"/>
              </a:rPr>
              <a:t>CLOPER is developed … as follows:</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when users …</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for operations ….</a:t>
            </a:r>
            <a:endParaRPr lang="en-CA" sz="1400" b="0" i="0" u="none" strike="noStrike" kern="1200" dirty="0">
              <a:solidFill>
                <a:schemeClr val="tx1"/>
              </a:solidFill>
              <a:effectLst/>
              <a:latin typeface="+mn-lt"/>
              <a:ea typeface="ＭＳ Ｐゴシック" pitchFamily="-108" charset="-128"/>
              <a:cs typeface="+mn-cs"/>
            </a:endParaRPr>
          </a:p>
          <a:p>
            <a:pPr lvl="1" rtl="0" fontAlgn="base"/>
            <a:r>
              <a:rPr lang="en-CA" sz="1200" b="0" i="0" u="none" strike="noStrike" kern="1200" dirty="0">
                <a:solidFill>
                  <a:schemeClr val="tx1"/>
                </a:solidFill>
                <a:effectLst/>
                <a:latin typeface="+mn-lt"/>
                <a:ea typeface="ＭＳ Ｐゴシック" pitchFamily="-108" charset="-128"/>
                <a:cs typeface="+mn-cs"/>
              </a:rPr>
              <a:t>after the user has …</a:t>
            </a:r>
            <a:endParaRPr lang="en-CA" sz="1400" b="0" i="0" u="none" strike="noStrike" kern="1200" dirty="0">
              <a:solidFill>
                <a:schemeClr val="tx1"/>
              </a:solidFill>
              <a:effectLst/>
              <a:latin typeface="+mn-lt"/>
              <a:ea typeface="ＭＳ Ｐゴシック" pitchFamily="-108" charset="-128"/>
              <a:cs typeface="+mn-cs"/>
            </a:endParaRP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ER3 ()</a:t>
            </a:r>
            <a:endParaRPr lang="en-CA" b="0" dirty="0">
              <a:effectLst/>
            </a:endParaRPr>
          </a:p>
          <a:p>
            <a:pPr lvl="1" rtl="0" fontAlgn="base"/>
            <a:r>
              <a:rPr lang="en-CA" sz="1200" b="0" i="0" u="none" strike="noStrike" kern="1200" dirty="0">
                <a:solidFill>
                  <a:schemeClr val="tx1"/>
                </a:solidFill>
                <a:effectLst/>
                <a:latin typeface="+mn-lt"/>
                <a:ea typeface="ＭＳ Ｐゴシック" pitchFamily="-108" charset="-128"/>
                <a:cs typeface="+mn-cs"/>
              </a:rPr>
              <a:t>ER3 is developed to ...</a:t>
            </a:r>
            <a:endParaRPr lang="en-CA" sz="1400" b="0" i="0" u="none" strike="noStrike" kern="1200" dirty="0">
              <a:solidFill>
                <a:schemeClr val="tx1"/>
              </a:solidFill>
              <a:effectLst/>
              <a:latin typeface="+mn-lt"/>
              <a:ea typeface="ＭＳ Ｐゴシック" pitchFamily="-108" charset="-128"/>
              <a:cs typeface="+mn-cs"/>
            </a:endParaRPr>
          </a:p>
          <a:p>
            <a:pPr marL="171450" indent="-171450" eaLnBrk="1" hangingPunct="1">
              <a:spcBef>
                <a:spcPct val="0"/>
              </a:spcBef>
              <a:buFontTx/>
              <a:buChar char="-"/>
            </a:pPr>
            <a:r>
              <a:rPr lang="en-US" altLang="zh-CN" dirty="0">
                <a:ea typeface="ＭＳ Ｐゴシック" pitchFamily="-65" charset="-128"/>
              </a:rPr>
              <a:t>Use case:</a:t>
            </a:r>
          </a:p>
          <a:p>
            <a:pPr marL="628650" lvl="1" indent="-171450" eaLnBrk="1" hangingPunct="1">
              <a:spcBef>
                <a:spcPct val="0"/>
              </a:spcBef>
              <a:buFontTx/>
              <a:buChar char="-"/>
            </a:pPr>
            <a:r>
              <a:rPr lang="en-US" altLang="zh-CN" dirty="0">
                <a:ea typeface="ＭＳ Ｐゴシック" pitchFamily="-65" charset="-128"/>
              </a:rPr>
              <a:t>Move bullet point 1 and 2 both to the rightmost column</a:t>
            </a:r>
          </a:p>
          <a:p>
            <a:pPr marL="628650" lvl="1" indent="-171450" eaLnBrk="1" hangingPunct="1">
              <a:spcBef>
                <a:spcPct val="0"/>
              </a:spcBef>
              <a:buFontTx/>
              <a:buChar char="-"/>
            </a:pPr>
            <a:r>
              <a:rPr lang="en-US" altLang="zh-CN" dirty="0">
                <a:ea typeface="ＭＳ Ｐゴシック" pitchFamily="-65" charset="-128"/>
              </a:rPr>
              <a:t>Don’t repeat input and output in 1 &amp; 2</a:t>
            </a:r>
          </a:p>
          <a:p>
            <a:pPr marL="628650" lvl="1" indent="-171450" eaLnBrk="1" hangingPunct="1">
              <a:spcBef>
                <a:spcPct val="0"/>
              </a:spcBef>
              <a:buFontTx/>
              <a:buChar char="-"/>
            </a:pPr>
            <a:r>
              <a:rPr lang="en-US" altLang="zh-CN" dirty="0">
                <a:ea typeface="ＭＳ Ｐゴシック" pitchFamily="-65" charset="-128"/>
              </a:rPr>
              <a:t>Naming convention: </a:t>
            </a:r>
          </a:p>
          <a:p>
            <a:pPr marL="1085850" lvl="2" indent="-171450" eaLnBrk="1" hangingPunct="1">
              <a:spcBef>
                <a:spcPct val="0"/>
              </a:spcBef>
              <a:buFontTx/>
              <a:buChar char="-"/>
            </a:pPr>
            <a:r>
              <a:rPr lang="en-US" altLang="zh-CN" dirty="0">
                <a:ea typeface="ＭＳ Ｐゴシック" pitchFamily="-65" charset="-128"/>
              </a:rPr>
              <a:t>Input: </a:t>
            </a:r>
            <a:r>
              <a:rPr lang="en-US" altLang="zh-CN" dirty="0" err="1">
                <a:ea typeface="ＭＳ Ｐゴシック" pitchFamily="-65" charset="-128"/>
              </a:rPr>
              <a:t>Menu.csv</a:t>
            </a:r>
            <a:endParaRPr lang="en-US" altLang="zh-CN" dirty="0">
              <a:ea typeface="ＭＳ Ｐゴシック" pitchFamily="-65" charset="-128"/>
            </a:endParaRPr>
          </a:p>
          <a:p>
            <a:pPr marL="1085850" lvl="2" indent="-171450" eaLnBrk="1" hangingPunct="1">
              <a:spcBef>
                <a:spcPct val="0"/>
              </a:spcBef>
              <a:buFontTx/>
              <a:buChar char="-"/>
            </a:pPr>
            <a:r>
              <a:rPr lang="en-US" altLang="zh-CN" dirty="0">
                <a:ea typeface="ＭＳ Ｐゴシック" pitchFamily="-65" charset="-128"/>
              </a:rPr>
              <a:t>Output: </a:t>
            </a:r>
            <a:r>
              <a:rPr lang="en-US" altLang="zh-CN" dirty="0" err="1">
                <a:ea typeface="ＭＳ Ｐゴシック" pitchFamily="-65" charset="-128"/>
              </a:rPr>
              <a:t>CleanedMenu.csv</a:t>
            </a:r>
            <a:endParaRPr lang="en-US" altLang="zh-CN" dirty="0">
              <a:ea typeface="ＭＳ Ｐゴシック" pitchFamily="-65" charset="-128"/>
            </a:endParaRPr>
          </a:p>
          <a:p>
            <a:pPr marL="628650" lvl="1" indent="-171450" eaLnBrk="1" hangingPunct="1">
              <a:spcBef>
                <a:spcPct val="0"/>
              </a:spcBef>
              <a:buFontTx/>
              <a:buChar char="-"/>
            </a:pPr>
            <a:r>
              <a:rPr lang="en-US" altLang="zh-CN" dirty="0">
                <a:ea typeface="ＭＳ Ｐゴシック" pitchFamily="-65" charset="-128"/>
              </a:rPr>
              <a:t>fig.3 RHS: highlight </a:t>
            </a:r>
            <a:r>
              <a:rPr lang="en-US" altLang="zh-CN" dirty="0" err="1">
                <a:ea typeface="ＭＳ Ｐゴシック" pitchFamily="-65" charset="-128"/>
              </a:rPr>
              <a:t>json</a:t>
            </a:r>
            <a:r>
              <a:rPr lang="en-US" altLang="zh-CN" dirty="0">
                <a:ea typeface="ＭＳ Ｐゴシック" pitchFamily="-65" charset="-128"/>
              </a:rPr>
              <a:t> code with rectangular box corresponding to cluster information and single-edit, respectively</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Blue</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highlight</a:t>
            </a:r>
            <a:r>
              <a:rPr lang="zh-CN" altLang="en-US" dirty="0">
                <a:ea typeface="ＭＳ Ｐゴシック" pitchFamily="-65" charset="-128"/>
              </a:rPr>
              <a:t> </a:t>
            </a:r>
            <a:r>
              <a:rPr lang="en-US" altLang="zh-CN" dirty="0">
                <a:ea typeface="ＭＳ Ｐゴシック" pitchFamily="-65" charset="-128"/>
              </a:rPr>
              <a:t>part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Code</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consoles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bold,</a:t>
            </a:r>
            <a:r>
              <a:rPr lang="zh-CN" altLang="en-US" dirty="0">
                <a:ea typeface="ＭＳ Ｐゴシック" pitchFamily="-65" charset="-128"/>
              </a:rPr>
              <a:t> </a:t>
            </a:r>
            <a:r>
              <a:rPr lang="en-US" altLang="zh-CN" dirty="0">
                <a:ea typeface="ＭＳ Ｐゴシック" pitchFamily="-65" charset="-128"/>
              </a:rPr>
              <a:t>different</a:t>
            </a:r>
            <a:r>
              <a:rPr lang="zh-CN" altLang="en-US" dirty="0">
                <a:ea typeface="ＭＳ Ｐゴシック" pitchFamily="-65" charset="-128"/>
              </a:rPr>
              <a:t> </a:t>
            </a:r>
            <a:r>
              <a:rPr lang="en-US" altLang="zh-CN" dirty="0">
                <a:ea typeface="ＭＳ Ｐゴシック" pitchFamily="-65" charset="-128"/>
              </a:rPr>
              <a:t>color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italic…</a:t>
            </a:r>
          </a:p>
          <a:p>
            <a:pPr marL="171450" indent="-171450" eaLnBrk="1" hangingPunct="1">
              <a:spcBef>
                <a:spcPct val="0"/>
              </a:spcBef>
              <a:buFontTx/>
              <a:buChar char="-"/>
            </a:pPr>
            <a:r>
              <a:rPr lang="en-US" altLang="zh-CN" dirty="0">
                <a:ea typeface="ＭＳ Ｐゴシック" pitchFamily="-65" charset="-128"/>
              </a:rPr>
              <a:t>Author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acknowledgement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Graph</a:t>
            </a:r>
            <a:r>
              <a:rPr lang="zh-CN" altLang="en-US" dirty="0">
                <a:ea typeface="ＭＳ Ｐゴシック" pitchFamily="-65" charset="-128"/>
              </a:rPr>
              <a:t> </a:t>
            </a:r>
            <a:r>
              <a:rPr lang="en-US" altLang="zh-CN" dirty="0">
                <a:ea typeface="ＭＳ Ｐゴシック" pitchFamily="-65" charset="-128"/>
              </a:rPr>
              <a:t>description….</a:t>
            </a:r>
          </a:p>
          <a:p>
            <a:pPr marL="171450" indent="-171450" eaLnBrk="1" hangingPunct="1">
              <a:spcBef>
                <a:spcPct val="0"/>
              </a:spcBef>
              <a:buFontTx/>
              <a:buChar char="-"/>
            </a:pPr>
            <a:r>
              <a:rPr lang="en-US" altLang="zh-CN" dirty="0">
                <a:ea typeface="ＭＳ Ｐゴシック" pitchFamily="-65" charset="-128"/>
              </a:rPr>
              <a:t>Rearrange</a:t>
            </a:r>
            <a:r>
              <a:rPr lang="zh-CN" altLang="en-US" dirty="0">
                <a:ea typeface="ＭＳ Ｐゴシック" pitchFamily="-65" charset="-128"/>
              </a:rPr>
              <a:t> </a:t>
            </a:r>
            <a:r>
              <a:rPr lang="en-US" altLang="zh-CN" dirty="0">
                <a:ea typeface="ＭＳ Ｐゴシック" pitchFamily="-65" charset="-128"/>
              </a:rPr>
              <a:t>the</a:t>
            </a:r>
            <a:r>
              <a:rPr lang="zh-CN" altLang="en-US" dirty="0">
                <a:ea typeface="ＭＳ Ｐゴシック" pitchFamily="-65" charset="-128"/>
              </a:rPr>
              <a:t> </a:t>
            </a:r>
            <a:r>
              <a:rPr lang="en-US" altLang="zh-CN" dirty="0">
                <a:ea typeface="ＭＳ Ｐゴシック" pitchFamily="-65" charset="-128"/>
              </a:rPr>
              <a:t>column</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use-case</a:t>
            </a:r>
            <a:r>
              <a:rPr lang="zh-CN" altLang="en-US" dirty="0">
                <a:ea typeface="ＭＳ Ｐゴシック" pitchFamily="-65" charset="-128"/>
              </a:rPr>
              <a:t> </a:t>
            </a:r>
            <a:r>
              <a:rPr lang="en-US" altLang="zh-CN" dirty="0">
                <a:ea typeface="ＭＳ Ｐゴシック" pitchFamily="-65" charset="-128"/>
              </a:rPr>
              <a:t>part</a:t>
            </a:r>
          </a:p>
          <a:p>
            <a:pPr marL="171450" indent="-171450" eaLnBrk="1" hangingPunct="1">
              <a:spcBef>
                <a:spcPct val="0"/>
              </a:spcBef>
              <a:buFontTx/>
              <a:buChar char="-"/>
            </a:pPr>
            <a:r>
              <a:rPr lang="en-US" altLang="zh-CN" dirty="0">
                <a:ea typeface="ＭＳ Ｐゴシック" pitchFamily="-65" charset="-128"/>
              </a:rPr>
              <a:t>Motivation</a:t>
            </a:r>
            <a:r>
              <a:rPr lang="zh-CN" altLang="en-US" dirty="0">
                <a:ea typeface="ＭＳ Ｐゴシック" pitchFamily="-65" charset="-128"/>
              </a:rPr>
              <a:t> </a:t>
            </a:r>
            <a:r>
              <a:rPr lang="en-US" altLang="zh-CN" dirty="0">
                <a:ea typeface="ＭＳ Ｐゴシック" pitchFamily="-65" charset="-128"/>
              </a:rPr>
              <a:t>----terminologies</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Contribution</a:t>
            </a:r>
            <a:r>
              <a:rPr lang="zh-CN" altLang="en-US" dirty="0">
                <a:ea typeface="ＭＳ Ｐゴシック" pitchFamily="-65" charset="-128"/>
              </a:rPr>
              <a:t> </a:t>
            </a:r>
            <a:r>
              <a:rPr lang="en-US" altLang="zh-CN" dirty="0">
                <a:ea typeface="ＭＳ Ｐゴシック" pitchFamily="-65" charset="-128"/>
              </a:rPr>
              <a:t>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delete?</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Introduction--&gt;</a:t>
            </a:r>
            <a:r>
              <a:rPr lang="zh-CN" altLang="en-US" dirty="0">
                <a:ea typeface="ＭＳ Ｐゴシック" pitchFamily="-65" charset="-128"/>
              </a:rPr>
              <a:t>  </a:t>
            </a:r>
            <a:r>
              <a:rPr lang="en-US" altLang="zh-CN" dirty="0">
                <a:ea typeface="ＭＳ Ｐゴシック" pitchFamily="-65" charset="-128"/>
              </a:rPr>
              <a:t>figure</a:t>
            </a:r>
            <a:r>
              <a:rPr lang="zh-CN" altLang="en-US" dirty="0">
                <a:ea typeface="ＭＳ Ｐゴシック" pitchFamily="-65" charset="-128"/>
              </a:rPr>
              <a:t> </a:t>
            </a:r>
            <a:r>
              <a:rPr lang="en-US" altLang="zh-CN" dirty="0">
                <a:ea typeface="ＭＳ Ｐゴシック" pitchFamily="-65" charset="-128"/>
              </a:rPr>
              <a:t>1.</a:t>
            </a:r>
            <a:r>
              <a:rPr lang="zh-CN" altLang="en-US" dirty="0">
                <a:ea typeface="ＭＳ Ｐゴシック" pitchFamily="-65" charset="-128"/>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challenges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motivation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contributions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Native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&amp;&amp;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by</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or</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in</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different</a:t>
            </a:r>
            <a:r>
              <a:rPr lang="zh-CN" altLang="en-US" dirty="0">
                <a:solidFill>
                  <a:srgbClr val="FFFF00"/>
                </a:solidFill>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----screenshot,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fig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1.</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from</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editor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…(code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before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after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p>
          <a:p>
            <a:pPr marL="628650" lvl="1" indent="-171450" eaLnBrk="1" hangingPunct="1">
              <a:spcBef>
                <a:spcPct val="0"/>
              </a:spcBef>
              <a:buFontTx/>
              <a:buChar char="-"/>
            </a:pPr>
            <a:r>
              <a:rPr lang="en-US" altLang="zh-CN" dirty="0">
                <a:ea typeface="ＭＳ Ｐゴシック" pitchFamily="-65" charset="-128"/>
                <a:sym typeface="Wingdings" pitchFamily="2" charset="2"/>
              </a:rPr>
              <a:t>Check</a:t>
            </a:r>
            <a:r>
              <a:rPr lang="zh-CN" altLang="en-US" dirty="0">
                <a:ea typeface="ＭＳ Ｐゴシック" pitchFamily="-65" charset="-128"/>
                <a:sym typeface="Wingdings" pitchFamily="2" charset="2"/>
              </a:rPr>
              <a:t> </a:t>
            </a: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Description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(three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different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with</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improvement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part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keep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ER3</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and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CLOPER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mention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restriction</a:t>
            </a:r>
          </a:p>
          <a:p>
            <a:pPr marL="628650" lvl="1" indent="-171450" eaLnBrk="1" hangingPunct="1">
              <a:spcBef>
                <a:spcPct val="0"/>
              </a:spcBef>
              <a:buFontTx/>
              <a:buChar char="-"/>
            </a:pPr>
            <a:r>
              <a:rPr lang="en-US" altLang="zh-CN" dirty="0">
                <a:ea typeface="ＭＳ Ｐゴシック" pitchFamily="-65" charset="-128"/>
                <a:sym typeface="Wingdings" pitchFamily="2" charset="2"/>
              </a:rPr>
              <a:t>Separate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under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titles</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rtl="0"/>
            <a:r>
              <a:rPr lang="en-US"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US" b="0" dirty="0">
              <a:effectLst/>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CLOPER is developed … as follows:</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when users …</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for operations ….</a:t>
            </a:r>
            <a:endParaRPr lang="en-US" sz="1400" b="0" i="0" u="none" strike="noStrike" kern="1200" dirty="0">
              <a:solidFill>
                <a:schemeClr val="tx1"/>
              </a:solidFill>
              <a:effectLst/>
              <a:latin typeface="+mn-lt"/>
              <a:ea typeface="ＭＳ Ｐゴシック" pitchFamily="-108" charset="-128"/>
              <a:cs typeface="+mn-cs"/>
            </a:endParaRPr>
          </a:p>
          <a:p>
            <a:pPr lvl="1" rtl="0" fontAlgn="base"/>
            <a:r>
              <a:rPr lang="en-US" sz="1200" b="0" i="0" u="none" strike="noStrike" kern="1200" dirty="0">
                <a:solidFill>
                  <a:schemeClr val="tx1"/>
                </a:solidFill>
                <a:effectLst/>
                <a:latin typeface="+mn-lt"/>
                <a:ea typeface="ＭＳ Ｐゴシック" pitchFamily="-108" charset="-128"/>
                <a:cs typeface="+mn-cs"/>
              </a:rPr>
              <a:t>after the user has …</a:t>
            </a:r>
            <a:endParaRPr lang="en-US" sz="1400" b="0" i="0" u="none" strike="noStrike" kern="1200" dirty="0">
              <a:solidFill>
                <a:schemeClr val="tx1"/>
              </a:solidFill>
              <a:effectLst/>
              <a:latin typeface="+mn-lt"/>
              <a:ea typeface="ＭＳ Ｐゴシック" pitchFamily="-108" charset="-128"/>
              <a:cs typeface="+mn-cs"/>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ER3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ER3 is developed to ...</a:t>
            </a:r>
            <a:endParaRPr lang="en-US" sz="1400" b="0" i="0" u="none" strike="noStrike" kern="1200" dirty="0">
              <a:solidFill>
                <a:schemeClr val="tx1"/>
              </a:solidFill>
              <a:effectLst/>
              <a:latin typeface="+mn-lt"/>
              <a:ea typeface="ＭＳ Ｐゴシック" pitchFamily="-108" charset="-128"/>
              <a:cs typeface="+mn-cs"/>
            </a:endParaRPr>
          </a:p>
          <a:p>
            <a:pPr marL="628650" lvl="1" indent="-171450" eaLnBrk="1" hangingPunct="1">
              <a:spcBef>
                <a:spcPct val="0"/>
              </a:spcBef>
              <a:buFontTx/>
              <a:buChar char="-"/>
            </a:pPr>
            <a:r>
              <a:rPr lang="en-US" altLang="zh-CN" dirty="0">
                <a:ea typeface="ＭＳ Ｐゴシック" pitchFamily="-65" charset="-128"/>
              </a:rPr>
              <a:t>Logo</a:t>
            </a:r>
            <a:r>
              <a:rPr lang="zh-CN" altLang="en-US" dirty="0">
                <a:ea typeface="ＭＳ Ｐゴシック" pitchFamily="-65" charset="-128"/>
              </a:rPr>
              <a:t>  </a:t>
            </a:r>
            <a:r>
              <a:rPr lang="en-US" altLang="zh-CN" dirty="0">
                <a:ea typeface="ＭＳ Ｐゴシック" pitchFamily="-65" charset="-128"/>
              </a:rPr>
              <a:t>issue</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err="1">
                <a:ea typeface="ＭＳ Ｐゴシック" pitchFamily="-65" charset="-128"/>
              </a:rPr>
              <a:t>ischool</a:t>
            </a:r>
            <a:r>
              <a:rPr lang="zh-CN" altLang="en-US" dirty="0">
                <a:ea typeface="ＭＳ Ｐゴシック" pitchFamily="-65" charset="-128"/>
              </a:rPr>
              <a:t> </a:t>
            </a:r>
            <a:r>
              <a:rPr lang="en-US" altLang="zh-CN" dirty="0">
                <a:ea typeface="ＭＳ Ｐゴシック" pitchFamily="-65" charset="-128"/>
              </a:rPr>
              <a:t>logo</a:t>
            </a:r>
            <a:r>
              <a:rPr lang="zh-CN" altLang="en-US" dirty="0">
                <a:ea typeface="ＭＳ Ｐゴシック" pitchFamily="-65" charset="-128"/>
              </a:rPr>
              <a:t> </a:t>
            </a: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r>
              <a:rPr lang="en-US" altLang="zh-CN" dirty="0" err="1">
                <a:ea typeface="ＭＳ Ｐゴシック" pitchFamily="-65" charset="-128"/>
              </a:rPr>
              <a:t>Acknownledgement</a:t>
            </a:r>
            <a:r>
              <a:rPr lang="zh-CN" altLang="en-US" dirty="0">
                <a:ea typeface="ＭＳ Ｐゴシック" pitchFamily="-65" charset="-128"/>
              </a:rPr>
              <a:t> </a:t>
            </a:r>
            <a:r>
              <a:rPr lang="en-US" altLang="zh-CN" dirty="0">
                <a:ea typeface="ＭＳ Ｐゴシック" pitchFamily="-65" charset="-128"/>
              </a:rPr>
              <a:t>&amp;&amp;</a:t>
            </a:r>
            <a:r>
              <a:rPr lang="zh-CN" altLang="en-US" dirty="0">
                <a:ea typeface="ＭＳ Ｐゴシック" pitchFamily="-65" charset="-128"/>
              </a:rPr>
              <a:t> </a:t>
            </a:r>
            <a:r>
              <a:rPr lang="en-US" altLang="zh-CN" dirty="0">
                <a:ea typeface="ＭＳ Ｐゴシック" pitchFamily="-65" charset="-128"/>
              </a:rPr>
              <a:t>references</a:t>
            </a:r>
            <a:r>
              <a:rPr lang="zh-CN" altLang="en-US" dirty="0">
                <a:ea typeface="ＭＳ Ｐゴシック" pitchFamily="-65" charset="-128"/>
              </a:rPr>
              <a:t>  </a:t>
            </a:r>
            <a:r>
              <a:rPr lang="en-US" altLang="zh-CN" dirty="0">
                <a:ea typeface="ＭＳ Ｐゴシック" pitchFamily="-65" charset="-128"/>
              </a:rPr>
              <a:t>separate</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11078212"/>
            <a:ext cx="30312360" cy="7644130"/>
          </a:xfrm>
        </p:spPr>
        <p:txBody>
          <a:bodyPr/>
          <a:lstStyle/>
          <a:p>
            <a:r>
              <a:rPr lang="en-US"/>
              <a:t>Click to edit Master title style</a:t>
            </a:r>
          </a:p>
        </p:txBody>
      </p:sp>
      <p:sp>
        <p:nvSpPr>
          <p:cNvPr id="3" name="Subtitle 2"/>
          <p:cNvSpPr>
            <a:spLocks noGrp="1"/>
          </p:cNvSpPr>
          <p:nvPr>
            <p:ph type="subTitle" idx="1"/>
          </p:nvPr>
        </p:nvSpPr>
        <p:spPr>
          <a:xfrm>
            <a:off x="5349240" y="20208240"/>
            <a:ext cx="24963120" cy="9113520"/>
          </a:xfrm>
        </p:spPr>
        <p:txBody>
          <a:bodyPr/>
          <a:lstStyle>
            <a:lvl1pPr marL="0" indent="0" algn="ctr">
              <a:buNone/>
              <a:defRPr>
                <a:solidFill>
                  <a:schemeClr val="tx1">
                    <a:tint val="75000"/>
                  </a:schemeClr>
                </a:solidFill>
              </a:defRPr>
            </a:lvl1pPr>
            <a:lvl2pPr marL="2377367" indent="0" algn="ctr">
              <a:buNone/>
              <a:defRPr>
                <a:solidFill>
                  <a:schemeClr val="tx1">
                    <a:tint val="75000"/>
                  </a:schemeClr>
                </a:solidFill>
              </a:defRPr>
            </a:lvl2pPr>
            <a:lvl3pPr marL="4754734" indent="0" algn="ctr">
              <a:buNone/>
              <a:defRPr>
                <a:solidFill>
                  <a:schemeClr val="tx1">
                    <a:tint val="75000"/>
                  </a:schemeClr>
                </a:solidFill>
              </a:defRPr>
            </a:lvl3pPr>
            <a:lvl4pPr marL="7132101" indent="0" algn="ctr">
              <a:buNone/>
              <a:defRPr>
                <a:solidFill>
                  <a:schemeClr val="tx1">
                    <a:tint val="75000"/>
                  </a:schemeClr>
                </a:solidFill>
              </a:defRPr>
            </a:lvl4pPr>
            <a:lvl5pPr marL="9509467" indent="0" algn="ctr">
              <a:buNone/>
              <a:defRPr>
                <a:solidFill>
                  <a:schemeClr val="tx1">
                    <a:tint val="75000"/>
                  </a:schemeClr>
                </a:solidFill>
              </a:defRPr>
            </a:lvl5pPr>
            <a:lvl6pPr marL="11886834" indent="0" algn="ctr">
              <a:buNone/>
              <a:defRPr>
                <a:solidFill>
                  <a:schemeClr val="tx1">
                    <a:tint val="75000"/>
                  </a:schemeClr>
                </a:solidFill>
              </a:defRPr>
            </a:lvl6pPr>
            <a:lvl7pPr marL="14264201" indent="0" algn="ctr">
              <a:buNone/>
              <a:defRPr>
                <a:solidFill>
                  <a:schemeClr val="tx1">
                    <a:tint val="75000"/>
                  </a:schemeClr>
                </a:solidFill>
              </a:defRPr>
            </a:lvl7pPr>
            <a:lvl8pPr marL="16641568" indent="0" algn="ctr">
              <a:buNone/>
              <a:defRPr>
                <a:solidFill>
                  <a:schemeClr val="tx1">
                    <a:tint val="75000"/>
                  </a:schemeClr>
                </a:solidFill>
              </a:defRPr>
            </a:lvl8pPr>
            <a:lvl9pPr marL="1901893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103610" y="6851650"/>
            <a:ext cx="38515765" cy="1460557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310" y="6851650"/>
            <a:ext cx="114952940" cy="1460557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17020" y="22915882"/>
            <a:ext cx="30312360" cy="7082790"/>
          </a:xfrm>
        </p:spPr>
        <p:txBody>
          <a:bodyPr anchor="t"/>
          <a:lstStyle>
            <a:lvl1pPr algn="l">
              <a:defRPr sz="20799" b="1" cap="all"/>
            </a:lvl1pPr>
          </a:lstStyle>
          <a:p>
            <a:r>
              <a:rPr lang="en-US"/>
              <a:t>Click to edit Master title style</a:t>
            </a:r>
          </a:p>
        </p:txBody>
      </p:sp>
      <p:sp>
        <p:nvSpPr>
          <p:cNvPr id="3" name="Text Placeholder 2"/>
          <p:cNvSpPr>
            <a:spLocks noGrp="1"/>
          </p:cNvSpPr>
          <p:nvPr>
            <p:ph type="body" idx="1"/>
          </p:nvPr>
        </p:nvSpPr>
        <p:spPr>
          <a:xfrm>
            <a:off x="2817020" y="15114910"/>
            <a:ext cx="30312360" cy="7800973"/>
          </a:xfrm>
        </p:spPr>
        <p:txBody>
          <a:bodyPr anchor="b"/>
          <a:lstStyle>
            <a:lvl1pPr marL="0" indent="0">
              <a:buNone/>
              <a:defRPr sz="10400">
                <a:solidFill>
                  <a:schemeClr val="tx1">
                    <a:tint val="75000"/>
                  </a:schemeClr>
                </a:solidFill>
              </a:defRPr>
            </a:lvl1pPr>
            <a:lvl2pPr marL="2377367" indent="0">
              <a:buNone/>
              <a:defRPr sz="9316">
                <a:solidFill>
                  <a:schemeClr val="tx1">
                    <a:tint val="75000"/>
                  </a:schemeClr>
                </a:solidFill>
              </a:defRPr>
            </a:lvl2pPr>
            <a:lvl3pPr marL="4754734" indent="0">
              <a:buNone/>
              <a:defRPr sz="8341">
                <a:solidFill>
                  <a:schemeClr val="tx1">
                    <a:tint val="75000"/>
                  </a:schemeClr>
                </a:solidFill>
              </a:defRPr>
            </a:lvl3pPr>
            <a:lvl4pPr marL="7132101" indent="0">
              <a:buNone/>
              <a:defRPr sz="7258">
                <a:solidFill>
                  <a:schemeClr val="tx1">
                    <a:tint val="75000"/>
                  </a:schemeClr>
                </a:solidFill>
              </a:defRPr>
            </a:lvl4pPr>
            <a:lvl5pPr marL="9509467" indent="0">
              <a:buNone/>
              <a:defRPr sz="7258">
                <a:solidFill>
                  <a:schemeClr val="tx1">
                    <a:tint val="75000"/>
                  </a:schemeClr>
                </a:solidFill>
              </a:defRPr>
            </a:lvl5pPr>
            <a:lvl6pPr marL="11886834" indent="0">
              <a:buNone/>
              <a:defRPr sz="7258">
                <a:solidFill>
                  <a:schemeClr val="tx1">
                    <a:tint val="75000"/>
                  </a:schemeClr>
                </a:solidFill>
              </a:defRPr>
            </a:lvl6pPr>
            <a:lvl7pPr marL="14264201" indent="0">
              <a:buNone/>
              <a:defRPr sz="7258">
                <a:solidFill>
                  <a:schemeClr val="tx1">
                    <a:tint val="75000"/>
                  </a:schemeClr>
                </a:solidFill>
              </a:defRPr>
            </a:lvl7pPr>
            <a:lvl8pPr marL="16641568" indent="0">
              <a:buNone/>
              <a:defRPr sz="7258">
                <a:solidFill>
                  <a:schemeClr val="tx1">
                    <a:tint val="75000"/>
                  </a:schemeClr>
                </a:solidFill>
              </a:defRPr>
            </a:lvl8pPr>
            <a:lvl9pPr marL="19018935" indent="0">
              <a:buNone/>
              <a:defRPr sz="7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309"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5885021"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3080" y="1428117"/>
            <a:ext cx="32095440" cy="5943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83080" y="7982587"/>
            <a:ext cx="1575673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4" name="Content Placeholder 3"/>
          <p:cNvSpPr>
            <a:spLocks noGrp="1"/>
          </p:cNvSpPr>
          <p:nvPr>
            <p:ph sz="half" idx="2"/>
          </p:nvPr>
        </p:nvSpPr>
        <p:spPr>
          <a:xfrm>
            <a:off x="1783080" y="11309350"/>
            <a:ext cx="1575673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115599" y="7982587"/>
            <a:ext cx="1576292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6" name="Content Placeholder 5"/>
          <p:cNvSpPr>
            <a:spLocks noGrp="1"/>
          </p:cNvSpPr>
          <p:nvPr>
            <p:ph sz="quarter" idx="4"/>
          </p:nvPr>
        </p:nvSpPr>
        <p:spPr>
          <a:xfrm>
            <a:off x="18115599" y="11309350"/>
            <a:ext cx="1576292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3083" y="1419860"/>
            <a:ext cx="11732420" cy="6042660"/>
          </a:xfrm>
        </p:spPr>
        <p:txBody>
          <a:bodyPr anchor="b"/>
          <a:lstStyle>
            <a:lvl1pPr algn="l">
              <a:defRPr sz="10400" b="1"/>
            </a:lvl1pPr>
          </a:lstStyle>
          <a:p>
            <a:r>
              <a:rPr lang="en-US"/>
              <a:t>Click to edit Master title style</a:t>
            </a:r>
          </a:p>
        </p:txBody>
      </p:sp>
      <p:sp>
        <p:nvSpPr>
          <p:cNvPr id="3" name="Content Placeholder 2"/>
          <p:cNvSpPr>
            <a:spLocks noGrp="1"/>
          </p:cNvSpPr>
          <p:nvPr>
            <p:ph idx="1"/>
          </p:nvPr>
        </p:nvSpPr>
        <p:spPr>
          <a:xfrm>
            <a:off x="13942695" y="1419863"/>
            <a:ext cx="19935825" cy="30436187"/>
          </a:xfrm>
        </p:spPr>
        <p:txBody>
          <a:bodyPr/>
          <a:lstStyle>
            <a:lvl1pPr>
              <a:defRPr sz="16683"/>
            </a:lvl1pPr>
            <a:lvl2pPr>
              <a:defRPr sz="14516"/>
            </a:lvl2pPr>
            <a:lvl3pPr>
              <a:defRPr sz="12458"/>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83083" y="7462523"/>
            <a:ext cx="11732420" cy="24393527"/>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9923" y="24963120"/>
            <a:ext cx="21396960" cy="2947037"/>
          </a:xfrm>
        </p:spPr>
        <p:txBody>
          <a:bodyPr anchor="b"/>
          <a:lstStyle>
            <a:lvl1pPr algn="l">
              <a:defRPr sz="10400" b="1"/>
            </a:lvl1pPr>
          </a:lstStyle>
          <a:p>
            <a:r>
              <a:rPr lang="en-US"/>
              <a:t>Click to edit Master title style</a:t>
            </a:r>
          </a:p>
        </p:txBody>
      </p:sp>
      <p:sp>
        <p:nvSpPr>
          <p:cNvPr id="3" name="Picture Placeholder 2"/>
          <p:cNvSpPr>
            <a:spLocks noGrp="1"/>
          </p:cNvSpPr>
          <p:nvPr>
            <p:ph type="pic" idx="1"/>
          </p:nvPr>
        </p:nvSpPr>
        <p:spPr>
          <a:xfrm>
            <a:off x="6989923" y="3186430"/>
            <a:ext cx="21396960" cy="21396960"/>
          </a:xfrm>
        </p:spPr>
        <p:txBody>
          <a:bodyPr rtlCol="0">
            <a:normAutofit/>
          </a:bodyPr>
          <a:lstStyle>
            <a:lvl1pPr marL="0" indent="0">
              <a:buNone/>
              <a:defRPr sz="16683"/>
            </a:lvl1pPr>
            <a:lvl2pPr marL="2377367" indent="0">
              <a:buNone/>
              <a:defRPr sz="14516"/>
            </a:lvl2pPr>
            <a:lvl3pPr marL="4754734" indent="0">
              <a:buNone/>
              <a:defRPr sz="12458"/>
            </a:lvl3pPr>
            <a:lvl4pPr marL="7132101" indent="0">
              <a:buNone/>
              <a:defRPr sz="10400"/>
            </a:lvl4pPr>
            <a:lvl5pPr marL="9509467" indent="0">
              <a:buNone/>
              <a:defRPr sz="10400"/>
            </a:lvl5pPr>
            <a:lvl6pPr marL="11886834" indent="0">
              <a:buNone/>
              <a:defRPr sz="10400"/>
            </a:lvl6pPr>
            <a:lvl7pPr marL="14264201" indent="0">
              <a:buNone/>
              <a:defRPr sz="10400"/>
            </a:lvl7pPr>
            <a:lvl8pPr marL="16641568" indent="0">
              <a:buNone/>
              <a:defRPr sz="10400"/>
            </a:lvl8pPr>
            <a:lvl9pPr marL="19018935" indent="0">
              <a:buNone/>
              <a:defRPr sz="10400"/>
            </a:lvl9pPr>
          </a:lstStyle>
          <a:p>
            <a:pPr lvl="0"/>
            <a:r>
              <a:rPr lang="en-US" noProof="0"/>
              <a:t>Click icon to add picture</a:t>
            </a:r>
          </a:p>
        </p:txBody>
      </p:sp>
      <p:sp>
        <p:nvSpPr>
          <p:cNvPr id="4" name="Text Placeholder 3"/>
          <p:cNvSpPr>
            <a:spLocks noGrp="1"/>
          </p:cNvSpPr>
          <p:nvPr>
            <p:ph type="body" sz="half" idx="2"/>
          </p:nvPr>
        </p:nvSpPr>
        <p:spPr>
          <a:xfrm>
            <a:off x="6989923" y="27910157"/>
            <a:ext cx="21396960" cy="4185283"/>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82564" y="1427427"/>
            <a:ext cx="32096472" cy="5943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782564" y="8320352"/>
            <a:ext cx="32096472" cy="235353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825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defRPr sz="628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2183864" y="33052677"/>
            <a:ext cx="11293872" cy="1898650"/>
          </a:xfrm>
          <a:prstGeom prst="rect">
            <a:avLst/>
          </a:prstGeom>
        </p:spPr>
        <p:txBody>
          <a:bodyPr vert="horz" wrap="square" lIns="438912" tIns="219456" rIns="438912" bIns="219456" numCol="1" anchor="ctr" anchorCtr="0" compatLnSpc="1">
            <a:prstTxWarp prst="textNoShape">
              <a:avLst/>
            </a:prstTxWarp>
          </a:bodyPr>
          <a:lstStyle>
            <a:lvl1pPr algn="ctr">
              <a:defRPr sz="6283">
                <a:solidFill>
                  <a:srgbClr val="898989"/>
                </a:solidFill>
              </a:defRPr>
            </a:lvl1pPr>
          </a:lstStyle>
          <a:p>
            <a:endParaRPr lang="en-US"/>
          </a:p>
        </p:txBody>
      </p:sp>
      <p:sp>
        <p:nvSpPr>
          <p:cNvPr id="6" name="Slide Number Placeholder 5"/>
          <p:cNvSpPr>
            <a:spLocks noGrp="1"/>
          </p:cNvSpPr>
          <p:nvPr>
            <p:ph type="sldNum" sz="quarter" idx="4"/>
          </p:nvPr>
        </p:nvSpPr>
        <p:spPr>
          <a:xfrm>
            <a:off x="255569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lgn="r">
              <a:defRPr sz="628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76679" rtl="0" eaLnBrk="1" fontAlgn="base" hangingPunct="1">
        <a:spcBef>
          <a:spcPct val="0"/>
        </a:spcBef>
        <a:spcAft>
          <a:spcPct val="0"/>
        </a:spcAft>
        <a:defRPr sz="22858" kern="1200">
          <a:solidFill>
            <a:schemeClr val="tx1"/>
          </a:solidFill>
          <a:latin typeface="+mj-lt"/>
          <a:ea typeface="ＭＳ Ｐゴシック" pitchFamily="-108" charset="-128"/>
          <a:cs typeface="ＭＳ Ｐゴシック" pitchFamily="-108" charset="-128"/>
        </a:defRPr>
      </a:lvl1pPr>
      <a:lvl2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2pPr>
      <a:lvl3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3pPr>
      <a:lvl4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4pPr>
      <a:lvl5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5pPr>
      <a:lvl6pPr marL="495285"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6pPr>
      <a:lvl7pPr marL="990570"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7pPr>
      <a:lvl8pPr marL="1485854"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8pPr>
      <a:lvl9pPr marL="1981139"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9pPr>
    </p:titleStyle>
    <p:bodyStyle>
      <a:lvl1pPr marL="1781649" indent="-1781649" algn="l" defTabSz="2376679" rtl="0" eaLnBrk="1" fontAlgn="base" hangingPunct="1">
        <a:spcBef>
          <a:spcPct val="20000"/>
        </a:spcBef>
        <a:spcAft>
          <a:spcPct val="0"/>
        </a:spcAft>
        <a:buFont typeface="Arial" charset="0"/>
        <a:buChar char="•"/>
        <a:defRPr sz="16683" kern="1200">
          <a:solidFill>
            <a:schemeClr val="tx1"/>
          </a:solidFill>
          <a:latin typeface="+mn-lt"/>
          <a:ea typeface="ＭＳ Ｐゴシック" pitchFamily="-108" charset="-128"/>
          <a:cs typeface="ＭＳ Ｐゴシック" pitchFamily="-108" charset="-128"/>
        </a:defRPr>
      </a:lvl1pPr>
      <a:lvl2pPr marL="3862533" indent="-1485854" algn="l" defTabSz="2376679" rtl="0" eaLnBrk="1" fontAlgn="base" hangingPunct="1">
        <a:spcBef>
          <a:spcPct val="20000"/>
        </a:spcBef>
        <a:spcAft>
          <a:spcPct val="0"/>
        </a:spcAft>
        <a:buFont typeface="Arial" charset="0"/>
        <a:buChar char="–"/>
        <a:defRPr sz="14516" kern="1200">
          <a:solidFill>
            <a:schemeClr val="tx1"/>
          </a:solidFill>
          <a:latin typeface="+mn-lt"/>
          <a:ea typeface="ＭＳ Ｐゴシック" pitchFamily="-108" charset="-128"/>
          <a:cs typeface="+mn-cs"/>
        </a:defRPr>
      </a:lvl2pPr>
      <a:lvl3pPr marL="5943417" indent="-1188340" algn="l" defTabSz="2376679" rtl="0" eaLnBrk="1" fontAlgn="base" hangingPunct="1">
        <a:spcBef>
          <a:spcPct val="20000"/>
        </a:spcBef>
        <a:spcAft>
          <a:spcPct val="0"/>
        </a:spcAft>
        <a:buFont typeface="Arial" charset="0"/>
        <a:buChar char="•"/>
        <a:defRPr sz="12458" kern="1200">
          <a:solidFill>
            <a:schemeClr val="tx1"/>
          </a:solidFill>
          <a:latin typeface="+mn-lt"/>
          <a:ea typeface="ＭＳ Ｐゴシック" pitchFamily="-108" charset="-128"/>
          <a:cs typeface="+mn-cs"/>
        </a:defRPr>
      </a:lvl3pPr>
      <a:lvl4pPr marL="8320096"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4pPr>
      <a:lvl5pPr marL="10696775"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5pPr>
      <a:lvl6pPr marL="13075518" indent="-1188683" algn="l" defTabSz="2377367" rtl="0" eaLnBrk="1" latinLnBrk="0" hangingPunct="1">
        <a:spcBef>
          <a:spcPct val="20000"/>
        </a:spcBef>
        <a:buFont typeface="Arial"/>
        <a:buChar char="•"/>
        <a:defRPr sz="10400" kern="1200">
          <a:solidFill>
            <a:schemeClr val="tx1"/>
          </a:solidFill>
          <a:latin typeface="+mn-lt"/>
          <a:ea typeface="+mn-ea"/>
          <a:cs typeface="+mn-cs"/>
        </a:defRPr>
      </a:lvl6pPr>
      <a:lvl7pPr marL="15452885" indent="-1188683" algn="l" defTabSz="2377367" rtl="0" eaLnBrk="1" latinLnBrk="0" hangingPunct="1">
        <a:spcBef>
          <a:spcPct val="20000"/>
        </a:spcBef>
        <a:buFont typeface="Arial"/>
        <a:buChar char="•"/>
        <a:defRPr sz="10400" kern="1200">
          <a:solidFill>
            <a:schemeClr val="tx1"/>
          </a:solidFill>
          <a:latin typeface="+mn-lt"/>
          <a:ea typeface="+mn-ea"/>
          <a:cs typeface="+mn-cs"/>
        </a:defRPr>
      </a:lvl7pPr>
      <a:lvl8pPr marL="17830251" indent="-1188683" algn="l" defTabSz="2377367" rtl="0" eaLnBrk="1" latinLnBrk="0" hangingPunct="1">
        <a:spcBef>
          <a:spcPct val="20000"/>
        </a:spcBef>
        <a:buFont typeface="Arial"/>
        <a:buChar char="•"/>
        <a:defRPr sz="10400" kern="1200">
          <a:solidFill>
            <a:schemeClr val="tx1"/>
          </a:solidFill>
          <a:latin typeface="+mn-lt"/>
          <a:ea typeface="+mn-ea"/>
          <a:cs typeface="+mn-cs"/>
        </a:defRPr>
      </a:lvl8pPr>
      <a:lvl9pPr marL="20207618" indent="-1188683" algn="l" defTabSz="2377367" rtl="0" eaLnBrk="1" latinLnBrk="0" hangingPunct="1">
        <a:spcBef>
          <a:spcPct val="20000"/>
        </a:spcBef>
        <a:buFont typeface="Arial"/>
        <a:buChar char="•"/>
        <a:defRPr sz="10400" kern="1200">
          <a:solidFill>
            <a:schemeClr val="tx1"/>
          </a:solidFill>
          <a:latin typeface="+mn-lt"/>
          <a:ea typeface="+mn-ea"/>
          <a:cs typeface="+mn-cs"/>
        </a:defRPr>
      </a:lvl9pPr>
    </p:bodyStyle>
    <p:otherStyle>
      <a:defPPr>
        <a:defRPr lang="en-US"/>
      </a:defPPr>
      <a:lvl1pPr marL="0" algn="l" defTabSz="2377367" rtl="0" eaLnBrk="1" latinLnBrk="0" hangingPunct="1">
        <a:defRPr sz="9316" kern="1200">
          <a:solidFill>
            <a:schemeClr val="tx1"/>
          </a:solidFill>
          <a:latin typeface="+mn-lt"/>
          <a:ea typeface="+mn-ea"/>
          <a:cs typeface="+mn-cs"/>
        </a:defRPr>
      </a:lvl1pPr>
      <a:lvl2pPr marL="2377367" algn="l" defTabSz="2377367" rtl="0" eaLnBrk="1" latinLnBrk="0" hangingPunct="1">
        <a:defRPr sz="9316" kern="1200">
          <a:solidFill>
            <a:schemeClr val="tx1"/>
          </a:solidFill>
          <a:latin typeface="+mn-lt"/>
          <a:ea typeface="+mn-ea"/>
          <a:cs typeface="+mn-cs"/>
        </a:defRPr>
      </a:lvl2pPr>
      <a:lvl3pPr marL="4754734" algn="l" defTabSz="2377367" rtl="0" eaLnBrk="1" latinLnBrk="0" hangingPunct="1">
        <a:defRPr sz="9316" kern="1200">
          <a:solidFill>
            <a:schemeClr val="tx1"/>
          </a:solidFill>
          <a:latin typeface="+mn-lt"/>
          <a:ea typeface="+mn-ea"/>
          <a:cs typeface="+mn-cs"/>
        </a:defRPr>
      </a:lvl3pPr>
      <a:lvl4pPr marL="7132101" algn="l" defTabSz="2377367" rtl="0" eaLnBrk="1" latinLnBrk="0" hangingPunct="1">
        <a:defRPr sz="9316" kern="1200">
          <a:solidFill>
            <a:schemeClr val="tx1"/>
          </a:solidFill>
          <a:latin typeface="+mn-lt"/>
          <a:ea typeface="+mn-ea"/>
          <a:cs typeface="+mn-cs"/>
        </a:defRPr>
      </a:lvl4pPr>
      <a:lvl5pPr marL="9509467" algn="l" defTabSz="2377367" rtl="0" eaLnBrk="1" latinLnBrk="0" hangingPunct="1">
        <a:defRPr sz="9316" kern="1200">
          <a:solidFill>
            <a:schemeClr val="tx1"/>
          </a:solidFill>
          <a:latin typeface="+mn-lt"/>
          <a:ea typeface="+mn-ea"/>
          <a:cs typeface="+mn-cs"/>
        </a:defRPr>
      </a:lvl5pPr>
      <a:lvl6pPr marL="11886834" algn="l" defTabSz="2377367" rtl="0" eaLnBrk="1" latinLnBrk="0" hangingPunct="1">
        <a:defRPr sz="9316" kern="1200">
          <a:solidFill>
            <a:schemeClr val="tx1"/>
          </a:solidFill>
          <a:latin typeface="+mn-lt"/>
          <a:ea typeface="+mn-ea"/>
          <a:cs typeface="+mn-cs"/>
        </a:defRPr>
      </a:lvl6pPr>
      <a:lvl7pPr marL="14264201" algn="l" defTabSz="2377367" rtl="0" eaLnBrk="1" latinLnBrk="0" hangingPunct="1">
        <a:defRPr sz="9316" kern="1200">
          <a:solidFill>
            <a:schemeClr val="tx1"/>
          </a:solidFill>
          <a:latin typeface="+mn-lt"/>
          <a:ea typeface="+mn-ea"/>
          <a:cs typeface="+mn-cs"/>
        </a:defRPr>
      </a:lvl7pPr>
      <a:lvl8pPr marL="16641568" algn="l" defTabSz="2377367" rtl="0" eaLnBrk="1" latinLnBrk="0" hangingPunct="1">
        <a:defRPr sz="9316" kern="1200">
          <a:solidFill>
            <a:schemeClr val="tx1"/>
          </a:solidFill>
          <a:latin typeface="+mn-lt"/>
          <a:ea typeface="+mn-ea"/>
          <a:cs typeface="+mn-cs"/>
        </a:defRPr>
      </a:lvl8pPr>
      <a:lvl9pPr marL="19018935" algn="l" defTabSz="2377367" rtl="0" eaLnBrk="1" latinLnBrk="0" hangingPunct="1">
        <a:defRPr sz="93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opencultureconsulting/openrefine-client/" TargetMode="External"/><Relationship Id="rId13" Type="http://schemas.openxmlformats.org/officeDocument/2006/relationships/hyperlink" Target="https://github.com/idaks/openrefine-provenance" TargetMode="External"/><Relationship Id="rId3" Type="http://schemas.openxmlformats.org/officeDocument/2006/relationships/image" Target="../media/image1.tiff"/><Relationship Id="rId7" Type="http://schemas.openxmlformats.org/officeDocument/2006/relationships/hyperlink" Target="http://openrefine.org/" TargetMode="External"/><Relationship Id="rId12" Type="http://schemas.openxmlformats.org/officeDocument/2006/relationships/hyperlink" Target="mailto:lanl2@illinois.edu"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menus.nypl.org/data" TargetMode="External"/><Relationship Id="rId14" Type="http://schemas.openxmlformats.org/officeDocument/2006/relationships/hyperlink" Target="https://github.com/idaks/OpenRefine-Provenance-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3917867" y="2877547"/>
            <a:ext cx="26777950" cy="130519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98847" tIns="49415" rIns="98847" bIns="49415">
            <a:spAutoFit/>
          </a:bodyPr>
          <a:lstStyle/>
          <a:p>
            <a:pPr algn="ctr">
              <a:spcBef>
                <a:spcPct val="50000"/>
              </a:spcBef>
            </a:pPr>
            <a:r>
              <a:rPr lang="en-US" sz="4800" b="1" dirty="0"/>
              <a:t>Timothy McPhillips, Lan Li, Nikolaus Parulian, and Bertram Ludäscher</a:t>
            </a:r>
            <a:br>
              <a:rPr lang="en-US" sz="3033" b="1" dirty="0"/>
            </a:br>
            <a:r>
              <a:rPr lang="en-US" sz="3033" b="1" dirty="0"/>
              <a:t>School of Information Science, University of Illinois at Urbana-Champaign</a:t>
            </a:r>
          </a:p>
        </p:txBody>
      </p:sp>
      <p:sp>
        <p:nvSpPr>
          <p:cNvPr id="14340" name="TextBox 93"/>
          <p:cNvSpPr txBox="1">
            <a:spLocks noChangeArrowheads="1"/>
          </p:cNvSpPr>
          <p:nvPr/>
        </p:nvSpPr>
        <p:spPr bwMode="auto">
          <a:xfrm>
            <a:off x="304800" y="285430"/>
            <a:ext cx="34004084" cy="255454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8000" dirty="0">
                <a:solidFill>
                  <a:srgbClr val="052754"/>
                </a:solidFill>
                <a:latin typeface="Arial Black" pitchFamily="-65" charset="0"/>
              </a:rPr>
              <a:t>Modeling Provenance and Understanding Reproducibility</a:t>
            </a:r>
          </a:p>
          <a:p>
            <a:pPr algn="ctr" eaLnBrk="1" hangingPunct="1"/>
            <a:r>
              <a:rPr lang="en-US" altLang="zh-CN" sz="8000" dirty="0">
                <a:solidFill>
                  <a:srgbClr val="052754"/>
                </a:solidFill>
                <a:latin typeface="Arial Black" pitchFamily="-65" charset="0"/>
              </a:rPr>
              <a:t>for </a:t>
            </a:r>
            <a:r>
              <a:rPr lang="en-US" altLang="zh-CN" sz="8000" dirty="0" err="1">
                <a:solidFill>
                  <a:srgbClr val="052754"/>
                </a:solidFill>
                <a:latin typeface="Arial Black" pitchFamily="-65" charset="0"/>
              </a:rPr>
              <a:t>OpenRefine</a:t>
            </a:r>
            <a:r>
              <a:rPr lang="en-US" altLang="zh-CN" sz="8000" dirty="0">
                <a:solidFill>
                  <a:srgbClr val="052754"/>
                </a:solidFill>
                <a:latin typeface="Arial Black" pitchFamily="-65" charset="0"/>
              </a:rPr>
              <a:t> Data Cleaning Workflows</a:t>
            </a:r>
            <a:endParaRPr lang="en-US" sz="8000" dirty="0">
              <a:solidFill>
                <a:srgbClr val="052754"/>
              </a:solidFill>
              <a:latin typeface="Arial Black" pitchFamily="-65" charset="0"/>
            </a:endParaRPr>
          </a:p>
        </p:txBody>
      </p:sp>
      <p:sp>
        <p:nvSpPr>
          <p:cNvPr id="14344" name="Rectangle 29"/>
          <p:cNvSpPr>
            <a:spLocks noChangeArrowheads="1"/>
          </p:cNvSpPr>
          <p:nvPr/>
        </p:nvSpPr>
        <p:spPr bwMode="auto">
          <a:xfrm>
            <a:off x="304800" y="4595524"/>
            <a:ext cx="9448800" cy="17426276"/>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GB" sz="4400" b="1" dirty="0">
                <a:solidFill>
                  <a:srgbClr val="CC3300"/>
                </a:solidFill>
              </a:rPr>
              <a:t>Introduction</a:t>
            </a:r>
          </a:p>
          <a:p>
            <a:pPr>
              <a:spcBef>
                <a:spcPct val="50000"/>
              </a:spcBef>
            </a:pPr>
            <a:r>
              <a:rPr lang="en-US" altLang="zh-CN" sz="3200" dirty="0"/>
              <a:t>Revealing the steps taken to clean a data set is critical to making any research using the data transparent and reproducible. </a:t>
            </a:r>
            <a:r>
              <a:rPr lang="en-US" altLang="zh-CN" sz="3200" dirty="0" err="1"/>
              <a:t>OpenRefine</a:t>
            </a:r>
            <a:r>
              <a:rPr lang="en-US" altLang="zh-CN" sz="3200" baseline="30000" dirty="0"/>
              <a:t>[1]</a:t>
            </a:r>
            <a:r>
              <a:rPr lang="zh-CN" altLang="en-US" sz="3200" dirty="0"/>
              <a:t> </a:t>
            </a:r>
            <a:r>
              <a:rPr lang="en-US" altLang="zh-CN" sz="3200" dirty="0"/>
              <a:t>is</a:t>
            </a:r>
            <a:r>
              <a:rPr lang="zh-CN" altLang="en-US" sz="3200" dirty="0"/>
              <a:t> </a:t>
            </a:r>
            <a:r>
              <a:rPr lang="en-US" altLang="zh-CN" sz="3200" dirty="0"/>
              <a:t>a</a:t>
            </a:r>
            <a:r>
              <a:rPr lang="zh-CN" altLang="en-US" sz="3200" dirty="0"/>
              <a:t> </a:t>
            </a:r>
            <a:r>
              <a:rPr lang="en-US" altLang="zh-CN" sz="3200" dirty="0"/>
              <a:t>popular</a:t>
            </a:r>
            <a:r>
              <a:rPr lang="zh-CN" altLang="en-US" sz="3200" dirty="0"/>
              <a:t> </a:t>
            </a:r>
            <a:r>
              <a:rPr lang="en-US" altLang="zh-CN" sz="3200" dirty="0"/>
              <a:t>tool</a:t>
            </a:r>
            <a:r>
              <a:rPr lang="zh-CN" altLang="en-US" sz="3200" dirty="0"/>
              <a:t> </a:t>
            </a:r>
            <a:r>
              <a:rPr lang="en-US" altLang="zh-CN" sz="3200" dirty="0"/>
              <a:t>for</a:t>
            </a:r>
            <a:r>
              <a:rPr lang="zh-CN" altLang="en-US" sz="3200" dirty="0"/>
              <a:t> </a:t>
            </a:r>
            <a:r>
              <a:rPr lang="en-US" altLang="zh-CN" sz="3200" dirty="0"/>
              <a:t>exploring,</a:t>
            </a:r>
            <a:r>
              <a:rPr lang="zh-CN" altLang="en-US" sz="3200" dirty="0"/>
              <a:t> </a:t>
            </a:r>
            <a:r>
              <a:rPr lang="en-US" altLang="zh-CN" sz="3200" dirty="0"/>
              <a:t>profiling,</a:t>
            </a:r>
            <a:r>
              <a:rPr lang="zh-CN" altLang="en-US" sz="3200" dirty="0"/>
              <a:t> </a:t>
            </a:r>
            <a:r>
              <a:rPr lang="en-US" altLang="zh-CN" sz="3200" dirty="0"/>
              <a:t>and</a:t>
            </a:r>
            <a:r>
              <a:rPr lang="zh-CN" altLang="en-US" sz="3200" dirty="0"/>
              <a:t> </a:t>
            </a:r>
            <a:r>
              <a:rPr lang="en-US" altLang="zh-CN" sz="3200" dirty="0"/>
              <a:t>cleaning</a:t>
            </a:r>
            <a:r>
              <a:rPr lang="zh-CN" altLang="en-US" sz="3200" dirty="0"/>
              <a:t> </a:t>
            </a:r>
            <a:r>
              <a:rPr lang="en-US" altLang="zh-CN" sz="3200" dirty="0"/>
              <a:t>datasets</a:t>
            </a:r>
            <a:r>
              <a:rPr lang="zh-CN" altLang="en-US" sz="3200" dirty="0"/>
              <a:t> </a:t>
            </a:r>
            <a:r>
              <a:rPr lang="en-US" altLang="zh-CN" sz="3200" dirty="0"/>
              <a:t>using</a:t>
            </a:r>
            <a:r>
              <a:rPr lang="zh-CN" altLang="en-US" sz="3200" dirty="0"/>
              <a:t> </a:t>
            </a:r>
            <a:r>
              <a:rPr lang="en-US" altLang="zh-CN" sz="3200" dirty="0"/>
              <a:t>a spreadsheet-like</a:t>
            </a:r>
            <a:r>
              <a:rPr lang="zh-CN" altLang="en-US" sz="3200" dirty="0"/>
              <a:t> </a:t>
            </a:r>
            <a:r>
              <a:rPr lang="en-US" altLang="zh-CN" sz="3200" dirty="0"/>
              <a:t>interface. Here we report early results from an investigation into how the records captured by </a:t>
            </a:r>
            <a:r>
              <a:rPr lang="en-US" altLang="zh-CN" sz="3200" dirty="0" err="1"/>
              <a:t>OpenRefine</a:t>
            </a:r>
            <a:r>
              <a:rPr lang="en-US" altLang="zh-CN" sz="3200" dirty="0"/>
              <a:t> can:</a:t>
            </a:r>
          </a:p>
          <a:p>
            <a:pPr marL="514350" indent="-514350">
              <a:spcBef>
                <a:spcPct val="50000"/>
              </a:spcBef>
              <a:buAutoNum type="arabicPeriod"/>
            </a:pPr>
            <a:r>
              <a:rPr lang="en-US" altLang="zh-CN" sz="3200" dirty="0"/>
              <a:t>Facilitate reproduction of complete, real-world data cleaning workflows.</a:t>
            </a:r>
          </a:p>
          <a:p>
            <a:pPr marL="514350" indent="-514350">
              <a:spcBef>
                <a:spcPct val="50000"/>
              </a:spcBef>
              <a:buAutoNum type="arabicPeriod"/>
            </a:pPr>
            <a:r>
              <a:rPr lang="en-US" altLang="zh-CN" sz="3200" dirty="0"/>
              <a:t>Support queries and visualizations of the provenance of cleaned data sets for review.</a:t>
            </a:r>
          </a:p>
          <a:p>
            <a:pPr>
              <a:spcBef>
                <a:spcPct val="50000"/>
              </a:spcBef>
            </a:pPr>
            <a:endParaRPr lang="en-US" sz="4333" b="1" dirty="0">
              <a:solidFill>
                <a:srgbClr val="CC3300"/>
              </a:solidFill>
            </a:endParaRPr>
          </a:p>
          <a:p>
            <a:r>
              <a:rPr lang="en-US" sz="3033" b="1" dirty="0"/>
              <a:t> </a:t>
            </a:r>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pPr>
              <a:spcBef>
                <a:spcPct val="50000"/>
              </a:spcBef>
            </a:pPr>
            <a:endParaRPr lang="en-US" altLang="zh-CN" sz="2800" b="1" dirty="0"/>
          </a:p>
          <a:p>
            <a:pPr>
              <a:spcBef>
                <a:spcPct val="50000"/>
              </a:spcBef>
            </a:pPr>
            <a:r>
              <a:rPr lang="en-US" altLang="zh-CN" sz="2800" b="1" dirty="0"/>
              <a:t>Fig 1.</a:t>
            </a:r>
            <a:r>
              <a:rPr lang="zh-CN" altLang="en-US" sz="2800" i="1" dirty="0"/>
              <a:t> </a:t>
            </a:r>
            <a:r>
              <a:rPr lang="en-US" altLang="zh-CN" sz="2800" i="1" dirty="0" err="1"/>
              <a:t>OpenRefine</a:t>
            </a:r>
            <a:r>
              <a:rPr lang="en-US" altLang="zh-CN" sz="2800" i="1" dirty="0"/>
              <a:t> stores records of operations carried out by a researcher in the process of transforming input</a:t>
            </a:r>
            <a:r>
              <a:rPr lang="zh-CN" altLang="en-US" sz="2800" i="1" dirty="0"/>
              <a:t> </a:t>
            </a:r>
            <a:r>
              <a:rPr lang="en-US" altLang="zh-CN" sz="2800" i="1" dirty="0"/>
              <a:t>dataset</a:t>
            </a:r>
            <a:r>
              <a:rPr lang="zh-CN" altLang="en-US" sz="2800" i="1" dirty="0"/>
              <a:t> </a:t>
            </a:r>
            <a:r>
              <a:rPr lang="en-US" altLang="zh-CN" sz="2800" i="1" dirty="0"/>
              <a:t>D</a:t>
            </a:r>
            <a:r>
              <a:rPr lang="zh-CN" altLang="en-US" sz="2800" i="1" dirty="0"/>
              <a:t> </a:t>
            </a:r>
            <a:r>
              <a:rPr lang="en-US" altLang="zh-CN" sz="2800" i="1" dirty="0"/>
              <a:t>to yield cleaned data set</a:t>
            </a:r>
            <a:r>
              <a:rPr lang="zh-CN" altLang="en-US" sz="2800" i="1" dirty="0"/>
              <a:t> </a:t>
            </a:r>
            <a:r>
              <a:rPr lang="en-US" altLang="zh-CN" sz="2800" i="1" dirty="0"/>
              <a:t>D’. It exposes these records as a browsable</a:t>
            </a:r>
            <a:r>
              <a:rPr lang="zh-CN" altLang="en-US" sz="2800" i="1" dirty="0"/>
              <a:t> </a:t>
            </a:r>
            <a:r>
              <a:rPr lang="en-US" altLang="zh-CN" sz="2800" dirty="0"/>
              <a:t>operation history </a:t>
            </a:r>
            <a:r>
              <a:rPr lang="en-US" altLang="zh-CN" sz="2800" i="1" dirty="0"/>
              <a:t>that serves as the interface to its </a:t>
            </a:r>
            <a:r>
              <a:rPr lang="en-US" altLang="zh-CN" sz="2800" dirty="0"/>
              <a:t>undo/redo feature</a:t>
            </a:r>
            <a:r>
              <a:rPr lang="en-US" altLang="zh-CN" sz="2800" i="1" dirty="0"/>
              <a:t>; and as exportable </a:t>
            </a:r>
            <a:r>
              <a:rPr lang="en-US" altLang="zh-CN" sz="2800" dirty="0"/>
              <a:t>recipes </a:t>
            </a:r>
            <a:r>
              <a:rPr lang="en-US" altLang="zh-CN" sz="2800" i="1" dirty="0"/>
              <a:t>that can be reused to clean other data sets.</a:t>
            </a:r>
            <a:endParaRPr lang="en-AU" sz="2800" i="1" dirty="0"/>
          </a:p>
        </p:txBody>
      </p:sp>
      <p:sp>
        <p:nvSpPr>
          <p:cNvPr id="31" name="Rectangle 30"/>
          <p:cNvSpPr>
            <a:spLocks noChangeArrowheads="1"/>
          </p:cNvSpPr>
          <p:nvPr/>
        </p:nvSpPr>
        <p:spPr bwMode="auto">
          <a:xfrm>
            <a:off x="9914352" y="4586223"/>
            <a:ext cx="10790460" cy="16749777"/>
          </a:xfrm>
          <a:prstGeom prst="rect">
            <a:avLst/>
          </a:prstGeom>
          <a:solidFill>
            <a:schemeClr val="bg1"/>
          </a:solidFill>
          <a:ln w="9525">
            <a:noFill/>
            <a:miter lim="800000"/>
            <a:headEnd/>
            <a:tailEnd/>
          </a:ln>
        </p:spPr>
        <p:txBody>
          <a:bodyPr lIns="390000" tIns="390000" rIns="390000" bIns="390000"/>
          <a:lstStyle/>
          <a:p>
            <a:pPr>
              <a:spcBef>
                <a:spcPct val="50000"/>
              </a:spcBef>
            </a:pPr>
            <a:r>
              <a:rPr lang="en-US" altLang="zh-CN" sz="4400" b="1" dirty="0">
                <a:solidFill>
                  <a:srgbClr val="CC3300"/>
                </a:solidFill>
              </a:rPr>
              <a:t>Approach</a:t>
            </a:r>
            <a:endParaRPr lang="en-GB" sz="4400" b="1" dirty="0">
              <a:solidFill>
                <a:srgbClr val="CC3300"/>
              </a:solidFill>
            </a:endParaRPr>
          </a:p>
          <a:p>
            <a:pPr>
              <a:spcBef>
                <a:spcPct val="50000"/>
              </a:spcBef>
            </a:pPr>
            <a:r>
              <a:rPr lang="en-US" altLang="zh-CN" sz="3200" b="1" dirty="0">
                <a:solidFill>
                  <a:srgbClr val="CC3200"/>
                </a:solidFill>
              </a:rPr>
              <a:t>Extract, transform, load. </a:t>
            </a:r>
            <a:r>
              <a:rPr lang="en-US" sz="3200" dirty="0"/>
              <a:t>We extract the data cleaning records captured by </a:t>
            </a:r>
            <a:r>
              <a:rPr lang="en-US" sz="3200" dirty="0" err="1"/>
              <a:t>OpenRefine</a:t>
            </a:r>
            <a:r>
              <a:rPr lang="en-US" sz="3200" dirty="0"/>
              <a:t> and store them using a relational schema more amenable to query and visualization.</a:t>
            </a:r>
            <a:endParaRPr lang="en-US" sz="3200" b="1" dirty="0"/>
          </a:p>
          <a:p>
            <a:pPr>
              <a:spcBef>
                <a:spcPct val="50000"/>
              </a:spcBef>
            </a:pPr>
            <a:r>
              <a:rPr lang="en-US" sz="3200" b="1" dirty="0">
                <a:solidFill>
                  <a:srgbClr val="CC3200"/>
                </a:solidFill>
              </a:rPr>
              <a:t>Objects with identities.  </a:t>
            </a:r>
            <a:r>
              <a:rPr lang="en-US" sz="3200" dirty="0"/>
              <a:t>Queries useful to researchers are posed and interpreted in light of the meanings of columns, rows, cells, and values in a data 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200" b="1" dirty="0">
                <a:solidFill>
                  <a:srgbClr val="CC3200"/>
                </a:solidFill>
              </a:rPr>
              <a:t>Views of data set states. </a:t>
            </a:r>
            <a:r>
              <a:rPr lang="en-US" sz="3200" dirty="0" err="1"/>
              <a:t>OpenRefine</a:t>
            </a:r>
            <a:r>
              <a:rPr lang="en-US" sz="3200" dirty="0"/>
              <a:t> natively provides access to past data set states only by undoing all changes made subsequent state of interest. Our schema supports views and queries over multiple past states concurrently—without storing a complete snapshot of the data set at each state.</a:t>
            </a:r>
          </a:p>
          <a:p>
            <a:pPr>
              <a:spcBef>
                <a:spcPct val="50000"/>
              </a:spcBef>
            </a:pPr>
            <a:r>
              <a:rPr lang="en-US" sz="3200" b="1" dirty="0">
                <a:solidFill>
                  <a:srgbClr val="CC3200"/>
                </a:solidFill>
              </a:rPr>
              <a:t>Separation of concerns.  </a:t>
            </a:r>
            <a:r>
              <a:rPr lang="en-US" sz="3200" dirty="0"/>
              <a:t>The schema we use to represent the data-cleaning history of a data set is independent of the particular columns, rows, and values comprising any particular data set. The user neither needs to understand the schema representing the history, nor take into account the queries of interest to them prior to cleaning a data set.</a:t>
            </a:r>
            <a:endParaRPr lang="en-US" sz="3200" b="1" dirty="0">
              <a:solidFill>
                <a:srgbClr val="CC3200"/>
              </a:solidFill>
            </a:endParaRPr>
          </a:p>
          <a:p>
            <a:pPr>
              <a:spcBef>
                <a:spcPct val="50000"/>
              </a:spcBef>
            </a:pPr>
            <a:r>
              <a:rPr lang="en-US" sz="3200" b="1" dirty="0">
                <a:solidFill>
                  <a:srgbClr val="CC3200"/>
                </a:solidFill>
              </a:rPr>
              <a:t>Logic programming.  </a:t>
            </a:r>
            <a:r>
              <a:rPr lang="en-US" sz="3200" dirty="0"/>
              <a:t>We support rapid experimentation and prototyping by representing data cleaning histories in formats easily queried using logic programming languages such as </a:t>
            </a:r>
            <a:r>
              <a:rPr lang="en-US" sz="3200" dirty="0" err="1"/>
              <a:t>Datalog</a:t>
            </a:r>
            <a:r>
              <a:rPr lang="en-US" sz="3200" dirty="0"/>
              <a:t> and Prolog.  </a:t>
            </a:r>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p:txBody>
      </p:sp>
      <p:sp>
        <p:nvSpPr>
          <p:cNvPr id="14347" name="Rectangle 32"/>
          <p:cNvSpPr>
            <a:spLocks noChangeArrowheads="1"/>
          </p:cNvSpPr>
          <p:nvPr/>
        </p:nvSpPr>
        <p:spPr bwMode="auto">
          <a:xfrm>
            <a:off x="20785254" y="4595525"/>
            <a:ext cx="14781577" cy="15666808"/>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r>
              <a:rPr lang="en-US" altLang="zh-CN" sz="4400" b="1" dirty="0">
                <a:solidFill>
                  <a:srgbClr val="CC3300"/>
                </a:solidFill>
              </a:rPr>
              <a:t>Use</a:t>
            </a:r>
            <a:r>
              <a:rPr lang="zh-CN" altLang="en-US" sz="4400" b="1" dirty="0">
                <a:solidFill>
                  <a:srgbClr val="CC3300"/>
                </a:solidFill>
              </a:rPr>
              <a:t> </a:t>
            </a:r>
            <a:r>
              <a:rPr lang="en-US" altLang="zh-CN" sz="4400" b="1" dirty="0">
                <a:solidFill>
                  <a:srgbClr val="CC3300"/>
                </a:solidFill>
              </a:rPr>
              <a:t>Case</a:t>
            </a:r>
            <a:endParaRPr lang="en-US" sz="4400" b="1" dirty="0">
              <a:solidFill>
                <a:srgbClr val="CC3300"/>
              </a:solidFill>
            </a:endParaRPr>
          </a:p>
          <a:p>
            <a:endParaRPr lang="en-US" sz="4333" b="1" dirty="0">
              <a:solidFill>
                <a:srgbClr val="CC3300"/>
              </a:solidFill>
            </a:endParaRPr>
          </a:p>
          <a:p>
            <a:endParaRPr lang="en-US" sz="4333" b="1" dirty="0">
              <a:solidFill>
                <a:srgbClr val="CC3300"/>
              </a:solidFill>
            </a:endParaRPr>
          </a:p>
          <a:p>
            <a:endParaRPr lang="en-US"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3033" dirty="0"/>
          </a:p>
          <a:p>
            <a:pPr algn="ctr"/>
            <a:endParaRPr lang="en-US" altLang="zh-CN" sz="3033" dirty="0"/>
          </a:p>
          <a:p>
            <a:r>
              <a:rPr lang="en-US" altLang="zh-CN" sz="2800" dirty="0"/>
              <a:t>Fig.3. In the left part, from step 1-3 of the history H (background, left) the user can extract a machine-readable JSON recipe R (bright foreground, right). The </a:t>
            </a:r>
            <a:r>
              <a:rPr lang="en-US" altLang="zh-CN" sz="2800" i="1" dirty="0"/>
              <a:t>mass edit </a:t>
            </a:r>
            <a:r>
              <a:rPr lang="en-US" altLang="zh-CN" sz="2800" dirty="0"/>
              <a:t>in step 2 is captured via a set of rules {</a:t>
            </a:r>
            <a:r>
              <a:rPr lang="en-US" altLang="zh-CN" sz="2800" b="1" dirty="0"/>
              <a:t>from</a:t>
            </a:r>
            <a:r>
              <a:rPr lang="en-US" altLang="zh-CN" sz="2800" dirty="0"/>
              <a:t>:</a:t>
            </a:r>
            <a:r>
              <a:rPr lang="en-US" altLang="zh-CN" sz="2800" i="1" dirty="0"/>
              <a:t>old</a:t>
            </a:r>
            <a:r>
              <a:rPr lang="en-US" altLang="zh-CN" sz="2800" dirty="0"/>
              <a:t> </a:t>
            </a:r>
            <a:r>
              <a:rPr lang="en-US" altLang="zh-CN" sz="2800" dirty="0">
                <a:sym typeface="Wingdings"/>
              </a:rPr>
              <a:t> </a:t>
            </a:r>
            <a:r>
              <a:rPr lang="en-US" altLang="zh-CN" sz="2800" b="1" dirty="0">
                <a:sym typeface="Wingdings"/>
              </a:rPr>
              <a:t>to</a:t>
            </a:r>
            <a:r>
              <a:rPr lang="en-US" altLang="zh-CN" sz="2800" dirty="0">
                <a:sym typeface="Wingdings"/>
              </a:rPr>
              <a:t>:</a:t>
            </a:r>
            <a:r>
              <a:rPr lang="en-US" altLang="zh-CN" sz="2800" i="1" dirty="0">
                <a:sym typeface="Wingdings"/>
              </a:rPr>
              <a:t>new</a:t>
            </a:r>
            <a:r>
              <a:rPr lang="en-US" altLang="zh-CN" sz="2800" dirty="0"/>
              <a:t>}, but it is not recorded which function was used to create these rules. The </a:t>
            </a:r>
            <a:r>
              <a:rPr lang="en-US" altLang="zh-CN" sz="2800" i="1" dirty="0"/>
              <a:t>single cell edit </a:t>
            </a:r>
            <a:r>
              <a:rPr lang="en-US" altLang="zh-CN" sz="2800" dirty="0"/>
              <a:t>in step 3 is greyed out and cannot be selected by the user for inclusion in R. Neither H nor R indicate what this edit was. In the right part, compared with the original R, </a:t>
            </a:r>
            <a:r>
              <a:rPr lang="en-US" altLang="zh-CN" sz="2800" b="1" dirty="0"/>
              <a:t>CLOPER</a:t>
            </a:r>
            <a:r>
              <a:rPr lang="en-US" altLang="zh-CN" sz="2800" dirty="0"/>
              <a:t> helps to generate the Enhanced Recipe which can fix these missing info problems</a:t>
            </a:r>
            <a:endParaRPr lang="en-US" altLang="zh-CN" sz="2800" dirty="0">
              <a:cs typeface="Apple Chancery" panose="03020702040506060504" pitchFamily="66" charset="-79"/>
            </a:endParaRPr>
          </a:p>
          <a:p>
            <a:pPr>
              <a:spcBef>
                <a:spcPct val="50000"/>
              </a:spcBef>
            </a:pPr>
            <a:r>
              <a:rPr lang="en-US" altLang="zh-CN" sz="3030" dirty="0"/>
              <a:t>2. </a:t>
            </a:r>
            <a:r>
              <a:rPr lang="en-US" altLang="zh-CN" sz="3030" b="1" dirty="0"/>
              <a:t>ER3</a:t>
            </a:r>
          </a:p>
          <a:p>
            <a:pPr>
              <a:spcBef>
                <a:spcPct val="50000"/>
              </a:spcBef>
            </a:pPr>
            <a:r>
              <a:rPr lang="en-US" altLang="zh-CN" sz="3030" dirty="0"/>
              <a:t>Input</a:t>
            </a:r>
            <a:r>
              <a:rPr lang="zh-CN" altLang="en-US" sz="3030" dirty="0"/>
              <a:t> </a:t>
            </a:r>
            <a:r>
              <a:rPr lang="en-US" altLang="zh-CN" sz="3030" dirty="0"/>
              <a:t>: Menu.csv, Enhanced.json</a:t>
            </a:r>
          </a:p>
          <a:p>
            <a:pPr>
              <a:spcBef>
                <a:spcPct val="50000"/>
              </a:spcBef>
            </a:pPr>
            <a:r>
              <a:rPr lang="en-US" altLang="zh-CN" sz="3030" dirty="0"/>
              <a:t>Software:</a:t>
            </a:r>
            <a:r>
              <a:rPr lang="zh-CN" altLang="en-US" sz="3030" dirty="0"/>
              <a:t> </a:t>
            </a:r>
            <a:r>
              <a:rPr lang="en-US" altLang="zh-CN" sz="3030" b="1" dirty="0"/>
              <a:t>ER3</a:t>
            </a:r>
          </a:p>
          <a:p>
            <a:pPr>
              <a:spcBef>
                <a:spcPct val="50000"/>
              </a:spcBef>
            </a:pPr>
            <a:r>
              <a:rPr lang="en-US" altLang="zh-CN" sz="3030" dirty="0"/>
              <a:t>Output</a:t>
            </a:r>
            <a:r>
              <a:rPr lang="zh-CN" altLang="en-US" sz="3030" dirty="0"/>
              <a:t> </a:t>
            </a:r>
            <a:r>
              <a:rPr lang="en-US" altLang="zh-CN" sz="3030" dirty="0"/>
              <a:t>: CleanedMenu.csv, OpenRefine By-products (Operation history, OpenRefine Recipe, OpenRefine Internal project files)</a:t>
            </a:r>
          </a:p>
        </p:txBody>
      </p:sp>
      <p:sp>
        <p:nvSpPr>
          <p:cNvPr id="14360" name="Rectangle 35"/>
          <p:cNvSpPr>
            <a:spLocks noChangeArrowheads="1"/>
          </p:cNvSpPr>
          <p:nvPr/>
        </p:nvSpPr>
        <p:spPr bwMode="auto">
          <a:xfrm>
            <a:off x="20785254" y="32842630"/>
            <a:ext cx="14781575" cy="266657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endParaRPr lang="en-US" sz="3033"/>
          </a:p>
        </p:txBody>
      </p:sp>
      <p:pic>
        <p:nvPicPr>
          <p:cNvPr id="28" name="Picture 27" descr="Illinois-Wordmark-Horizontal-2color-OrangeBlue[BlueText]-CMYK.tif"/>
          <p:cNvPicPr>
            <a:picLocks noChangeAspect="1"/>
          </p:cNvPicPr>
          <p:nvPr/>
        </p:nvPicPr>
        <p:blipFill>
          <a:blip r:embed="rId3"/>
          <a:stretch>
            <a:fillRect/>
          </a:stretch>
        </p:blipFill>
        <p:spPr>
          <a:xfrm>
            <a:off x="26336852" y="33419208"/>
            <a:ext cx="8317381" cy="1423988"/>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609600" y="12395003"/>
            <a:ext cx="8458199" cy="6121597"/>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66700" y="22277220"/>
            <a:ext cx="9525000" cy="12565975"/>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Goals &amp; Desiderata</a:t>
            </a:r>
            <a:endParaRPr lang="en-US" altLang="zh-CN" sz="3033" b="1" dirty="0">
              <a:solidFill>
                <a:srgbClr val="CC3200"/>
              </a:solidFill>
            </a:endParaRPr>
          </a:p>
          <a:p>
            <a:pPr>
              <a:spcBef>
                <a:spcPct val="50000"/>
              </a:spcBef>
            </a:pPr>
            <a:r>
              <a:rPr lang="en-US" altLang="zh-CN" sz="3200" b="1" dirty="0">
                <a:solidFill>
                  <a:srgbClr val="CC3200"/>
                </a:solidFill>
              </a:rPr>
              <a:t>Modeling.  </a:t>
            </a:r>
            <a:r>
              <a:rPr lang="en-US" altLang="zh-CN" sz="3200" dirty="0" err="1"/>
              <a:t>OpenRefine</a:t>
            </a:r>
            <a:r>
              <a:rPr lang="en-US" altLang="zh-CN" sz="3200" dirty="0"/>
              <a:t> has its own idiosyncratic terminology for describing the records it keeps and the capabilities it provides using them. We are mapping the </a:t>
            </a:r>
            <a:r>
              <a:rPr lang="en-US" altLang="zh-CN" sz="3200" dirty="0" err="1"/>
              <a:t>OpenRefine</a:t>
            </a:r>
            <a:r>
              <a:rPr lang="en-US" altLang="zh-CN" sz="3200" dirty="0"/>
              <a:t> concepts of data, operations, and recipes to those of the reproducible research and provenance communities.</a:t>
            </a:r>
          </a:p>
          <a:p>
            <a:pPr>
              <a:spcBef>
                <a:spcPct val="50000"/>
              </a:spcBef>
            </a:pPr>
            <a:r>
              <a:rPr lang="en-US" altLang="zh-CN" sz="3200" b="1" dirty="0">
                <a:solidFill>
                  <a:srgbClr val="CC3200"/>
                </a:solidFill>
              </a:rPr>
              <a:t>Reproducibility.</a:t>
            </a:r>
            <a:r>
              <a:rPr lang="zh-CN" altLang="en-US" sz="3200" dirty="0"/>
              <a:t>  </a:t>
            </a:r>
            <a:r>
              <a:rPr lang="en-US" altLang="zh-CN" sz="3200" dirty="0"/>
              <a:t>Recipes exported from </a:t>
            </a:r>
            <a:r>
              <a:rPr lang="en-US" altLang="zh-CN" sz="3200" dirty="0" err="1"/>
              <a:t>OpenRefine</a:t>
            </a:r>
            <a:r>
              <a:rPr lang="en-US" altLang="zh-CN" sz="3200" dirty="0"/>
              <a:t> include neither the initial data import step, nor any edits made manually to individual cells. We are providing means to use the records kept by </a:t>
            </a:r>
            <a:r>
              <a:rPr lang="en-US" altLang="zh-CN" sz="3200" dirty="0" err="1"/>
              <a:t>OpenRefine</a:t>
            </a:r>
            <a:r>
              <a:rPr lang="en-US" altLang="zh-CN" sz="3200" dirty="0"/>
              <a:t> to facilitate end-to-end reproducibility of data cleaning workflows.</a:t>
            </a:r>
            <a:endParaRPr lang="en-AU" altLang="zh-CN" sz="3200" dirty="0"/>
          </a:p>
          <a:p>
            <a:pPr>
              <a:spcBef>
                <a:spcPct val="50000"/>
              </a:spcBef>
            </a:pPr>
            <a:r>
              <a:rPr lang="en-US" altLang="zh-CN" sz="3200" b="1" dirty="0">
                <a:solidFill>
                  <a:srgbClr val="CC3200"/>
                </a:solidFill>
              </a:rPr>
              <a:t>Transparency.  </a:t>
            </a:r>
            <a:r>
              <a:rPr lang="en-US" altLang="zh-CN" sz="3200" dirty="0"/>
              <a:t>Displaying lists of operations and the ability to revisit past states one at a time provide limited means for interrogating how data was cleaned. We aim to make data cleaning workflows and their products easy to query — prospectively and retrospectively — to answer any questions researchers may have about the provenance of cleaned data sets.</a:t>
            </a:r>
          </a:p>
        </p:txBody>
      </p:sp>
      <p:sp>
        <p:nvSpPr>
          <p:cNvPr id="60"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5" y="20405305"/>
            <a:ext cx="14781577" cy="419903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GB" sz="4333" b="1" dirty="0">
                <a:solidFill>
                  <a:srgbClr val="CC3300"/>
                </a:solidFill>
              </a:rPr>
              <a:t>Acknowledgments</a:t>
            </a:r>
            <a:r>
              <a:rPr lang="zh-CN" altLang="en-US" sz="4333" b="1" dirty="0">
                <a:solidFill>
                  <a:srgbClr val="CC3300"/>
                </a:solidFill>
              </a:rPr>
              <a:t> </a:t>
            </a:r>
            <a:endParaRPr lang="en-US" altLang="zh-CN" sz="4333" b="1" dirty="0">
              <a:solidFill>
                <a:srgbClr val="CC3300"/>
              </a:solidFill>
            </a:endParaRPr>
          </a:p>
          <a:p>
            <a:pPr>
              <a:spcBef>
                <a:spcPct val="50000"/>
              </a:spcBef>
            </a:pPr>
            <a:r>
              <a:rPr lang="en-US" altLang="zh-CN" sz="3033" dirty="0"/>
              <a:t>Research reported in this poster was supported in The Whole Tale program and NSF (National Science Foundation). And the author wishes to thank for Prof. Bertram Ludäscher and Qian Zhang guidance and support during Summer 2018, to Yi-Yun Cheng and Santiago Núñez-Corrales , for their collaborate with user story construction.</a:t>
            </a:r>
            <a:endParaRPr lang="en-US" altLang="zh-CN" sz="4333" b="1" dirty="0">
              <a:solidFill>
                <a:srgbClr val="CC3300"/>
              </a:solidFill>
            </a:endParaRP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5802" y="33030810"/>
            <a:ext cx="2279339" cy="2290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WyexfoKyKWWHUei4wCYlNe_U7YLwY44GT-nasavyV1epU_oRcCTYpe31E7r-3N8c55N9intcVG3LfGl2P61pSVlwiAuGcVM_knt4N0W116lD6aS92oSO5Bd1vo0IwJpoLu3vO-hKajw">
            <a:extLst>
              <a:ext uri="{FF2B5EF4-FFF2-40B4-BE49-F238E27FC236}">
                <a16:creationId xmlns:a16="http://schemas.microsoft.com/office/drawing/2014/main" id="{41631202-BB2F-B445-A923-E66525BA25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39076" y="32926109"/>
            <a:ext cx="2127452" cy="224123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5" y="24731973"/>
            <a:ext cx="14781576" cy="367655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References</a:t>
            </a:r>
          </a:p>
          <a:p>
            <a:r>
              <a:rPr lang="en-US" altLang="zh-CN" sz="3033" dirty="0"/>
              <a:t>[1]</a:t>
            </a:r>
            <a:r>
              <a:rPr lang="zh-CN" altLang="en-US" sz="3033" dirty="0"/>
              <a:t> </a:t>
            </a:r>
            <a:r>
              <a:rPr lang="en-US" altLang="zh-CN" sz="3033" dirty="0"/>
              <a:t>OpenRefine:</a:t>
            </a:r>
            <a:r>
              <a:rPr lang="zh-CN" altLang="en-US" sz="3033" dirty="0"/>
              <a:t> </a:t>
            </a:r>
            <a:r>
              <a:rPr lang="en-US" altLang="zh-CN" sz="3033" dirty="0"/>
              <a:t>A</a:t>
            </a:r>
            <a:r>
              <a:rPr lang="zh-CN" altLang="en-US" sz="3033" dirty="0"/>
              <a:t> </a:t>
            </a:r>
            <a:r>
              <a:rPr lang="en-US" altLang="zh-CN" sz="3033" dirty="0"/>
              <a:t>free,</a:t>
            </a:r>
            <a:r>
              <a:rPr lang="zh-CN" altLang="en-US" sz="3033" dirty="0"/>
              <a:t> </a:t>
            </a:r>
            <a:r>
              <a:rPr lang="en-US" altLang="zh-CN" sz="3033" dirty="0"/>
              <a:t>open</a:t>
            </a:r>
            <a:r>
              <a:rPr lang="zh-CN" altLang="en-US" sz="3033" dirty="0"/>
              <a:t> </a:t>
            </a:r>
            <a:r>
              <a:rPr lang="en-US" altLang="zh-CN" sz="3033" dirty="0"/>
              <a:t>source,</a:t>
            </a:r>
            <a:r>
              <a:rPr lang="zh-CN" altLang="en-US" sz="3033" dirty="0"/>
              <a:t> </a:t>
            </a:r>
            <a:r>
              <a:rPr lang="en-US" altLang="zh-CN" sz="3033" dirty="0"/>
              <a:t>powerful</a:t>
            </a:r>
            <a:r>
              <a:rPr lang="zh-CN" altLang="en-US" sz="3033" dirty="0"/>
              <a:t> </a:t>
            </a:r>
            <a:r>
              <a:rPr lang="en-US" altLang="zh-CN" sz="3033" dirty="0"/>
              <a:t>tool</a:t>
            </a:r>
            <a:r>
              <a:rPr lang="zh-CN" altLang="en-US" sz="3033" dirty="0"/>
              <a:t> </a:t>
            </a:r>
            <a:r>
              <a:rPr lang="en-US" altLang="zh-CN" sz="3033" dirty="0"/>
              <a:t>for</a:t>
            </a:r>
            <a:r>
              <a:rPr lang="zh-CN" altLang="en-US" sz="3033" dirty="0"/>
              <a:t> </a:t>
            </a:r>
            <a:r>
              <a:rPr lang="en-US" altLang="zh-CN" sz="3033" dirty="0"/>
              <a:t>working</a:t>
            </a:r>
            <a:r>
              <a:rPr lang="zh-CN" altLang="en-US" sz="3033" dirty="0"/>
              <a:t> </a:t>
            </a:r>
            <a:r>
              <a:rPr lang="en-US" altLang="zh-CN" sz="3033" dirty="0"/>
              <a:t>with</a:t>
            </a:r>
            <a:r>
              <a:rPr lang="zh-CN" altLang="en-US" sz="3033" dirty="0"/>
              <a:t> </a:t>
            </a:r>
            <a:r>
              <a:rPr lang="en-US" altLang="zh-CN" sz="3033" dirty="0"/>
              <a:t>messy</a:t>
            </a:r>
            <a:r>
              <a:rPr lang="zh-CN" altLang="en-US" sz="3033" dirty="0"/>
              <a:t> </a:t>
            </a:r>
            <a:r>
              <a:rPr lang="en-US" altLang="zh-CN" sz="3033" dirty="0"/>
              <a:t>data.</a:t>
            </a:r>
            <a:r>
              <a:rPr lang="zh-CN" altLang="en-US" sz="3033" dirty="0"/>
              <a:t> </a:t>
            </a:r>
            <a:r>
              <a:rPr lang="en-US" altLang="zh-CN" sz="3033" dirty="0">
                <a:hlinkClick r:id="rId7"/>
              </a:rPr>
              <a:t>http://openrefine.org/</a:t>
            </a:r>
            <a:r>
              <a:rPr lang="zh-CN" altLang="en-US" sz="3033" dirty="0"/>
              <a:t> </a:t>
            </a:r>
            <a:r>
              <a:rPr lang="en-US" altLang="zh-CN" sz="3033" dirty="0"/>
              <a:t>(2018)</a:t>
            </a:r>
          </a:p>
          <a:p>
            <a:r>
              <a:rPr lang="en-US" altLang="zh-CN" sz="3033" dirty="0"/>
              <a:t>[2] 2. Makepeace, P., Lohmeier, F.: OpenRefine Python client library.</a:t>
            </a:r>
            <a:r>
              <a:rPr lang="zh-CN" altLang="en-US" sz="3033" dirty="0"/>
              <a:t> </a:t>
            </a:r>
            <a:r>
              <a:rPr lang="en-US" altLang="zh-CN" sz="3033" dirty="0">
                <a:hlinkClick r:id="rId8"/>
              </a:rPr>
              <a:t>https://github.com/opencultureconsulting/openrefine-client/</a:t>
            </a:r>
            <a:r>
              <a:rPr lang="zh-CN" altLang="en-US" sz="3033" dirty="0"/>
              <a:t> </a:t>
            </a:r>
            <a:r>
              <a:rPr lang="en-US" altLang="zh-CN" sz="3033" dirty="0"/>
              <a:t>(2018)</a:t>
            </a:r>
          </a:p>
          <a:p>
            <a:r>
              <a:rPr lang="en-US" altLang="zh-CN" sz="3033" dirty="0"/>
              <a:t>[3] What’s</a:t>
            </a:r>
            <a:r>
              <a:rPr lang="zh-CN" altLang="en-US" sz="3033" dirty="0"/>
              <a:t> </a:t>
            </a:r>
            <a:r>
              <a:rPr lang="en-US" altLang="zh-CN" sz="3033" dirty="0"/>
              <a:t>on</a:t>
            </a:r>
            <a:r>
              <a:rPr lang="zh-CN" altLang="en-US" sz="3033" dirty="0"/>
              <a:t> </a:t>
            </a:r>
            <a:r>
              <a:rPr lang="en-US" altLang="zh-CN" sz="3033" dirty="0"/>
              <a:t>the</a:t>
            </a:r>
            <a:r>
              <a:rPr lang="zh-CN" altLang="en-US" sz="3033" dirty="0"/>
              <a:t> </a:t>
            </a:r>
            <a:r>
              <a:rPr lang="en-US" altLang="zh-CN" sz="3033" dirty="0"/>
              <a:t>Menu?</a:t>
            </a:r>
            <a:r>
              <a:rPr lang="zh-CN" altLang="en-US" sz="3033" dirty="0"/>
              <a:t> </a:t>
            </a:r>
            <a:r>
              <a:rPr lang="en-US" altLang="zh-CN" sz="3033" dirty="0">
                <a:hlinkClick r:id="rId9"/>
              </a:rPr>
              <a:t>http://menus.nypl.org/data</a:t>
            </a:r>
            <a:r>
              <a:rPr lang="zh-CN" altLang="en-US" sz="3033" dirty="0"/>
              <a:t> </a:t>
            </a:r>
            <a:r>
              <a:rPr lang="en-US" altLang="zh-CN" sz="3033" dirty="0"/>
              <a:t>(03/16/2019)</a:t>
            </a: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19183" y="6479851"/>
            <a:ext cx="8835663" cy="4461936"/>
          </a:xfrm>
          <a:prstGeom prst="rect">
            <a:avLst/>
          </a:prstGeom>
        </p:spPr>
      </p:pic>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994515" y="5436351"/>
            <a:ext cx="4106218" cy="6548936"/>
          </a:xfrm>
          <a:prstGeom prst="rect">
            <a:avLst/>
          </a:prstGeom>
          <a:solidFill>
            <a:schemeClr val="tx1">
              <a:alpha val="34000"/>
            </a:schemeClr>
          </a:solidFill>
          <a:ln>
            <a:solidFill>
              <a:schemeClr val="accent1">
                <a:alpha val="73000"/>
              </a:schemeClr>
            </a:solidFill>
          </a:ln>
        </p:spPr>
      </p:pic>
      <p:sp>
        <p:nvSpPr>
          <p:cNvPr id="2" name="TextBox 1"/>
          <p:cNvSpPr txBox="1"/>
          <p:nvPr/>
        </p:nvSpPr>
        <p:spPr>
          <a:xfrm>
            <a:off x="17612139" y="32759374"/>
            <a:ext cx="184731" cy="1415772"/>
          </a:xfrm>
          <a:prstGeom prst="rect">
            <a:avLst/>
          </a:prstGeom>
          <a:noFill/>
        </p:spPr>
        <p:txBody>
          <a:bodyPr wrap="none" rtlCol="0">
            <a:spAutoFit/>
          </a:bodyPr>
          <a:lstStyle/>
          <a:p>
            <a:endParaRPr lang="en-US" dirty="0"/>
          </a:p>
        </p:txBody>
      </p:sp>
      <p:sp>
        <p:nvSpPr>
          <p:cNvPr id="22" name="Rectangle 34">
            <a:extLst>
              <a:ext uri="{FF2B5EF4-FFF2-40B4-BE49-F238E27FC236}">
                <a16:creationId xmlns:a16="http://schemas.microsoft.com/office/drawing/2014/main" id="{66B3782D-FBEF-9F48-A045-31621320540A}"/>
              </a:ext>
            </a:extLst>
          </p:cNvPr>
          <p:cNvSpPr>
            <a:spLocks noChangeArrowheads="1"/>
          </p:cNvSpPr>
          <p:nvPr/>
        </p:nvSpPr>
        <p:spPr bwMode="auto">
          <a:xfrm>
            <a:off x="9914351" y="29844803"/>
            <a:ext cx="10790462" cy="569993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400" b="1" dirty="0">
                <a:solidFill>
                  <a:srgbClr val="CC3300"/>
                </a:solidFill>
              </a:rPr>
              <a:t>Use Case</a:t>
            </a:r>
            <a:r>
              <a:rPr lang="zh-CN" altLang="en-US" sz="4400" b="1" dirty="0">
                <a:solidFill>
                  <a:srgbClr val="CC3300"/>
                </a:solidFill>
              </a:rPr>
              <a:t> </a:t>
            </a:r>
            <a:endParaRPr lang="en-US" altLang="zh-CN" sz="4400" b="1" dirty="0">
              <a:solidFill>
                <a:srgbClr val="CC3300"/>
              </a:solidFill>
            </a:endParaRPr>
          </a:p>
          <a:p>
            <a:pPr>
              <a:spcBef>
                <a:spcPct val="50000"/>
              </a:spcBef>
            </a:pPr>
            <a:r>
              <a:rPr lang="en-US" altLang="zh-CN" sz="4000" dirty="0">
                <a:cs typeface="Apple Chancery" panose="03020702040506060504" pitchFamily="66" charset="-79"/>
              </a:rPr>
              <a:t>1. </a:t>
            </a:r>
            <a:r>
              <a:rPr lang="en-US" altLang="zh-CN" sz="4000" b="1" dirty="0">
                <a:cs typeface="Apple Chancery" panose="03020702040506060504" pitchFamily="66" charset="-79"/>
              </a:rPr>
              <a:t>CLOPER</a:t>
            </a:r>
          </a:p>
          <a:p>
            <a:pPr>
              <a:spcBef>
                <a:spcPct val="50000"/>
              </a:spcBef>
            </a:pPr>
            <a:r>
              <a:rPr lang="en-US" altLang="zh-CN" sz="3030" dirty="0">
                <a:cs typeface="Apple Chancery" panose="03020702040506060504" pitchFamily="66" charset="-79"/>
              </a:rPr>
              <a:t>Input :  Menu.csv [3] (“messy” input dataset)</a:t>
            </a:r>
          </a:p>
          <a:p>
            <a:pPr>
              <a:spcBef>
                <a:spcPct val="50000"/>
              </a:spcBef>
            </a:pPr>
            <a:r>
              <a:rPr lang="en-US" altLang="zh-CN" sz="3030" dirty="0">
                <a:cs typeface="Apple Chancery" panose="03020702040506060504" pitchFamily="66" charset="-79"/>
              </a:rPr>
              <a:t>Software : </a:t>
            </a:r>
            <a:r>
              <a:rPr lang="en-US" altLang="zh-CN" sz="3030" b="1" dirty="0">
                <a:cs typeface="Apple Chancery" panose="03020702040506060504" pitchFamily="66" charset="-79"/>
              </a:rPr>
              <a:t>CLOPER</a:t>
            </a:r>
          </a:p>
          <a:p>
            <a:pPr>
              <a:spcBef>
                <a:spcPct val="50000"/>
              </a:spcBef>
            </a:pPr>
            <a:r>
              <a:rPr lang="en-US" altLang="zh-CN" sz="3030" dirty="0">
                <a:cs typeface="Apple Chancery" panose="03020702040506060504" pitchFamily="66" charset="-79"/>
              </a:rPr>
              <a:t>Output: CleanedMenu.csv (“clean” output dataset), Enhanced Recipe (Enhanced.json), OpenRefine By-products (Operation history, OpenRefine Recipe, OpenRefine Internal project files)</a:t>
            </a:r>
          </a:p>
          <a:p>
            <a:pPr>
              <a:spcBef>
                <a:spcPct val="50000"/>
              </a:spcBef>
            </a:pPr>
            <a:endParaRPr lang="en-US" altLang="zh-CN" sz="3030"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sp>
        <p:nvSpPr>
          <p:cNvPr id="23"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4" y="28575000"/>
            <a:ext cx="14781576" cy="408003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Contact Information</a:t>
            </a:r>
          </a:p>
          <a:p>
            <a:r>
              <a:rPr lang="en-US" altLang="zh-CN" sz="3033" b="1" dirty="0"/>
              <a:t>Email:  </a:t>
            </a:r>
            <a:r>
              <a:rPr lang="en-US" altLang="zh-CN" sz="3033" dirty="0">
                <a:hlinkClick r:id="rId12"/>
              </a:rPr>
              <a:t>tmcphill@illinois.edu</a:t>
            </a:r>
            <a:endParaRPr lang="en-US" altLang="zh-CN" sz="3033" dirty="0"/>
          </a:p>
          <a:p>
            <a:endParaRPr lang="en-US" altLang="zh-CN" sz="3033" b="1" dirty="0"/>
          </a:p>
          <a:p>
            <a:r>
              <a:rPr lang="en-US" altLang="zh-CN" sz="3033" b="1" dirty="0"/>
              <a:t>GitHub Project Repositories:</a:t>
            </a:r>
          </a:p>
          <a:p>
            <a:r>
              <a:rPr lang="en-US" sz="3200" dirty="0">
                <a:hlinkClick r:id="rId13"/>
              </a:rPr>
              <a:t>https://github.com/idaks/openrefine-provenance</a:t>
            </a:r>
            <a:endParaRPr lang="en-US" sz="3200" dirty="0"/>
          </a:p>
          <a:p>
            <a:r>
              <a:rPr lang="en-US" sz="3200" dirty="0">
                <a:hlinkClick r:id="rId14"/>
              </a:rPr>
              <a:t>https://github.com/idaks/openrefine-reproducibility</a:t>
            </a:r>
            <a:endParaRPr lang="en-US" altLang="zh-CN" sz="3200" b="1" dirty="0"/>
          </a:p>
          <a:p>
            <a:endParaRPr lang="en-US" altLang="zh-CN" sz="3033" b="1"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6" name="Picture 5"/>
          <p:cNvPicPr>
            <a:picLocks noChangeAspect="1"/>
          </p:cNvPicPr>
          <p:nvPr/>
        </p:nvPicPr>
        <p:blipFill rotWithShape="1">
          <a:blip r:embed="rId15"/>
          <a:srcRect l="20477" t="26092" r="16652" b="20045"/>
          <a:stretch/>
        </p:blipFill>
        <p:spPr>
          <a:xfrm>
            <a:off x="31465916" y="28588911"/>
            <a:ext cx="3163415" cy="3510241"/>
          </a:xfrm>
          <a:prstGeom prst="rect">
            <a:avLst/>
          </a:prstGeom>
        </p:spPr>
      </p:pic>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14277</TotalTime>
  <Words>1285</Words>
  <Application>Microsoft Office PowerPoint</Application>
  <PresentationFormat>Custom</PresentationFormat>
  <Paragraphs>151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102</cp:revision>
  <cp:lastPrinted>2019-03-27T17:21:40Z</cp:lastPrinted>
  <dcterms:created xsi:type="dcterms:W3CDTF">2017-11-01T21:32:42Z</dcterms:created>
  <dcterms:modified xsi:type="dcterms:W3CDTF">2019-05-29T01:55:24Z</dcterms:modified>
  <cp:category/>
</cp:coreProperties>
</file>